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2" autoAdjust="0"/>
    <p:restoredTop sz="94660"/>
  </p:normalViewPr>
  <p:slideViewPr>
    <p:cSldViewPr snapToGrid="0">
      <p:cViewPr varScale="1">
        <p:scale>
          <a:sx n="84" d="100"/>
          <a:sy n="84" d="100"/>
        </p:scale>
        <p:origin x="106" y="1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50E9B-6C9F-45B6-9742-537ED76FC2F4}" type="datetimeFigureOut">
              <a:rPr lang="tr-TR" smtClean="0"/>
              <a:t>4.3.2019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0F7B9-45B6-4D64-9006-6350EFB0F38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7824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50E9B-6C9F-45B6-9742-537ED76FC2F4}" type="datetimeFigureOut">
              <a:rPr lang="tr-TR" smtClean="0"/>
              <a:t>4.3.2019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0F7B9-45B6-4D64-9006-6350EFB0F38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2955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50E9B-6C9F-45B6-9742-537ED76FC2F4}" type="datetimeFigureOut">
              <a:rPr lang="tr-TR" smtClean="0"/>
              <a:t>4.3.2019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0F7B9-45B6-4D64-9006-6350EFB0F38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3116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50E9B-6C9F-45B6-9742-537ED76FC2F4}" type="datetimeFigureOut">
              <a:rPr lang="tr-TR" smtClean="0"/>
              <a:t>4.3.2019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0F7B9-45B6-4D64-9006-6350EFB0F38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3487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50E9B-6C9F-45B6-9742-537ED76FC2F4}" type="datetimeFigureOut">
              <a:rPr lang="tr-TR" smtClean="0"/>
              <a:t>4.3.2019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0F7B9-45B6-4D64-9006-6350EFB0F38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6939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50E9B-6C9F-45B6-9742-537ED76FC2F4}" type="datetimeFigureOut">
              <a:rPr lang="tr-TR" smtClean="0"/>
              <a:t>4.3.2019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0F7B9-45B6-4D64-9006-6350EFB0F38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94797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50E9B-6C9F-45B6-9742-537ED76FC2F4}" type="datetimeFigureOut">
              <a:rPr lang="tr-TR" smtClean="0"/>
              <a:t>4.3.2019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0F7B9-45B6-4D64-9006-6350EFB0F38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2004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50E9B-6C9F-45B6-9742-537ED76FC2F4}" type="datetimeFigureOut">
              <a:rPr lang="tr-TR" smtClean="0"/>
              <a:t>4.3.2019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0F7B9-45B6-4D64-9006-6350EFB0F38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8748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50E9B-6C9F-45B6-9742-537ED76FC2F4}" type="datetimeFigureOut">
              <a:rPr lang="tr-TR" smtClean="0"/>
              <a:t>4.3.2019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0F7B9-45B6-4D64-9006-6350EFB0F38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6880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50E9B-6C9F-45B6-9742-537ED76FC2F4}" type="datetimeFigureOut">
              <a:rPr lang="tr-TR" smtClean="0"/>
              <a:t>4.3.2019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0F7B9-45B6-4D64-9006-6350EFB0F38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7160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50E9B-6C9F-45B6-9742-537ED76FC2F4}" type="datetimeFigureOut">
              <a:rPr lang="tr-TR" smtClean="0"/>
              <a:t>4.3.2019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0F7B9-45B6-4D64-9006-6350EFB0F38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6721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150E9B-6C9F-45B6-9742-537ED76FC2F4}" type="datetimeFigureOut">
              <a:rPr lang="tr-TR" smtClean="0"/>
              <a:t>4.3.2019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D0F7B9-45B6-4D64-9006-6350EFB0F38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2697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b="1" dirty="0"/>
              <a:t>TÜM VÜCUT RADYASYONA MARUZİYETTE ETKİLER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05457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Akut radyasyona </a:t>
            </a:r>
            <a:r>
              <a:rPr lang="tr-TR" dirty="0" err="1" smtClean="0"/>
              <a:t>maruziyet</a:t>
            </a:r>
            <a:r>
              <a:rPr lang="tr-TR" dirty="0" smtClean="0"/>
              <a:t> sonrası etkiler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1. </a:t>
            </a:r>
            <a:r>
              <a:rPr lang="tr-TR" dirty="0" err="1" smtClean="0"/>
              <a:t>Prodromal</a:t>
            </a:r>
            <a:r>
              <a:rPr lang="tr-TR" dirty="0" smtClean="0"/>
              <a:t> faz </a:t>
            </a:r>
          </a:p>
          <a:p>
            <a:pPr marL="0" indent="0">
              <a:buNone/>
            </a:pPr>
            <a:r>
              <a:rPr lang="tr-TR" dirty="0" smtClean="0"/>
              <a:t>2. </a:t>
            </a:r>
            <a:r>
              <a:rPr lang="tr-TR" dirty="0" err="1" smtClean="0"/>
              <a:t>Latent</a:t>
            </a:r>
            <a:r>
              <a:rPr lang="tr-TR" dirty="0" smtClean="0"/>
              <a:t> faz: </a:t>
            </a:r>
          </a:p>
          <a:p>
            <a:pPr marL="0" indent="0">
              <a:buNone/>
            </a:pPr>
            <a:r>
              <a:rPr lang="tr-TR" dirty="0" smtClean="0"/>
              <a:t>3. Belirgin hastalık evresi:</a:t>
            </a:r>
          </a:p>
          <a:p>
            <a:pPr marL="0" indent="0">
              <a:buNone/>
            </a:pPr>
            <a:r>
              <a:rPr lang="tr-TR" dirty="0" smtClean="0"/>
              <a:t>4. İyileşme veya ölüm: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52863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Tüm vücut radyasyonda etkiler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Prodromal</a:t>
            </a:r>
            <a:r>
              <a:rPr lang="tr-TR" dirty="0"/>
              <a:t> sendrom başlangıç, şiddet ve süre bakımından değişmektedir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r>
              <a:rPr lang="tr-TR" dirty="0"/>
              <a:t>Nüfusun% 50'sine öldürücü olabilecek dozlara yakın dozlarda (LD50), </a:t>
            </a:r>
            <a:r>
              <a:rPr lang="tr-TR" dirty="0" err="1"/>
              <a:t>prodromal</a:t>
            </a:r>
            <a:r>
              <a:rPr lang="tr-TR" dirty="0"/>
              <a:t> sendromun başlıca semptomları mide bulantısı, kusma ve kolay yorulma ve </a:t>
            </a:r>
            <a:r>
              <a:rPr lang="tr-TR" dirty="0" err="1"/>
              <a:t>anoreksidir</a:t>
            </a:r>
            <a:r>
              <a:rPr lang="tr-TR" dirty="0"/>
              <a:t>. 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Hemen </a:t>
            </a:r>
            <a:r>
              <a:rPr lang="tr-TR" dirty="0"/>
              <a:t>başlayan ishal, ateş veya hipotansiyon </a:t>
            </a:r>
            <a:r>
              <a:rPr lang="tr-TR" dirty="0" err="1"/>
              <a:t>supralethal</a:t>
            </a:r>
            <a:r>
              <a:rPr lang="tr-TR" dirty="0"/>
              <a:t> maruz kalmayı gösterir.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379194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AKUT RADYASYON SENDROMLARI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1-</a:t>
            </a:r>
            <a:r>
              <a:rPr lang="tr-TR" dirty="0"/>
              <a:t>Serebrovasküler </a:t>
            </a:r>
            <a:r>
              <a:rPr lang="tr-TR" dirty="0" smtClean="0"/>
              <a:t>sendrom</a:t>
            </a:r>
          </a:p>
          <a:p>
            <a:pPr marL="0" indent="0">
              <a:buNone/>
            </a:pPr>
            <a:r>
              <a:rPr lang="tr-TR" dirty="0" smtClean="0"/>
              <a:t>2-</a:t>
            </a:r>
            <a:r>
              <a:rPr lang="tr-TR" dirty="0"/>
              <a:t>Gastrointestinal (GİS) </a:t>
            </a:r>
            <a:r>
              <a:rPr lang="tr-TR" dirty="0" smtClean="0"/>
              <a:t>Sendrom</a:t>
            </a:r>
          </a:p>
          <a:p>
            <a:pPr marL="0" indent="0">
              <a:buNone/>
            </a:pPr>
            <a:r>
              <a:rPr lang="tr-TR" dirty="0" smtClean="0"/>
              <a:t>3-</a:t>
            </a:r>
            <a:r>
              <a:rPr lang="tr-TR" dirty="0"/>
              <a:t>Hematopoetik Sendrom: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4-Kutanöz Sendrom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392361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1-Serebrovasküler sendrom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100 </a:t>
            </a:r>
            <a:r>
              <a:rPr lang="tr-TR" dirty="0" err="1"/>
              <a:t>Gy</a:t>
            </a:r>
            <a:r>
              <a:rPr lang="tr-TR" dirty="0"/>
              <a:t> ve üzeri gama ışını veya eşdeğer nötron dozları tüm </a:t>
            </a:r>
            <a:r>
              <a:rPr lang="tr-TR" dirty="0" err="1"/>
              <a:t>vucüt</a:t>
            </a:r>
            <a:r>
              <a:rPr lang="tr-TR" dirty="0"/>
              <a:t> ışınlamada 24-48 saat içinde ölümle sonuçlanır. </a:t>
            </a:r>
            <a:endParaRPr lang="tr-TR" dirty="0" smtClean="0"/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Genelde </a:t>
            </a:r>
            <a:r>
              <a:rPr lang="tr-TR" dirty="0"/>
              <a:t>diğer organ ve sistemlerin semptom vermesine yeterli zaman kalmadan ölüm gerçekleşir</a:t>
            </a:r>
            <a:r>
              <a:rPr lang="tr-TR" dirty="0" smtClean="0"/>
              <a:t>.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Önce </a:t>
            </a:r>
            <a:r>
              <a:rPr lang="tr-TR" dirty="0" err="1"/>
              <a:t>dklar</a:t>
            </a:r>
            <a:r>
              <a:rPr lang="tr-TR" dirty="0"/>
              <a:t> içinde ciddi bulantı ve kusma ile başlar sonrasında </a:t>
            </a:r>
            <a:r>
              <a:rPr lang="tr-TR" dirty="0" err="1"/>
              <a:t>dezoryantasyon</a:t>
            </a:r>
            <a:r>
              <a:rPr lang="tr-TR" dirty="0"/>
              <a:t> kas koordinasyon kaybı </a:t>
            </a:r>
            <a:r>
              <a:rPr lang="tr-TR" dirty="0" err="1"/>
              <a:t>respiratuar</a:t>
            </a:r>
            <a:r>
              <a:rPr lang="tr-TR" dirty="0"/>
              <a:t> </a:t>
            </a:r>
            <a:r>
              <a:rPr lang="tr-TR" dirty="0" err="1"/>
              <a:t>distres</a:t>
            </a:r>
            <a:r>
              <a:rPr lang="tr-TR" dirty="0"/>
              <a:t>  daire </a:t>
            </a:r>
            <a:r>
              <a:rPr lang="tr-TR" dirty="0" err="1"/>
              <a:t>konvulziyon</a:t>
            </a:r>
            <a:r>
              <a:rPr lang="tr-TR" dirty="0"/>
              <a:t> koma ve </a:t>
            </a:r>
            <a:r>
              <a:rPr lang="tr-TR" dirty="0" smtClean="0"/>
              <a:t>sonrasında da </a:t>
            </a:r>
            <a:r>
              <a:rPr lang="tr-TR" dirty="0"/>
              <a:t>ölümle sonlanır.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02939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2-Gastrointestinal (GİS) Sendrom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tr-TR" dirty="0"/>
              <a:t>Ortalama 10 </a:t>
            </a:r>
            <a:r>
              <a:rPr lang="tr-TR" dirty="0" err="1"/>
              <a:t>Gy</a:t>
            </a:r>
            <a:r>
              <a:rPr lang="tr-TR" dirty="0"/>
              <a:t> ve üzeri(5-12 </a:t>
            </a:r>
            <a:r>
              <a:rPr lang="tr-TR" dirty="0" err="1"/>
              <a:t>Gy</a:t>
            </a:r>
            <a:r>
              <a:rPr lang="tr-TR" dirty="0"/>
              <a:t>) </a:t>
            </a:r>
            <a:r>
              <a:rPr lang="tr-TR" dirty="0" err="1"/>
              <a:t>Gamaışını</a:t>
            </a:r>
            <a:r>
              <a:rPr lang="tr-TR" dirty="0"/>
              <a:t> ve eş değer nötron dozlarına tüm </a:t>
            </a:r>
            <a:r>
              <a:rPr lang="tr-TR" dirty="0" err="1"/>
              <a:t>vucüt</a:t>
            </a:r>
            <a:r>
              <a:rPr lang="tr-TR" dirty="0"/>
              <a:t> </a:t>
            </a:r>
            <a:r>
              <a:rPr lang="tr-TR" dirty="0" err="1"/>
              <a:t>maruziyeti</a:t>
            </a:r>
            <a:r>
              <a:rPr lang="tr-TR" dirty="0"/>
              <a:t> sonrası günler içinde(3 ila 10 gün içinde) genellikle GİS sendrom gözlenir</a:t>
            </a:r>
            <a:r>
              <a:rPr lang="tr-TR" dirty="0" smtClean="0"/>
              <a:t>.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 </a:t>
            </a:r>
            <a:r>
              <a:rPr lang="tr-TR" dirty="0"/>
              <a:t>Bulantı, kusma ve uzamış </a:t>
            </a:r>
            <a:r>
              <a:rPr lang="tr-TR" dirty="0" err="1"/>
              <a:t>diyare</a:t>
            </a:r>
            <a:r>
              <a:rPr lang="tr-TR" dirty="0"/>
              <a:t> ile başlar, iştahsızlık ve halsizlik </a:t>
            </a:r>
            <a:r>
              <a:rPr lang="tr-TR" dirty="0" err="1"/>
              <a:t>letarjik</a:t>
            </a:r>
            <a:r>
              <a:rPr lang="tr-TR" dirty="0"/>
              <a:t> görünüm gelişir. </a:t>
            </a:r>
            <a:endParaRPr lang="tr-TR" dirty="0" smtClean="0"/>
          </a:p>
          <a:p>
            <a:pPr algn="just"/>
            <a:endParaRPr lang="tr-TR" dirty="0" smtClean="0"/>
          </a:p>
          <a:p>
            <a:pPr algn="just"/>
            <a:r>
              <a:rPr lang="tr-TR" dirty="0" err="1" smtClean="0"/>
              <a:t>Dehidratasyon</a:t>
            </a:r>
            <a:r>
              <a:rPr lang="tr-TR" dirty="0" smtClean="0"/>
              <a:t> </a:t>
            </a:r>
            <a:r>
              <a:rPr lang="tr-TR" dirty="0"/>
              <a:t>bulguları ile birlikte kilo kaybı, </a:t>
            </a:r>
            <a:r>
              <a:rPr lang="tr-TR" dirty="0" err="1"/>
              <a:t>zayıflama,tükenmişlik</a:t>
            </a:r>
            <a:r>
              <a:rPr lang="tr-TR" dirty="0"/>
              <a:t> bulguları ve </a:t>
            </a:r>
            <a:r>
              <a:rPr lang="tr-TR" dirty="0" err="1"/>
              <a:t>bikaç</a:t>
            </a:r>
            <a:r>
              <a:rPr lang="tr-TR" dirty="0"/>
              <a:t> gün içerisinde de ölüm gerçekleşir</a:t>
            </a:r>
            <a:r>
              <a:rPr lang="tr-TR" dirty="0" smtClean="0"/>
              <a:t>.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Kayıtlarda </a:t>
            </a:r>
            <a:r>
              <a:rPr lang="tr-TR" dirty="0"/>
              <a:t>10 </a:t>
            </a:r>
            <a:r>
              <a:rPr lang="tr-TR" dirty="0" err="1"/>
              <a:t>Gy</a:t>
            </a:r>
            <a:r>
              <a:rPr lang="tr-TR" dirty="0"/>
              <a:t> ve üzeri doz alan ve kurtulan bir insan örneği yoktur.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693776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3-Hematopoetik Sendrom: 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58952" y="1536192"/>
            <a:ext cx="10594848" cy="4640771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tr-TR" dirty="0"/>
              <a:t>2.5 ila 5 </a:t>
            </a:r>
            <a:r>
              <a:rPr lang="tr-TR" dirty="0" err="1"/>
              <a:t>Gy</a:t>
            </a:r>
            <a:r>
              <a:rPr lang="tr-TR" dirty="0"/>
              <a:t> dozlarda gerçekleşir</a:t>
            </a:r>
            <a:r>
              <a:rPr lang="tr-TR" dirty="0" smtClean="0"/>
              <a:t>.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Haftalar </a:t>
            </a:r>
            <a:r>
              <a:rPr lang="tr-TR" dirty="0"/>
              <a:t>içerisinde semptomlar gözlenir</a:t>
            </a:r>
            <a:r>
              <a:rPr lang="tr-TR" dirty="0" smtClean="0"/>
              <a:t>.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 </a:t>
            </a:r>
            <a:r>
              <a:rPr lang="tr-TR" dirty="0"/>
              <a:t>Ancak ölüm 60 güne kadar gerçekleşebilir. </a:t>
            </a:r>
            <a:endParaRPr lang="tr-TR" dirty="0" smtClean="0"/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Bu </a:t>
            </a:r>
            <a:r>
              <a:rPr lang="tr-TR" dirty="0"/>
              <a:t>nedenle insanlarda  </a:t>
            </a:r>
            <a:r>
              <a:rPr lang="tr-TR" dirty="0" err="1"/>
              <a:t>hematopoetik</a:t>
            </a:r>
            <a:r>
              <a:rPr lang="tr-TR" dirty="0"/>
              <a:t> ölüm LD50 LD50/60 olarak tanımlanır.  </a:t>
            </a:r>
            <a:endParaRPr lang="tr-TR" dirty="0" smtClean="0"/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Bu </a:t>
            </a:r>
            <a:r>
              <a:rPr lang="tr-TR" dirty="0"/>
              <a:t>durum farelerde LD50/30 ile tanımlanır yani ölüm için pik </a:t>
            </a:r>
            <a:r>
              <a:rPr lang="tr-TR" dirty="0" err="1"/>
              <a:t>insidans</a:t>
            </a:r>
            <a:r>
              <a:rPr lang="tr-TR" dirty="0"/>
              <a:t> </a:t>
            </a:r>
            <a:r>
              <a:rPr lang="tr-TR" dirty="0" err="1"/>
              <a:t>maruziyetten</a:t>
            </a:r>
            <a:r>
              <a:rPr lang="tr-TR" dirty="0"/>
              <a:t> 10-15 gün sonra  görülür ve 30 gün sonra tamamlanır. 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318730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3-Hematopoetik Sendrom: 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58952" y="1490472"/>
            <a:ext cx="10594848" cy="4686491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tr-TR" dirty="0" smtClean="0"/>
              <a:t>Önce bulantı kusma gibi semptomlar görülür sonrasında yaklaşık 3 hafta gibi bir </a:t>
            </a:r>
            <a:r>
              <a:rPr lang="tr-TR" dirty="0" err="1" smtClean="0"/>
              <a:t>latent</a:t>
            </a:r>
            <a:r>
              <a:rPr lang="tr-TR" dirty="0" smtClean="0"/>
              <a:t> </a:t>
            </a:r>
            <a:r>
              <a:rPr lang="tr-TR" dirty="0" err="1" smtClean="0"/>
              <a:t>periottan</a:t>
            </a:r>
            <a:r>
              <a:rPr lang="tr-TR" dirty="0" smtClean="0"/>
              <a:t> sonra halsizlik yorgunluk </a:t>
            </a:r>
            <a:r>
              <a:rPr lang="tr-TR" dirty="0" err="1" smtClean="0"/>
              <a:t>peteşiyal</a:t>
            </a:r>
            <a:r>
              <a:rPr lang="tr-TR" dirty="0" smtClean="0"/>
              <a:t> kanamalar ağızda </a:t>
            </a:r>
            <a:r>
              <a:rPr lang="tr-TR" dirty="0" err="1" smtClean="0"/>
              <a:t>ülserasyonlar</a:t>
            </a:r>
            <a:r>
              <a:rPr lang="tr-TR" dirty="0" smtClean="0"/>
              <a:t> ve epilasyon gerçekleşir</a:t>
            </a:r>
            <a:r>
              <a:rPr lang="tr-TR" dirty="0" smtClean="0"/>
              <a:t>.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 </a:t>
            </a:r>
            <a:r>
              <a:rPr lang="tr-TR" dirty="0" err="1" smtClean="0"/>
              <a:t>Granulosit</a:t>
            </a:r>
            <a:r>
              <a:rPr lang="tr-TR" dirty="0" smtClean="0"/>
              <a:t> azalmasına bağlı ateş ve </a:t>
            </a:r>
            <a:r>
              <a:rPr lang="tr-TR" dirty="0" err="1" smtClean="0"/>
              <a:t>enfeksyon</a:t>
            </a:r>
            <a:r>
              <a:rPr lang="tr-TR" dirty="0" smtClean="0"/>
              <a:t> </a:t>
            </a:r>
            <a:r>
              <a:rPr lang="tr-TR" dirty="0" err="1" smtClean="0"/>
              <a:t>görüelbilir</a:t>
            </a:r>
            <a:r>
              <a:rPr lang="tr-TR" dirty="0" smtClean="0"/>
              <a:t>. </a:t>
            </a:r>
            <a:endParaRPr lang="tr-TR" dirty="0" smtClean="0"/>
          </a:p>
          <a:p>
            <a:pPr algn="just"/>
            <a:endParaRPr lang="tr-TR" dirty="0" smtClean="0"/>
          </a:p>
          <a:p>
            <a:pPr algn="just"/>
            <a:r>
              <a:rPr lang="tr-TR" dirty="0" err="1" smtClean="0"/>
              <a:t>Trombosit</a:t>
            </a:r>
            <a:r>
              <a:rPr lang="tr-TR" dirty="0" smtClean="0"/>
              <a:t> düşüklüğü nedeni işe kanamalar görülür. </a:t>
            </a:r>
            <a:endParaRPr lang="tr-TR" dirty="0" smtClean="0"/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Genelde anemi görülemeden ölün gerçekleşir. </a:t>
            </a:r>
            <a:endParaRPr lang="tr-TR" dirty="0" smtClean="0"/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Bu kemik iliği depresyonu sonucu görülen </a:t>
            </a:r>
            <a:r>
              <a:rPr lang="tr-TR" dirty="0" err="1" smtClean="0"/>
              <a:t>hematopoetik</a:t>
            </a:r>
            <a:r>
              <a:rPr lang="tr-TR" dirty="0" smtClean="0"/>
              <a:t> sendrom olarak tanımlanır.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211545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224366"/>
            <a:ext cx="10515600" cy="4952597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dirty="0" smtClean="0"/>
              <a:t>İnsanlar için LD50'nin genç yetişkinler için tıbbi müdahale olmadan 3 ila 4 </a:t>
            </a:r>
            <a:r>
              <a:rPr lang="tr-TR" dirty="0" err="1" smtClean="0"/>
              <a:t>Gy</a:t>
            </a:r>
            <a:r>
              <a:rPr lang="tr-TR" dirty="0" smtClean="0"/>
              <a:t> olduğu tahmin edilmektedir.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Bu sınır daha genç veya daha yaşlı olanlar için daha düşüktür. 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LD50 </a:t>
            </a:r>
            <a:r>
              <a:rPr lang="tr-TR" dirty="0" err="1" smtClean="0"/>
              <a:t>Çernobilde</a:t>
            </a:r>
            <a:r>
              <a:rPr lang="tr-TR" dirty="0" smtClean="0"/>
              <a:t> olduğu gibi antibiyotik kullanımı ile 7 </a:t>
            </a:r>
            <a:r>
              <a:rPr lang="tr-TR" dirty="0" err="1" smtClean="0"/>
              <a:t>Gy'ye</a:t>
            </a:r>
            <a:r>
              <a:rPr lang="tr-TR" dirty="0" smtClean="0"/>
              <a:t>  kadar yükseltilebilir. 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Antibiyotikler, </a:t>
            </a:r>
            <a:r>
              <a:rPr lang="tr-TR" dirty="0" err="1" smtClean="0"/>
              <a:t>infüzyonlar</a:t>
            </a:r>
            <a:r>
              <a:rPr lang="tr-TR" dirty="0" smtClean="0"/>
              <a:t> dahil yoğun önlemler, ve </a:t>
            </a:r>
            <a:r>
              <a:rPr lang="tr-TR" dirty="0" err="1" smtClean="0"/>
              <a:t>hematopoietik</a:t>
            </a:r>
            <a:r>
              <a:rPr lang="tr-TR" dirty="0" smtClean="0"/>
              <a:t> büyüme faktörleri LD50 için </a:t>
            </a:r>
            <a:r>
              <a:rPr lang="tr-TR" dirty="0" err="1" smtClean="0"/>
              <a:t>hematopoietik</a:t>
            </a:r>
            <a:r>
              <a:rPr lang="tr-TR" dirty="0" smtClean="0"/>
              <a:t> sendromu 8 ila 9 </a:t>
            </a:r>
            <a:r>
              <a:rPr lang="tr-TR" dirty="0" err="1" smtClean="0"/>
              <a:t>Gy</a:t>
            </a:r>
            <a:r>
              <a:rPr lang="tr-TR" dirty="0" smtClean="0"/>
              <a:t> e kadar yükseltebilir.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375496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413</Words>
  <Application>Microsoft Office PowerPoint</Application>
  <PresentationFormat>Geniş ekran</PresentationFormat>
  <Paragraphs>58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 TÜM VÜCUT RADYASYONA MARUZİYETTE ETKİLER</vt:lpstr>
      <vt:lpstr>Akut radyasyona maruziyet sonrası etkiler</vt:lpstr>
      <vt:lpstr>Tüm vücut radyasyonda etkiler</vt:lpstr>
      <vt:lpstr>AKUT RADYASYON SENDROMLARI</vt:lpstr>
      <vt:lpstr>1-Serebrovasküler sendrom </vt:lpstr>
      <vt:lpstr>2-Gastrointestinal (GİS) Sendrom </vt:lpstr>
      <vt:lpstr>3-Hematopoetik Sendrom:  </vt:lpstr>
      <vt:lpstr>3-Hematopoetik Sendrom:  </vt:lpstr>
      <vt:lpstr>PowerPoint Sunusu</vt:lpstr>
    </vt:vector>
  </TitlesOfParts>
  <Company>NouS/TncTR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Ders12 TÜM VÜCUT RADYASYONA MARUZİYETTE ETKİLER</dc:title>
  <dc:creator>SUMERYA</dc:creator>
  <cp:lastModifiedBy>lenovo</cp:lastModifiedBy>
  <cp:revision>5</cp:revision>
  <dcterms:created xsi:type="dcterms:W3CDTF">2019-02-24T17:49:11Z</dcterms:created>
  <dcterms:modified xsi:type="dcterms:W3CDTF">2019-03-04T19:00:45Z</dcterms:modified>
</cp:coreProperties>
</file>