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9"/>
  </p:notesMasterIdLst>
  <p:sldIdLst>
    <p:sldId id="283" r:id="rId2"/>
    <p:sldId id="258" r:id="rId3"/>
    <p:sldId id="304" r:id="rId4"/>
    <p:sldId id="257" r:id="rId5"/>
    <p:sldId id="259" r:id="rId6"/>
    <p:sldId id="260" r:id="rId7"/>
    <p:sldId id="261" r:id="rId8"/>
    <p:sldId id="262" r:id="rId9"/>
    <p:sldId id="263" r:id="rId10"/>
    <p:sldId id="256" r:id="rId11"/>
    <p:sldId id="265" r:id="rId12"/>
    <p:sldId id="264" r:id="rId13"/>
    <p:sldId id="267" r:id="rId14"/>
    <p:sldId id="268" r:id="rId15"/>
    <p:sldId id="307" r:id="rId16"/>
    <p:sldId id="305" r:id="rId17"/>
    <p:sldId id="306" r:id="rId18"/>
    <p:sldId id="30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313" r:id="rId27"/>
    <p:sldId id="276" r:id="rId28"/>
    <p:sldId id="310" r:id="rId29"/>
    <p:sldId id="311" r:id="rId30"/>
    <p:sldId id="277" r:id="rId31"/>
    <p:sldId id="278" r:id="rId32"/>
    <p:sldId id="312" r:id="rId33"/>
    <p:sldId id="280" r:id="rId34"/>
    <p:sldId id="281" r:id="rId35"/>
    <p:sldId id="279" r:id="rId36"/>
    <p:sldId id="309" r:id="rId37"/>
    <p:sldId id="282" r:id="rId38"/>
    <p:sldId id="284" r:id="rId39"/>
    <p:sldId id="285" r:id="rId40"/>
    <p:sldId id="314" r:id="rId41"/>
    <p:sldId id="315" r:id="rId42"/>
    <p:sldId id="316" r:id="rId43"/>
    <p:sldId id="317" r:id="rId44"/>
    <p:sldId id="286" r:id="rId45"/>
    <p:sldId id="287" r:id="rId46"/>
    <p:sldId id="318" r:id="rId47"/>
    <p:sldId id="319" r:id="rId48"/>
    <p:sldId id="288" r:id="rId49"/>
    <p:sldId id="289" r:id="rId50"/>
    <p:sldId id="290" r:id="rId51"/>
    <p:sldId id="320" r:id="rId52"/>
    <p:sldId id="291" r:id="rId53"/>
    <p:sldId id="321" r:id="rId54"/>
    <p:sldId id="292" r:id="rId55"/>
    <p:sldId id="293" r:id="rId56"/>
    <p:sldId id="294" r:id="rId57"/>
    <p:sldId id="295" r:id="rId58"/>
    <p:sldId id="322" r:id="rId59"/>
    <p:sldId id="296" r:id="rId60"/>
    <p:sldId id="297" r:id="rId61"/>
    <p:sldId id="298" r:id="rId62"/>
    <p:sldId id="299" r:id="rId63"/>
    <p:sldId id="301" r:id="rId64"/>
    <p:sldId id="323" r:id="rId65"/>
    <p:sldId id="302" r:id="rId66"/>
    <p:sldId id="303" r:id="rId67"/>
    <p:sldId id="324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99" d="100"/>
          <a:sy n="99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5C749-4475-4E70-93F8-400CFB15A274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76196-BA82-4A7B-8489-C5D8B9D4BF4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76196-BA82-4A7B-8489-C5D8B9D4BF4B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20.2.2017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7317604" cy="147002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Deskuamatif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gingivitis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92D050"/>
                </a:solidFill>
              </a:rPr>
              <a:t>Deskuamatif</a:t>
            </a:r>
            <a:r>
              <a:rPr lang="tr-TR" sz="3200" dirty="0" smtClean="0">
                <a:solidFill>
                  <a:srgbClr val="92D050"/>
                </a:solidFill>
              </a:rPr>
              <a:t> </a:t>
            </a:r>
            <a:r>
              <a:rPr lang="tr-TR" sz="3200" dirty="0" err="1" smtClean="0">
                <a:solidFill>
                  <a:srgbClr val="92D050"/>
                </a:solidFill>
              </a:rPr>
              <a:t>gingivitis</a:t>
            </a:r>
            <a:r>
              <a:rPr lang="tr-TR" sz="3200" dirty="0" smtClean="0">
                <a:solidFill>
                  <a:srgbClr val="92D050"/>
                </a:solidFill>
              </a:rPr>
              <a:t> tablosu oluşumuna neden  olan hastalıklar ve durumlar</a:t>
            </a:r>
            <a:endParaRPr lang="tr-TR" sz="3200" dirty="0">
              <a:solidFill>
                <a:srgbClr val="92D05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hangingPunct="0"/>
            <a:r>
              <a:rPr lang="tr-TR" b="1" dirty="0" smtClean="0"/>
              <a:t>Liken </a:t>
            </a:r>
            <a:r>
              <a:rPr lang="tr-TR" b="1" dirty="0" err="1" smtClean="0"/>
              <a:t>Planus</a:t>
            </a:r>
            <a:endParaRPr lang="tr-TR" b="1" dirty="0" smtClean="0"/>
          </a:p>
          <a:p>
            <a:pPr hangingPunct="0"/>
            <a:r>
              <a:rPr lang="tr-TR" b="1" dirty="0" err="1" smtClean="0"/>
              <a:t>Pemfigus</a:t>
            </a:r>
            <a:r>
              <a:rPr lang="tr-TR" b="1" dirty="0" smtClean="0"/>
              <a:t> Grubu Hastalıklar</a:t>
            </a:r>
          </a:p>
          <a:p>
            <a:pPr hangingPunct="0"/>
            <a:r>
              <a:rPr lang="tr-TR" b="1" dirty="0" smtClean="0"/>
              <a:t>     </a:t>
            </a:r>
            <a:r>
              <a:rPr lang="tr-TR" b="1" dirty="0" err="1" smtClean="0"/>
              <a:t>Mukoz</a:t>
            </a:r>
            <a:r>
              <a:rPr lang="tr-TR" b="1" dirty="0" smtClean="0"/>
              <a:t> </a:t>
            </a:r>
            <a:r>
              <a:rPr lang="tr-TR" b="1" dirty="0" err="1" smtClean="0"/>
              <a:t>Membran</a:t>
            </a:r>
            <a:r>
              <a:rPr lang="tr-TR" b="1" dirty="0" smtClean="0"/>
              <a:t> </a:t>
            </a:r>
            <a:r>
              <a:rPr lang="tr-TR" b="1" dirty="0" err="1" smtClean="0"/>
              <a:t>Pemfigoidi</a:t>
            </a:r>
            <a:endParaRPr lang="tr-TR" b="1" dirty="0" smtClean="0"/>
          </a:p>
          <a:p>
            <a:pPr hangingPunct="0"/>
            <a:r>
              <a:rPr lang="tr-TR" b="1" dirty="0" smtClean="0"/>
              <a:t>     </a:t>
            </a:r>
            <a:r>
              <a:rPr lang="tr-TR" b="1" dirty="0" err="1" smtClean="0"/>
              <a:t>Bullöz</a:t>
            </a:r>
            <a:r>
              <a:rPr lang="tr-TR" b="1" dirty="0" smtClean="0"/>
              <a:t> </a:t>
            </a:r>
            <a:r>
              <a:rPr lang="tr-TR" b="1" dirty="0" err="1" smtClean="0"/>
              <a:t>Pemfigoid</a:t>
            </a:r>
            <a:endParaRPr lang="tr-TR" b="1" dirty="0" smtClean="0"/>
          </a:p>
          <a:p>
            <a:pPr hangingPunct="0"/>
            <a:r>
              <a:rPr lang="tr-TR" b="1" dirty="0" smtClean="0"/>
              <a:t>     </a:t>
            </a:r>
            <a:r>
              <a:rPr lang="tr-TR" b="1" dirty="0" err="1" smtClean="0"/>
              <a:t>Pemfigus</a:t>
            </a:r>
            <a:r>
              <a:rPr lang="tr-TR" b="1" dirty="0" smtClean="0"/>
              <a:t> </a:t>
            </a:r>
            <a:r>
              <a:rPr lang="tr-TR" b="1" dirty="0" err="1" smtClean="0"/>
              <a:t>Vulgaris</a:t>
            </a:r>
            <a:endParaRPr lang="tr-TR" b="1" dirty="0" smtClean="0"/>
          </a:p>
          <a:p>
            <a:pPr hangingPunct="0"/>
            <a:r>
              <a:rPr lang="tr-TR" b="1" dirty="0" smtClean="0"/>
              <a:t>Sistemik </a:t>
            </a:r>
            <a:r>
              <a:rPr lang="tr-TR" b="1" dirty="0" err="1" smtClean="0"/>
              <a:t>Lupus</a:t>
            </a:r>
            <a:r>
              <a:rPr lang="tr-TR" b="1" dirty="0" smtClean="0"/>
              <a:t> </a:t>
            </a:r>
            <a:r>
              <a:rPr lang="tr-TR" b="1" dirty="0" err="1" smtClean="0"/>
              <a:t>Eritematosus</a:t>
            </a:r>
            <a:endParaRPr lang="tr-TR" b="1" dirty="0" smtClean="0"/>
          </a:p>
          <a:p>
            <a:pPr hangingPunct="0"/>
            <a:r>
              <a:rPr lang="tr-TR" b="1" dirty="0" smtClean="0"/>
              <a:t>Kronik </a:t>
            </a:r>
            <a:r>
              <a:rPr lang="tr-TR" b="1" dirty="0" err="1" smtClean="0"/>
              <a:t>Ülseratif</a:t>
            </a:r>
            <a:r>
              <a:rPr lang="tr-TR" b="1" dirty="0" smtClean="0"/>
              <a:t> </a:t>
            </a:r>
            <a:r>
              <a:rPr lang="tr-TR" b="1" dirty="0" err="1" smtClean="0"/>
              <a:t>Stomatitis</a:t>
            </a:r>
            <a:endParaRPr lang="tr-TR" b="1" dirty="0" smtClean="0"/>
          </a:p>
          <a:p>
            <a:pPr hangingPunct="0"/>
            <a:r>
              <a:rPr lang="tr-TR" b="1" dirty="0" smtClean="0"/>
              <a:t>Lineer </a:t>
            </a:r>
            <a:r>
              <a:rPr lang="tr-TR" b="1" dirty="0" err="1" smtClean="0"/>
              <a:t>İgA</a:t>
            </a:r>
            <a:r>
              <a:rPr lang="tr-TR" b="1" dirty="0" smtClean="0"/>
              <a:t> Hastalığı</a:t>
            </a:r>
          </a:p>
          <a:p>
            <a:pPr hangingPunct="0"/>
            <a:r>
              <a:rPr lang="tr-TR" b="1" dirty="0" err="1" smtClean="0"/>
              <a:t>Dermatitis</a:t>
            </a:r>
            <a:r>
              <a:rPr lang="tr-TR" b="1" dirty="0" smtClean="0"/>
              <a:t> </a:t>
            </a:r>
            <a:r>
              <a:rPr lang="tr-TR" b="1" dirty="0" err="1" smtClean="0"/>
              <a:t>Herpetiformis</a:t>
            </a:r>
            <a:endParaRPr lang="tr-TR" b="1" dirty="0" smtClean="0"/>
          </a:p>
          <a:p>
            <a:pPr hangingPunct="0"/>
            <a:r>
              <a:rPr lang="tr-TR" b="1" dirty="0" err="1" smtClean="0"/>
              <a:t>Graft</a:t>
            </a:r>
            <a:r>
              <a:rPr lang="tr-TR" b="1" dirty="0" smtClean="0"/>
              <a:t> </a:t>
            </a:r>
            <a:r>
              <a:rPr lang="tr-TR" b="1" dirty="0" err="1" smtClean="0"/>
              <a:t>Versus</a:t>
            </a:r>
            <a:r>
              <a:rPr lang="tr-TR" b="1" dirty="0" smtClean="0"/>
              <a:t> </a:t>
            </a:r>
            <a:r>
              <a:rPr lang="tr-TR" b="1" dirty="0" err="1" smtClean="0"/>
              <a:t>Host</a:t>
            </a:r>
            <a:r>
              <a:rPr lang="tr-TR" b="1" dirty="0" smtClean="0"/>
              <a:t> Hastalığı </a:t>
            </a:r>
          </a:p>
          <a:p>
            <a:pPr hangingPunct="0"/>
            <a:r>
              <a:rPr lang="tr-TR" b="1" dirty="0" smtClean="0"/>
              <a:t>İlaçlara Bağlı Lezyonlar</a:t>
            </a:r>
          </a:p>
          <a:p>
            <a:pPr hangingPunct="0"/>
            <a:r>
              <a:rPr lang="tr-TR" b="1" dirty="0" smtClean="0"/>
              <a:t>Eriteme </a:t>
            </a:r>
            <a:r>
              <a:rPr lang="tr-TR" b="1" dirty="0" err="1" smtClean="0"/>
              <a:t>Multiforme</a:t>
            </a:r>
            <a:endParaRPr lang="tr-TR" b="1" dirty="0" smtClean="0"/>
          </a:p>
          <a:p>
            <a:pPr hangingPunct="0"/>
            <a:r>
              <a:rPr lang="tr-TR" b="1" dirty="0" err="1" smtClean="0"/>
              <a:t>Allerjik</a:t>
            </a:r>
            <a:r>
              <a:rPr lang="tr-TR" b="1" dirty="0" smtClean="0"/>
              <a:t> </a:t>
            </a:r>
            <a:r>
              <a:rPr lang="tr-TR" b="1" dirty="0" err="1" smtClean="0"/>
              <a:t>Kontakt</a:t>
            </a:r>
            <a:r>
              <a:rPr lang="tr-TR" b="1" dirty="0" smtClean="0"/>
              <a:t> </a:t>
            </a:r>
            <a:r>
              <a:rPr lang="tr-TR" b="1" dirty="0" err="1" smtClean="0"/>
              <a:t>Stomatitis</a:t>
            </a:r>
            <a:r>
              <a:rPr lang="tr-TR" b="1" dirty="0" smtClean="0"/>
              <a:t> ve Plazma Hücreli </a:t>
            </a:r>
            <a:r>
              <a:rPr lang="tr-TR" b="1" dirty="0" err="1" smtClean="0"/>
              <a:t>Gingivitis</a:t>
            </a:r>
            <a:endParaRPr lang="tr-TR" b="1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536"/>
            <a:ext cx="5338936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Liken </a:t>
            </a:r>
            <a:r>
              <a:rPr lang="tr-TR" dirty="0" err="1" smtClean="0">
                <a:solidFill>
                  <a:srgbClr val="FF0000"/>
                </a:solidFill>
              </a:rPr>
              <a:t>Planus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None/>
            </a:pPr>
            <a:endParaRPr lang="tr-TR" b="1" dirty="0" smtClean="0"/>
          </a:p>
          <a:p>
            <a:r>
              <a:rPr lang="tr-TR" dirty="0" smtClean="0">
                <a:solidFill>
                  <a:srgbClr val="FFFF00"/>
                </a:solidFill>
              </a:rPr>
              <a:t>Ağız mukozasında oldukça sık rastlanılan bu kronik hastalık, daha çok kadınlarda ve erişkinlerde görülür.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Etyolojisi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tam olarak bilinmemekle birlikte klinik ve morfolojik görünümü </a:t>
            </a:r>
            <a:r>
              <a:rPr lang="tr-TR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lokalize  </a:t>
            </a:r>
            <a:r>
              <a:rPr lang="tr-TR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otoimmün</a:t>
            </a:r>
            <a:r>
              <a:rPr lang="tr-TR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bir hastalık olduğunu göstermektedir</a:t>
            </a:r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İlaçlar,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kontakt</a:t>
            </a:r>
            <a:r>
              <a:rPr lang="tr-TR" dirty="0" smtClean="0"/>
              <a:t> </a:t>
            </a:r>
            <a:r>
              <a:rPr lang="tr-TR" dirty="0" err="1" smtClean="0"/>
              <a:t>hipersensitivite</a:t>
            </a:r>
            <a:r>
              <a:rPr lang="tr-TR" dirty="0" smtClean="0"/>
              <a:t> reaksiyonları, </a:t>
            </a:r>
          </a:p>
          <a:p>
            <a:r>
              <a:rPr lang="tr-TR" dirty="0" smtClean="0"/>
              <a:t>ağızda kullanılan kimyasallar,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viral</a:t>
            </a:r>
            <a:r>
              <a:rPr lang="tr-TR" dirty="0" smtClean="0"/>
              <a:t> veya bakteriyel enfeksiyonlar </a:t>
            </a:r>
          </a:p>
          <a:p>
            <a:pPr>
              <a:buNone/>
            </a:pPr>
            <a:r>
              <a:rPr lang="tr-TR" dirty="0" smtClean="0"/>
              <a:t>    bu </a:t>
            </a:r>
            <a:r>
              <a:rPr lang="tr-TR" dirty="0" err="1" smtClean="0"/>
              <a:t>otoimmün</a:t>
            </a:r>
            <a:r>
              <a:rPr lang="tr-TR" dirty="0" smtClean="0"/>
              <a:t> yaralanmanın başlamasında etkili olabilir. Diğer </a:t>
            </a:r>
            <a:r>
              <a:rPr lang="tr-TR" dirty="0" err="1" smtClean="0"/>
              <a:t>otoimmün</a:t>
            </a:r>
            <a:r>
              <a:rPr lang="tr-TR" dirty="0" smtClean="0"/>
              <a:t> hastalıklarla sık birlikteliği söz konusudur.</a:t>
            </a:r>
            <a:endParaRPr lang="tr-TR" b="1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     Klinik olarak heterojen görünümlere sahiptir,</a:t>
            </a:r>
          </a:p>
          <a:p>
            <a:r>
              <a:rPr lang="tr-TR" dirty="0" smtClean="0"/>
              <a:t> </a:t>
            </a:r>
            <a:r>
              <a:rPr lang="tr-TR" dirty="0" err="1" smtClean="0">
                <a:solidFill>
                  <a:srgbClr val="FFFF00"/>
                </a:solidFill>
              </a:rPr>
              <a:t>retiküler</a:t>
            </a:r>
            <a:r>
              <a:rPr lang="tr-TR" dirty="0" smtClean="0">
                <a:solidFill>
                  <a:srgbClr val="FFFF00"/>
                </a:solidFill>
              </a:rPr>
              <a:t>,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papüler</a:t>
            </a:r>
            <a:r>
              <a:rPr lang="tr-TR" dirty="0" smtClean="0">
                <a:solidFill>
                  <a:srgbClr val="FFFF00"/>
                </a:solidFill>
              </a:rPr>
              <a:t>-plak, </a:t>
            </a:r>
          </a:p>
          <a:p>
            <a:r>
              <a:rPr lang="tr-TR" dirty="0" err="1" smtClean="0">
                <a:solidFill>
                  <a:srgbClr val="FFFF00"/>
                </a:solidFill>
              </a:rPr>
              <a:t>atrofik</a:t>
            </a:r>
            <a:r>
              <a:rPr lang="tr-TR" dirty="0" smtClean="0">
                <a:solidFill>
                  <a:srgbClr val="FFFF00"/>
                </a:solidFill>
              </a:rPr>
              <a:t>, </a:t>
            </a:r>
          </a:p>
          <a:p>
            <a:r>
              <a:rPr lang="tr-TR" dirty="0" err="1" smtClean="0">
                <a:solidFill>
                  <a:srgbClr val="FFFF00"/>
                </a:solidFill>
              </a:rPr>
              <a:t>keratotik</a:t>
            </a:r>
            <a:r>
              <a:rPr lang="tr-TR" dirty="0" smtClean="0">
                <a:solidFill>
                  <a:srgbClr val="FFFF00"/>
                </a:solidFill>
              </a:rPr>
              <a:t>-</a:t>
            </a:r>
            <a:r>
              <a:rPr lang="tr-TR" dirty="0" err="1" smtClean="0">
                <a:solidFill>
                  <a:srgbClr val="FFFF00"/>
                </a:solidFill>
              </a:rPr>
              <a:t>hipertrofik</a:t>
            </a:r>
            <a:r>
              <a:rPr lang="tr-TR" dirty="0" smtClean="0">
                <a:solidFill>
                  <a:srgbClr val="FFFF00"/>
                </a:solidFill>
              </a:rPr>
              <a:t>, </a:t>
            </a:r>
          </a:p>
          <a:p>
            <a:r>
              <a:rPr lang="tr-TR" dirty="0" err="1" smtClean="0">
                <a:solidFill>
                  <a:srgbClr val="FFFF00"/>
                </a:solidFill>
              </a:rPr>
              <a:t>eroziv</a:t>
            </a:r>
            <a:r>
              <a:rPr lang="tr-TR" dirty="0" smtClean="0">
                <a:solidFill>
                  <a:srgbClr val="FFFF00"/>
                </a:solidFill>
              </a:rPr>
              <a:t>, </a:t>
            </a:r>
          </a:p>
          <a:p>
            <a:r>
              <a:rPr lang="tr-TR" dirty="0" err="1" smtClean="0">
                <a:solidFill>
                  <a:srgbClr val="FFFF00"/>
                </a:solidFill>
              </a:rPr>
              <a:t>ülseratif</a:t>
            </a:r>
            <a:r>
              <a:rPr lang="tr-TR" dirty="0" smtClean="0">
                <a:solidFill>
                  <a:srgbClr val="FFFF00"/>
                </a:solidFill>
              </a:rPr>
              <a:t> ve </a:t>
            </a:r>
          </a:p>
          <a:p>
            <a:r>
              <a:rPr lang="tr-TR" dirty="0" err="1" smtClean="0">
                <a:solidFill>
                  <a:srgbClr val="FFFF00"/>
                </a:solidFill>
              </a:rPr>
              <a:t>vezikülobüllöz</a:t>
            </a:r>
            <a:r>
              <a:rPr lang="tr-TR" dirty="0" smtClean="0">
                <a:solidFill>
                  <a:srgbClr val="FFFF00"/>
                </a:solidFill>
              </a:rPr>
              <a:t> formlar </a:t>
            </a:r>
            <a:r>
              <a:rPr lang="tr-TR" dirty="0" smtClean="0"/>
              <a:t>görülebilir.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err="1" smtClean="0"/>
              <a:t>Retiküler</a:t>
            </a:r>
            <a:r>
              <a:rPr lang="tr-TR" dirty="0" smtClean="0"/>
              <a:t> tip sıklıkla </a:t>
            </a:r>
            <a:r>
              <a:rPr lang="tr-TR" dirty="0" err="1" smtClean="0"/>
              <a:t>asemptomatiktir</a:t>
            </a:r>
            <a:r>
              <a:rPr lang="tr-TR" dirty="0" smtClean="0"/>
              <a:t> ve beyaz çizgisel lezyonlar halinde (</a:t>
            </a:r>
            <a:r>
              <a:rPr lang="tr-TR" dirty="0" err="1" smtClean="0"/>
              <a:t>Wickham</a:t>
            </a:r>
            <a:r>
              <a:rPr lang="tr-TR" dirty="0" smtClean="0"/>
              <a:t> çizgileri) görülür. Dilde görülürse </a:t>
            </a:r>
            <a:r>
              <a:rPr lang="tr-TR" dirty="0" err="1" smtClean="0"/>
              <a:t>papilla</a:t>
            </a:r>
            <a:r>
              <a:rPr lang="tr-TR" dirty="0" smtClean="0"/>
              <a:t> </a:t>
            </a:r>
            <a:r>
              <a:rPr lang="tr-TR" dirty="0" err="1" smtClean="0"/>
              <a:t>atrofisi</a:t>
            </a:r>
            <a:r>
              <a:rPr lang="tr-TR" dirty="0" smtClean="0"/>
              <a:t> oluşturan </a:t>
            </a:r>
            <a:r>
              <a:rPr lang="tr-TR" dirty="0" err="1" smtClean="0"/>
              <a:t>keratotik</a:t>
            </a:r>
            <a:r>
              <a:rPr lang="tr-TR" dirty="0" smtClean="0"/>
              <a:t> plaklar halindedir. 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Dişetlerinde yaygın olan </a:t>
            </a:r>
            <a:r>
              <a:rPr lang="tr-TR" dirty="0" err="1" smtClean="0"/>
              <a:t>eroziv</a:t>
            </a:r>
            <a:r>
              <a:rPr lang="tr-TR" dirty="0" smtClean="0"/>
              <a:t> ve </a:t>
            </a:r>
            <a:r>
              <a:rPr lang="tr-TR" dirty="0" err="1" smtClean="0"/>
              <a:t>büllöz</a:t>
            </a:r>
            <a:r>
              <a:rPr lang="tr-TR" dirty="0" smtClean="0"/>
              <a:t> formlar ise kırmızı ve ağrılı </a:t>
            </a:r>
            <a:r>
              <a:rPr lang="tr-TR" dirty="0" err="1" smtClean="0"/>
              <a:t>semptomatik</a:t>
            </a:r>
            <a:r>
              <a:rPr lang="tr-TR" dirty="0" smtClean="0"/>
              <a:t> lezyonlar halindedir.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Atrofik</a:t>
            </a:r>
            <a:r>
              <a:rPr lang="tr-TR" dirty="0" smtClean="0"/>
              <a:t>, </a:t>
            </a:r>
            <a:r>
              <a:rPr lang="tr-TR" dirty="0" err="1" smtClean="0"/>
              <a:t>eritemli</a:t>
            </a:r>
            <a:r>
              <a:rPr lang="tr-TR" dirty="0" smtClean="0"/>
              <a:t>, lezyon merkezinde ülser bulunabilen alanlar ve çevrede ince beyaz çizgiler halinde olabilir.</a:t>
            </a:r>
          </a:p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FF00"/>
                </a:solidFill>
              </a:rPr>
              <a:t>Dişetlerinde oluşan lezyonlar klinik olarak </a:t>
            </a:r>
            <a:r>
              <a:rPr lang="tr-TR" dirty="0" err="1" smtClean="0">
                <a:solidFill>
                  <a:srgbClr val="FFFF00"/>
                </a:solidFill>
              </a:rPr>
              <a:t>deskuamatif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gingivitis</a:t>
            </a:r>
            <a:r>
              <a:rPr lang="tr-TR" dirty="0" smtClean="0">
                <a:solidFill>
                  <a:srgbClr val="FFFF00"/>
                </a:solidFill>
              </a:rPr>
              <a:t> görünümündedir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536"/>
            <a:ext cx="5698976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      </a:t>
            </a:r>
            <a:r>
              <a:rPr lang="tr-TR" sz="3200" dirty="0" err="1" smtClean="0">
                <a:solidFill>
                  <a:schemeClr val="accent6">
                    <a:lumMod val="90000"/>
                  </a:schemeClr>
                </a:solidFill>
              </a:rPr>
              <a:t>Eroziv</a:t>
            </a:r>
            <a:r>
              <a:rPr lang="tr-TR" sz="3200" dirty="0" smtClean="0">
                <a:solidFill>
                  <a:schemeClr val="accent6">
                    <a:lumMod val="90000"/>
                  </a:schemeClr>
                </a:solidFill>
              </a:rPr>
              <a:t> liken </a:t>
            </a:r>
            <a:r>
              <a:rPr lang="tr-TR" sz="3200" dirty="0" err="1" smtClean="0">
                <a:solidFill>
                  <a:schemeClr val="accent6">
                    <a:lumMod val="90000"/>
                  </a:schemeClr>
                </a:solidFill>
              </a:rPr>
              <a:t>planus</a:t>
            </a:r>
            <a:endParaRPr lang="tr-TR" sz="3200" dirty="0">
              <a:solidFill>
                <a:schemeClr val="accent6">
                  <a:lumMod val="90000"/>
                </a:schemeClr>
              </a:solidFill>
            </a:endParaRPr>
          </a:p>
        </p:txBody>
      </p:sp>
      <p:pic>
        <p:nvPicPr>
          <p:cNvPr id="2050" name="Picture 2" descr="C:\Users\meral\Desktop\desquamatif\012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98341" y="1646238"/>
            <a:ext cx="614731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332656"/>
            <a:ext cx="5133256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   </a:t>
            </a:r>
            <a:r>
              <a:rPr lang="tr-TR" sz="3200" dirty="0" err="1" smtClean="0"/>
              <a:t>Eroziv</a:t>
            </a:r>
            <a:r>
              <a:rPr lang="tr-TR" sz="3200" dirty="0" smtClean="0"/>
              <a:t> liken </a:t>
            </a:r>
            <a:r>
              <a:rPr lang="tr-TR" sz="3200" dirty="0" err="1" smtClean="0"/>
              <a:t>planus</a:t>
            </a:r>
            <a:endParaRPr lang="tr-TR" sz="3200" dirty="0"/>
          </a:p>
        </p:txBody>
      </p:sp>
      <p:pic>
        <p:nvPicPr>
          <p:cNvPr id="3074" name="Picture 2" descr="C:\Users\meral\Desktop\desquamatif\012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2338" y="1646238"/>
            <a:ext cx="661932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67494"/>
            <a:ext cx="7283152" cy="1399032"/>
          </a:xfrm>
        </p:spPr>
        <p:txBody>
          <a:bodyPr>
            <a:normAutofit/>
          </a:bodyPr>
          <a:lstStyle/>
          <a:p>
            <a:r>
              <a:rPr lang="tr-TR" sz="3200" dirty="0" smtClean="0"/>
              <a:t>Liken </a:t>
            </a:r>
            <a:r>
              <a:rPr lang="tr-TR" sz="3200" dirty="0" err="1" smtClean="0"/>
              <a:t>planus</a:t>
            </a:r>
            <a:r>
              <a:rPr lang="tr-TR" sz="3200" dirty="0" smtClean="0"/>
              <a:t>-</a:t>
            </a:r>
            <a:r>
              <a:rPr lang="tr-TR" sz="3200" dirty="0" err="1" smtClean="0"/>
              <a:t>Hıperkeratozla</a:t>
            </a:r>
            <a:r>
              <a:rPr lang="tr-TR" sz="3200" dirty="0" smtClean="0"/>
              <a:t>     karakterize(</a:t>
            </a:r>
            <a:r>
              <a:rPr lang="tr-TR" sz="2000" dirty="0" smtClean="0"/>
              <a:t>Bazal hücrelerde dejenerasyon. Bazal </a:t>
            </a:r>
            <a:r>
              <a:rPr lang="tr-TR" sz="2000" dirty="0" err="1" smtClean="0"/>
              <a:t>membran</a:t>
            </a:r>
            <a:r>
              <a:rPr lang="tr-TR" sz="2000" dirty="0" smtClean="0"/>
              <a:t> kalın)</a:t>
            </a:r>
            <a:endParaRPr lang="tr-TR" sz="3200" dirty="0"/>
          </a:p>
        </p:txBody>
      </p:sp>
      <p:pic>
        <p:nvPicPr>
          <p:cNvPr id="4098" name="Picture 2" descr="C:\Users\meral\Desktop\desquamatif\012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85969" y="1646238"/>
            <a:ext cx="53720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Liken </a:t>
            </a:r>
            <a:r>
              <a:rPr lang="tr-TR" sz="2800" dirty="0" err="1" smtClean="0"/>
              <a:t>planus</a:t>
            </a:r>
            <a:r>
              <a:rPr lang="tr-TR" sz="2800" dirty="0" smtClean="0"/>
              <a:t>- Bazal </a:t>
            </a:r>
            <a:r>
              <a:rPr lang="tr-TR" sz="2800" dirty="0" err="1" smtClean="0"/>
              <a:t>membranda</a:t>
            </a:r>
            <a:r>
              <a:rPr lang="tr-TR" sz="2800" dirty="0" smtClean="0"/>
              <a:t> fibrin birikimi</a:t>
            </a:r>
            <a:endParaRPr lang="tr-TR" sz="2800" dirty="0"/>
          </a:p>
        </p:txBody>
      </p:sp>
      <p:pic>
        <p:nvPicPr>
          <p:cNvPr id="5122" name="Picture 2" descr="C:\Users\meral\Desktop\desquamatif\012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3728" y="1700808"/>
            <a:ext cx="417646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Deskuamatif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gingivitis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oluşturan lezyonun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eroziv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etyolojisini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kesin olarak anlamak için biyopsi alınmalı ve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immün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kompleks birikimini araştırmak için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immünfloresan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çalışma yapılmalıdır</a:t>
            </a:r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Deskuamatif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gingivitis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terimi klinik bir tanımlama olup</a:t>
            </a:r>
            <a:r>
              <a:rPr lang="tr-TR" dirty="0" smtClean="0">
                <a:solidFill>
                  <a:srgbClr val="92D050"/>
                </a:solidFill>
              </a:rPr>
              <a:t> serbest ve yapışık dişetinde </a:t>
            </a:r>
            <a:r>
              <a:rPr lang="tr-TR" dirty="0" err="1" smtClean="0">
                <a:solidFill>
                  <a:srgbClr val="92D050"/>
                </a:solidFill>
              </a:rPr>
              <a:t>eritem</a:t>
            </a:r>
            <a:r>
              <a:rPr lang="tr-TR" dirty="0" smtClean="0">
                <a:solidFill>
                  <a:srgbClr val="92D050"/>
                </a:solidFill>
              </a:rPr>
              <a:t>,</a:t>
            </a:r>
            <a:r>
              <a:rPr lang="tr-TR" dirty="0" err="1" smtClean="0">
                <a:solidFill>
                  <a:srgbClr val="92D050"/>
                </a:solidFill>
              </a:rPr>
              <a:t>deskuamasyon</a:t>
            </a:r>
            <a:r>
              <a:rPr lang="tr-TR" dirty="0" smtClean="0">
                <a:solidFill>
                  <a:srgbClr val="92D050"/>
                </a:solidFill>
              </a:rPr>
              <a:t> ve </a:t>
            </a:r>
            <a:r>
              <a:rPr lang="tr-TR" dirty="0" err="1" smtClean="0">
                <a:solidFill>
                  <a:srgbClr val="92D050"/>
                </a:solidFill>
              </a:rPr>
              <a:t>ülserasyonla</a:t>
            </a:r>
            <a:r>
              <a:rPr lang="tr-TR" dirty="0" smtClean="0">
                <a:solidFill>
                  <a:srgbClr val="92D050"/>
                </a:solidFill>
              </a:rPr>
              <a:t> karakterli </a:t>
            </a:r>
            <a:r>
              <a:rPr lang="tr-TR" dirty="0" err="1" smtClean="0">
                <a:solidFill>
                  <a:srgbClr val="92D050"/>
                </a:solidFill>
              </a:rPr>
              <a:t>eroziv</a:t>
            </a:r>
            <a:r>
              <a:rPr lang="tr-TR" dirty="0" smtClean="0">
                <a:solidFill>
                  <a:srgbClr val="92D050"/>
                </a:solidFill>
              </a:rPr>
              <a:t>,ağrılı </a:t>
            </a:r>
            <a:r>
              <a:rPr lang="tr-T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lezyonlar </a:t>
            </a:r>
            <a:r>
              <a:rPr lang="tr-TR" dirty="0" smtClean="0"/>
              <a:t>için kullanılmaktadır. 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Liken </a:t>
            </a:r>
            <a:r>
              <a:rPr lang="tr-TR" dirty="0" err="1" smtClean="0"/>
              <a:t>planus</a:t>
            </a:r>
            <a:r>
              <a:rPr lang="tr-TR" dirty="0" smtClean="0"/>
              <a:t> ve </a:t>
            </a:r>
            <a:r>
              <a:rPr lang="tr-TR" dirty="0" err="1" smtClean="0"/>
              <a:t>müköz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pemfigoidinin</a:t>
            </a:r>
            <a:r>
              <a:rPr lang="tr-TR" dirty="0" smtClean="0"/>
              <a:t> ortak klinik ve </a:t>
            </a:r>
            <a:r>
              <a:rPr lang="tr-TR" dirty="0" err="1" smtClean="0"/>
              <a:t>histopatolojik</a:t>
            </a:r>
            <a:r>
              <a:rPr lang="tr-TR" dirty="0" smtClean="0"/>
              <a:t> yönlerini taşıyan ve </a:t>
            </a:r>
            <a:r>
              <a:rPr lang="tr-TR" dirty="0" smtClean="0">
                <a:solidFill>
                  <a:srgbClr val="92D050"/>
                </a:solidFill>
              </a:rPr>
              <a:t>“liken </a:t>
            </a:r>
            <a:r>
              <a:rPr lang="tr-TR" dirty="0" err="1" smtClean="0">
                <a:solidFill>
                  <a:srgbClr val="92D050"/>
                </a:solidFill>
              </a:rPr>
              <a:t>planus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err="1" smtClean="0">
                <a:solidFill>
                  <a:srgbClr val="92D050"/>
                </a:solidFill>
              </a:rPr>
              <a:t>pemfigoides</a:t>
            </a:r>
            <a:r>
              <a:rPr lang="tr-TR" dirty="0" smtClean="0">
                <a:solidFill>
                  <a:srgbClr val="92D050"/>
                </a:solidFill>
              </a:rPr>
              <a:t>” </a:t>
            </a:r>
            <a:r>
              <a:rPr lang="tr-TR" dirty="0" smtClean="0"/>
              <a:t>olarak adlandırılan tutulumdan da söz edilmektedir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Liken </a:t>
            </a:r>
            <a:r>
              <a:rPr lang="tr-TR" dirty="0" err="1" smtClean="0">
                <a:solidFill>
                  <a:srgbClr val="FF0000"/>
                </a:solidFill>
              </a:rPr>
              <a:t>planus</a:t>
            </a:r>
            <a:r>
              <a:rPr lang="tr-TR" dirty="0" smtClean="0">
                <a:solidFill>
                  <a:srgbClr val="FF0000"/>
                </a:solidFill>
              </a:rPr>
              <a:t> vakalarında </a:t>
            </a:r>
            <a:r>
              <a:rPr lang="tr-TR" dirty="0" err="1" smtClean="0">
                <a:solidFill>
                  <a:srgbClr val="FF0000"/>
                </a:solidFill>
              </a:rPr>
              <a:t>epitelde</a:t>
            </a:r>
            <a:r>
              <a:rPr lang="tr-TR" dirty="0" smtClean="0">
                <a:solidFill>
                  <a:srgbClr val="FF0000"/>
                </a:solidFill>
              </a:rPr>
              <a:t> kalınlaşma ve </a:t>
            </a:r>
            <a:r>
              <a:rPr lang="tr-TR" dirty="0" err="1" smtClean="0">
                <a:solidFill>
                  <a:srgbClr val="FF0000"/>
                </a:solidFill>
              </a:rPr>
              <a:t>hiperkeratoza</a:t>
            </a:r>
            <a:r>
              <a:rPr lang="tr-TR" dirty="0" smtClean="0">
                <a:solidFill>
                  <a:srgbClr val="FF0000"/>
                </a:solidFill>
              </a:rPr>
              <a:t> bağlı olarak tabloya </a:t>
            </a:r>
            <a:r>
              <a:rPr lang="tr-TR" dirty="0" err="1" smtClean="0">
                <a:solidFill>
                  <a:srgbClr val="FF0000"/>
                </a:solidFill>
              </a:rPr>
              <a:t>Candida</a:t>
            </a:r>
            <a:r>
              <a:rPr lang="tr-TR" dirty="0" smtClean="0">
                <a:solidFill>
                  <a:srgbClr val="FF0000"/>
                </a:solidFill>
              </a:rPr>
              <a:t> enfeksiyonları da eklenebilir.</a:t>
            </a:r>
          </a:p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C000"/>
                </a:solidFill>
              </a:rPr>
              <a:t>Ağrı ve yanma gibi </a:t>
            </a:r>
            <a:r>
              <a:rPr lang="tr-TR" dirty="0" err="1" smtClean="0">
                <a:solidFill>
                  <a:srgbClr val="FFC000"/>
                </a:solidFill>
              </a:rPr>
              <a:t>semptomatik</a:t>
            </a:r>
            <a:r>
              <a:rPr lang="tr-TR" dirty="0" smtClean="0">
                <a:solidFill>
                  <a:srgbClr val="FFC000"/>
                </a:solidFill>
              </a:rPr>
              <a:t> liken </a:t>
            </a:r>
            <a:r>
              <a:rPr lang="tr-TR" dirty="0" err="1" smtClean="0">
                <a:solidFill>
                  <a:srgbClr val="FFC000"/>
                </a:solidFill>
              </a:rPr>
              <a:t>planus</a:t>
            </a:r>
            <a:r>
              <a:rPr lang="tr-TR" dirty="0" smtClean="0">
                <a:solidFill>
                  <a:srgbClr val="FFC000"/>
                </a:solidFill>
              </a:rPr>
              <a:t> olgularında eklenen </a:t>
            </a:r>
            <a:r>
              <a:rPr lang="tr-TR" dirty="0" err="1" smtClean="0">
                <a:solidFill>
                  <a:srgbClr val="FFC000"/>
                </a:solidFill>
              </a:rPr>
              <a:t>Candida</a:t>
            </a:r>
            <a:r>
              <a:rPr lang="tr-TR" dirty="0" smtClean="0">
                <a:solidFill>
                  <a:srgbClr val="FFC000"/>
                </a:solidFill>
              </a:rPr>
              <a:t> enfeksiyonu şikayetleri artırabilmektedir. </a:t>
            </a:r>
          </a:p>
          <a:p>
            <a:r>
              <a:rPr lang="tr-TR" dirty="0" smtClean="0">
                <a:solidFill>
                  <a:srgbClr val="92D050"/>
                </a:solidFill>
              </a:rPr>
              <a:t>Liken </a:t>
            </a:r>
            <a:r>
              <a:rPr lang="tr-TR" dirty="0" err="1" smtClean="0">
                <a:solidFill>
                  <a:srgbClr val="92D050"/>
                </a:solidFill>
              </a:rPr>
              <a:t>planusta</a:t>
            </a:r>
            <a:r>
              <a:rPr lang="tr-TR" dirty="0" smtClean="0">
                <a:solidFill>
                  <a:srgbClr val="92D050"/>
                </a:solidFill>
              </a:rPr>
              <a:t>, </a:t>
            </a:r>
            <a:r>
              <a:rPr lang="tr-TR" dirty="0" err="1" smtClean="0">
                <a:solidFill>
                  <a:srgbClr val="92D050"/>
                </a:solidFill>
              </a:rPr>
              <a:t>ülserasyon</a:t>
            </a:r>
            <a:r>
              <a:rPr lang="tr-TR" dirty="0" smtClean="0">
                <a:solidFill>
                  <a:srgbClr val="92D050"/>
                </a:solidFill>
              </a:rPr>
              <a:t> ve vezikül oluşumu bulunabilir.</a:t>
            </a:r>
            <a:endParaRPr lang="tr-TR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Klinik veriler ile histolojik bulgular birlikte kullanılarak  tanı konulur.</a:t>
            </a:r>
          </a:p>
          <a:p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Nonsteroidal</a:t>
            </a:r>
            <a:r>
              <a:rPr lang="tr-TR" dirty="0" smtClean="0">
                <a:solidFill>
                  <a:srgbClr val="FF0000"/>
                </a:solidFill>
              </a:rPr>
              <a:t> ilaçlar, </a:t>
            </a:r>
            <a:r>
              <a:rPr lang="tr-TR" dirty="0" err="1" smtClean="0">
                <a:solidFill>
                  <a:srgbClr val="FF0000"/>
                </a:solidFill>
              </a:rPr>
              <a:t>antihipertansifler</a:t>
            </a:r>
            <a:r>
              <a:rPr lang="tr-TR" dirty="0" smtClean="0">
                <a:solidFill>
                  <a:srgbClr val="FF0000"/>
                </a:solidFill>
              </a:rPr>
              <a:t> ve diğerleri liken benzeri </a:t>
            </a:r>
            <a:r>
              <a:rPr lang="tr-TR" dirty="0" err="1" smtClean="0">
                <a:solidFill>
                  <a:srgbClr val="FF0000"/>
                </a:solidFill>
              </a:rPr>
              <a:t>mukozal</a:t>
            </a:r>
            <a:r>
              <a:rPr lang="tr-TR" dirty="0" smtClean="0">
                <a:solidFill>
                  <a:srgbClr val="FF0000"/>
                </a:solidFill>
              </a:rPr>
              <a:t> lezyon oluşturabilir</a:t>
            </a:r>
          </a:p>
          <a:p>
            <a:r>
              <a:rPr lang="tr-TR" dirty="0" smtClean="0"/>
              <a:t> Liken </a:t>
            </a:r>
            <a:r>
              <a:rPr lang="tr-TR" dirty="0" err="1" smtClean="0"/>
              <a:t>planusun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FF00"/>
                </a:solidFill>
              </a:rPr>
              <a:t>premalign</a:t>
            </a:r>
            <a:r>
              <a:rPr lang="tr-TR" dirty="0" smtClean="0"/>
              <a:t> bir lezyon olduğu düşünülmektedir. Ancak risk düşüktür. </a:t>
            </a:r>
          </a:p>
          <a:p>
            <a:r>
              <a:rPr lang="tr-TR" dirty="0" smtClean="0">
                <a:solidFill>
                  <a:srgbClr val="92D050"/>
                </a:solidFill>
              </a:rPr>
              <a:t>Özellikle sigara içenlerde liken </a:t>
            </a:r>
            <a:r>
              <a:rPr lang="tr-TR" dirty="0" err="1" smtClean="0">
                <a:solidFill>
                  <a:srgbClr val="92D050"/>
                </a:solidFill>
              </a:rPr>
              <a:t>planus</a:t>
            </a:r>
            <a:r>
              <a:rPr lang="tr-TR" dirty="0" smtClean="0">
                <a:solidFill>
                  <a:srgbClr val="92D050"/>
                </a:solidFill>
              </a:rPr>
              <a:t> zemini, tümör için riski artırmaktadır. </a:t>
            </a:r>
            <a:endParaRPr lang="tr-TR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53536"/>
            <a:ext cx="7344816" cy="1143000"/>
          </a:xfrm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92D050"/>
                </a:solidFill>
              </a:rPr>
              <a:t>Likenoid</a:t>
            </a:r>
            <a:r>
              <a:rPr lang="tr-TR" sz="3600" dirty="0" smtClean="0">
                <a:solidFill>
                  <a:srgbClr val="92D050"/>
                </a:solidFill>
              </a:rPr>
              <a:t> lezyonların tedavisi</a:t>
            </a:r>
            <a:endParaRPr lang="tr-TR" sz="3600" dirty="0">
              <a:solidFill>
                <a:srgbClr val="92D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Lezyonların spesifik bir tedavisi yoktur. </a:t>
            </a:r>
            <a:r>
              <a:rPr lang="tr-TR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Topikal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steroid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uygulamaları en sık kullanılan tedavi yöntemidir.</a:t>
            </a:r>
          </a:p>
          <a:p>
            <a:r>
              <a:rPr lang="tr-TR" dirty="0" smtClean="0"/>
              <a:t>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Eroziv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ve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semptomatik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lezyonlarda, şikayetlerin giderilmesinde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topikal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tedavilere ek olarak sistemik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kortikosteroid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tedavisi de uygulanabilmektedir. </a:t>
            </a:r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Pemfigus</a:t>
            </a:r>
            <a:r>
              <a:rPr lang="tr-TR" dirty="0" smtClean="0">
                <a:solidFill>
                  <a:srgbClr val="FF0000"/>
                </a:solidFill>
              </a:rPr>
              <a:t> grubu hastalıklar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92D050"/>
                </a:solidFill>
              </a:rPr>
              <a:t>   </a:t>
            </a:r>
            <a:r>
              <a:rPr lang="tr-TR" dirty="0" err="1" smtClean="0">
                <a:solidFill>
                  <a:srgbClr val="92D050"/>
                </a:solidFill>
              </a:rPr>
              <a:t>Mukoz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err="1" smtClean="0">
                <a:solidFill>
                  <a:srgbClr val="92D050"/>
                </a:solidFill>
              </a:rPr>
              <a:t>membran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err="1" smtClean="0">
                <a:solidFill>
                  <a:srgbClr val="92D050"/>
                </a:solidFill>
              </a:rPr>
              <a:t>pemfigoidi</a:t>
            </a:r>
            <a:r>
              <a:rPr lang="tr-TR" dirty="0" smtClean="0">
                <a:solidFill>
                  <a:srgbClr val="92D050"/>
                </a:solidFill>
              </a:rPr>
              <a:t>: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Muköz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pemfigoidi</a:t>
            </a:r>
            <a:r>
              <a:rPr lang="tr-TR" dirty="0" smtClean="0"/>
              <a:t>, mukoza </a:t>
            </a:r>
            <a:r>
              <a:rPr lang="tr-TR" dirty="0" err="1" smtClean="0"/>
              <a:t>epitellerinde</a:t>
            </a:r>
            <a:r>
              <a:rPr lang="tr-TR" dirty="0" smtClean="0"/>
              <a:t> bazal </a:t>
            </a:r>
            <a:r>
              <a:rPr lang="tr-TR" dirty="0" err="1" smtClean="0"/>
              <a:t>membran</a:t>
            </a:r>
            <a:r>
              <a:rPr lang="tr-TR" dirty="0" smtClean="0"/>
              <a:t> bölgesinde ayrılma bulunan kronik, </a:t>
            </a:r>
            <a:r>
              <a:rPr lang="tr-TR" dirty="0" err="1" smtClean="0"/>
              <a:t>vezikülobullöz</a:t>
            </a:r>
            <a:r>
              <a:rPr lang="tr-TR" dirty="0" smtClean="0"/>
              <a:t> </a:t>
            </a:r>
            <a:r>
              <a:rPr lang="tr-TR" dirty="0" err="1" smtClean="0"/>
              <a:t>otoimmün</a:t>
            </a:r>
            <a:r>
              <a:rPr lang="tr-TR" dirty="0" smtClean="0"/>
              <a:t> hastalıktır.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Pemfigoidler</a:t>
            </a:r>
            <a:r>
              <a:rPr lang="tr-TR" dirty="0" smtClean="0"/>
              <a:t>, </a:t>
            </a:r>
            <a:r>
              <a:rPr lang="tr-TR" dirty="0" err="1" smtClean="0"/>
              <a:t>pemfigus</a:t>
            </a:r>
            <a:r>
              <a:rPr lang="tr-TR" dirty="0" smtClean="0"/>
              <a:t> grubu hastalıklar içinde en sık görülenleridir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None/>
            </a:pPr>
            <a:r>
              <a:rPr lang="tr-TR" dirty="0" smtClean="0"/>
              <a:t> </a:t>
            </a:r>
            <a:endParaRPr lang="tr-TR" b="1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Müköz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pemfigoidinin</a:t>
            </a:r>
            <a:r>
              <a:rPr lang="tr-TR" dirty="0" smtClean="0"/>
              <a:t>  klinik ve </a:t>
            </a:r>
            <a:r>
              <a:rPr lang="tr-TR" dirty="0" err="1" smtClean="0"/>
              <a:t>histomorfolojik</a:t>
            </a:r>
            <a:r>
              <a:rPr lang="tr-TR" dirty="0" smtClean="0"/>
              <a:t> benzer özellikler gösterebilen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err="1" smtClean="0">
                <a:solidFill>
                  <a:srgbClr val="92D050"/>
                </a:solidFill>
              </a:rPr>
              <a:t>büllöz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err="1" smtClean="0">
                <a:solidFill>
                  <a:srgbClr val="92D050"/>
                </a:solidFill>
              </a:rPr>
              <a:t>pemfigus</a:t>
            </a:r>
            <a:r>
              <a:rPr lang="tr-TR" dirty="0" smtClean="0">
                <a:solidFill>
                  <a:srgbClr val="92D050"/>
                </a:solidFill>
              </a:rPr>
              <a:t>,</a:t>
            </a:r>
          </a:p>
          <a:p>
            <a:pPr>
              <a:buNone/>
            </a:pPr>
            <a:r>
              <a:rPr lang="tr-TR" dirty="0" smtClean="0">
                <a:solidFill>
                  <a:srgbClr val="92D050"/>
                </a:solidFill>
              </a:rPr>
              <a:t>    </a:t>
            </a:r>
            <a:r>
              <a:rPr lang="tr-TR" dirty="0" err="1" smtClean="0">
                <a:solidFill>
                  <a:srgbClr val="92D050"/>
                </a:solidFill>
              </a:rPr>
              <a:t>skatrisyel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err="1" smtClean="0">
                <a:solidFill>
                  <a:srgbClr val="92D050"/>
                </a:solidFill>
              </a:rPr>
              <a:t>pemfigus</a:t>
            </a:r>
            <a:r>
              <a:rPr lang="tr-TR" dirty="0" smtClean="0">
                <a:solidFill>
                  <a:srgbClr val="92D050"/>
                </a:solidFill>
              </a:rPr>
              <a:t> ve</a:t>
            </a:r>
          </a:p>
          <a:p>
            <a:pPr>
              <a:buNone/>
            </a:pPr>
            <a:r>
              <a:rPr lang="tr-TR" dirty="0" smtClean="0">
                <a:solidFill>
                  <a:srgbClr val="92D050"/>
                </a:solidFill>
              </a:rPr>
              <a:t>    </a:t>
            </a:r>
            <a:r>
              <a:rPr lang="tr-TR" dirty="0" err="1" smtClean="0">
                <a:solidFill>
                  <a:srgbClr val="92D050"/>
                </a:solidFill>
              </a:rPr>
              <a:t>herpes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err="1" smtClean="0">
                <a:solidFill>
                  <a:srgbClr val="92D050"/>
                </a:solidFill>
              </a:rPr>
              <a:t>gestationis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smtClean="0"/>
              <a:t>ile aynı hastalığın farklı görünümü olduğu kabul edilmektedir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643192" cy="1399032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92D050"/>
                </a:solidFill>
              </a:rPr>
              <a:t>Mukoz</a:t>
            </a:r>
            <a:r>
              <a:rPr lang="tr-TR" sz="3200" dirty="0" smtClean="0">
                <a:solidFill>
                  <a:srgbClr val="92D050"/>
                </a:solidFill>
              </a:rPr>
              <a:t> </a:t>
            </a:r>
            <a:r>
              <a:rPr lang="tr-TR" sz="3200" dirty="0" err="1" smtClean="0">
                <a:solidFill>
                  <a:srgbClr val="92D050"/>
                </a:solidFill>
              </a:rPr>
              <a:t>membran</a:t>
            </a:r>
            <a:r>
              <a:rPr lang="tr-TR" sz="3200" dirty="0" smtClean="0">
                <a:solidFill>
                  <a:srgbClr val="92D050"/>
                </a:solidFill>
              </a:rPr>
              <a:t> </a:t>
            </a:r>
            <a:r>
              <a:rPr lang="tr-TR" sz="3200" dirty="0" err="1" smtClean="0">
                <a:solidFill>
                  <a:srgbClr val="92D050"/>
                </a:solidFill>
              </a:rPr>
              <a:t>pemfigoidi</a:t>
            </a:r>
            <a:r>
              <a:rPr lang="tr-TR" sz="3200" dirty="0" smtClean="0">
                <a:solidFill>
                  <a:srgbClr val="92D050"/>
                </a:solidFill>
              </a:rPr>
              <a:t> </a:t>
            </a:r>
            <a:r>
              <a:rPr lang="tr-TR" sz="2000" dirty="0" smtClean="0"/>
              <a:t>(bazal </a:t>
            </a:r>
            <a:r>
              <a:rPr lang="tr-TR" sz="2000" dirty="0" err="1" smtClean="0"/>
              <a:t>membran</a:t>
            </a:r>
            <a:r>
              <a:rPr lang="tr-TR" sz="2000" dirty="0" smtClean="0"/>
              <a:t> boyunca C3 depoziti izlenmektedir)</a:t>
            </a:r>
            <a:endParaRPr lang="tr-TR" sz="2000" dirty="0"/>
          </a:p>
        </p:txBody>
      </p:sp>
      <p:pic>
        <p:nvPicPr>
          <p:cNvPr id="10242" name="Picture 2" descr="C:\Users\meral\Desktop\desquamatif\01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1000" y="1646238"/>
            <a:ext cx="570199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92D050"/>
                </a:solidFill>
              </a:rPr>
              <a:t>Skatrisyel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err="1" smtClean="0">
                <a:solidFill>
                  <a:srgbClr val="92D050"/>
                </a:solidFill>
              </a:rPr>
              <a:t>pemfigoidde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gözde </a:t>
            </a:r>
            <a:r>
              <a:rPr lang="tr-TR" dirty="0" err="1" smtClean="0">
                <a:solidFill>
                  <a:srgbClr val="FF0000"/>
                </a:solidFill>
              </a:rPr>
              <a:t>palpebral</a:t>
            </a:r>
            <a:r>
              <a:rPr lang="tr-TR" dirty="0" smtClean="0">
                <a:solidFill>
                  <a:srgbClr val="FF0000"/>
                </a:solidFill>
              </a:rPr>
              <a:t> ve </a:t>
            </a:r>
            <a:r>
              <a:rPr lang="tr-TR" dirty="0" err="1" smtClean="0">
                <a:solidFill>
                  <a:srgbClr val="FF0000"/>
                </a:solidFill>
              </a:rPr>
              <a:t>bulbar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konjuktivada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skatris</a:t>
            </a:r>
            <a:r>
              <a:rPr lang="tr-TR" dirty="0" smtClean="0">
                <a:solidFill>
                  <a:srgbClr val="FF0000"/>
                </a:solidFill>
              </a:rPr>
              <a:t> bırakan yaralanmalar körlüğe yol açabilir 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Sadece ağız mukozası tutulumu olanlarda oral </a:t>
            </a:r>
            <a:r>
              <a:rPr lang="tr-TR" dirty="0" err="1" smtClean="0">
                <a:solidFill>
                  <a:srgbClr val="92D050"/>
                </a:solidFill>
              </a:rPr>
              <a:t>müköz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err="1" smtClean="0">
                <a:solidFill>
                  <a:srgbClr val="92D050"/>
                </a:solidFill>
              </a:rPr>
              <a:t>membran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err="1" smtClean="0">
                <a:solidFill>
                  <a:srgbClr val="92D050"/>
                </a:solidFill>
              </a:rPr>
              <a:t>pemfigoidi</a:t>
            </a:r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dirty="0" smtClean="0">
                <a:solidFill>
                  <a:srgbClr val="FFC000"/>
                </a:solidFill>
              </a:rPr>
              <a:t>terimi kullanılabilmektedir. </a:t>
            </a:r>
            <a:endParaRPr lang="tr-TR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    </a:t>
            </a:r>
            <a:r>
              <a:rPr lang="tr-TR" sz="3200" dirty="0" err="1" smtClean="0"/>
              <a:t>Skatrisyel</a:t>
            </a:r>
            <a:r>
              <a:rPr lang="tr-TR" sz="3200" dirty="0" smtClean="0"/>
              <a:t> </a:t>
            </a:r>
            <a:r>
              <a:rPr lang="tr-TR" sz="3200" dirty="0" err="1" smtClean="0"/>
              <a:t>pemfigoid</a:t>
            </a:r>
            <a:endParaRPr lang="tr-TR" sz="3200" dirty="0"/>
          </a:p>
        </p:txBody>
      </p:sp>
      <p:pic>
        <p:nvPicPr>
          <p:cNvPr id="7170" name="Picture 2" descr="C:\Users\meral\Desktop\desquamatif\012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9336" y="1646238"/>
            <a:ext cx="608532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Muköz</a:t>
            </a:r>
            <a:r>
              <a:rPr lang="tr-TR" sz="3200" dirty="0" smtClean="0"/>
              <a:t> </a:t>
            </a:r>
            <a:r>
              <a:rPr lang="tr-TR" sz="3200" dirty="0" err="1" smtClean="0"/>
              <a:t>membran</a:t>
            </a:r>
            <a:r>
              <a:rPr lang="tr-TR" sz="3200" dirty="0" smtClean="0"/>
              <a:t> </a:t>
            </a:r>
            <a:r>
              <a:rPr lang="tr-TR" sz="3200" dirty="0" err="1" smtClean="0"/>
              <a:t>pemfigoidi</a:t>
            </a:r>
            <a:r>
              <a:rPr lang="tr-TR" sz="3200" dirty="0" smtClean="0"/>
              <a:t> (</a:t>
            </a:r>
            <a:r>
              <a:rPr lang="tr-TR" sz="3200" dirty="0" err="1" smtClean="0"/>
              <a:t>gingival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pic>
        <p:nvPicPr>
          <p:cNvPr id="8194" name="Picture 2" descr="C:\Users\meral\Desktop\desquamatif\01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4164" y="1646238"/>
            <a:ext cx="7155671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7067128" cy="1152128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Deskuamatif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gingivitis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eral\Desktop\desquamatif\012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1758" y="1646238"/>
            <a:ext cx="650048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None/>
            </a:pPr>
            <a:r>
              <a:rPr lang="tr-TR" dirty="0" smtClean="0"/>
              <a:t> </a:t>
            </a:r>
            <a:endParaRPr lang="tr-TR" b="1" dirty="0" smtClean="0"/>
          </a:p>
          <a:p>
            <a:r>
              <a:rPr lang="tr-TR" dirty="0" smtClean="0"/>
              <a:t>Oral mukozada, özellikle </a:t>
            </a:r>
            <a:r>
              <a:rPr lang="tr-TR" dirty="0" smtClean="0">
                <a:solidFill>
                  <a:srgbClr val="FF0000"/>
                </a:solidFill>
              </a:rPr>
              <a:t>dişeti, yanak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yumuşak damakta </a:t>
            </a:r>
            <a:r>
              <a:rPr lang="tr-TR" dirty="0" smtClean="0"/>
              <a:t>sık olarak görülürken</a:t>
            </a:r>
          </a:p>
          <a:p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konjuktiva</a:t>
            </a:r>
            <a:r>
              <a:rPr lang="tr-TR" dirty="0" smtClean="0">
                <a:solidFill>
                  <a:srgbClr val="FF0000"/>
                </a:solidFill>
              </a:rPr>
              <a:t>, burun, </a:t>
            </a:r>
            <a:r>
              <a:rPr lang="tr-TR" dirty="0" err="1" smtClean="0">
                <a:solidFill>
                  <a:srgbClr val="FF0000"/>
                </a:solidFill>
              </a:rPr>
              <a:t>farenks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larenks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ösofagus</a:t>
            </a:r>
            <a:r>
              <a:rPr lang="tr-TR" dirty="0" smtClean="0">
                <a:solidFill>
                  <a:srgbClr val="FF0000"/>
                </a:solidFill>
              </a:rPr>
              <a:t>, vulva, </a:t>
            </a:r>
            <a:r>
              <a:rPr lang="tr-TR" dirty="0" err="1" smtClean="0">
                <a:solidFill>
                  <a:srgbClr val="FF0000"/>
                </a:solidFill>
              </a:rPr>
              <a:t>vajen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anus</a:t>
            </a:r>
            <a:r>
              <a:rPr lang="tr-TR" dirty="0" smtClean="0">
                <a:solidFill>
                  <a:srgbClr val="FF0000"/>
                </a:solidFill>
              </a:rPr>
              <a:t> penis </a:t>
            </a:r>
            <a:r>
              <a:rPr lang="tr-TR" dirty="0" smtClean="0"/>
              <a:t>gibi </a:t>
            </a:r>
            <a:r>
              <a:rPr lang="tr-TR" dirty="0" err="1" smtClean="0"/>
              <a:t>mukozal</a:t>
            </a:r>
            <a:r>
              <a:rPr lang="tr-TR" dirty="0" smtClean="0"/>
              <a:t> dokularda ve</a:t>
            </a:r>
          </a:p>
          <a:p>
            <a:r>
              <a:rPr lang="tr-TR" dirty="0" smtClean="0"/>
              <a:t> bazen</a:t>
            </a:r>
            <a:r>
              <a:rPr lang="tr-TR" dirty="0" smtClean="0">
                <a:solidFill>
                  <a:srgbClr val="FF0000"/>
                </a:solidFill>
              </a:rPr>
              <a:t> deride </a:t>
            </a:r>
            <a:r>
              <a:rPr lang="tr-TR" dirty="0" smtClean="0"/>
              <a:t>de lezyonlar oluşabilir.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None/>
            </a:pPr>
            <a:r>
              <a:rPr lang="tr-TR" dirty="0" smtClean="0"/>
              <a:t> </a:t>
            </a:r>
            <a:endParaRPr lang="tr-TR" b="1" dirty="0" smtClean="0"/>
          </a:p>
          <a:p>
            <a:r>
              <a:rPr lang="tr-TR" dirty="0" err="1" smtClean="0"/>
              <a:t>Histopatolojisinde</a:t>
            </a:r>
            <a:r>
              <a:rPr lang="tr-TR" dirty="0" smtClean="0"/>
              <a:t>; </a:t>
            </a:r>
            <a:r>
              <a:rPr lang="tr-TR" dirty="0" err="1" smtClean="0"/>
              <a:t>epitel</a:t>
            </a:r>
            <a:r>
              <a:rPr lang="tr-TR" dirty="0" smtClean="0"/>
              <a:t>  </a:t>
            </a:r>
            <a:r>
              <a:rPr lang="tr-TR" dirty="0" err="1" smtClean="0"/>
              <a:t>subepitelyal</a:t>
            </a:r>
            <a:r>
              <a:rPr lang="tr-TR" dirty="0" smtClean="0"/>
              <a:t> bağ dokusundan ayrılmıştır</a:t>
            </a:r>
          </a:p>
          <a:p>
            <a:r>
              <a:rPr lang="tr-TR" dirty="0" smtClean="0"/>
              <a:t> Lezyonların seyri oldukça değişiktir. Sık tekrarlar, bazen uzun klinik </a:t>
            </a:r>
            <a:r>
              <a:rPr lang="tr-TR" dirty="0" err="1" smtClean="0"/>
              <a:t>remisyonlar</a:t>
            </a:r>
            <a:r>
              <a:rPr lang="tr-TR" dirty="0" smtClean="0"/>
              <a:t> oluşturabilir.</a:t>
            </a:r>
          </a:p>
          <a:p>
            <a:r>
              <a:rPr lang="tr-TR" dirty="0" smtClean="0"/>
              <a:t> İlaçlara bağlı olanların dışındaki vakalarda tam kür görülmez. 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Muköz</a:t>
            </a:r>
            <a:r>
              <a:rPr lang="tr-TR" sz="3200" dirty="0" smtClean="0"/>
              <a:t> </a:t>
            </a:r>
            <a:r>
              <a:rPr lang="tr-TR" sz="3200" dirty="0" err="1" smtClean="0"/>
              <a:t>membran</a:t>
            </a:r>
            <a:r>
              <a:rPr lang="tr-TR" sz="3200" dirty="0" smtClean="0"/>
              <a:t> </a:t>
            </a:r>
            <a:r>
              <a:rPr lang="tr-TR" sz="3200" dirty="0" err="1" smtClean="0"/>
              <a:t>pemfigoidi</a:t>
            </a:r>
            <a:r>
              <a:rPr lang="tr-TR" sz="3200" dirty="0" smtClean="0"/>
              <a:t> (</a:t>
            </a:r>
            <a:r>
              <a:rPr lang="tr-TR" sz="1800" dirty="0" err="1" smtClean="0"/>
              <a:t>Epitel</a:t>
            </a:r>
            <a:r>
              <a:rPr lang="tr-TR" sz="1800" dirty="0" smtClean="0"/>
              <a:t> doku  bazal tabaka hücreleri ile birlikte  ayrılmış)</a:t>
            </a:r>
            <a:endParaRPr lang="tr-TR" sz="3200" dirty="0"/>
          </a:p>
        </p:txBody>
      </p:sp>
      <p:pic>
        <p:nvPicPr>
          <p:cNvPr id="9218" name="Picture 2" descr="C:\Users\meral\Desktop\desquamatif\01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2501" y="1646238"/>
            <a:ext cx="557899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Histolojik bulgular da oral </a:t>
            </a:r>
            <a:r>
              <a:rPr lang="tr-TR" dirty="0" err="1" smtClean="0"/>
              <a:t>mukoz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pemfigoidindeki</a:t>
            </a:r>
            <a:r>
              <a:rPr lang="tr-TR" dirty="0" smtClean="0"/>
              <a:t> gibidir.</a:t>
            </a:r>
          </a:p>
          <a:p>
            <a:r>
              <a:rPr lang="tr-TR" dirty="0" smtClean="0"/>
              <a:t> Klinik ve </a:t>
            </a:r>
            <a:r>
              <a:rPr lang="tr-TR" dirty="0" err="1" smtClean="0"/>
              <a:t>mikroskopik</a:t>
            </a:r>
            <a:r>
              <a:rPr lang="tr-TR" dirty="0" smtClean="0"/>
              <a:t> bulguların benzerliği nedeniyle bu iki </a:t>
            </a:r>
            <a:r>
              <a:rPr lang="tr-TR" dirty="0" err="1" smtClean="0"/>
              <a:t>antite</a:t>
            </a:r>
            <a:r>
              <a:rPr lang="tr-TR" dirty="0" smtClean="0"/>
              <a:t> aynı hastalığın varyasyonları olarak kabul edilir </a:t>
            </a:r>
          </a:p>
          <a:p>
            <a:r>
              <a:rPr lang="tr-TR" dirty="0" err="1" smtClean="0"/>
              <a:t>Histopatolojisinde</a:t>
            </a:r>
            <a:r>
              <a:rPr lang="tr-TR" dirty="0" smtClean="0"/>
              <a:t>; </a:t>
            </a:r>
            <a:r>
              <a:rPr lang="tr-TR" dirty="0" err="1" smtClean="0"/>
              <a:t>epitel</a:t>
            </a:r>
            <a:r>
              <a:rPr lang="tr-TR" dirty="0" smtClean="0"/>
              <a:t>, </a:t>
            </a:r>
            <a:r>
              <a:rPr lang="tr-TR" dirty="0" err="1" smtClean="0"/>
              <a:t>subepitelyal</a:t>
            </a:r>
            <a:r>
              <a:rPr lang="tr-TR" dirty="0" smtClean="0"/>
              <a:t> bağ dokusundan ayrılmıştır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Tedavide sistemik </a:t>
            </a:r>
            <a:r>
              <a:rPr lang="tr-TR" dirty="0" err="1" smtClean="0"/>
              <a:t>immünsüpresif</a:t>
            </a:r>
            <a:r>
              <a:rPr lang="tr-TR" dirty="0" smtClean="0"/>
              <a:t> tedavi uygulanır. </a:t>
            </a:r>
          </a:p>
          <a:p>
            <a:r>
              <a:rPr lang="tr-TR" dirty="0" smtClean="0"/>
              <a:t>Genellikle </a:t>
            </a:r>
            <a:r>
              <a:rPr lang="tr-TR" dirty="0" err="1" smtClean="0"/>
              <a:t>prednisolon</a:t>
            </a:r>
            <a:r>
              <a:rPr lang="tr-TR" dirty="0" smtClean="0"/>
              <a:t> kullanılır, </a:t>
            </a:r>
            <a:r>
              <a:rPr lang="tr-TR" dirty="0" err="1" smtClean="0"/>
              <a:t>skatris</a:t>
            </a:r>
            <a:r>
              <a:rPr lang="tr-TR" dirty="0" smtClean="0"/>
              <a:t> var ise diğer </a:t>
            </a:r>
            <a:r>
              <a:rPr lang="tr-TR" dirty="0" err="1" smtClean="0"/>
              <a:t>immünmodulatör</a:t>
            </a:r>
            <a:r>
              <a:rPr lang="tr-TR" dirty="0" smtClean="0"/>
              <a:t> ilaçlar kullanılır. </a:t>
            </a:r>
          </a:p>
          <a:p>
            <a:r>
              <a:rPr lang="tr-TR" dirty="0" smtClean="0"/>
              <a:t>Tedaviyi takiben </a:t>
            </a:r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 err="1" smtClean="0"/>
              <a:t>remisyon</a:t>
            </a:r>
            <a:r>
              <a:rPr lang="tr-TR" dirty="0" smtClean="0"/>
              <a:t> görülebilir. </a:t>
            </a:r>
            <a:r>
              <a:rPr lang="tr-TR" dirty="0" err="1" smtClean="0"/>
              <a:t>Büllöz</a:t>
            </a:r>
            <a:r>
              <a:rPr lang="tr-TR" dirty="0" smtClean="0"/>
              <a:t> </a:t>
            </a:r>
            <a:r>
              <a:rPr lang="tr-TR" dirty="0" err="1" smtClean="0"/>
              <a:t>pemfigus</a:t>
            </a:r>
            <a:r>
              <a:rPr lang="tr-TR" dirty="0" smtClean="0"/>
              <a:t> </a:t>
            </a:r>
            <a:r>
              <a:rPr lang="tr-TR" dirty="0" err="1" smtClean="0"/>
              <a:t>paraneoplastik</a:t>
            </a:r>
            <a:r>
              <a:rPr lang="tr-TR" dirty="0" smtClean="0"/>
              <a:t> olarak ve ilaç kullanımlarına bağlı olarak da meydana gelebilir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</a:t>
            </a:r>
            <a:r>
              <a:rPr lang="tr-TR" sz="3200" dirty="0" err="1" smtClean="0">
                <a:solidFill>
                  <a:srgbClr val="FF0000"/>
                </a:solidFill>
              </a:rPr>
              <a:t>Büllöz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pemfigoid</a:t>
            </a:r>
            <a:r>
              <a:rPr lang="tr-TR" sz="3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tr-TR" dirty="0" smtClean="0"/>
              <a:t>Klinik ve immünolojik bulguları oral </a:t>
            </a:r>
            <a:r>
              <a:rPr lang="tr-TR" dirty="0" err="1" smtClean="0"/>
              <a:t>mukoz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pemfigoidine</a:t>
            </a:r>
            <a:r>
              <a:rPr lang="tr-TR" dirty="0" smtClean="0"/>
              <a:t> benzer.</a:t>
            </a:r>
          </a:p>
          <a:p>
            <a:r>
              <a:rPr lang="tr-TR" dirty="0" smtClean="0"/>
              <a:t> Yaşlılarda sık görülür.</a:t>
            </a:r>
          </a:p>
          <a:p>
            <a:r>
              <a:rPr lang="tr-TR" dirty="0" smtClean="0"/>
              <a:t> Deri bulguları ön plandadır </a:t>
            </a:r>
            <a:r>
              <a:rPr lang="tr-TR" dirty="0" err="1" smtClean="0"/>
              <a:t>Mukozal</a:t>
            </a:r>
            <a:r>
              <a:rPr lang="tr-TR" dirty="0" smtClean="0"/>
              <a:t> lezyonlar olguların 1/3’ünde bulunur. 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Büllöz</a:t>
            </a:r>
            <a:r>
              <a:rPr lang="tr-TR" sz="3200" dirty="0" smtClean="0"/>
              <a:t> </a:t>
            </a:r>
            <a:r>
              <a:rPr lang="tr-TR" sz="3200" dirty="0" err="1" smtClean="0"/>
              <a:t>pemfigoid</a:t>
            </a:r>
            <a:endParaRPr lang="tr-TR" sz="3200" dirty="0"/>
          </a:p>
        </p:txBody>
      </p:sp>
      <p:pic>
        <p:nvPicPr>
          <p:cNvPr id="6146" name="Picture 2" descr="C:\Users\meral\Desktop\desquamatif\01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0288" y="1646238"/>
            <a:ext cx="700342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536"/>
            <a:ext cx="6131024" cy="1143000"/>
          </a:xfrm>
        </p:spPr>
        <p:txBody>
          <a:bodyPr>
            <a:normAutofit/>
          </a:bodyPr>
          <a:lstStyle/>
          <a:p>
            <a:r>
              <a:rPr lang="tr-TR" sz="4000" dirty="0" err="1" smtClean="0">
                <a:solidFill>
                  <a:srgbClr val="FF0000"/>
                </a:solidFill>
              </a:rPr>
              <a:t>Pemfigus</a:t>
            </a:r>
            <a:r>
              <a:rPr lang="tr-TR" sz="4000" dirty="0" smtClean="0">
                <a:solidFill>
                  <a:srgbClr val="FF0000"/>
                </a:solidFill>
              </a:rPr>
              <a:t> </a:t>
            </a:r>
            <a:r>
              <a:rPr lang="tr-TR" sz="4000" dirty="0" err="1" smtClean="0">
                <a:solidFill>
                  <a:srgbClr val="FF0000"/>
                </a:solidFill>
              </a:rPr>
              <a:t>vulgaris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Deri ve mukozaları tutan, </a:t>
            </a:r>
            <a:r>
              <a:rPr lang="tr-TR" dirty="0" err="1" smtClean="0"/>
              <a:t>otoimmün</a:t>
            </a:r>
            <a:r>
              <a:rPr lang="tr-TR" dirty="0" smtClean="0"/>
              <a:t> </a:t>
            </a:r>
            <a:r>
              <a:rPr lang="tr-TR" dirty="0" err="1" smtClean="0"/>
              <a:t>büllöz</a:t>
            </a:r>
            <a:r>
              <a:rPr lang="tr-TR" dirty="0" smtClean="0"/>
              <a:t> bir hastalıktır. Hastalık 50 yaş üstü bireylerde daha sıktır. </a:t>
            </a:r>
            <a:r>
              <a:rPr lang="tr-TR" dirty="0" err="1" smtClean="0"/>
              <a:t>Vezikülobüllöz</a:t>
            </a:r>
            <a:r>
              <a:rPr lang="tr-TR" dirty="0" smtClean="0"/>
              <a:t> ağız hastalıkları içinde en ciddi olanıdır.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üzerine hafif basarak sürtme ile </a:t>
            </a:r>
            <a:r>
              <a:rPr lang="tr-TR" dirty="0" err="1" smtClean="0"/>
              <a:t>epitelde</a:t>
            </a:r>
            <a:r>
              <a:rPr lang="tr-TR" dirty="0" smtClean="0"/>
              <a:t> kolayca ayrılma ve </a:t>
            </a:r>
            <a:r>
              <a:rPr lang="tr-TR" dirty="0" err="1" smtClean="0"/>
              <a:t>bül</a:t>
            </a:r>
            <a:r>
              <a:rPr lang="tr-TR" dirty="0" smtClean="0"/>
              <a:t> oluşumu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Nikolski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bulgusu</a:t>
            </a:r>
            <a:r>
              <a:rPr lang="tr-TR" dirty="0" smtClean="0"/>
              <a:t> olarak adlandırılır ve </a:t>
            </a:r>
            <a:r>
              <a:rPr lang="tr-TR" dirty="0" err="1" smtClean="0"/>
              <a:t>pemfigusun</a:t>
            </a:r>
            <a:r>
              <a:rPr lang="tr-TR" dirty="0" smtClean="0"/>
              <a:t> tipik özelliğidir</a:t>
            </a:r>
          </a:p>
          <a:p>
            <a:r>
              <a:rPr lang="tr-TR" dirty="0" smtClean="0"/>
              <a:t>Mukoza ve birlikte deri tutulumu olan olgularda ağız lezyonları hastalığın ilk bulgusunu oluşturur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Ağrılı, </a:t>
            </a:r>
            <a:r>
              <a:rPr lang="tr-TR" dirty="0" err="1" smtClean="0"/>
              <a:t>multipl</a:t>
            </a:r>
            <a:r>
              <a:rPr lang="tr-TR" dirty="0" smtClean="0"/>
              <a:t> ülserler vardır. </a:t>
            </a:r>
            <a:r>
              <a:rPr lang="tr-TR" dirty="0" err="1" smtClean="0"/>
              <a:t>Pemfigus</a:t>
            </a:r>
            <a:r>
              <a:rPr lang="tr-TR" dirty="0" smtClean="0"/>
              <a:t> </a:t>
            </a:r>
            <a:r>
              <a:rPr lang="tr-TR" dirty="0" err="1" smtClean="0"/>
              <a:t>vulgaris</a:t>
            </a:r>
            <a:r>
              <a:rPr lang="tr-TR" dirty="0" smtClean="0"/>
              <a:t> en sık ve en şiddetli olanıdır ve </a:t>
            </a:r>
            <a:r>
              <a:rPr lang="tr-TR" dirty="0" err="1" smtClean="0"/>
              <a:t>epitelde</a:t>
            </a:r>
            <a:r>
              <a:rPr lang="tr-TR" dirty="0" smtClean="0"/>
              <a:t> bazal tabakanın üzerinde ayrılma vardır</a:t>
            </a:r>
          </a:p>
          <a:p>
            <a:r>
              <a:rPr lang="tr-TR" dirty="0" smtClean="0"/>
              <a:t>İlaçlar, enfeksiyonlar, </a:t>
            </a:r>
            <a:r>
              <a:rPr lang="tr-TR" dirty="0" err="1" smtClean="0"/>
              <a:t>mukozal</a:t>
            </a:r>
            <a:r>
              <a:rPr lang="tr-TR" dirty="0" smtClean="0"/>
              <a:t> ülserler ve </a:t>
            </a:r>
            <a:r>
              <a:rPr lang="tr-TR" dirty="0" err="1" smtClean="0"/>
              <a:t>neoplaziler</a:t>
            </a:r>
            <a:r>
              <a:rPr lang="tr-TR" dirty="0" smtClean="0"/>
              <a:t> hastalığın başlamasında etkili olabilir. 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lezyonlar; özellikle sert damak, dudak, </a:t>
            </a:r>
            <a:r>
              <a:rPr lang="tr-TR" dirty="0" err="1" smtClean="0"/>
              <a:t>bukkal</a:t>
            </a:r>
            <a:r>
              <a:rPr lang="tr-TR" dirty="0" smtClean="0"/>
              <a:t> bölge ve dil </a:t>
            </a:r>
            <a:r>
              <a:rPr lang="tr-TR" dirty="0" err="1" smtClean="0"/>
              <a:t>ventrali</a:t>
            </a:r>
            <a:r>
              <a:rPr lang="tr-TR" dirty="0" smtClean="0"/>
              <a:t> ile dişetlerinde görülür. Sadece dişetlerinin tutulması nadirdir, </a:t>
            </a:r>
            <a:r>
              <a:rPr lang="tr-TR" dirty="0" err="1" smtClean="0"/>
              <a:t>deskuamatif</a:t>
            </a:r>
            <a:r>
              <a:rPr lang="tr-TR" dirty="0" smtClean="0"/>
              <a:t> </a:t>
            </a:r>
            <a:r>
              <a:rPr lang="tr-TR" dirty="0" err="1" smtClean="0"/>
              <a:t>gingivitis</a:t>
            </a:r>
            <a:r>
              <a:rPr lang="tr-TR" dirty="0" smtClean="0"/>
              <a:t> görünümü oluşturan </a:t>
            </a:r>
            <a:r>
              <a:rPr lang="tr-TR" dirty="0" err="1" smtClean="0"/>
              <a:t>multipl</a:t>
            </a:r>
            <a:r>
              <a:rPr lang="tr-TR" dirty="0" smtClean="0"/>
              <a:t>, ülsere ve kanamalı lezyonlar görülür. Lezyonlar vezikül ve </a:t>
            </a:r>
            <a:r>
              <a:rPr lang="tr-TR" dirty="0" err="1" smtClean="0"/>
              <a:t>bül</a:t>
            </a:r>
            <a:r>
              <a:rPr lang="tr-TR" dirty="0" smtClean="0"/>
              <a:t> halinde başlar ancak kısa sürede </a:t>
            </a:r>
            <a:r>
              <a:rPr lang="tr-TR" dirty="0" err="1" smtClean="0"/>
              <a:t>rüptüre</a:t>
            </a:r>
            <a:r>
              <a:rPr lang="tr-TR" dirty="0" smtClean="0"/>
              <a:t> olduğu için bu evre </a:t>
            </a:r>
            <a:r>
              <a:rPr lang="tr-TR" dirty="0" err="1" smtClean="0"/>
              <a:t>farkedilmeyebilir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    </a:t>
            </a:r>
            <a:r>
              <a:rPr lang="tr-TR" b="1" dirty="0" smtClean="0">
                <a:solidFill>
                  <a:srgbClr val="92D050"/>
                </a:solidFill>
              </a:rPr>
              <a:t>1960 da </a:t>
            </a:r>
            <a:r>
              <a:rPr lang="tr-TR" b="1" dirty="0" err="1" smtClean="0">
                <a:solidFill>
                  <a:srgbClr val="92D050"/>
                </a:solidFill>
              </a:rPr>
              <a:t>deskuamatif</a:t>
            </a:r>
            <a:r>
              <a:rPr lang="tr-TR" b="1" dirty="0" smtClean="0">
                <a:solidFill>
                  <a:srgbClr val="92D050"/>
                </a:solidFill>
              </a:rPr>
              <a:t> </a:t>
            </a:r>
            <a:r>
              <a:rPr lang="tr-TR" b="1" dirty="0" err="1" smtClean="0">
                <a:solidFill>
                  <a:srgbClr val="92D050"/>
                </a:solidFill>
              </a:rPr>
              <a:t>gingivitisin</a:t>
            </a:r>
            <a:r>
              <a:rPr lang="tr-TR" b="1" dirty="0" smtClean="0">
                <a:solidFill>
                  <a:srgbClr val="92D050"/>
                </a:solidFill>
              </a:rPr>
              <a:t> spesifik bir hastalık olmadığı,ancak çeşitli  durumların dişetindeki cevabı olduğu görüşü kabul edilmiştir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</a:rPr>
              <a:t>Pemfigus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vulgaris</a:t>
            </a:r>
            <a:r>
              <a:rPr lang="tr-TR" sz="3200" dirty="0" smtClean="0">
                <a:solidFill>
                  <a:srgbClr val="FF0000"/>
                </a:solidFill>
              </a:rPr>
              <a:t> (Oral </a:t>
            </a:r>
            <a:r>
              <a:rPr lang="tr-TR" sz="3200" dirty="0" err="1" smtClean="0">
                <a:solidFill>
                  <a:srgbClr val="FF0000"/>
                </a:solidFill>
              </a:rPr>
              <a:t>mukozal</a:t>
            </a:r>
            <a:r>
              <a:rPr lang="tr-TR" sz="3200" dirty="0" smtClean="0">
                <a:solidFill>
                  <a:srgbClr val="FF0000"/>
                </a:solidFill>
              </a:rPr>
              <a:t> lezyon)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meral\Desktop\desquamatif\012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4368" y="1646238"/>
            <a:ext cx="797526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   </a:t>
            </a:r>
            <a:r>
              <a:rPr lang="tr-TR" sz="3200" dirty="0" err="1" smtClean="0">
                <a:solidFill>
                  <a:srgbClr val="FF0000"/>
                </a:solidFill>
              </a:rPr>
              <a:t>Pemfigus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vulgaris</a:t>
            </a:r>
            <a:r>
              <a:rPr lang="tr-TR" sz="3200" dirty="0" smtClean="0">
                <a:solidFill>
                  <a:srgbClr val="FF0000"/>
                </a:solidFill>
              </a:rPr>
              <a:t> (Dişeti lezyonu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pic>
        <p:nvPicPr>
          <p:cNvPr id="12290" name="Picture 2" descr="C:\Users\meral\Desktop\desquamatif\01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1758" y="1646238"/>
            <a:ext cx="650048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643192" cy="1399032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</a:rPr>
              <a:t>Pemfigus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vulgaris</a:t>
            </a:r>
            <a:r>
              <a:rPr lang="tr-TR" sz="3200" dirty="0" smtClean="0">
                <a:solidFill>
                  <a:srgbClr val="FF0000"/>
                </a:solidFill>
              </a:rPr>
              <a:t>:</a:t>
            </a:r>
            <a:r>
              <a:rPr lang="tr-TR" sz="2000" dirty="0" smtClean="0">
                <a:solidFill>
                  <a:schemeClr val="tx1"/>
                </a:solidFill>
              </a:rPr>
              <a:t>Bazal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smtClean="0"/>
              <a:t>tabaka ve bazal    </a:t>
            </a:r>
            <a:r>
              <a:rPr lang="tr-TR" sz="2000" dirty="0" err="1" smtClean="0"/>
              <a:t>lamina</a:t>
            </a:r>
            <a:r>
              <a:rPr lang="tr-TR" sz="2000" dirty="0" smtClean="0"/>
              <a:t> bağ dokusuna bağlı) (</a:t>
            </a:r>
            <a:r>
              <a:rPr lang="tr-TR" sz="2000" dirty="0" err="1" smtClean="0"/>
              <a:t>Zank</a:t>
            </a:r>
            <a:r>
              <a:rPr lang="tr-TR" sz="2000" dirty="0" smtClean="0"/>
              <a:t> hücreleri)</a:t>
            </a:r>
            <a:endParaRPr lang="tr-TR" sz="2000" dirty="0"/>
          </a:p>
        </p:txBody>
      </p:sp>
      <p:pic>
        <p:nvPicPr>
          <p:cNvPr id="13314" name="Picture 2" descr="C:\Users\meral\Desktop\desquamatif\012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4078" y="1646238"/>
            <a:ext cx="5135843" cy="4525962"/>
          </a:xfrm>
          <a:prstGeom prst="rect">
            <a:avLst/>
          </a:prstGeom>
          <a:noFill/>
        </p:spPr>
      </p:pic>
      <p:sp>
        <p:nvSpPr>
          <p:cNvPr id="5" name="4 Sağ Ok"/>
          <p:cNvSpPr/>
          <p:nvPr/>
        </p:nvSpPr>
        <p:spPr>
          <a:xfrm>
            <a:off x="3203848" y="486916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Pemfigus</a:t>
            </a:r>
            <a:r>
              <a:rPr lang="tr-TR" sz="3200" dirty="0" smtClean="0"/>
              <a:t> </a:t>
            </a:r>
            <a:r>
              <a:rPr lang="tr-TR" sz="3200" dirty="0" err="1" smtClean="0"/>
              <a:t>vulgaris</a:t>
            </a:r>
            <a:r>
              <a:rPr lang="tr-TR" sz="3200" dirty="0" smtClean="0"/>
              <a:t>:</a:t>
            </a:r>
            <a:r>
              <a:rPr lang="tr-TR" sz="2000" dirty="0" err="1" smtClean="0"/>
              <a:t>intercellüler</a:t>
            </a:r>
            <a:r>
              <a:rPr lang="tr-TR" sz="2000" dirty="0" smtClean="0"/>
              <a:t> </a:t>
            </a:r>
            <a:r>
              <a:rPr lang="tr-TR" sz="2000" dirty="0" err="1" smtClean="0"/>
              <a:t>IgG</a:t>
            </a:r>
            <a:r>
              <a:rPr lang="tr-TR" sz="2000" dirty="0" smtClean="0"/>
              <a:t> birikimi</a:t>
            </a:r>
            <a:endParaRPr lang="tr-TR" sz="2000" dirty="0"/>
          </a:p>
        </p:txBody>
      </p:sp>
      <p:pic>
        <p:nvPicPr>
          <p:cNvPr id="14338" name="Picture 2" descr="C:\Users\meral\Desktop\desquamatif\012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65186" y="1646238"/>
            <a:ext cx="301362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Tedavisinde sistemik </a:t>
            </a:r>
            <a:r>
              <a:rPr lang="tr-TR" dirty="0" err="1" smtClean="0"/>
              <a:t>steroidler</a:t>
            </a:r>
            <a:r>
              <a:rPr lang="tr-TR" dirty="0" smtClean="0"/>
              <a:t> veya </a:t>
            </a:r>
            <a:r>
              <a:rPr lang="tr-TR" dirty="0" err="1" smtClean="0"/>
              <a:t>azothiopirin</a:t>
            </a:r>
            <a:r>
              <a:rPr lang="tr-TR" dirty="0" smtClean="0"/>
              <a:t>, </a:t>
            </a:r>
            <a:r>
              <a:rPr lang="tr-TR" dirty="0" err="1" smtClean="0"/>
              <a:t>siklosporin</a:t>
            </a:r>
            <a:r>
              <a:rPr lang="tr-TR" dirty="0" smtClean="0"/>
              <a:t> ve </a:t>
            </a:r>
            <a:r>
              <a:rPr lang="tr-TR" dirty="0" err="1" smtClean="0"/>
              <a:t>siklofosfamis</a:t>
            </a:r>
            <a:r>
              <a:rPr lang="tr-TR" dirty="0" smtClean="0"/>
              <a:t> gibi </a:t>
            </a:r>
            <a:r>
              <a:rPr lang="tr-TR" dirty="0" err="1" smtClean="0"/>
              <a:t>immünsupresifler</a:t>
            </a:r>
            <a:r>
              <a:rPr lang="tr-TR" dirty="0" smtClean="0"/>
              <a:t> kullanılır. 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Sistemik </a:t>
            </a:r>
            <a:r>
              <a:rPr lang="tr-TR" dirty="0" err="1" smtClean="0">
                <a:solidFill>
                  <a:srgbClr val="FF0000"/>
                </a:solidFill>
              </a:rPr>
              <a:t>lupus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eritematozus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hangingPunct="0">
              <a:buNone/>
            </a:pPr>
            <a:r>
              <a:rPr lang="tr-TR" dirty="0" smtClean="0"/>
              <a:t>	</a:t>
            </a:r>
            <a:endParaRPr lang="tr-TR" b="1" dirty="0" smtClean="0"/>
          </a:p>
          <a:p>
            <a:r>
              <a:rPr lang="tr-TR" dirty="0" smtClean="0"/>
              <a:t>Çok sayıda organ ve dokunun tutulduğu, tipik bir </a:t>
            </a:r>
            <a:r>
              <a:rPr lang="tr-TR" dirty="0" err="1" smtClean="0"/>
              <a:t>otoimmün</a:t>
            </a:r>
            <a:r>
              <a:rPr lang="tr-TR" dirty="0" smtClean="0"/>
              <a:t> hastalıktır. Özellikle; böbrek, deri, mukoza, </a:t>
            </a:r>
            <a:r>
              <a:rPr lang="tr-TR" dirty="0" err="1" smtClean="0"/>
              <a:t>seröz</a:t>
            </a:r>
            <a:r>
              <a:rPr lang="tr-TR" dirty="0" smtClean="0"/>
              <a:t> yüzeyler ve eklemleri tutar</a:t>
            </a:r>
          </a:p>
          <a:p>
            <a:r>
              <a:rPr lang="tr-TR" dirty="0" smtClean="0"/>
              <a:t>Deride, yüzde </a:t>
            </a:r>
            <a:r>
              <a:rPr lang="tr-TR" dirty="0" err="1" smtClean="0"/>
              <a:t>malar</a:t>
            </a:r>
            <a:r>
              <a:rPr lang="tr-TR" dirty="0" smtClean="0"/>
              <a:t> bölgelerde, güneş ışığı ile artan, kelebek tarzında, kırmızı </a:t>
            </a:r>
            <a:r>
              <a:rPr lang="tr-TR" dirty="0" err="1" smtClean="0"/>
              <a:t>eritemlerin</a:t>
            </a:r>
            <a:r>
              <a:rPr lang="tr-TR" dirty="0" smtClean="0"/>
              <a:t> bulunması ve </a:t>
            </a:r>
            <a:r>
              <a:rPr lang="tr-TR" dirty="0" err="1" smtClean="0"/>
              <a:t>artritik</a:t>
            </a:r>
            <a:r>
              <a:rPr lang="tr-TR" dirty="0" smtClean="0"/>
              <a:t> şikayetler en sık semptomlardır.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lupus</a:t>
            </a:r>
            <a:r>
              <a:rPr lang="tr-TR" dirty="0" smtClean="0"/>
              <a:t> </a:t>
            </a:r>
            <a:r>
              <a:rPr lang="tr-TR" dirty="0" err="1" smtClean="0"/>
              <a:t>eritematozusda</a:t>
            </a:r>
            <a:r>
              <a:rPr lang="tr-TR" dirty="0" smtClean="0"/>
              <a:t> ağız bulguları %36 civarında görülür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       </a:t>
            </a:r>
            <a:r>
              <a:rPr lang="tr-TR" sz="3200" dirty="0" smtClean="0">
                <a:solidFill>
                  <a:srgbClr val="FF0000"/>
                </a:solidFill>
              </a:rPr>
              <a:t>Sistemik </a:t>
            </a:r>
            <a:r>
              <a:rPr lang="tr-TR" sz="3200" dirty="0" err="1" smtClean="0">
                <a:solidFill>
                  <a:srgbClr val="FF0000"/>
                </a:solidFill>
              </a:rPr>
              <a:t>lupus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eritematosus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meral\Desktop\desquamatif\012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83629" y="1646238"/>
            <a:ext cx="4776741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  </a:t>
            </a:r>
            <a:r>
              <a:rPr lang="tr-TR" sz="3200" dirty="0" err="1" smtClean="0">
                <a:solidFill>
                  <a:srgbClr val="FF0000"/>
                </a:solidFill>
              </a:rPr>
              <a:t>Lupus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eritematosus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meral\Desktop\desquamatif\012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1758" y="1646238"/>
            <a:ext cx="650048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Sistemik </a:t>
            </a:r>
            <a:r>
              <a:rPr lang="tr-TR" dirty="0" err="1" smtClean="0"/>
              <a:t>lupus</a:t>
            </a:r>
            <a:r>
              <a:rPr lang="tr-TR" dirty="0" smtClean="0"/>
              <a:t> </a:t>
            </a:r>
            <a:r>
              <a:rPr lang="tr-TR" dirty="0" err="1" smtClean="0"/>
              <a:t>eritematozusda</a:t>
            </a:r>
            <a:r>
              <a:rPr lang="tr-TR" dirty="0" smtClean="0"/>
              <a:t> ağızda; olguların % 20-50 kadarında, sert damak, yanak ve dişetlerinde </a:t>
            </a:r>
            <a:r>
              <a:rPr lang="tr-TR" dirty="0" err="1" smtClean="0"/>
              <a:t>likenoid</a:t>
            </a:r>
            <a:r>
              <a:rPr lang="tr-TR" dirty="0" smtClean="0"/>
              <a:t> lezyonlar görünümünde, bazen düzensiz sınırlı </a:t>
            </a:r>
            <a:r>
              <a:rPr lang="tr-TR" dirty="0" err="1" smtClean="0"/>
              <a:t>ülserasyonlar</a:t>
            </a:r>
            <a:r>
              <a:rPr lang="tr-TR" dirty="0" smtClean="0"/>
              <a:t>, </a:t>
            </a:r>
            <a:r>
              <a:rPr lang="tr-TR" dirty="0" err="1" smtClean="0"/>
              <a:t>eritemler</a:t>
            </a:r>
            <a:r>
              <a:rPr lang="tr-TR" dirty="0" smtClean="0"/>
              <a:t>, </a:t>
            </a:r>
            <a:r>
              <a:rPr lang="tr-TR" dirty="0" err="1" smtClean="0"/>
              <a:t>hiperkeratotik</a:t>
            </a:r>
            <a:r>
              <a:rPr lang="tr-TR" dirty="0" smtClean="0"/>
              <a:t> alanlar görülebilir. </a:t>
            </a:r>
          </a:p>
          <a:p>
            <a:r>
              <a:rPr lang="tr-TR" dirty="0" smtClean="0"/>
              <a:t>Olgularda </a:t>
            </a:r>
            <a:r>
              <a:rPr lang="tr-TR" dirty="0" err="1" smtClean="0"/>
              <a:t>Candida</a:t>
            </a:r>
            <a:r>
              <a:rPr lang="tr-TR" dirty="0" smtClean="0"/>
              <a:t> </a:t>
            </a:r>
            <a:r>
              <a:rPr lang="tr-TR" dirty="0" err="1" smtClean="0"/>
              <a:t>infeksiyonu</a:t>
            </a:r>
            <a:r>
              <a:rPr lang="tr-TR" dirty="0" smtClean="0"/>
              <a:t> (%50) sıktır</a:t>
            </a:r>
          </a:p>
          <a:p>
            <a:r>
              <a:rPr lang="tr-TR" dirty="0" smtClean="0"/>
              <a:t>Dişeti tutulumlarında klinik ve </a:t>
            </a:r>
            <a:r>
              <a:rPr lang="tr-TR" dirty="0" err="1" smtClean="0"/>
              <a:t>histopatolojik</a:t>
            </a:r>
            <a:r>
              <a:rPr lang="tr-TR" dirty="0" smtClean="0"/>
              <a:t> ayırıcı tanısında </a:t>
            </a:r>
            <a:r>
              <a:rPr lang="tr-TR" dirty="0" err="1" smtClean="0"/>
              <a:t>eroziv</a:t>
            </a:r>
            <a:r>
              <a:rPr lang="tr-TR" dirty="0" smtClean="0"/>
              <a:t> liken </a:t>
            </a:r>
            <a:r>
              <a:rPr lang="tr-TR" dirty="0" err="1" smtClean="0"/>
              <a:t>planus</a:t>
            </a:r>
            <a:r>
              <a:rPr lang="tr-TR" dirty="0" smtClean="0"/>
              <a:t> önceliklidir</a:t>
            </a:r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Lezyonlar; ülsere, </a:t>
            </a:r>
            <a:r>
              <a:rPr lang="tr-TR" dirty="0" err="1" smtClean="0"/>
              <a:t>atrofik</a:t>
            </a:r>
            <a:r>
              <a:rPr lang="tr-TR" dirty="0" smtClean="0"/>
              <a:t>, </a:t>
            </a:r>
            <a:r>
              <a:rPr lang="tr-TR" dirty="0" err="1" smtClean="0"/>
              <a:t>eritemli</a:t>
            </a:r>
            <a:r>
              <a:rPr lang="tr-TR" dirty="0" smtClean="0"/>
              <a:t> plaklar halinde ve ağrılıdır. </a:t>
            </a:r>
          </a:p>
          <a:p>
            <a:r>
              <a:rPr lang="tr-TR" dirty="0" smtClean="0"/>
              <a:t>Sistemik tedaviler, ağız bulgularını kısmen azaltır.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Lupus</a:t>
            </a:r>
            <a:r>
              <a:rPr lang="tr-TR" dirty="0" smtClean="0"/>
              <a:t> tedavisinde </a:t>
            </a:r>
            <a:r>
              <a:rPr lang="tr-TR" dirty="0" err="1" smtClean="0"/>
              <a:t>Candida</a:t>
            </a:r>
            <a:r>
              <a:rPr lang="tr-TR" dirty="0" smtClean="0"/>
              <a:t> tedavisi uygulanmalıdır,daha sonra ise </a:t>
            </a:r>
            <a:r>
              <a:rPr lang="tr-TR" dirty="0" err="1" smtClean="0"/>
              <a:t>topikal</a:t>
            </a:r>
            <a:r>
              <a:rPr lang="tr-TR" dirty="0" smtClean="0"/>
              <a:t> </a:t>
            </a:r>
            <a:r>
              <a:rPr lang="tr-TR" dirty="0" err="1" smtClean="0"/>
              <a:t>steroid</a:t>
            </a:r>
            <a:r>
              <a:rPr lang="tr-TR" dirty="0" smtClean="0"/>
              <a:t> uygulanır.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Kortikosteroidlere</a:t>
            </a:r>
            <a:r>
              <a:rPr lang="tr-TR" dirty="0" smtClean="0"/>
              <a:t> ek olarak gerekirse diğer </a:t>
            </a:r>
            <a:r>
              <a:rPr lang="tr-TR" dirty="0" err="1" smtClean="0"/>
              <a:t>immünsupresifler</a:t>
            </a:r>
            <a:r>
              <a:rPr lang="tr-TR" dirty="0" smtClean="0"/>
              <a:t> de kullanılabilir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Vezikülobüllöz</a:t>
            </a:r>
            <a:r>
              <a:rPr lang="tr-TR" dirty="0" smtClean="0">
                <a:solidFill>
                  <a:srgbClr val="FF0000"/>
                </a:solidFill>
              </a:rPr>
              <a:t> dermatolojik hastalıkların ağız tutulumları,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Otoimmün</a:t>
            </a:r>
            <a:r>
              <a:rPr lang="tr-TR" dirty="0" smtClean="0">
                <a:solidFill>
                  <a:srgbClr val="FF0000"/>
                </a:solidFill>
              </a:rPr>
              <a:t> hastalıklar,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İlaç yan etkileri </a:t>
            </a:r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başta olmak üzere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Değişik kimyasal ajanlara karşı gelişen reaksiyonlar </a:t>
            </a:r>
            <a:r>
              <a:rPr lang="tr-TR" dirty="0" smtClean="0"/>
              <a:t>ve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Allerjik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hipersensitivite</a:t>
            </a:r>
            <a:r>
              <a:rPr lang="tr-TR" dirty="0" smtClean="0">
                <a:solidFill>
                  <a:srgbClr val="FF0000"/>
                </a:solidFill>
              </a:rPr>
              <a:t> reaksiyonları 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deskuamatif</a:t>
            </a:r>
            <a:r>
              <a:rPr lang="tr-T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gingivitis</a:t>
            </a:r>
            <a:r>
              <a:rPr lang="tr-T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olarak tanımlanan klinik tabloyu oluşturabilmektedir</a:t>
            </a:r>
            <a:endParaRPr lang="tr-T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Kronik </a:t>
            </a:r>
            <a:r>
              <a:rPr lang="tr-TR" dirty="0" err="1" smtClean="0"/>
              <a:t>ülseratif</a:t>
            </a:r>
            <a:r>
              <a:rPr lang="tr-TR" dirty="0" smtClean="0"/>
              <a:t> </a:t>
            </a:r>
            <a:r>
              <a:rPr lang="tr-TR" dirty="0" err="1" smtClean="0"/>
              <a:t>stomatitis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Öncelikle kadınlarda ileri yaşlarda görülen, kronik erozyon ve ülsere </a:t>
            </a:r>
            <a:r>
              <a:rPr lang="tr-TR" dirty="0" err="1" smtClean="0"/>
              <a:t>mukozal</a:t>
            </a:r>
            <a:r>
              <a:rPr lang="tr-TR" dirty="0" smtClean="0"/>
              <a:t> lezyonlarla seyreden bir hastalıktır.</a:t>
            </a:r>
          </a:p>
          <a:p>
            <a:r>
              <a:rPr lang="tr-TR" dirty="0" smtClean="0"/>
              <a:t> Öncelikle yanak ve damak tutulumu vardır. Ağrılı ülsere alanların çevresi </a:t>
            </a:r>
            <a:r>
              <a:rPr lang="tr-TR" dirty="0" err="1" smtClean="0"/>
              <a:t>eritemlidir</a:t>
            </a:r>
            <a:r>
              <a:rPr lang="tr-TR" dirty="0" smtClean="0"/>
              <a:t>. </a:t>
            </a:r>
            <a:r>
              <a:rPr lang="tr-TR" dirty="0" err="1" smtClean="0"/>
              <a:t>Deskuamatif</a:t>
            </a:r>
            <a:r>
              <a:rPr lang="tr-TR" dirty="0" smtClean="0"/>
              <a:t> </a:t>
            </a:r>
            <a:r>
              <a:rPr lang="tr-TR" dirty="0" err="1" smtClean="0"/>
              <a:t>ginigivitis</a:t>
            </a:r>
            <a:r>
              <a:rPr lang="tr-TR" dirty="0" smtClean="0"/>
              <a:t> şeklinde dişeti tutulumları yapabilir.</a:t>
            </a:r>
          </a:p>
          <a:p>
            <a:r>
              <a:rPr lang="tr-TR" dirty="0" smtClean="0"/>
              <a:t> Klinik ve </a:t>
            </a:r>
            <a:r>
              <a:rPr lang="tr-TR" dirty="0" err="1" smtClean="0"/>
              <a:t>histopatolojik</a:t>
            </a:r>
            <a:r>
              <a:rPr lang="tr-TR" dirty="0" smtClean="0"/>
              <a:t> olarak </a:t>
            </a:r>
            <a:r>
              <a:rPr lang="tr-TR" dirty="0" err="1" smtClean="0"/>
              <a:t>eroziv</a:t>
            </a:r>
            <a:r>
              <a:rPr lang="tr-TR" dirty="0" smtClean="0"/>
              <a:t> liken </a:t>
            </a:r>
            <a:r>
              <a:rPr lang="tr-TR" dirty="0" err="1" smtClean="0"/>
              <a:t>planusa</a:t>
            </a:r>
            <a:r>
              <a:rPr lang="tr-TR" dirty="0" smtClean="0"/>
              <a:t> benzerdir. </a:t>
            </a:r>
            <a:r>
              <a:rPr lang="tr-TR" dirty="0" err="1" smtClean="0"/>
              <a:t>Epitelde</a:t>
            </a:r>
            <a:r>
              <a:rPr lang="tr-TR" dirty="0" smtClean="0"/>
              <a:t> ayrılma bulunur.</a:t>
            </a:r>
          </a:p>
          <a:p>
            <a:r>
              <a:rPr lang="tr-TR" dirty="0" smtClean="0"/>
              <a:t> Tedavide </a:t>
            </a:r>
            <a:r>
              <a:rPr lang="tr-TR" dirty="0" err="1" smtClean="0"/>
              <a:t>topikal</a:t>
            </a:r>
            <a:r>
              <a:rPr lang="tr-TR" dirty="0" smtClean="0"/>
              <a:t> veya sistemik </a:t>
            </a:r>
            <a:r>
              <a:rPr lang="tr-TR" dirty="0" err="1" smtClean="0"/>
              <a:t>steroid</a:t>
            </a:r>
            <a:r>
              <a:rPr lang="tr-TR" dirty="0" smtClean="0"/>
              <a:t> uygulanır, tedavi ile genellikle iyi cevap alınır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   Kronik </a:t>
            </a:r>
            <a:r>
              <a:rPr lang="tr-TR" sz="3200" dirty="0" err="1" smtClean="0">
                <a:solidFill>
                  <a:srgbClr val="FF0000"/>
                </a:solidFill>
              </a:rPr>
              <a:t>ülseratif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stomatitis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meral\Desktop\desquamatif\012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1758" y="1646238"/>
            <a:ext cx="650048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Lineer </a:t>
            </a:r>
            <a:r>
              <a:rPr lang="tr-TR" dirty="0" err="1" smtClean="0"/>
              <a:t>IgG</a:t>
            </a:r>
            <a:r>
              <a:rPr lang="tr-TR" dirty="0" smtClean="0"/>
              <a:t> hastalığı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Öncelikle deriyi etkileyen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büllöz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bir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dermatozdur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smtClean="0"/>
              <a:t>Kadınlarda ve orta yaşta sıktır ve ACE inhibitörü kullanımları ile ilişkili olarak ortaya çıkabilmektedir </a:t>
            </a:r>
          </a:p>
          <a:p>
            <a:r>
              <a:rPr lang="tr-TR" dirty="0" err="1" smtClean="0"/>
              <a:t>Genital</a:t>
            </a:r>
            <a:r>
              <a:rPr lang="tr-TR" dirty="0" smtClean="0"/>
              <a:t> bölge, gövde ve </a:t>
            </a:r>
            <a:r>
              <a:rPr lang="tr-TR" dirty="0" err="1" smtClean="0"/>
              <a:t>ekstremite</a:t>
            </a:r>
            <a:r>
              <a:rPr lang="tr-TR" dirty="0" smtClean="0"/>
              <a:t> derileri tutulumu eşliğinde ağız mukozalarında liken </a:t>
            </a:r>
            <a:r>
              <a:rPr lang="tr-TR" dirty="0" err="1" smtClean="0"/>
              <a:t>planus</a:t>
            </a:r>
            <a:r>
              <a:rPr lang="tr-TR" dirty="0" smtClean="0"/>
              <a:t>, </a:t>
            </a:r>
            <a:r>
              <a:rPr lang="tr-TR" dirty="0" err="1" smtClean="0"/>
              <a:t>pemfigus</a:t>
            </a:r>
            <a:r>
              <a:rPr lang="tr-TR" dirty="0" smtClean="0"/>
              <a:t> grubu hastalıklar ve </a:t>
            </a:r>
            <a:r>
              <a:rPr lang="tr-TR" dirty="0" err="1" smtClean="0"/>
              <a:t>lupus</a:t>
            </a:r>
            <a:r>
              <a:rPr lang="tr-TR" dirty="0" smtClean="0"/>
              <a:t> benzeri tutulum görülebilir</a:t>
            </a:r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Lineer </a:t>
            </a:r>
            <a:r>
              <a:rPr lang="tr-TR" sz="3200" dirty="0" err="1" smtClean="0">
                <a:solidFill>
                  <a:srgbClr val="FF0000"/>
                </a:solidFill>
              </a:rPr>
              <a:t>IgA</a:t>
            </a:r>
            <a:r>
              <a:rPr lang="tr-TR" sz="3200" dirty="0" smtClean="0">
                <a:solidFill>
                  <a:srgbClr val="FF0000"/>
                </a:solidFill>
              </a:rPr>
              <a:t> hastalığı:</a:t>
            </a:r>
            <a:r>
              <a:rPr lang="tr-TR" sz="2000" dirty="0" smtClean="0">
                <a:solidFill>
                  <a:srgbClr val="FF0000"/>
                </a:solidFill>
              </a:rPr>
              <a:t>Nadir </a:t>
            </a:r>
            <a:r>
              <a:rPr lang="tr-TR" sz="2000" dirty="0" smtClean="0"/>
              <a:t>daha </a:t>
            </a:r>
            <a:r>
              <a:rPr lang="tr-TR" sz="2000" dirty="0" err="1" smtClean="0"/>
              <a:t>cok</a:t>
            </a:r>
            <a:r>
              <a:rPr lang="tr-TR" sz="2000" dirty="0" smtClean="0"/>
              <a:t> kadınlarda görülür</a:t>
            </a:r>
            <a:endParaRPr lang="tr-TR" sz="2000" dirty="0"/>
          </a:p>
        </p:txBody>
      </p:sp>
      <p:pic>
        <p:nvPicPr>
          <p:cNvPr id="18434" name="Picture 2" descr="C:\Users\meral\Desktop\desquamatif\012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8670" y="1646238"/>
            <a:ext cx="760665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Histopatolojik</a:t>
            </a:r>
            <a:r>
              <a:rPr lang="tr-TR" dirty="0" smtClean="0"/>
              <a:t> olarak </a:t>
            </a:r>
            <a:r>
              <a:rPr lang="tr-TR" dirty="0" err="1" smtClean="0"/>
              <a:t>bül</a:t>
            </a:r>
            <a:r>
              <a:rPr lang="tr-TR" dirty="0" smtClean="0"/>
              <a:t> oluşumu ve </a:t>
            </a:r>
            <a:r>
              <a:rPr lang="tr-TR" dirty="0" err="1" smtClean="0"/>
              <a:t>epitelin</a:t>
            </a:r>
            <a:r>
              <a:rPr lang="tr-TR" dirty="0" smtClean="0"/>
              <a:t> bazal tabakasında çizgisel </a:t>
            </a:r>
            <a:r>
              <a:rPr lang="tr-TR" dirty="0" err="1" smtClean="0"/>
              <a:t>IgA</a:t>
            </a:r>
            <a:r>
              <a:rPr lang="tr-TR" dirty="0" smtClean="0"/>
              <a:t> birikimi vardır.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Müköz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pemfigoidi</a:t>
            </a:r>
            <a:r>
              <a:rPr lang="tr-TR" dirty="0" smtClean="0"/>
              <a:t> ve </a:t>
            </a:r>
            <a:r>
              <a:rPr lang="tr-TR" dirty="0" err="1" smtClean="0"/>
              <a:t>skatrisyel</a:t>
            </a:r>
            <a:r>
              <a:rPr lang="tr-TR" dirty="0" smtClean="0"/>
              <a:t> </a:t>
            </a:r>
            <a:r>
              <a:rPr lang="tr-TR" dirty="0" err="1" smtClean="0"/>
              <a:t>pemfigoidde</a:t>
            </a:r>
            <a:r>
              <a:rPr lang="tr-TR" dirty="0" smtClean="0"/>
              <a:t> de bazalde </a:t>
            </a:r>
            <a:r>
              <a:rPr lang="tr-TR" dirty="0" err="1" smtClean="0"/>
              <a:t>IgA</a:t>
            </a:r>
            <a:r>
              <a:rPr lang="tr-TR" dirty="0" smtClean="0"/>
              <a:t> birikimi bulunabildiği için ayırım güçtür </a:t>
            </a:r>
          </a:p>
          <a:p>
            <a:r>
              <a:rPr lang="tr-TR" dirty="0" smtClean="0"/>
              <a:t>Tedavide </a:t>
            </a:r>
            <a:r>
              <a:rPr lang="tr-TR" dirty="0" err="1" smtClean="0"/>
              <a:t>sulfon</a:t>
            </a:r>
            <a:r>
              <a:rPr lang="tr-TR" dirty="0" smtClean="0"/>
              <a:t> ve </a:t>
            </a:r>
            <a:r>
              <a:rPr lang="tr-TR" dirty="0" err="1" smtClean="0"/>
              <a:t>dapson</a:t>
            </a:r>
            <a:r>
              <a:rPr lang="tr-TR" dirty="0" smtClean="0"/>
              <a:t> kullanımı önerilir </a:t>
            </a:r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Dermatitis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herpetiformis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Gençlerde ve erkeklerde daha sık görülen hastalık </a:t>
            </a:r>
            <a:r>
              <a:rPr lang="tr-TR" dirty="0" err="1" smtClean="0"/>
              <a:t>glutenli</a:t>
            </a:r>
            <a:r>
              <a:rPr lang="tr-TR" dirty="0" smtClean="0"/>
              <a:t> gıdalarda bulunan </a:t>
            </a:r>
            <a:r>
              <a:rPr lang="tr-TR" dirty="0" err="1" smtClean="0"/>
              <a:t>gliadin</a:t>
            </a:r>
            <a:r>
              <a:rPr lang="tr-TR" dirty="0" smtClean="0"/>
              <a:t>  </a:t>
            </a:r>
            <a:r>
              <a:rPr lang="tr-TR" dirty="0" err="1" smtClean="0"/>
              <a:t>hipersensitivitesine</a:t>
            </a:r>
            <a:r>
              <a:rPr lang="tr-TR" dirty="0" smtClean="0"/>
              <a:t> bağlı gelişen </a:t>
            </a:r>
            <a:r>
              <a:rPr lang="tr-TR" dirty="0" err="1" smtClean="0"/>
              <a:t>Çölyak</a:t>
            </a:r>
            <a:r>
              <a:rPr lang="tr-TR" dirty="0" smtClean="0"/>
              <a:t> hastalığının deri bulgusu olarak kabul edilmektedir.</a:t>
            </a:r>
          </a:p>
          <a:p>
            <a:r>
              <a:rPr lang="tr-TR" dirty="0" smtClean="0"/>
              <a:t> Bazen deri lezyonlarına ağız tutulumu da eşlik eder. Ağızda vezikül ve </a:t>
            </a:r>
            <a:r>
              <a:rPr lang="tr-TR" dirty="0" err="1" smtClean="0"/>
              <a:t>büllerin</a:t>
            </a:r>
            <a:r>
              <a:rPr lang="tr-TR" dirty="0" smtClean="0"/>
              <a:t> parçalanması ile oluşan ağrılı ülserler görülür. Dişetlerinde </a:t>
            </a:r>
            <a:r>
              <a:rPr lang="tr-TR" dirty="0" err="1" smtClean="0"/>
              <a:t>deskuamatif</a:t>
            </a:r>
            <a:r>
              <a:rPr lang="tr-TR" dirty="0" smtClean="0"/>
              <a:t> </a:t>
            </a:r>
            <a:r>
              <a:rPr lang="tr-TR" dirty="0" err="1" smtClean="0"/>
              <a:t>gingivitis</a:t>
            </a:r>
            <a:r>
              <a:rPr lang="tr-TR" dirty="0" smtClean="0"/>
              <a:t> klinik görünümü oluşturur.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Tedavide </a:t>
            </a:r>
            <a:r>
              <a:rPr lang="tr-TR" dirty="0" err="1" smtClean="0"/>
              <a:t>glutensiz</a:t>
            </a:r>
            <a:r>
              <a:rPr lang="tr-TR" dirty="0" smtClean="0"/>
              <a:t> gıda yenilmesi ve akut bulguların giderilmesi için </a:t>
            </a:r>
            <a:r>
              <a:rPr lang="tr-TR" dirty="0" err="1" smtClean="0"/>
              <a:t>dapson</a:t>
            </a:r>
            <a:r>
              <a:rPr lang="tr-TR" dirty="0" smtClean="0"/>
              <a:t> kullanılması önerilir</a:t>
            </a:r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Greft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versus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host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disease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Özellikle kemik iliği nakil hastalarında görülen, daha az oranda ise karaciğer nakilli hastalarda izlenebilen, </a:t>
            </a:r>
            <a:r>
              <a:rPr lang="tr-TR" dirty="0" err="1" smtClean="0"/>
              <a:t>graftın</a:t>
            </a:r>
            <a:r>
              <a:rPr lang="tr-TR" dirty="0" smtClean="0"/>
              <a:t> alıcıyı reddi ile oluşan özellikle deri ve mukozalarda lezyonlar yapan ciddi bir hastalıktır</a:t>
            </a:r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</a:rPr>
              <a:t>Graft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versus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host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disease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meral\Desktop\desquamatif\012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7253" y="1646238"/>
            <a:ext cx="732949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err="1" smtClean="0"/>
              <a:t>Tümöral</a:t>
            </a:r>
            <a:r>
              <a:rPr lang="tr-TR" dirty="0" smtClean="0"/>
              <a:t> olaylar için yüksek doz kemoterapi ve radyasyon alan hastalarda normal </a:t>
            </a:r>
            <a:r>
              <a:rPr lang="tr-TR" dirty="0" err="1" smtClean="0"/>
              <a:t>lenfoid</a:t>
            </a:r>
            <a:r>
              <a:rPr lang="tr-TR" dirty="0" smtClean="0"/>
              <a:t> ve </a:t>
            </a:r>
            <a:r>
              <a:rPr lang="tr-TR" dirty="0" err="1" smtClean="0"/>
              <a:t>hematopoetik</a:t>
            </a:r>
            <a:r>
              <a:rPr lang="tr-TR" dirty="0" smtClean="0"/>
              <a:t> hücreler de tahrip olmaktadır. Bu bireylerde, transplantasyon ile  aldıkları  </a:t>
            </a:r>
            <a:r>
              <a:rPr lang="tr-TR" dirty="0" err="1" smtClean="0"/>
              <a:t>hematopoetik</a:t>
            </a:r>
            <a:r>
              <a:rPr lang="tr-TR" dirty="0" smtClean="0"/>
              <a:t> hücreler, HLA uyumu tam değil ise, konağın hücrelerine karşı </a:t>
            </a:r>
            <a:r>
              <a:rPr lang="tr-TR" dirty="0" err="1" smtClean="0"/>
              <a:t>immün</a:t>
            </a:r>
            <a:r>
              <a:rPr lang="tr-TR" dirty="0" smtClean="0"/>
              <a:t> reaksiyon gösterebilmektedirler.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  <a:r>
              <a:rPr lang="tr-TR" dirty="0" smtClean="0">
                <a:solidFill>
                  <a:srgbClr val="92D050"/>
                </a:solidFill>
              </a:rPr>
              <a:t>Kadınlarda ve erişkin yaşta görülme sıklığı daha fazladır</a:t>
            </a:r>
            <a:r>
              <a:rPr lang="tr-TR" dirty="0" smtClean="0">
                <a:solidFill>
                  <a:srgbClr val="00B050"/>
                </a:solidFill>
              </a:rPr>
              <a:t>, 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smtClean="0">
                <a:solidFill>
                  <a:srgbClr val="FFC000"/>
                </a:solidFill>
              </a:rPr>
              <a:t>bu nedenle menopoz gibi </a:t>
            </a:r>
            <a:r>
              <a:rPr lang="tr-TR" dirty="0" err="1" smtClean="0">
                <a:solidFill>
                  <a:srgbClr val="FFC000"/>
                </a:solidFill>
              </a:rPr>
              <a:t>hormonal</a:t>
            </a:r>
            <a:r>
              <a:rPr lang="tr-TR" dirty="0" smtClean="0">
                <a:solidFill>
                  <a:srgbClr val="FFC000"/>
                </a:solidFill>
              </a:rPr>
              <a:t> değişikliklerin de </a:t>
            </a:r>
            <a:r>
              <a:rPr lang="tr-TR" dirty="0" err="1" smtClean="0">
                <a:solidFill>
                  <a:srgbClr val="FFC000"/>
                </a:solidFill>
              </a:rPr>
              <a:t>etyolojide</a:t>
            </a:r>
            <a:r>
              <a:rPr lang="tr-TR" dirty="0" smtClean="0">
                <a:solidFill>
                  <a:srgbClr val="FFC000"/>
                </a:solidFill>
              </a:rPr>
              <a:t> etkili olabileceği ileri sürülmüştür</a:t>
            </a:r>
            <a:endParaRPr lang="tr-TR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Mukoza </a:t>
            </a:r>
            <a:r>
              <a:rPr lang="tr-TR" dirty="0" err="1" smtClean="0"/>
              <a:t>epiteli</a:t>
            </a:r>
            <a:r>
              <a:rPr lang="tr-TR" dirty="0" smtClean="0"/>
              <a:t> </a:t>
            </a:r>
            <a:r>
              <a:rPr lang="tr-TR" dirty="0" err="1" smtClean="0"/>
              <a:t>sitotoksik</a:t>
            </a:r>
            <a:r>
              <a:rPr lang="tr-TR" dirty="0" smtClean="0"/>
              <a:t> T lenfositler ile </a:t>
            </a:r>
            <a:r>
              <a:rPr lang="tr-TR" dirty="0" err="1" smtClean="0"/>
              <a:t>atake</a:t>
            </a:r>
            <a:r>
              <a:rPr lang="tr-TR" dirty="0" smtClean="0"/>
              <a:t> olur ve </a:t>
            </a:r>
            <a:r>
              <a:rPr lang="tr-TR" dirty="0" err="1" smtClean="0"/>
              <a:t>epitel</a:t>
            </a:r>
            <a:r>
              <a:rPr lang="tr-TR" dirty="0" smtClean="0"/>
              <a:t> hücrelerinde </a:t>
            </a:r>
            <a:r>
              <a:rPr lang="tr-TR" dirty="0" err="1" smtClean="0"/>
              <a:t>apopitoz</a:t>
            </a:r>
            <a:r>
              <a:rPr lang="tr-TR" dirty="0" smtClean="0"/>
              <a:t> görülür</a:t>
            </a:r>
          </a:p>
          <a:p>
            <a:r>
              <a:rPr lang="tr-TR" dirty="0" err="1" smtClean="0"/>
              <a:t>İmmünsupresif</a:t>
            </a:r>
            <a:r>
              <a:rPr lang="tr-TR" dirty="0" smtClean="0"/>
              <a:t> ilaçların ilave edilmeleri hastalık olasılığını azaltır. Oral </a:t>
            </a:r>
            <a:r>
              <a:rPr lang="tr-TR" dirty="0" err="1" smtClean="0"/>
              <a:t>ülserasyonlar</a:t>
            </a:r>
            <a:r>
              <a:rPr lang="tr-TR" dirty="0" smtClean="0"/>
              <a:t> için </a:t>
            </a:r>
            <a:r>
              <a:rPr lang="tr-TR" dirty="0" err="1" smtClean="0"/>
              <a:t>topikal</a:t>
            </a:r>
            <a:r>
              <a:rPr lang="tr-TR" dirty="0" smtClean="0"/>
              <a:t> </a:t>
            </a:r>
            <a:r>
              <a:rPr lang="tr-TR" dirty="0" err="1" smtClean="0"/>
              <a:t>steroidler</a:t>
            </a:r>
            <a:r>
              <a:rPr lang="tr-TR" dirty="0" smtClean="0"/>
              <a:t> ve </a:t>
            </a:r>
            <a:r>
              <a:rPr lang="tr-TR" dirty="0" err="1" smtClean="0"/>
              <a:t>immünsupresif</a:t>
            </a:r>
            <a:r>
              <a:rPr lang="tr-TR" dirty="0" smtClean="0"/>
              <a:t> ilaçlar kullanılır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İlaçlara bağlı oluşan lezyonlar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Ağızda ülser, </a:t>
            </a:r>
            <a:r>
              <a:rPr lang="tr-TR" dirty="0" err="1" smtClean="0"/>
              <a:t>eritematöz</a:t>
            </a:r>
            <a:r>
              <a:rPr lang="tr-TR" dirty="0" smtClean="0"/>
              <a:t> lezyon ve diğer </a:t>
            </a:r>
            <a:r>
              <a:rPr lang="tr-TR" dirty="0" err="1" smtClean="0"/>
              <a:t>mukozitlerin</a:t>
            </a:r>
            <a:r>
              <a:rPr lang="tr-TR" dirty="0" smtClean="0"/>
              <a:t> görüldüğü ilaçlara bağlı bu </a:t>
            </a:r>
            <a:r>
              <a:rPr lang="tr-TR" dirty="0" err="1" smtClean="0"/>
              <a:t>mukozal</a:t>
            </a:r>
            <a:r>
              <a:rPr lang="tr-TR" dirty="0" smtClean="0"/>
              <a:t> reaksiyonlara “</a:t>
            </a:r>
            <a:r>
              <a:rPr lang="tr-TR" dirty="0" err="1" smtClean="0"/>
              <a:t>stomatitis</a:t>
            </a:r>
            <a:r>
              <a:rPr lang="tr-TR" dirty="0" smtClean="0"/>
              <a:t> </a:t>
            </a:r>
            <a:r>
              <a:rPr lang="tr-TR" dirty="0" err="1" smtClean="0"/>
              <a:t>medikamentoza</a:t>
            </a:r>
            <a:r>
              <a:rPr lang="tr-TR" dirty="0" smtClean="0"/>
              <a:t>” da denilmektedir</a:t>
            </a:r>
          </a:p>
          <a:p>
            <a:r>
              <a:rPr lang="tr-TR" dirty="0" smtClean="0"/>
              <a:t>  Dişetleri bu tür lezyonlardan çok etkilenen bir bölümdür ve </a:t>
            </a:r>
            <a:r>
              <a:rPr lang="tr-TR" dirty="0" err="1" smtClean="0"/>
              <a:t>deskuamatif</a:t>
            </a:r>
            <a:r>
              <a:rPr lang="tr-TR" dirty="0" smtClean="0"/>
              <a:t> </a:t>
            </a:r>
            <a:r>
              <a:rPr lang="tr-TR" dirty="0" err="1" smtClean="0"/>
              <a:t>gingivitis</a:t>
            </a:r>
            <a:r>
              <a:rPr lang="tr-TR" dirty="0" smtClean="0"/>
              <a:t> görünümü oluşturabilir.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Likenoid</a:t>
            </a:r>
            <a:r>
              <a:rPr lang="tr-TR" dirty="0" smtClean="0"/>
              <a:t> lezyonlar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antimalaryal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ilaçlar ve beta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blokerler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smtClean="0"/>
              <a:t>başta olmak üzere çok sayıda ilaca bağlı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Pemfigus</a:t>
            </a:r>
            <a:r>
              <a:rPr lang="tr-TR" dirty="0" smtClean="0"/>
              <a:t> benzeri reaksiyonlar ve </a:t>
            </a:r>
            <a:r>
              <a:rPr lang="tr-TR" dirty="0" err="1" smtClean="0"/>
              <a:t>deskuamatif</a:t>
            </a:r>
            <a:r>
              <a:rPr lang="tr-TR" dirty="0" smtClean="0"/>
              <a:t> </a:t>
            </a:r>
            <a:r>
              <a:rPr lang="tr-TR" dirty="0" err="1" smtClean="0"/>
              <a:t>gingivitis</a:t>
            </a:r>
            <a:r>
              <a:rPr lang="tr-TR" dirty="0" smtClean="0"/>
              <a:t> benzeri görünüm antibiyotikler ve </a:t>
            </a:r>
            <a:r>
              <a:rPr lang="tr-TR" dirty="0" err="1" smtClean="0"/>
              <a:t>antiinflamatuar</a:t>
            </a:r>
            <a:r>
              <a:rPr lang="tr-TR" dirty="0" smtClean="0"/>
              <a:t> ilaçlar ilaçlarla olabilir </a:t>
            </a:r>
          </a:p>
          <a:p>
            <a:r>
              <a:rPr lang="tr-TR" dirty="0" smtClean="0"/>
              <a:t> Ülserler </a:t>
            </a:r>
            <a:r>
              <a:rPr lang="tr-TR" dirty="0" err="1" smtClean="0"/>
              <a:t>antineoplastik</a:t>
            </a:r>
            <a:r>
              <a:rPr lang="tr-TR" dirty="0" smtClean="0"/>
              <a:t> ilaçlar, </a:t>
            </a:r>
            <a:r>
              <a:rPr lang="tr-TR" dirty="0" err="1" smtClean="0"/>
              <a:t>topikal</a:t>
            </a:r>
            <a:r>
              <a:rPr lang="tr-TR" dirty="0" smtClean="0"/>
              <a:t> uygulanan ilaçlar ve antibiyotiklere karşı gelişebilir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Eritema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mültiforme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Eritema</a:t>
            </a:r>
            <a:r>
              <a:rPr lang="tr-TR" dirty="0" smtClean="0"/>
              <a:t> </a:t>
            </a:r>
            <a:r>
              <a:rPr lang="tr-TR" dirty="0" err="1" smtClean="0"/>
              <a:t>multiforme</a:t>
            </a:r>
            <a:r>
              <a:rPr lang="tr-TR" dirty="0" smtClean="0"/>
              <a:t>; </a:t>
            </a:r>
            <a:r>
              <a:rPr lang="tr-TR" dirty="0" err="1" smtClean="0"/>
              <a:t>herpetik</a:t>
            </a:r>
            <a:r>
              <a:rPr lang="tr-TR" dirty="0" smtClean="0"/>
              <a:t> </a:t>
            </a:r>
            <a:r>
              <a:rPr lang="tr-TR" dirty="0" err="1" smtClean="0"/>
              <a:t>viral</a:t>
            </a:r>
            <a:r>
              <a:rPr lang="tr-TR" dirty="0" smtClean="0"/>
              <a:t> ve bakteriyel </a:t>
            </a:r>
            <a:r>
              <a:rPr lang="tr-TR" dirty="0" err="1" smtClean="0"/>
              <a:t>infeksiyonlardan</a:t>
            </a:r>
            <a:r>
              <a:rPr lang="tr-TR" dirty="0" smtClean="0"/>
              <a:t> sonra veya bazen ilaç kullanımları sonrası ortaya çıkan çok sayıda </a:t>
            </a:r>
            <a:r>
              <a:rPr lang="tr-TR" dirty="0" err="1" smtClean="0"/>
              <a:t>eritemli</a:t>
            </a:r>
            <a:r>
              <a:rPr lang="tr-TR" dirty="0" smtClean="0"/>
              <a:t> deri ve </a:t>
            </a:r>
            <a:r>
              <a:rPr lang="tr-TR" dirty="0" err="1" smtClean="0"/>
              <a:t>mukozal</a:t>
            </a:r>
            <a:r>
              <a:rPr lang="tr-TR" dirty="0" smtClean="0"/>
              <a:t> lezyonlar ile karakterlidir</a:t>
            </a:r>
          </a:p>
          <a:p>
            <a:r>
              <a:rPr lang="tr-TR" dirty="0" smtClean="0"/>
              <a:t>Sebep olan ilaçlar arasında </a:t>
            </a:r>
            <a:r>
              <a:rPr lang="tr-TR" dirty="0" err="1" smtClean="0"/>
              <a:t>sulfonamidler</a:t>
            </a:r>
            <a:r>
              <a:rPr lang="tr-TR" dirty="0" smtClean="0"/>
              <a:t>, penisilinler, </a:t>
            </a:r>
            <a:r>
              <a:rPr lang="tr-TR" dirty="0" err="1" smtClean="0"/>
              <a:t>nonsteroidal</a:t>
            </a:r>
            <a:r>
              <a:rPr lang="tr-TR" dirty="0" smtClean="0"/>
              <a:t> </a:t>
            </a:r>
            <a:r>
              <a:rPr lang="tr-TR" dirty="0" err="1" smtClean="0"/>
              <a:t>antiinflamatuarlar</a:t>
            </a:r>
            <a:r>
              <a:rPr lang="tr-TR" dirty="0" smtClean="0"/>
              <a:t>, </a:t>
            </a:r>
            <a:r>
              <a:rPr lang="tr-TR" dirty="0" err="1" smtClean="0"/>
              <a:t>antikonvulsan</a:t>
            </a:r>
            <a:r>
              <a:rPr lang="tr-TR" dirty="0" smtClean="0"/>
              <a:t> ilaçlar sayılabilir ve kullanımından birkaç hafta sonra lezyonlar gelişir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   </a:t>
            </a:r>
            <a:r>
              <a:rPr lang="tr-TR" sz="3200" dirty="0" err="1" smtClean="0">
                <a:solidFill>
                  <a:srgbClr val="FF0000"/>
                </a:solidFill>
              </a:rPr>
              <a:t>Eritema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multiforme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meral\Desktop\desquamatif\012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4157" y="1646238"/>
            <a:ext cx="653568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Tedavide </a:t>
            </a:r>
            <a:r>
              <a:rPr lang="tr-TR" dirty="0" err="1" smtClean="0"/>
              <a:t>topikal</a:t>
            </a:r>
            <a:r>
              <a:rPr lang="tr-TR" dirty="0" smtClean="0"/>
              <a:t> veya sistemik </a:t>
            </a:r>
            <a:r>
              <a:rPr lang="tr-TR" dirty="0" err="1" smtClean="0"/>
              <a:t>steroidler</a:t>
            </a:r>
            <a:r>
              <a:rPr lang="tr-TR" dirty="0" smtClean="0"/>
              <a:t> kullanılır.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Stevens</a:t>
            </a:r>
            <a:r>
              <a:rPr lang="tr-TR" dirty="0" smtClean="0"/>
              <a:t> Johnson sendromu ve </a:t>
            </a:r>
            <a:r>
              <a:rPr lang="tr-TR" dirty="0" err="1" smtClean="0"/>
              <a:t>toksik</a:t>
            </a:r>
            <a:r>
              <a:rPr lang="tr-TR" dirty="0" smtClean="0"/>
              <a:t> </a:t>
            </a:r>
            <a:r>
              <a:rPr lang="tr-TR" dirty="0" err="1" smtClean="0"/>
              <a:t>epidermal</a:t>
            </a:r>
            <a:r>
              <a:rPr lang="tr-TR" dirty="0" smtClean="0"/>
              <a:t> nekroz; </a:t>
            </a:r>
            <a:r>
              <a:rPr lang="tr-TR" dirty="0" err="1" smtClean="0"/>
              <a:t>eritema</a:t>
            </a:r>
            <a:r>
              <a:rPr lang="tr-TR" dirty="0" smtClean="0"/>
              <a:t> </a:t>
            </a:r>
            <a:r>
              <a:rPr lang="tr-TR" dirty="0" err="1" smtClean="0"/>
              <a:t>multiforme’nin</a:t>
            </a:r>
            <a:r>
              <a:rPr lang="tr-TR" dirty="0" smtClean="0"/>
              <a:t> daha şiddetli ve yaygın şeklidir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kontakt</a:t>
            </a:r>
            <a:r>
              <a:rPr lang="tr-TR" dirty="0" smtClean="0"/>
              <a:t> </a:t>
            </a:r>
            <a:r>
              <a:rPr lang="tr-TR" dirty="0" err="1" smtClean="0"/>
              <a:t>stomatitis</a:t>
            </a:r>
            <a:r>
              <a:rPr lang="tr-TR" dirty="0" smtClean="0"/>
              <a:t> ve plazma hücreli </a:t>
            </a:r>
            <a:r>
              <a:rPr lang="tr-TR" dirty="0" err="1" smtClean="0"/>
              <a:t>gingivitis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 sayıda gıda maddesi, diş macunları, restorasyonda kullanılan materyaller, metaller, sakızlar, alışkanlık olarak ağızda tutulan maddeler ve dolgu maddeleri </a:t>
            </a:r>
            <a:r>
              <a:rPr lang="tr-TR" dirty="0" err="1" smtClean="0"/>
              <a:t>allerjik</a:t>
            </a:r>
            <a:r>
              <a:rPr lang="tr-TR" dirty="0" smtClean="0"/>
              <a:t> reaksiyon yapabilir.</a:t>
            </a:r>
          </a:p>
          <a:p>
            <a:r>
              <a:rPr lang="tr-TR" dirty="0" smtClean="0"/>
              <a:t> Ancak mukozalarda </a:t>
            </a:r>
            <a:r>
              <a:rPr lang="tr-TR" dirty="0" err="1" smtClean="0"/>
              <a:t>allerjik</a:t>
            </a:r>
            <a:r>
              <a:rPr lang="tr-TR" dirty="0" smtClean="0"/>
              <a:t> reaksiyon oluşturmuş bir madde deride mutlaka reaksiyon oluşturur. </a:t>
            </a:r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smtClean="0"/>
              <a:t> Plazma </a:t>
            </a:r>
            <a:r>
              <a:rPr lang="tr-TR" sz="3200" dirty="0" smtClean="0"/>
              <a:t>hücreli </a:t>
            </a:r>
            <a:r>
              <a:rPr lang="tr-TR" sz="3200" dirty="0" err="1" smtClean="0"/>
              <a:t>gingivitis</a:t>
            </a:r>
            <a:endParaRPr lang="tr-TR" sz="3200" dirty="0"/>
          </a:p>
        </p:txBody>
      </p:sp>
      <p:pic>
        <p:nvPicPr>
          <p:cNvPr id="21506" name="Picture 2" descr="C:\Users\meral\Desktop\desquamatif\012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8103" y="1646238"/>
            <a:ext cx="676779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   </a:t>
            </a:r>
            <a:r>
              <a:rPr lang="tr-TR" dirty="0" err="1" smtClean="0">
                <a:solidFill>
                  <a:srgbClr val="FFFF00"/>
                </a:solidFill>
              </a:rPr>
              <a:t>Deskuamatif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gingivitis</a:t>
            </a:r>
            <a:r>
              <a:rPr lang="tr-TR" dirty="0" smtClean="0">
                <a:solidFill>
                  <a:srgbClr val="FFFF00"/>
                </a:solidFill>
              </a:rPr>
              <a:t> lokal plak birikimi ile direkt ilişkili değildir, ancak plak birikimi ile hastalığın şiddeti artabilmektedir.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smtClean="0">
                <a:solidFill>
                  <a:srgbClr val="92D050"/>
                </a:solidFill>
              </a:rPr>
              <a:t>Yanma ve ağrı ile ilişkili beslenme bozuklukları ana şikayeti oluşturur. </a:t>
            </a:r>
            <a:endParaRPr lang="tr-TR" dirty="0">
              <a:solidFill>
                <a:srgbClr val="92D050"/>
              </a:solidFill>
            </a:endParaRPr>
          </a:p>
        </p:txBody>
      </p:sp>
      <p:sp>
        <p:nvSpPr>
          <p:cNvPr id="4" name="3 4-Nokta Yıldız"/>
          <p:cNvSpPr/>
          <p:nvPr/>
        </p:nvSpPr>
        <p:spPr>
          <a:xfrm>
            <a:off x="0" y="1844824"/>
            <a:ext cx="755576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4-Nokta Yıldız"/>
          <p:cNvSpPr/>
          <p:nvPr/>
        </p:nvSpPr>
        <p:spPr>
          <a:xfrm>
            <a:off x="0" y="3284984"/>
            <a:ext cx="683568" cy="6983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Deskuamatif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gingivitis</a:t>
            </a:r>
            <a:r>
              <a:rPr lang="tr-TR" dirty="0" smtClean="0">
                <a:solidFill>
                  <a:srgbClr val="FFFF00"/>
                </a:solidFill>
              </a:rPr>
              <a:t> vakalarının yaklaşık </a:t>
            </a:r>
            <a:r>
              <a:rPr lang="tr-TR" dirty="0" smtClean="0">
                <a:solidFill>
                  <a:srgbClr val="FF0000"/>
                </a:solidFill>
              </a:rPr>
              <a:t>%50si  sadece dişetine </a:t>
            </a:r>
            <a:r>
              <a:rPr lang="tr-TR" dirty="0" smtClean="0">
                <a:solidFill>
                  <a:srgbClr val="FFFF00"/>
                </a:solidFill>
              </a:rPr>
              <a:t>lokalize olmakla birlikte </a:t>
            </a:r>
            <a:r>
              <a:rPr lang="tr-TR" dirty="0" err="1" smtClean="0">
                <a:solidFill>
                  <a:srgbClr val="FFFF00"/>
                </a:solidFill>
              </a:rPr>
              <a:t>etyolojiye</a:t>
            </a:r>
            <a:r>
              <a:rPr lang="tr-TR" dirty="0" smtClean="0">
                <a:solidFill>
                  <a:srgbClr val="FFFF00"/>
                </a:solidFill>
              </a:rPr>
              <a:t> bağlı olarak ağız mukozasının diğer alanlarındaki lezyonlar da dişeti bulgularına eşlik edebilir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    </a:t>
            </a:r>
            <a:r>
              <a:rPr lang="tr-TR" dirty="0" err="1" smtClean="0">
                <a:solidFill>
                  <a:srgbClr val="FFFF00"/>
                </a:solidFill>
              </a:rPr>
              <a:t>Deskuamatif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gingivitis</a:t>
            </a:r>
            <a:r>
              <a:rPr lang="tr-TR" dirty="0" smtClean="0">
                <a:solidFill>
                  <a:srgbClr val="FFFF00"/>
                </a:solidFill>
              </a:rPr>
              <a:t> vakalarının yaklaşık </a:t>
            </a:r>
            <a:r>
              <a:rPr lang="tr-TR" dirty="0" smtClean="0">
                <a:solidFill>
                  <a:srgbClr val="FF0000"/>
                </a:solidFill>
              </a:rPr>
              <a:t>%75 </a:t>
            </a:r>
            <a:r>
              <a:rPr lang="tr-TR" dirty="0" smtClean="0">
                <a:solidFill>
                  <a:srgbClr val="FFFF00"/>
                </a:solidFill>
              </a:rPr>
              <a:t>i bir </a:t>
            </a:r>
            <a:r>
              <a:rPr lang="tr-TR" dirty="0" err="1" smtClean="0">
                <a:solidFill>
                  <a:srgbClr val="FFFF00"/>
                </a:solidFill>
              </a:rPr>
              <a:t>dermatoza</a:t>
            </a:r>
            <a:r>
              <a:rPr lang="tr-TR" dirty="0" smtClean="0">
                <a:solidFill>
                  <a:srgbClr val="FFFF00"/>
                </a:solidFill>
              </a:rPr>
              <a:t> bağlı olarak gelişir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</a:t>
            </a:r>
            <a:r>
              <a:rPr lang="tr-TR" dirty="0" err="1" smtClean="0">
                <a:solidFill>
                  <a:srgbClr val="FF0000"/>
                </a:solidFill>
              </a:rPr>
              <a:t>Skatrisyel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pemfigoid</a:t>
            </a:r>
            <a:r>
              <a:rPr lang="tr-TR" dirty="0" smtClean="0">
                <a:solidFill>
                  <a:srgbClr val="FF0000"/>
                </a:solidFill>
              </a:rPr>
              <a:t> ve liken </a:t>
            </a:r>
            <a:r>
              <a:rPr lang="tr-TR" dirty="0" err="1" smtClean="0">
                <a:solidFill>
                  <a:srgbClr val="FF0000"/>
                </a:solidFill>
              </a:rPr>
              <a:t>planus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dermatozlara</a:t>
            </a:r>
            <a:r>
              <a:rPr lang="tr-TR" dirty="0" smtClean="0">
                <a:solidFill>
                  <a:srgbClr val="FF0000"/>
                </a:solidFill>
              </a:rPr>
              <a:t> bağlı gelişen vakaların %90 </a:t>
            </a:r>
            <a:r>
              <a:rPr lang="tr-TR" dirty="0" err="1" smtClean="0">
                <a:solidFill>
                  <a:srgbClr val="FF0000"/>
                </a:solidFill>
              </a:rPr>
              <a:t>ını</a:t>
            </a:r>
            <a:r>
              <a:rPr lang="tr-TR" dirty="0" smtClean="0">
                <a:solidFill>
                  <a:srgbClr val="FF0000"/>
                </a:solidFill>
              </a:rPr>
              <a:t> oluşturur.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 şekilde gelişen vakalarda deri,  göz  ve 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genital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bölge tutulumları tabloya  eşlik edebilir. </a:t>
            </a:r>
            <a:endParaRPr lang="tr-T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4" name="3 4-Nokta Yıldız"/>
          <p:cNvSpPr/>
          <p:nvPr/>
        </p:nvSpPr>
        <p:spPr>
          <a:xfrm>
            <a:off x="0" y="177281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565</TotalTime>
  <Words>1630</Words>
  <Application>Microsoft Office PowerPoint</Application>
  <PresentationFormat>Ekran Gösterisi (4:3)</PresentationFormat>
  <Paragraphs>173</Paragraphs>
  <Slides>67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68" baseType="lpstr">
      <vt:lpstr>Döküm</vt:lpstr>
      <vt:lpstr>Deskuamatif gingivitis</vt:lpstr>
      <vt:lpstr>Slayt 2</vt:lpstr>
      <vt:lpstr>Deskuamatif gingivitis</vt:lpstr>
      <vt:lpstr>Slayt 4</vt:lpstr>
      <vt:lpstr>Slayt 5</vt:lpstr>
      <vt:lpstr>Slayt 6</vt:lpstr>
      <vt:lpstr>Slayt 7</vt:lpstr>
      <vt:lpstr>Slayt 8</vt:lpstr>
      <vt:lpstr>Slayt 9</vt:lpstr>
      <vt:lpstr>Deskuamatif gingivitis tablosu oluşumuna neden  olan hastalıklar ve durumlar</vt:lpstr>
      <vt:lpstr>Liken Planus</vt:lpstr>
      <vt:lpstr>Slayt 12</vt:lpstr>
      <vt:lpstr>Slayt 13</vt:lpstr>
      <vt:lpstr>Slayt 14</vt:lpstr>
      <vt:lpstr>      Eroziv liken planus</vt:lpstr>
      <vt:lpstr>   Eroziv liken planus</vt:lpstr>
      <vt:lpstr>Liken planus-Hıperkeratozla     karakterize(Bazal hücrelerde dejenerasyon. Bazal membran kalın)</vt:lpstr>
      <vt:lpstr>Liken planus- Bazal membranda fibrin birikimi</vt:lpstr>
      <vt:lpstr>Slayt 19</vt:lpstr>
      <vt:lpstr>Slayt 20</vt:lpstr>
      <vt:lpstr>Slayt 21</vt:lpstr>
      <vt:lpstr>Slayt 22</vt:lpstr>
      <vt:lpstr>Likenoid lezyonların tedavisi</vt:lpstr>
      <vt:lpstr>Pemfigus grubu hastalıklar</vt:lpstr>
      <vt:lpstr>Slayt 25</vt:lpstr>
      <vt:lpstr>Mukoz membran pemfigoidi (bazal membran boyunca C3 depoziti izlenmektedir)</vt:lpstr>
      <vt:lpstr>Slayt 27</vt:lpstr>
      <vt:lpstr>    Skatrisyel pemfigoid</vt:lpstr>
      <vt:lpstr>Muköz membran pemfigoidi (gingival)</vt:lpstr>
      <vt:lpstr>Slayt 30</vt:lpstr>
      <vt:lpstr>Slayt 31</vt:lpstr>
      <vt:lpstr>Muköz membran pemfigoidi (Epitel doku  bazal tabaka hücreleri ile birlikte  ayrılmış)</vt:lpstr>
      <vt:lpstr>Slayt 33</vt:lpstr>
      <vt:lpstr>Slayt 34</vt:lpstr>
      <vt:lpstr>Slayt 35</vt:lpstr>
      <vt:lpstr>Büllöz pemfigoid</vt:lpstr>
      <vt:lpstr>Pemfigus vulgaris</vt:lpstr>
      <vt:lpstr>Slayt 38</vt:lpstr>
      <vt:lpstr>Slayt 39</vt:lpstr>
      <vt:lpstr>Pemfigus vulgaris (Oral mukozal lezyon)</vt:lpstr>
      <vt:lpstr>   Pemfigus vulgaris (Dişeti lezyonu)</vt:lpstr>
      <vt:lpstr>Pemfigus vulgaris:Bazal tabaka ve bazal    lamina bağ dokusuna bağlı) (Zank hücreleri)</vt:lpstr>
      <vt:lpstr>Pemfigus vulgaris:intercellüler IgG birikimi</vt:lpstr>
      <vt:lpstr>Slayt 44</vt:lpstr>
      <vt:lpstr>Sistemik lupus eritematozus</vt:lpstr>
      <vt:lpstr>       Sistemik lupus eritematosus</vt:lpstr>
      <vt:lpstr>  Lupus eritematosus</vt:lpstr>
      <vt:lpstr>Slayt 48</vt:lpstr>
      <vt:lpstr>Slayt 49</vt:lpstr>
      <vt:lpstr>Kronik ülseratif stomatitis</vt:lpstr>
      <vt:lpstr>   Kronik ülseratif stomatitis</vt:lpstr>
      <vt:lpstr>Lineer IgG hastalığı</vt:lpstr>
      <vt:lpstr>Lineer IgA hastalığı:Nadir daha cok kadınlarda görülür</vt:lpstr>
      <vt:lpstr>Slayt 54</vt:lpstr>
      <vt:lpstr>Dermatitis herpetiformis</vt:lpstr>
      <vt:lpstr>Slayt 56</vt:lpstr>
      <vt:lpstr>Greft versus host disease</vt:lpstr>
      <vt:lpstr>Graft versus host disease</vt:lpstr>
      <vt:lpstr>Slayt 59</vt:lpstr>
      <vt:lpstr>Slayt 60</vt:lpstr>
      <vt:lpstr>İlaçlara bağlı oluşan lezyonlar</vt:lpstr>
      <vt:lpstr>Slayt 62</vt:lpstr>
      <vt:lpstr>Eritema mültiforme</vt:lpstr>
      <vt:lpstr>   Eritema multiforme</vt:lpstr>
      <vt:lpstr>Slayt 65</vt:lpstr>
      <vt:lpstr>Allerjik kontakt stomatitis ve plazma hücreli gingivitis</vt:lpstr>
      <vt:lpstr> Plazma hücreli gingivitis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Deskuamatif gingivitis</dc:title>
  <dc:creator>GÜNHAN</dc:creator>
  <cp:lastModifiedBy>meralgunhan</cp:lastModifiedBy>
  <cp:revision>126</cp:revision>
  <dcterms:created xsi:type="dcterms:W3CDTF">2015-02-22T13:28:53Z</dcterms:created>
  <dcterms:modified xsi:type="dcterms:W3CDTF">2017-02-20T07:01:41Z</dcterms:modified>
</cp:coreProperties>
</file>