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2" r:id="rId5"/>
    <p:sldId id="264" r:id="rId6"/>
    <p:sldId id="265" r:id="rId7"/>
    <p:sldId id="266" r:id="rId8"/>
    <p:sldId id="267" r:id="rId9"/>
    <p:sldId id="269" r:id="rId10"/>
    <p:sldId id="271" r:id="rId11"/>
    <p:sldId id="272"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7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3AD3D57-A972-4E3F-AB97-364FAE56444C}"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4104380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AD3D57-A972-4E3F-AB97-364FAE56444C}"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389880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AD3D57-A972-4E3F-AB97-364FAE56444C}"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413717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3AD3D57-A972-4E3F-AB97-364FAE56444C}"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125303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3AD3D57-A972-4E3F-AB97-364FAE56444C}" type="datetimeFigureOut">
              <a:rPr lang="tr-TR" smtClean="0"/>
              <a:t>23.11.2017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113541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3AD3D57-A972-4E3F-AB97-364FAE56444C}"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290875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3AD3D57-A972-4E3F-AB97-364FAE56444C}" type="datetimeFigureOut">
              <a:rPr lang="tr-TR" smtClean="0"/>
              <a:t>23.11.2017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100265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3AD3D57-A972-4E3F-AB97-364FAE56444C}" type="datetimeFigureOut">
              <a:rPr lang="tr-TR" smtClean="0"/>
              <a:t>23.11.2017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1569455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3AD3D57-A972-4E3F-AB97-364FAE56444C}" type="datetimeFigureOut">
              <a:rPr lang="tr-TR" smtClean="0"/>
              <a:t>23.11.2017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1814140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3AD3D57-A972-4E3F-AB97-364FAE56444C}"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66696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3AD3D57-A972-4E3F-AB97-364FAE56444C}" type="datetimeFigureOut">
              <a:rPr lang="tr-TR" smtClean="0"/>
              <a:t>23.11.2017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61465A-261C-4A99-804D-BF7843903F82}" type="slidenum">
              <a:rPr lang="tr-TR" smtClean="0"/>
              <a:t>‹#›</a:t>
            </a:fld>
            <a:endParaRPr lang="tr-TR"/>
          </a:p>
        </p:txBody>
      </p:sp>
    </p:spTree>
    <p:extLst>
      <p:ext uri="{BB962C8B-B14F-4D97-AF65-F5344CB8AC3E}">
        <p14:creationId xmlns:p14="http://schemas.microsoft.com/office/powerpoint/2010/main" val="202678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D3D57-A972-4E3F-AB97-364FAE56444C}" type="datetimeFigureOut">
              <a:rPr lang="tr-TR" smtClean="0"/>
              <a:t>23.11.2017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1465A-261C-4A99-804D-BF7843903F82}" type="slidenum">
              <a:rPr lang="tr-TR" smtClean="0"/>
              <a:t>‹#›</a:t>
            </a:fld>
            <a:endParaRPr lang="tr-TR"/>
          </a:p>
        </p:txBody>
      </p:sp>
    </p:spTree>
    <p:extLst>
      <p:ext uri="{BB962C8B-B14F-4D97-AF65-F5344CB8AC3E}">
        <p14:creationId xmlns:p14="http://schemas.microsoft.com/office/powerpoint/2010/main" val="2493724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09720" y="142852"/>
            <a:ext cx="8305800" cy="1143000"/>
          </a:xfrm>
        </p:spPr>
        <p:txBody>
          <a:bodyPr>
            <a:normAutofit/>
          </a:bodyPr>
          <a:lstStyle/>
          <a:p>
            <a:pPr algn="ctr"/>
            <a:r>
              <a:rPr lang="tr-TR" sz="3200" b="1" dirty="0">
                <a:solidFill>
                  <a:srgbClr val="FF0000"/>
                </a:solidFill>
                <a:latin typeface="Comic Sans MS" pitchFamily="66" charset="0"/>
              </a:rPr>
              <a:t>8 -WORKING WITH RADIOAKTIVE SUBSTANCES AND RADIATION</a:t>
            </a:r>
          </a:p>
        </p:txBody>
      </p:sp>
      <p:sp>
        <p:nvSpPr>
          <p:cNvPr id="3" name="2 Dikdörtgen"/>
          <p:cNvSpPr/>
          <p:nvPr/>
        </p:nvSpPr>
        <p:spPr>
          <a:xfrm>
            <a:off x="1881158" y="2456796"/>
            <a:ext cx="8215370" cy="4401205"/>
          </a:xfrm>
          <a:prstGeom prst="rect">
            <a:avLst/>
          </a:prstGeom>
        </p:spPr>
        <p:txBody>
          <a:bodyPr wrap="square">
            <a:spAutoFit/>
          </a:bodyPr>
          <a:lstStyle/>
          <a:p>
            <a:r>
              <a:rPr lang="en-US" sz="2800" b="1" dirty="0">
                <a:latin typeface="Comic Sans MS" pitchFamily="66" charset="0"/>
              </a:rPr>
              <a:t>In this section, the rules to be followed when working with radioactive material and the answers to the following questions have been examined.</a:t>
            </a:r>
            <a:br>
              <a:rPr lang="en-US" sz="2800" b="1" dirty="0">
                <a:latin typeface="Comic Sans MS" pitchFamily="66" charset="0"/>
              </a:rPr>
            </a:br>
            <a:r>
              <a:rPr lang="en-US" sz="2800" b="1" dirty="0">
                <a:latin typeface="Comic Sans MS" pitchFamily="66" charset="0"/>
              </a:rPr>
              <a:t>- How to protect from lightning and internal rays?</a:t>
            </a:r>
            <a:br>
              <a:rPr lang="en-US" sz="2800" b="1" dirty="0">
                <a:latin typeface="Comic Sans MS" pitchFamily="66" charset="0"/>
              </a:rPr>
            </a:br>
            <a:r>
              <a:rPr lang="en-US" sz="2800" b="1" dirty="0">
                <a:latin typeface="Comic Sans MS" pitchFamily="66" charset="0"/>
              </a:rPr>
              <a:t>- How to prevent </a:t>
            </a:r>
            <a:r>
              <a:rPr lang="tr-TR" sz="2800" b="1" dirty="0" err="1">
                <a:latin typeface="Comic Sans MS" pitchFamily="66" charset="0"/>
              </a:rPr>
              <a:t>radioactive</a:t>
            </a:r>
            <a:r>
              <a:rPr lang="tr-TR" sz="2800" b="1" dirty="0">
                <a:latin typeface="Comic Sans MS" pitchFamily="66" charset="0"/>
              </a:rPr>
              <a:t> </a:t>
            </a:r>
            <a:r>
              <a:rPr lang="en-US" sz="2800" b="1" dirty="0">
                <a:latin typeface="Comic Sans MS" pitchFamily="66" charset="0"/>
              </a:rPr>
              <a:t>contamination?</a:t>
            </a:r>
            <a:endParaRPr lang="tr-TR" sz="2800" b="1" dirty="0">
              <a:latin typeface="Comic Sans MS" pitchFamily="66" charset="0"/>
            </a:endParaRPr>
          </a:p>
          <a:p>
            <a:r>
              <a:rPr lang="en-US" sz="2800" b="1" dirty="0">
                <a:latin typeface="Comic Sans MS" pitchFamily="66" charset="0"/>
              </a:rPr>
              <a:t/>
            </a:r>
            <a:br>
              <a:rPr lang="en-US" sz="2800" b="1" dirty="0">
                <a:latin typeface="Comic Sans MS" pitchFamily="66" charset="0"/>
              </a:rPr>
            </a:br>
            <a:r>
              <a:rPr lang="en-US" sz="2800" b="1" dirty="0">
                <a:latin typeface="Comic Sans MS" pitchFamily="66" charset="0"/>
              </a:rPr>
              <a:t>This section also discusses working with x-rays</a:t>
            </a:r>
            <a:r>
              <a:rPr lang="tr-TR" sz="2800" b="1" dirty="0">
                <a:latin typeface="Comic Sans MS" pitchFamily="66" charset="0"/>
              </a:rPr>
              <a:t>, </a:t>
            </a:r>
            <a:r>
              <a:rPr lang="tr-TR" sz="2800" b="1" dirty="0" err="1">
                <a:latin typeface="Comic Sans MS" pitchFamily="66" charset="0"/>
              </a:rPr>
              <a:t>laser</a:t>
            </a:r>
            <a:r>
              <a:rPr lang="en-US" sz="2800" b="1" dirty="0">
                <a:latin typeface="Comic Sans MS" pitchFamily="66" charset="0"/>
              </a:rPr>
              <a:t> and intense light sources</a:t>
            </a:r>
            <a:r>
              <a:rPr lang="tr-TR" sz="2800" b="1" dirty="0">
                <a:latin typeface="Comic Sans MS" pitchFamily="66" charset="0"/>
              </a:rPr>
              <a:t>.</a:t>
            </a:r>
          </a:p>
        </p:txBody>
      </p:sp>
      <p:pic>
        <p:nvPicPr>
          <p:cNvPr id="6" name="3 Resim"/>
          <p:cNvPicPr>
            <a:picLocks noChangeAspect="1" noChangeArrowheads="1"/>
          </p:cNvPicPr>
          <p:nvPr/>
        </p:nvPicPr>
        <p:blipFill>
          <a:blip r:embed="rId2"/>
          <a:srcRect/>
          <a:stretch>
            <a:fillRect/>
          </a:stretch>
        </p:blipFill>
        <p:spPr bwMode="auto">
          <a:xfrm>
            <a:off x="4667241" y="1214422"/>
            <a:ext cx="1714511" cy="1285884"/>
          </a:xfrm>
          <a:prstGeom prst="rect">
            <a:avLst/>
          </a:prstGeom>
          <a:noFill/>
          <a:ln w="9525">
            <a:noFill/>
            <a:miter lim="800000"/>
            <a:headEnd/>
            <a:tailEnd/>
          </a:ln>
        </p:spPr>
      </p:pic>
    </p:spTree>
    <p:extLst>
      <p:ext uri="{BB962C8B-B14F-4D97-AF65-F5344CB8AC3E}">
        <p14:creationId xmlns:p14="http://schemas.microsoft.com/office/powerpoint/2010/main" val="214772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p:cNvPicPr>
            <a:picLocks noChangeAspect="1" noChangeArrowheads="1"/>
          </p:cNvPicPr>
          <p:nvPr/>
        </p:nvPicPr>
        <p:blipFill>
          <a:blip r:embed="rId2"/>
          <a:srcRect/>
          <a:stretch>
            <a:fillRect/>
          </a:stretch>
        </p:blipFill>
        <p:spPr bwMode="auto">
          <a:xfrm>
            <a:off x="2838450" y="642919"/>
            <a:ext cx="6515100" cy="4162445"/>
          </a:xfrm>
          <a:prstGeom prst="rect">
            <a:avLst/>
          </a:prstGeom>
          <a:noFill/>
          <a:ln w="9525">
            <a:noFill/>
            <a:miter lim="800000"/>
            <a:headEnd/>
            <a:tailEnd/>
          </a:ln>
          <a:effectLst/>
        </p:spPr>
      </p:pic>
    </p:spTree>
    <p:extLst>
      <p:ext uri="{BB962C8B-B14F-4D97-AF65-F5344CB8AC3E}">
        <p14:creationId xmlns:p14="http://schemas.microsoft.com/office/powerpoint/2010/main" val="427906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2"/>
          <p:cNvPicPr>
            <a:picLocks noChangeAspect="1" noChangeArrowheads="1"/>
          </p:cNvPicPr>
          <p:nvPr/>
        </p:nvPicPr>
        <p:blipFill>
          <a:blip r:embed="rId2"/>
          <a:srcRect/>
          <a:stretch>
            <a:fillRect/>
          </a:stretch>
        </p:blipFill>
        <p:spPr bwMode="auto">
          <a:xfrm>
            <a:off x="1809720" y="1428737"/>
            <a:ext cx="8501122" cy="4000528"/>
          </a:xfrm>
          <a:prstGeom prst="rect">
            <a:avLst/>
          </a:prstGeom>
          <a:noFill/>
          <a:ln w="9525">
            <a:noFill/>
            <a:miter lim="800000"/>
            <a:headEnd/>
            <a:tailEnd/>
          </a:ln>
          <a:effectLst/>
        </p:spPr>
      </p:pic>
    </p:spTree>
    <p:extLst>
      <p:ext uri="{BB962C8B-B14F-4D97-AF65-F5344CB8AC3E}">
        <p14:creationId xmlns:p14="http://schemas.microsoft.com/office/powerpoint/2010/main" val="19021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52596" y="214290"/>
            <a:ext cx="8305800" cy="1285884"/>
          </a:xfrm>
        </p:spPr>
        <p:txBody>
          <a:bodyPr>
            <a:normAutofit/>
          </a:bodyPr>
          <a:lstStyle/>
          <a:p>
            <a:pPr algn="ctr"/>
            <a:r>
              <a:rPr lang="en-US" sz="2800" b="1" dirty="0">
                <a:solidFill>
                  <a:srgbClr val="FF0000"/>
                </a:solidFill>
                <a:latin typeface="Comic Sans MS" pitchFamily="66" charset="0"/>
              </a:rPr>
              <a:t>Rules to be followed during </a:t>
            </a:r>
            <a:r>
              <a:rPr lang="tr-TR" sz="2800" b="1" dirty="0" err="1">
                <a:solidFill>
                  <a:srgbClr val="FF0000"/>
                </a:solidFill>
                <a:latin typeface="Comic Sans MS" pitchFamily="66" charset="0"/>
              </a:rPr>
              <a:t>working</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with</a:t>
            </a:r>
            <a:r>
              <a:rPr lang="tr-TR" sz="2800" b="1" dirty="0">
                <a:solidFill>
                  <a:srgbClr val="FF0000"/>
                </a:solidFill>
                <a:latin typeface="Comic Sans MS" pitchFamily="66" charset="0"/>
              </a:rPr>
              <a:t> </a:t>
            </a:r>
            <a:r>
              <a:rPr lang="en-US" sz="2800" b="1" dirty="0">
                <a:solidFill>
                  <a:srgbClr val="FF0000"/>
                </a:solidFill>
                <a:latin typeface="Comic Sans MS" pitchFamily="66" charset="0"/>
              </a:rPr>
              <a:t>radioactive material</a:t>
            </a:r>
            <a:endParaRPr lang="tr-TR" sz="2800" b="1" dirty="0">
              <a:solidFill>
                <a:srgbClr val="FF0000"/>
              </a:solidFill>
              <a:latin typeface="Comic Sans MS" pitchFamily="66" charset="0"/>
            </a:endParaRPr>
          </a:p>
        </p:txBody>
      </p:sp>
      <p:sp>
        <p:nvSpPr>
          <p:cNvPr id="3" name="2 Dikdörtgen"/>
          <p:cNvSpPr/>
          <p:nvPr/>
        </p:nvSpPr>
        <p:spPr>
          <a:xfrm>
            <a:off x="1809720" y="1785926"/>
            <a:ext cx="8572560" cy="3970318"/>
          </a:xfrm>
          <a:prstGeom prst="rect">
            <a:avLst/>
          </a:prstGeom>
        </p:spPr>
        <p:txBody>
          <a:bodyPr wrap="square">
            <a:spAutoFit/>
          </a:bodyPr>
          <a:lstStyle/>
          <a:p>
            <a:pPr>
              <a:buFont typeface="Wingdings" pitchFamily="2" charset="2"/>
              <a:buChar char="Ø"/>
            </a:pPr>
            <a:r>
              <a:rPr lang="en-US" sz="2800" b="1" dirty="0">
                <a:latin typeface="Comic Sans MS" pitchFamily="66" charset="0"/>
              </a:rPr>
              <a:t>Persons in laboratories where radioactive materials are present are at risk of contamination from exposure to radioactive contamination or contamination by contact with these materials. </a:t>
            </a:r>
            <a:endParaRPr lang="tr-TR" sz="2800" b="1" dirty="0">
              <a:latin typeface="Comic Sans MS" pitchFamily="66" charset="0"/>
            </a:endParaRPr>
          </a:p>
          <a:p>
            <a:pPr>
              <a:buFont typeface="Wingdings" pitchFamily="2" charset="2"/>
              <a:buChar char="Ø"/>
            </a:pPr>
            <a:endParaRPr lang="en-US" sz="2800" b="1" dirty="0">
              <a:latin typeface="Comic Sans MS" pitchFamily="66" charset="0"/>
            </a:endParaRPr>
          </a:p>
          <a:p>
            <a:pPr>
              <a:buFont typeface="Wingdings" pitchFamily="2" charset="2"/>
              <a:buChar char="Ø"/>
            </a:pPr>
            <a:r>
              <a:rPr lang="en-US" sz="2800" b="1" dirty="0">
                <a:latin typeface="Comic Sans MS" pitchFamily="66" charset="0"/>
              </a:rPr>
              <a:t>Precautions should be taken according to the physical and chemical properties of the working rays. These measures can be listed as follows:</a:t>
            </a:r>
          </a:p>
        </p:txBody>
      </p:sp>
    </p:spTree>
    <p:extLst>
      <p:ext uri="{BB962C8B-B14F-4D97-AF65-F5344CB8AC3E}">
        <p14:creationId xmlns:p14="http://schemas.microsoft.com/office/powerpoint/2010/main" val="180022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095472" y="642918"/>
            <a:ext cx="8215370" cy="5693866"/>
          </a:xfrm>
          <a:prstGeom prst="rect">
            <a:avLst/>
          </a:prstGeom>
        </p:spPr>
        <p:txBody>
          <a:bodyPr wrap="square">
            <a:spAutoFit/>
          </a:bodyPr>
          <a:lstStyle/>
          <a:p>
            <a:pPr>
              <a:buFont typeface="Wingdings" pitchFamily="2" charset="2"/>
              <a:buChar char="Ø"/>
            </a:pPr>
            <a:r>
              <a:rPr lang="en-US" sz="2800" b="1" dirty="0">
                <a:solidFill>
                  <a:srgbClr val="FF0000"/>
                </a:solidFill>
                <a:latin typeface="Comic Sans MS" pitchFamily="66" charset="0"/>
              </a:rPr>
              <a:t>Stay away!</a:t>
            </a:r>
            <a:endParaRPr lang="tr-TR" sz="2800" b="1" dirty="0">
              <a:solidFill>
                <a:srgbClr val="FF0000"/>
              </a:solidFill>
              <a:latin typeface="Comic Sans MS" pitchFamily="66" charset="0"/>
            </a:endParaRPr>
          </a:p>
          <a:p>
            <a:r>
              <a:rPr lang="en-US" sz="2800" b="1" dirty="0">
                <a:latin typeface="Comic Sans MS" pitchFamily="66" charset="0"/>
              </a:rPr>
              <a:t>The dose to be taken </a:t>
            </a:r>
            <a:r>
              <a:rPr lang="tr-TR" sz="2800" b="1" dirty="0">
                <a:latin typeface="Comic Sans MS" pitchFamily="66" charset="0"/>
              </a:rPr>
              <a:t>is</a:t>
            </a:r>
            <a:r>
              <a:rPr lang="en-US" sz="2800" b="1" dirty="0">
                <a:latin typeface="Comic Sans MS" pitchFamily="66" charset="0"/>
              </a:rPr>
              <a:t> </a:t>
            </a:r>
            <a:r>
              <a:rPr lang="tr-TR" sz="2800" b="1" dirty="0" err="1">
                <a:latin typeface="Comic Sans MS" pitchFamily="66" charset="0"/>
              </a:rPr>
              <a:t>reduced</a:t>
            </a:r>
            <a:r>
              <a:rPr lang="tr-TR" sz="2800" b="1" dirty="0">
                <a:latin typeface="Comic Sans MS" pitchFamily="66" charset="0"/>
              </a:rPr>
              <a:t> </a:t>
            </a:r>
            <a:r>
              <a:rPr lang="en-US" sz="2800" b="1" dirty="0">
                <a:latin typeface="Comic Sans MS" pitchFamily="66" charset="0"/>
              </a:rPr>
              <a:t>proportion</a:t>
            </a:r>
            <a:r>
              <a:rPr lang="tr-TR" sz="2800" b="1" dirty="0">
                <a:latin typeface="Comic Sans MS" pitchFamily="66" charset="0"/>
              </a:rPr>
              <a:t>al</a:t>
            </a:r>
            <a:r>
              <a:rPr lang="en-US" sz="2800" b="1" dirty="0">
                <a:latin typeface="Comic Sans MS" pitchFamily="66" charset="0"/>
              </a:rPr>
              <a:t> </a:t>
            </a:r>
            <a:r>
              <a:rPr lang="tr-TR" sz="2800" b="1" dirty="0" err="1">
                <a:latin typeface="Comic Sans MS" pitchFamily="66" charset="0"/>
              </a:rPr>
              <a:t>with</a:t>
            </a:r>
            <a:r>
              <a:rPr lang="en-US" sz="2800" b="1" dirty="0">
                <a:latin typeface="Comic Sans MS" pitchFamily="66" charset="0"/>
              </a:rPr>
              <a:t> the </a:t>
            </a:r>
            <a:r>
              <a:rPr lang="tr-TR" sz="2800" b="1" dirty="0" err="1">
                <a:latin typeface="Comic Sans MS" pitchFamily="66" charset="0"/>
              </a:rPr>
              <a:t>square</a:t>
            </a:r>
            <a:r>
              <a:rPr lang="tr-TR" sz="2800" b="1" dirty="0">
                <a:latin typeface="Comic Sans MS" pitchFamily="66" charset="0"/>
              </a:rPr>
              <a:t> of </a:t>
            </a:r>
            <a:r>
              <a:rPr lang="tr-TR" sz="2800" b="1" dirty="0" err="1">
                <a:latin typeface="Comic Sans MS" pitchFamily="66" charset="0"/>
              </a:rPr>
              <a:t>the</a:t>
            </a:r>
            <a:r>
              <a:rPr lang="tr-TR" sz="2800" b="1" dirty="0">
                <a:latin typeface="Comic Sans MS" pitchFamily="66" charset="0"/>
              </a:rPr>
              <a:t> </a:t>
            </a:r>
            <a:r>
              <a:rPr lang="en-US" sz="2800" b="1" dirty="0">
                <a:latin typeface="Comic Sans MS" pitchFamily="66" charset="0"/>
              </a:rPr>
              <a:t>distance to the source of radiation. (The dose is proportional to the </a:t>
            </a:r>
            <a:r>
              <a:rPr lang="en-US" sz="2800" b="1" dirty="0" err="1">
                <a:latin typeface="Comic Sans MS" pitchFamily="66" charset="0"/>
              </a:rPr>
              <a:t>activ</a:t>
            </a:r>
            <a:r>
              <a:rPr lang="tr-TR" sz="2800" b="1" dirty="0" err="1">
                <a:latin typeface="Comic Sans MS" pitchFamily="66" charset="0"/>
              </a:rPr>
              <a:t>ity</a:t>
            </a:r>
            <a:r>
              <a:rPr lang="en-US" sz="2800" b="1" dirty="0">
                <a:latin typeface="Comic Sans MS" pitchFamily="66" charset="0"/>
              </a:rPr>
              <a:t>).</a:t>
            </a:r>
            <a:endParaRPr lang="tr-TR" sz="2800" b="1" dirty="0">
              <a:latin typeface="Comic Sans MS" pitchFamily="66" charset="0"/>
            </a:endParaRPr>
          </a:p>
          <a:p>
            <a:pPr>
              <a:buFont typeface="Wingdings" pitchFamily="2" charset="2"/>
              <a:buChar char="Ø"/>
            </a:pPr>
            <a:endParaRPr lang="en-US" sz="2800" b="1" dirty="0">
              <a:latin typeface="Comic Sans MS" pitchFamily="66" charset="0"/>
            </a:endParaRPr>
          </a:p>
          <a:p>
            <a:pPr>
              <a:buFont typeface="Wingdings" pitchFamily="2" charset="2"/>
              <a:buChar char="Ø"/>
            </a:pPr>
            <a:r>
              <a:rPr lang="en-US" sz="2800" b="1" dirty="0">
                <a:solidFill>
                  <a:srgbClr val="FF0000"/>
                </a:solidFill>
                <a:latin typeface="Comic Sans MS" pitchFamily="66" charset="0"/>
              </a:rPr>
              <a:t>Prevent </a:t>
            </a:r>
            <a:r>
              <a:rPr lang="tr-TR" sz="2800" b="1" dirty="0" err="1">
                <a:solidFill>
                  <a:srgbClr val="FF0000"/>
                </a:solidFill>
                <a:latin typeface="Comic Sans MS" pitchFamily="66" charset="0"/>
              </a:rPr>
              <a:t>the</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beam</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by</a:t>
            </a:r>
            <a:r>
              <a:rPr lang="tr-TR" sz="2800" b="1" dirty="0">
                <a:solidFill>
                  <a:srgbClr val="FF0000"/>
                </a:solidFill>
                <a:latin typeface="Comic Sans MS" pitchFamily="66" charset="0"/>
              </a:rPr>
              <a:t> an </a:t>
            </a:r>
            <a:r>
              <a:rPr lang="tr-TR" sz="2800" b="1" dirty="0" err="1">
                <a:solidFill>
                  <a:srgbClr val="FF0000"/>
                </a:solidFill>
                <a:latin typeface="Comic Sans MS" pitchFamily="66" charset="0"/>
              </a:rPr>
              <a:t>appropriate</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barrier</a:t>
            </a:r>
            <a:r>
              <a:rPr lang="en-US" sz="2800" b="1" dirty="0">
                <a:solidFill>
                  <a:srgbClr val="FF0000"/>
                </a:solidFill>
                <a:latin typeface="Comic Sans MS" pitchFamily="66" charset="0"/>
              </a:rPr>
              <a:t>!</a:t>
            </a:r>
            <a:endParaRPr lang="tr-TR" sz="2800" b="1" dirty="0">
              <a:solidFill>
                <a:srgbClr val="FF0000"/>
              </a:solidFill>
              <a:latin typeface="Comic Sans MS" pitchFamily="66" charset="0"/>
            </a:endParaRPr>
          </a:p>
          <a:p>
            <a:r>
              <a:rPr lang="en-US" sz="2800" b="1" dirty="0">
                <a:latin typeface="Comic Sans MS" pitchFamily="66" charset="0"/>
              </a:rPr>
              <a:t>Around the radiation sources must be</a:t>
            </a:r>
            <a:endParaRPr lang="tr-TR" sz="2800" b="1" dirty="0">
              <a:latin typeface="Comic Sans MS" pitchFamily="66" charset="0"/>
            </a:endParaRPr>
          </a:p>
          <a:p>
            <a:r>
              <a:rPr lang="en-US" sz="2800" b="1" dirty="0">
                <a:latin typeface="Comic Sans MS" pitchFamily="66" charset="0"/>
              </a:rPr>
              <a:t>surrounded by moving lead walls</a:t>
            </a:r>
            <a:r>
              <a:rPr lang="tr-TR" sz="2800" b="1" dirty="0">
                <a:latin typeface="Comic Sans MS" pitchFamily="66" charset="0"/>
              </a:rPr>
              <a:t> (</a:t>
            </a:r>
            <a:r>
              <a:rPr lang="tr-TR" sz="2800" b="1" dirty="0" err="1">
                <a:latin typeface="Comic Sans MS" pitchFamily="66" charset="0"/>
              </a:rPr>
              <a:t>sheets</a:t>
            </a:r>
            <a:r>
              <a:rPr lang="tr-TR" sz="2800" b="1" dirty="0">
                <a:latin typeface="Comic Sans MS" pitchFamily="66" charset="0"/>
              </a:rPr>
              <a:t>)</a:t>
            </a:r>
            <a:r>
              <a:rPr lang="en-US" sz="2800" b="1" dirty="0">
                <a:latin typeface="Comic Sans MS" pitchFamily="66" charset="0"/>
              </a:rPr>
              <a:t>. The thickness of the lead depends on the activity and energy of the beam. In addition, the exposure time of laboratory personnel to </a:t>
            </a:r>
            <a:r>
              <a:rPr lang="tr-TR" sz="2800" b="1" dirty="0" err="1">
                <a:latin typeface="Comic Sans MS" pitchFamily="66" charset="0"/>
              </a:rPr>
              <a:t>the</a:t>
            </a:r>
            <a:r>
              <a:rPr lang="tr-TR" sz="2800" b="1" dirty="0">
                <a:latin typeface="Comic Sans MS" pitchFamily="66" charset="0"/>
              </a:rPr>
              <a:t> </a:t>
            </a:r>
            <a:r>
              <a:rPr lang="tr-TR" sz="2800" b="1" dirty="0" err="1">
                <a:latin typeface="Comic Sans MS" pitchFamily="66" charset="0"/>
              </a:rPr>
              <a:t>beam</a:t>
            </a:r>
            <a:r>
              <a:rPr lang="en-US" sz="2800" b="1" dirty="0">
                <a:latin typeface="Comic Sans MS" pitchFamily="66" charset="0"/>
              </a:rPr>
              <a:t> also affects lead sheet thickness.</a:t>
            </a:r>
            <a:endParaRPr lang="tr-TR" sz="2800" b="1" dirty="0">
              <a:latin typeface="Comic Sans MS" pitchFamily="66" charset="0"/>
            </a:endParaRPr>
          </a:p>
        </p:txBody>
      </p:sp>
    </p:spTree>
    <p:extLst>
      <p:ext uri="{BB962C8B-B14F-4D97-AF65-F5344CB8AC3E}">
        <p14:creationId xmlns:p14="http://schemas.microsoft.com/office/powerpoint/2010/main" val="389976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952596" y="357167"/>
            <a:ext cx="8286808" cy="6370975"/>
          </a:xfrm>
          <a:prstGeom prst="rect">
            <a:avLst/>
          </a:prstGeom>
        </p:spPr>
        <p:txBody>
          <a:bodyPr wrap="square">
            <a:spAutoFit/>
          </a:bodyPr>
          <a:lstStyle/>
          <a:p>
            <a:endParaRPr lang="tr-TR" sz="2400" b="1" dirty="0">
              <a:latin typeface="Comic Sans MS" pitchFamily="66" charset="0"/>
            </a:endParaRPr>
          </a:p>
          <a:p>
            <a:pPr>
              <a:buFont typeface="Wingdings" pitchFamily="2" charset="2"/>
              <a:buChar char="Ø"/>
            </a:pPr>
            <a:r>
              <a:rPr lang="tr-TR" sz="2400" b="1" dirty="0" err="1">
                <a:solidFill>
                  <a:srgbClr val="FF0000"/>
                </a:solidFill>
                <a:latin typeface="Comic Sans MS" pitchFamily="66" charset="0"/>
              </a:rPr>
              <a:t>Stay</a:t>
            </a:r>
            <a:r>
              <a:rPr lang="tr-TR" sz="2400" b="1" dirty="0">
                <a:solidFill>
                  <a:srgbClr val="FF0000"/>
                </a:solidFill>
                <a:latin typeface="Comic Sans MS" pitchFamily="66" charset="0"/>
              </a:rPr>
              <a:t> </a:t>
            </a:r>
            <a:r>
              <a:rPr lang="tr-TR" sz="2400" b="1" dirty="0" err="1">
                <a:solidFill>
                  <a:srgbClr val="FF0000"/>
                </a:solidFill>
                <a:latin typeface="Comic Sans MS" pitchFamily="66" charset="0"/>
              </a:rPr>
              <a:t>away</a:t>
            </a:r>
            <a:r>
              <a:rPr lang="tr-TR" sz="2400" b="1" dirty="0">
                <a:latin typeface="Comic Sans MS" pitchFamily="66" charset="0"/>
              </a:rPr>
              <a:t/>
            </a:r>
            <a:br>
              <a:rPr lang="tr-TR" sz="2400" b="1" dirty="0">
                <a:latin typeface="Comic Sans MS" pitchFamily="66" charset="0"/>
              </a:rPr>
            </a:br>
            <a:r>
              <a:rPr lang="en-US" sz="2400" b="1" dirty="0">
                <a:latin typeface="Comic Sans MS" pitchFamily="66" charset="0"/>
              </a:rPr>
              <a:t>In particular, it is necessary to avoid sources that emit more energy than 200 </a:t>
            </a:r>
            <a:r>
              <a:rPr lang="en-US" sz="2400" b="1" dirty="0" err="1">
                <a:latin typeface="Comic Sans MS" pitchFamily="66" charset="0"/>
              </a:rPr>
              <a:t>keV</a:t>
            </a:r>
            <a:r>
              <a:rPr lang="en-US" sz="2400" b="1" dirty="0">
                <a:latin typeface="Comic Sans MS" pitchFamily="66" charset="0"/>
              </a:rPr>
              <a:t> (1 </a:t>
            </a:r>
            <a:r>
              <a:rPr lang="en-US" sz="2400" b="1" dirty="0" err="1">
                <a:latin typeface="Comic Sans MS" pitchFamily="66" charset="0"/>
              </a:rPr>
              <a:t>eV</a:t>
            </a:r>
            <a:r>
              <a:rPr lang="en-US" sz="2400" b="1" dirty="0">
                <a:latin typeface="Comic Sans MS" pitchFamily="66" charset="0"/>
              </a:rPr>
              <a:t> = 1.602, 10-18 j). The intake dose is proportional to the activity. High-energy </a:t>
            </a:r>
            <a:r>
              <a:rPr lang="tr-TR" sz="2400" b="1" dirty="0">
                <a:latin typeface="Comic Sans MS" pitchFamily="66" charset="0"/>
              </a:rPr>
              <a:t>beta </a:t>
            </a:r>
            <a:r>
              <a:rPr lang="en-US" sz="2400" b="1" dirty="0">
                <a:latin typeface="Comic Sans MS" pitchFamily="66" charset="0"/>
              </a:rPr>
              <a:t>rays emitted from </a:t>
            </a:r>
            <a:r>
              <a:rPr lang="tr-TR" sz="2400" b="1" dirty="0" err="1">
                <a:latin typeface="Comic Sans MS" pitchFamily="66" charset="0"/>
              </a:rPr>
              <a:t>high</a:t>
            </a:r>
            <a:r>
              <a:rPr lang="tr-TR" sz="2400" b="1" dirty="0">
                <a:latin typeface="Comic Sans MS" pitchFamily="66" charset="0"/>
              </a:rPr>
              <a:t> </a:t>
            </a:r>
            <a:r>
              <a:rPr lang="tr-TR" sz="2400" b="1" dirty="0" err="1">
                <a:latin typeface="Comic Sans MS" pitchFamily="66" charset="0"/>
              </a:rPr>
              <a:t>active</a:t>
            </a:r>
            <a:r>
              <a:rPr lang="tr-TR" sz="2400" b="1" dirty="0">
                <a:latin typeface="Comic Sans MS" pitchFamily="66" charset="0"/>
              </a:rPr>
              <a:t> </a:t>
            </a:r>
            <a:r>
              <a:rPr lang="en-US" sz="2400" b="1" dirty="0">
                <a:latin typeface="Comic Sans MS" pitchFamily="66" charset="0"/>
              </a:rPr>
              <a:t>sources can reach </a:t>
            </a:r>
            <a:r>
              <a:rPr lang="tr-TR" sz="2400" b="1" dirty="0" err="1">
                <a:latin typeface="Comic Sans MS" pitchFamily="66" charset="0"/>
              </a:rPr>
              <a:t>long</a:t>
            </a:r>
            <a:r>
              <a:rPr lang="en-US" sz="2400" b="1" dirty="0">
                <a:latin typeface="Comic Sans MS" pitchFamily="66" charset="0"/>
              </a:rPr>
              <a:t> distances.</a:t>
            </a:r>
            <a:endParaRPr lang="tr-TR" sz="2400" b="1" dirty="0">
              <a:latin typeface="Comic Sans MS" pitchFamily="66" charset="0"/>
            </a:endParaRPr>
          </a:p>
          <a:p>
            <a:pPr>
              <a:buFont typeface="Wingdings" pitchFamily="2" charset="2"/>
              <a:buChar char="Ø"/>
            </a:pPr>
            <a:endParaRPr lang="en-US" sz="2400" b="1" dirty="0">
              <a:latin typeface="Comic Sans MS" pitchFamily="66" charset="0"/>
            </a:endParaRPr>
          </a:p>
          <a:p>
            <a:pPr>
              <a:buFont typeface="Wingdings" pitchFamily="2" charset="2"/>
              <a:buChar char="Ø"/>
            </a:pPr>
            <a:r>
              <a:rPr lang="en-US" sz="2400" b="1" dirty="0">
                <a:solidFill>
                  <a:srgbClr val="FF0000"/>
                </a:solidFill>
                <a:latin typeface="Comic Sans MS" pitchFamily="66" charset="0"/>
              </a:rPr>
              <a:t>Prevent </a:t>
            </a:r>
            <a:r>
              <a:rPr lang="tr-TR" sz="2400" b="1" dirty="0" err="1">
                <a:solidFill>
                  <a:srgbClr val="FF0000"/>
                </a:solidFill>
                <a:latin typeface="Comic Sans MS" pitchFamily="66" charset="0"/>
              </a:rPr>
              <a:t>the</a:t>
            </a:r>
            <a:r>
              <a:rPr lang="tr-TR" sz="2400" b="1" dirty="0">
                <a:solidFill>
                  <a:srgbClr val="FF0000"/>
                </a:solidFill>
                <a:latin typeface="Comic Sans MS" pitchFamily="66" charset="0"/>
              </a:rPr>
              <a:t> </a:t>
            </a:r>
            <a:r>
              <a:rPr lang="tr-TR" sz="2400" b="1" dirty="0" err="1">
                <a:solidFill>
                  <a:srgbClr val="FF0000"/>
                </a:solidFill>
                <a:latin typeface="Comic Sans MS" pitchFamily="66" charset="0"/>
              </a:rPr>
              <a:t>beam</a:t>
            </a:r>
            <a:r>
              <a:rPr lang="tr-TR" sz="2400" b="1" dirty="0">
                <a:solidFill>
                  <a:srgbClr val="FF0000"/>
                </a:solidFill>
                <a:latin typeface="Comic Sans MS" pitchFamily="66" charset="0"/>
              </a:rPr>
              <a:t> </a:t>
            </a:r>
            <a:r>
              <a:rPr lang="tr-TR" sz="2400" b="1" dirty="0" err="1">
                <a:solidFill>
                  <a:srgbClr val="FF0000"/>
                </a:solidFill>
                <a:latin typeface="Comic Sans MS" pitchFamily="66" charset="0"/>
              </a:rPr>
              <a:t>by</a:t>
            </a:r>
            <a:r>
              <a:rPr lang="tr-TR" sz="2400" b="1" dirty="0">
                <a:solidFill>
                  <a:srgbClr val="FF0000"/>
                </a:solidFill>
                <a:latin typeface="Comic Sans MS" pitchFamily="66" charset="0"/>
              </a:rPr>
              <a:t> an </a:t>
            </a:r>
            <a:r>
              <a:rPr lang="tr-TR" sz="2400" b="1" dirty="0" err="1">
                <a:solidFill>
                  <a:srgbClr val="FF0000"/>
                </a:solidFill>
                <a:latin typeface="Comic Sans MS" pitchFamily="66" charset="0"/>
              </a:rPr>
              <a:t>appropriate</a:t>
            </a:r>
            <a:r>
              <a:rPr lang="tr-TR" sz="2400" b="1" dirty="0">
                <a:solidFill>
                  <a:srgbClr val="FF0000"/>
                </a:solidFill>
                <a:latin typeface="Comic Sans MS" pitchFamily="66" charset="0"/>
              </a:rPr>
              <a:t> </a:t>
            </a:r>
            <a:r>
              <a:rPr lang="tr-TR" sz="2400" b="1" dirty="0" err="1">
                <a:solidFill>
                  <a:srgbClr val="FF0000"/>
                </a:solidFill>
                <a:latin typeface="Comic Sans MS" pitchFamily="66" charset="0"/>
              </a:rPr>
              <a:t>barrier</a:t>
            </a:r>
            <a:r>
              <a:rPr lang="tr-TR" sz="2400" b="1" dirty="0">
                <a:solidFill>
                  <a:srgbClr val="FF0000"/>
                </a:solidFill>
                <a:latin typeface="Comic Sans MS" pitchFamily="66" charset="0"/>
              </a:rPr>
              <a:t> </a:t>
            </a:r>
          </a:p>
          <a:p>
            <a:pPr>
              <a:buFont typeface="Wingdings" pitchFamily="2" charset="2"/>
              <a:buChar char="Ø"/>
            </a:pPr>
            <a:r>
              <a:rPr lang="en-US" sz="2400" b="1" dirty="0">
                <a:latin typeface="Comic Sans MS" pitchFamily="66" charset="0"/>
              </a:rPr>
              <a:t>It is also possible to protect from beta rays with the help of materials used to screen gamma rays. Unlike gamma rays, beta rays can be </a:t>
            </a:r>
            <a:r>
              <a:rPr lang="tr-TR" sz="2400" b="1" dirty="0" err="1">
                <a:latin typeface="Comic Sans MS" pitchFamily="66" charset="0"/>
              </a:rPr>
              <a:t>sto</a:t>
            </a:r>
            <a:r>
              <a:rPr lang="en-US" sz="2400" b="1" dirty="0" err="1">
                <a:latin typeface="Comic Sans MS" pitchFamily="66" charset="0"/>
              </a:rPr>
              <a:t>pped</a:t>
            </a:r>
            <a:r>
              <a:rPr lang="en-US" sz="2400" b="1" dirty="0">
                <a:latin typeface="Comic Sans MS" pitchFamily="66" charset="0"/>
              </a:rPr>
              <a:t> with glass or plastic plates. Here, the material used to </a:t>
            </a:r>
            <a:r>
              <a:rPr lang="tr-TR" sz="2400" b="1" dirty="0">
                <a:latin typeface="Comic Sans MS" pitchFamily="66" charset="0"/>
              </a:rPr>
              <a:t>stop</a:t>
            </a:r>
            <a:r>
              <a:rPr lang="en-US" sz="2400" b="1" dirty="0">
                <a:latin typeface="Comic Sans MS" pitchFamily="66" charset="0"/>
              </a:rPr>
              <a:t> the beta beam should be of sufficient thickness, and </a:t>
            </a:r>
            <a:r>
              <a:rPr lang="tr-TR" sz="2400" b="1" dirty="0">
                <a:latin typeface="Comic Sans MS" pitchFamily="66" charset="0"/>
              </a:rPr>
              <a:t>it </a:t>
            </a:r>
            <a:r>
              <a:rPr lang="tr-TR" sz="2400" b="1" dirty="0" err="1">
                <a:latin typeface="Comic Sans MS" pitchFamily="66" charset="0"/>
              </a:rPr>
              <a:t>should</a:t>
            </a:r>
            <a:r>
              <a:rPr lang="tr-TR" sz="2400" b="1" dirty="0">
                <a:latin typeface="Comic Sans MS" pitchFamily="66" charset="0"/>
              </a:rPr>
              <a:t> not be </a:t>
            </a:r>
            <a:r>
              <a:rPr lang="tr-TR" sz="2400" b="1" dirty="0" err="1">
                <a:latin typeface="Comic Sans MS" pitchFamily="66" charset="0"/>
              </a:rPr>
              <a:t>allowed</a:t>
            </a:r>
            <a:r>
              <a:rPr lang="tr-TR" sz="2400" b="1" dirty="0">
                <a:latin typeface="Comic Sans MS" pitchFamily="66" charset="0"/>
              </a:rPr>
              <a:t> </a:t>
            </a:r>
            <a:r>
              <a:rPr lang="tr-TR" sz="2400" b="1" dirty="0" err="1">
                <a:latin typeface="Comic Sans MS" pitchFamily="66" charset="0"/>
              </a:rPr>
              <a:t>to</a:t>
            </a:r>
            <a:r>
              <a:rPr lang="tr-TR" sz="2400" b="1" dirty="0">
                <a:latin typeface="Comic Sans MS" pitchFamily="66" charset="0"/>
              </a:rPr>
              <a:t> form </a:t>
            </a:r>
            <a:r>
              <a:rPr lang="en-US" sz="2400" b="1" dirty="0">
                <a:latin typeface="Comic Sans MS" pitchFamily="66" charset="0"/>
              </a:rPr>
              <a:t>x-ray beams during </a:t>
            </a:r>
            <a:r>
              <a:rPr lang="tr-TR" sz="2400" b="1" dirty="0" err="1">
                <a:latin typeface="Comic Sans MS" pitchFamily="66" charset="0"/>
              </a:rPr>
              <a:t>barriering</a:t>
            </a:r>
            <a:r>
              <a:rPr lang="en-US" sz="2400" b="1" dirty="0">
                <a:latin typeface="Comic Sans MS" pitchFamily="66" charset="0"/>
              </a:rPr>
              <a:t> by selecting the appropriate material.</a:t>
            </a:r>
            <a:endParaRPr lang="tr-TR" sz="2400" b="1" dirty="0">
              <a:latin typeface="Comic Sans MS" pitchFamily="66" charset="0"/>
            </a:endParaRPr>
          </a:p>
        </p:txBody>
      </p:sp>
    </p:spTree>
    <p:extLst>
      <p:ext uri="{BB962C8B-B14F-4D97-AF65-F5344CB8AC3E}">
        <p14:creationId xmlns:p14="http://schemas.microsoft.com/office/powerpoint/2010/main" val="65472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881158" y="285729"/>
            <a:ext cx="8143932" cy="6370975"/>
          </a:xfrm>
          <a:prstGeom prst="rect">
            <a:avLst/>
          </a:prstGeom>
        </p:spPr>
        <p:txBody>
          <a:bodyPr wrap="square">
            <a:spAutoFit/>
          </a:bodyPr>
          <a:lstStyle/>
          <a:p>
            <a:endParaRPr lang="tr-TR" dirty="0"/>
          </a:p>
          <a:p>
            <a:pPr>
              <a:buFont typeface="Wingdings" pitchFamily="2" charset="2"/>
              <a:buChar char="Ø"/>
            </a:pPr>
            <a:r>
              <a:rPr lang="tr-TR" sz="2600" b="1" dirty="0" err="1">
                <a:solidFill>
                  <a:srgbClr val="FF0000"/>
                </a:solidFill>
                <a:latin typeface="Comic Sans MS" pitchFamily="66" charset="0"/>
              </a:rPr>
              <a:t>Stay</a:t>
            </a:r>
            <a:r>
              <a:rPr lang="tr-TR" sz="2600" b="1" dirty="0">
                <a:solidFill>
                  <a:srgbClr val="FF0000"/>
                </a:solidFill>
                <a:latin typeface="Comic Sans MS" pitchFamily="66" charset="0"/>
              </a:rPr>
              <a:t> </a:t>
            </a:r>
            <a:r>
              <a:rPr lang="tr-TR" sz="2600" b="1" dirty="0" err="1">
                <a:solidFill>
                  <a:srgbClr val="FF0000"/>
                </a:solidFill>
                <a:latin typeface="Comic Sans MS" pitchFamily="66" charset="0"/>
              </a:rPr>
              <a:t>away</a:t>
            </a:r>
            <a:r>
              <a:rPr lang="tr-TR" sz="2600" b="1" dirty="0">
                <a:solidFill>
                  <a:srgbClr val="FF0000"/>
                </a:solidFill>
                <a:latin typeface="Comic Sans MS" pitchFamily="66" charset="0"/>
              </a:rPr>
              <a:t>!</a:t>
            </a:r>
          </a:p>
          <a:p>
            <a:r>
              <a:rPr lang="en-US" sz="2600" b="1" dirty="0">
                <a:latin typeface="Comic Sans MS" pitchFamily="66" charset="0"/>
              </a:rPr>
              <a:t>It is possible to pr</a:t>
            </a:r>
            <a:r>
              <a:rPr lang="tr-TR" sz="2600" b="1" dirty="0" err="1">
                <a:latin typeface="Comic Sans MS" pitchFamily="66" charset="0"/>
              </a:rPr>
              <a:t>event</a:t>
            </a:r>
            <a:r>
              <a:rPr lang="en-US" sz="2600" b="1" dirty="0">
                <a:latin typeface="Comic Sans MS" pitchFamily="66" charset="0"/>
              </a:rPr>
              <a:t> the </a:t>
            </a:r>
            <a:r>
              <a:rPr lang="tr-TR" sz="2600" b="1" dirty="0" err="1">
                <a:latin typeface="Comic Sans MS" pitchFamily="66" charset="0"/>
              </a:rPr>
              <a:t>alpha</a:t>
            </a:r>
            <a:r>
              <a:rPr lang="tr-TR" sz="2600" b="1" dirty="0">
                <a:latin typeface="Comic Sans MS" pitchFamily="66" charset="0"/>
              </a:rPr>
              <a:t> </a:t>
            </a:r>
            <a:r>
              <a:rPr lang="tr-TR" sz="2600" b="1" dirty="0" err="1">
                <a:latin typeface="Comic Sans MS" pitchFamily="66" charset="0"/>
              </a:rPr>
              <a:t>rays</a:t>
            </a:r>
            <a:r>
              <a:rPr lang="en-US" sz="2600" b="1" dirty="0">
                <a:latin typeface="Comic Sans MS" pitchFamily="66" charset="0"/>
              </a:rPr>
              <a:t> by </a:t>
            </a:r>
            <a:r>
              <a:rPr lang="tr-TR" sz="2600" b="1" dirty="0" err="1">
                <a:latin typeface="Comic Sans MS" pitchFamily="66" charset="0"/>
              </a:rPr>
              <a:t>staying</a:t>
            </a:r>
            <a:r>
              <a:rPr lang="tr-TR" sz="2600" b="1" dirty="0">
                <a:latin typeface="Comic Sans MS" pitchFamily="66" charset="0"/>
              </a:rPr>
              <a:t> </a:t>
            </a:r>
            <a:r>
              <a:rPr lang="tr-TR" sz="2600" b="1" dirty="0" err="1">
                <a:latin typeface="Comic Sans MS" pitchFamily="66" charset="0"/>
              </a:rPr>
              <a:t>away</a:t>
            </a:r>
            <a:r>
              <a:rPr lang="tr-TR" sz="2600" b="1" dirty="0">
                <a:latin typeface="Comic Sans MS" pitchFamily="66" charset="0"/>
              </a:rPr>
              <a:t> </a:t>
            </a:r>
            <a:r>
              <a:rPr lang="tr-TR" sz="2600" b="1" dirty="0" err="1">
                <a:latin typeface="Comic Sans MS" pitchFamily="66" charset="0"/>
              </a:rPr>
              <a:t>from</a:t>
            </a:r>
            <a:r>
              <a:rPr lang="en-US" sz="2600" b="1" dirty="0">
                <a:latin typeface="Comic Sans MS" pitchFamily="66" charset="0"/>
              </a:rPr>
              <a:t> the beam source because the distance that the alpha rays can reach in the air is short and it is under some kind of braking effect in the air. But the effect of staying away from the source in gamma and beta rays is small. Despite this, it is not </a:t>
            </a:r>
            <a:r>
              <a:rPr lang="tr-TR" sz="2600" b="1">
                <a:latin typeface="Comic Sans MS" pitchFamily="66" charset="0"/>
              </a:rPr>
              <a:t>true</a:t>
            </a:r>
            <a:r>
              <a:rPr lang="en-US" sz="2600" b="1">
                <a:latin typeface="Comic Sans MS" pitchFamily="66" charset="0"/>
              </a:rPr>
              <a:t> </a:t>
            </a:r>
            <a:r>
              <a:rPr lang="en-US" sz="2600" b="1" dirty="0">
                <a:latin typeface="Comic Sans MS" pitchFamily="66" charset="0"/>
              </a:rPr>
              <a:t>to be very close to the source, thinking that the skin will be contaminated by contact.</a:t>
            </a:r>
          </a:p>
          <a:p>
            <a:endParaRPr lang="en-US" sz="2600" b="1" dirty="0">
              <a:latin typeface="Comic Sans MS" pitchFamily="66" charset="0"/>
            </a:endParaRPr>
          </a:p>
          <a:p>
            <a:pPr>
              <a:buFont typeface="Wingdings" pitchFamily="2" charset="2"/>
              <a:buChar char="Ø"/>
            </a:pPr>
            <a:r>
              <a:rPr lang="en-US" sz="2600" b="1" dirty="0">
                <a:solidFill>
                  <a:srgbClr val="FF0000"/>
                </a:solidFill>
                <a:latin typeface="Comic Sans MS" pitchFamily="66" charset="0"/>
              </a:rPr>
              <a:t>Prevent </a:t>
            </a:r>
            <a:r>
              <a:rPr lang="tr-TR" sz="2600" b="1" dirty="0" err="1">
                <a:solidFill>
                  <a:srgbClr val="FF0000"/>
                </a:solidFill>
                <a:latin typeface="Comic Sans MS" pitchFamily="66" charset="0"/>
              </a:rPr>
              <a:t>the</a:t>
            </a:r>
            <a:r>
              <a:rPr lang="tr-TR" sz="2600" b="1" dirty="0">
                <a:solidFill>
                  <a:srgbClr val="FF0000"/>
                </a:solidFill>
                <a:latin typeface="Comic Sans MS" pitchFamily="66" charset="0"/>
              </a:rPr>
              <a:t> </a:t>
            </a:r>
            <a:r>
              <a:rPr lang="tr-TR" sz="2600" b="1" dirty="0" err="1">
                <a:solidFill>
                  <a:srgbClr val="FF0000"/>
                </a:solidFill>
                <a:latin typeface="Comic Sans MS" pitchFamily="66" charset="0"/>
              </a:rPr>
              <a:t>beam</a:t>
            </a:r>
            <a:r>
              <a:rPr lang="tr-TR" sz="2600" b="1" dirty="0">
                <a:solidFill>
                  <a:srgbClr val="FF0000"/>
                </a:solidFill>
                <a:latin typeface="Comic Sans MS" pitchFamily="66" charset="0"/>
              </a:rPr>
              <a:t> </a:t>
            </a:r>
            <a:r>
              <a:rPr lang="tr-TR" sz="2600" b="1" dirty="0" err="1">
                <a:solidFill>
                  <a:srgbClr val="FF0000"/>
                </a:solidFill>
                <a:latin typeface="Comic Sans MS" pitchFamily="66" charset="0"/>
              </a:rPr>
              <a:t>by</a:t>
            </a:r>
            <a:r>
              <a:rPr lang="tr-TR" sz="2600" b="1" dirty="0">
                <a:solidFill>
                  <a:srgbClr val="FF0000"/>
                </a:solidFill>
                <a:latin typeface="Comic Sans MS" pitchFamily="66" charset="0"/>
              </a:rPr>
              <a:t> an </a:t>
            </a:r>
            <a:r>
              <a:rPr lang="tr-TR" sz="2600" b="1" dirty="0" err="1">
                <a:solidFill>
                  <a:srgbClr val="FF0000"/>
                </a:solidFill>
                <a:latin typeface="Comic Sans MS" pitchFamily="66" charset="0"/>
              </a:rPr>
              <a:t>appropriate</a:t>
            </a:r>
            <a:r>
              <a:rPr lang="tr-TR" sz="2600" b="1" dirty="0">
                <a:solidFill>
                  <a:srgbClr val="FF0000"/>
                </a:solidFill>
                <a:latin typeface="Comic Sans MS" pitchFamily="66" charset="0"/>
              </a:rPr>
              <a:t> </a:t>
            </a:r>
            <a:r>
              <a:rPr lang="tr-TR" sz="2600" b="1" dirty="0" err="1">
                <a:solidFill>
                  <a:srgbClr val="FF0000"/>
                </a:solidFill>
                <a:latin typeface="Comic Sans MS" pitchFamily="66" charset="0"/>
              </a:rPr>
              <a:t>barrier</a:t>
            </a:r>
            <a:r>
              <a:rPr lang="en-US" sz="2600" b="1" dirty="0">
                <a:solidFill>
                  <a:srgbClr val="FF0000"/>
                </a:solidFill>
                <a:latin typeface="Comic Sans MS" pitchFamily="66" charset="0"/>
              </a:rPr>
              <a:t>!</a:t>
            </a:r>
            <a:endParaRPr lang="tr-TR" sz="2600" b="1" dirty="0">
              <a:solidFill>
                <a:srgbClr val="FF0000"/>
              </a:solidFill>
              <a:latin typeface="Comic Sans MS" pitchFamily="66" charset="0"/>
            </a:endParaRPr>
          </a:p>
          <a:p>
            <a:r>
              <a:rPr lang="en-US" sz="2600" b="1" dirty="0">
                <a:latin typeface="Comic Sans MS" pitchFamily="66" charset="0"/>
              </a:rPr>
              <a:t>Screening can be done with thin-walled glass or plastic </a:t>
            </a:r>
            <a:r>
              <a:rPr lang="tr-TR" sz="2600" b="1" dirty="0" err="1">
                <a:latin typeface="Comic Sans MS" pitchFamily="66" charset="0"/>
              </a:rPr>
              <a:t>sheets</a:t>
            </a:r>
            <a:r>
              <a:rPr lang="en-US" sz="2600" b="1" dirty="0">
                <a:latin typeface="Comic Sans MS" pitchFamily="66" charset="0"/>
              </a:rPr>
              <a:t>. There is no need for </a:t>
            </a:r>
            <a:r>
              <a:rPr lang="tr-TR" sz="2600" b="1" dirty="0" err="1">
                <a:latin typeface="Comic Sans MS" pitchFamily="66" charset="0"/>
              </a:rPr>
              <a:t>lead</a:t>
            </a:r>
            <a:r>
              <a:rPr lang="en-US" sz="2600" b="1" dirty="0">
                <a:latin typeface="Comic Sans MS" pitchFamily="66" charset="0"/>
              </a:rPr>
              <a:t> shields to protect it.</a:t>
            </a:r>
          </a:p>
        </p:txBody>
      </p:sp>
    </p:spTree>
    <p:extLst>
      <p:ext uri="{BB962C8B-B14F-4D97-AF65-F5344CB8AC3E}">
        <p14:creationId xmlns:p14="http://schemas.microsoft.com/office/powerpoint/2010/main" val="2225351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81158" y="142852"/>
            <a:ext cx="8305800" cy="1000132"/>
          </a:xfrm>
        </p:spPr>
        <p:txBody>
          <a:bodyPr>
            <a:normAutofit/>
          </a:bodyPr>
          <a:lstStyle/>
          <a:p>
            <a:pPr algn="ctr"/>
            <a:r>
              <a:rPr lang="tr-TR" sz="2800" b="1" dirty="0" err="1">
                <a:solidFill>
                  <a:srgbClr val="FF0000"/>
                </a:solidFill>
                <a:latin typeface="Comic Sans MS" pitchFamily="66" charset="0"/>
              </a:rPr>
              <a:t>Stopping</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different</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beams</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by</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different</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barriers</a:t>
            </a:r>
            <a:endParaRPr lang="tr-TR" sz="2800" b="1" dirty="0">
              <a:solidFill>
                <a:srgbClr val="FF0000"/>
              </a:solidFill>
              <a:latin typeface="Comic Sans MS" pitchFamily="66" charset="0"/>
            </a:endParaRPr>
          </a:p>
        </p:txBody>
      </p:sp>
      <p:pic>
        <p:nvPicPr>
          <p:cNvPr id="227331" name="Picture 3"/>
          <p:cNvPicPr>
            <a:picLocks noChangeAspect="1" noChangeArrowheads="1"/>
          </p:cNvPicPr>
          <p:nvPr/>
        </p:nvPicPr>
        <p:blipFill>
          <a:blip r:embed="rId2"/>
          <a:srcRect/>
          <a:stretch>
            <a:fillRect/>
          </a:stretch>
        </p:blipFill>
        <p:spPr bwMode="auto">
          <a:xfrm>
            <a:off x="2024035" y="1257300"/>
            <a:ext cx="8072494" cy="5314972"/>
          </a:xfrm>
          <a:prstGeom prst="rect">
            <a:avLst/>
          </a:prstGeom>
          <a:noFill/>
          <a:ln w="9525">
            <a:noFill/>
            <a:miter lim="800000"/>
            <a:headEnd/>
            <a:tailEnd/>
          </a:ln>
          <a:effectLst/>
        </p:spPr>
      </p:pic>
    </p:spTree>
    <p:extLst>
      <p:ext uri="{BB962C8B-B14F-4D97-AF65-F5344CB8AC3E}">
        <p14:creationId xmlns:p14="http://schemas.microsoft.com/office/powerpoint/2010/main" val="3204715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357166"/>
            <a:ext cx="8305800" cy="642942"/>
          </a:xfrm>
        </p:spPr>
        <p:txBody>
          <a:bodyPr>
            <a:normAutofit/>
          </a:bodyPr>
          <a:lstStyle/>
          <a:p>
            <a:pPr algn="ctr"/>
            <a:r>
              <a:rPr lang="tr-TR" sz="2800" b="1" dirty="0" err="1">
                <a:solidFill>
                  <a:srgbClr val="FF0000"/>
                </a:solidFill>
                <a:latin typeface="Comic Sans MS" pitchFamily="66" charset="0"/>
              </a:rPr>
              <a:t>Working</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with</a:t>
            </a:r>
            <a:r>
              <a:rPr lang="tr-TR" sz="2800" b="1" dirty="0">
                <a:solidFill>
                  <a:srgbClr val="FF0000"/>
                </a:solidFill>
                <a:latin typeface="Comic Sans MS" pitchFamily="66" charset="0"/>
              </a:rPr>
              <a:t> </a:t>
            </a:r>
            <a:r>
              <a:rPr lang="tr-TR" sz="2800" b="1" dirty="0" err="1">
                <a:solidFill>
                  <a:srgbClr val="FF0000"/>
                </a:solidFill>
                <a:latin typeface="Comic Sans MS" pitchFamily="66" charset="0"/>
              </a:rPr>
              <a:t>Roentgen</a:t>
            </a:r>
            <a:r>
              <a:rPr lang="tr-TR" sz="2800" b="1" dirty="0">
                <a:solidFill>
                  <a:srgbClr val="FF0000"/>
                </a:solidFill>
                <a:latin typeface="Comic Sans MS" pitchFamily="66" charset="0"/>
              </a:rPr>
              <a:t> (X) </a:t>
            </a:r>
            <a:r>
              <a:rPr lang="tr-TR" sz="2800" b="1" dirty="0" err="1">
                <a:solidFill>
                  <a:srgbClr val="FF0000"/>
                </a:solidFill>
                <a:latin typeface="Comic Sans MS" pitchFamily="66" charset="0"/>
              </a:rPr>
              <a:t>rays</a:t>
            </a:r>
            <a:endParaRPr lang="tr-TR" sz="2800" b="1" dirty="0">
              <a:solidFill>
                <a:srgbClr val="FF0000"/>
              </a:solidFill>
              <a:latin typeface="Comic Sans MS" pitchFamily="66" charset="0"/>
            </a:endParaRPr>
          </a:p>
        </p:txBody>
      </p:sp>
      <p:pic>
        <p:nvPicPr>
          <p:cNvPr id="237570" name="Picture 2" descr="&amp;Idot;lgili resim"/>
          <p:cNvPicPr>
            <a:picLocks noChangeAspect="1" noChangeArrowheads="1"/>
          </p:cNvPicPr>
          <p:nvPr/>
        </p:nvPicPr>
        <p:blipFill>
          <a:blip r:embed="rId2"/>
          <a:srcRect/>
          <a:stretch>
            <a:fillRect/>
          </a:stretch>
        </p:blipFill>
        <p:spPr bwMode="auto">
          <a:xfrm>
            <a:off x="1790700" y="1285860"/>
            <a:ext cx="8520142" cy="4962526"/>
          </a:xfrm>
          <a:prstGeom prst="rect">
            <a:avLst/>
          </a:prstGeom>
          <a:noFill/>
        </p:spPr>
      </p:pic>
    </p:spTree>
    <p:extLst>
      <p:ext uri="{BB962C8B-B14F-4D97-AF65-F5344CB8AC3E}">
        <p14:creationId xmlns:p14="http://schemas.microsoft.com/office/powerpoint/2010/main" val="231078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38348" y="1166844"/>
            <a:ext cx="7715304" cy="5262979"/>
          </a:xfrm>
          <a:prstGeom prst="rect">
            <a:avLst/>
          </a:prstGeom>
        </p:spPr>
        <p:txBody>
          <a:bodyPr wrap="square">
            <a:spAutoFit/>
          </a:bodyPr>
          <a:lstStyle/>
          <a:p>
            <a:r>
              <a:rPr lang="en-US" sz="2400" b="1" dirty="0">
                <a:latin typeface="Comic Sans MS" pitchFamily="66" charset="0"/>
              </a:rPr>
              <a:t>X-ray devices, which are frequently used in laboratories, are also dangerous sources such as other radiation sources. The presence of such devices should be marked with warning signs. Only the permitted persons can enter the room where these devices are located. Before starting to work with X-ray devices such as X-ray fluorescence analyzer, </a:t>
            </a:r>
            <a:r>
              <a:rPr lang="en-US" sz="2400" b="1" dirty="0" err="1">
                <a:latin typeface="Comic Sans MS" pitchFamily="66" charset="0"/>
              </a:rPr>
              <a:t>Mößbauer</a:t>
            </a:r>
            <a:r>
              <a:rPr lang="en-US" sz="2400" b="1" dirty="0">
                <a:latin typeface="Comic Sans MS" pitchFamily="66" charset="0"/>
              </a:rPr>
              <a:t> spectrometer, the working catalog of the device should be read very well. Persons working in the environment of X-rays should carry a film dosimeter (the system used to determine if a dose of </a:t>
            </a:r>
            <a:r>
              <a:rPr lang="tr-TR" sz="2400" b="1" dirty="0">
                <a:latin typeface="Comic Sans MS" pitchFamily="66" charset="0"/>
              </a:rPr>
              <a:t>x-ray </a:t>
            </a:r>
            <a:r>
              <a:rPr lang="en-US" sz="2400" b="1" dirty="0">
                <a:latin typeface="Comic Sans MS" pitchFamily="66" charset="0"/>
              </a:rPr>
              <a:t>is being taken) and this dosimeter should be checked at regular intervals</a:t>
            </a:r>
          </a:p>
        </p:txBody>
      </p:sp>
    </p:spTree>
    <p:extLst>
      <p:ext uri="{BB962C8B-B14F-4D97-AF65-F5344CB8AC3E}">
        <p14:creationId xmlns:p14="http://schemas.microsoft.com/office/powerpoint/2010/main" val="82212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704088"/>
            <a:ext cx="8229600" cy="867524"/>
          </a:xfrm>
        </p:spPr>
        <p:txBody>
          <a:bodyPr>
            <a:normAutofit fontScale="90000"/>
          </a:bodyPr>
          <a:lstStyle/>
          <a:p>
            <a:pPr algn="ctr"/>
            <a:r>
              <a:rPr lang="de-DE" sz="2800" b="1" dirty="0">
                <a:solidFill>
                  <a:srgbClr val="FF0000"/>
                </a:solidFill>
                <a:latin typeface="Comic Sans MS" pitchFamily="66" charset="0"/>
                <a:cs typeface="Times New Roman" pitchFamily="18" charset="0"/>
              </a:rPr>
              <a:t>La</a:t>
            </a:r>
            <a:r>
              <a:rPr lang="tr-TR" sz="2800" b="1" dirty="0">
                <a:solidFill>
                  <a:srgbClr val="FF0000"/>
                </a:solidFill>
                <a:latin typeface="Comic Sans MS" pitchFamily="66" charset="0"/>
                <a:cs typeface="Times New Roman" pitchFamily="18" charset="0"/>
              </a:rPr>
              <a:t>s</a:t>
            </a:r>
            <a:r>
              <a:rPr lang="de-DE" sz="2800" b="1" dirty="0">
                <a:solidFill>
                  <a:srgbClr val="FF0000"/>
                </a:solidFill>
                <a:latin typeface="Comic Sans MS" pitchFamily="66" charset="0"/>
                <a:cs typeface="Times New Roman" pitchFamily="18" charset="0"/>
              </a:rPr>
              <a:t>er </a:t>
            </a:r>
            <a:r>
              <a:rPr lang="tr-TR" sz="2800" b="1" dirty="0" err="1">
                <a:solidFill>
                  <a:srgbClr val="FF0000"/>
                </a:solidFill>
                <a:latin typeface="Comic Sans MS" pitchFamily="66" charset="0"/>
                <a:cs typeface="Times New Roman" pitchFamily="18" charset="0"/>
              </a:rPr>
              <a:t>Beams</a:t>
            </a:r>
            <a:r>
              <a:rPr lang="tr-TR" sz="2800" b="1" dirty="0">
                <a:solidFill>
                  <a:srgbClr val="FF0000"/>
                </a:solidFill>
                <a:latin typeface="Comic Sans MS" pitchFamily="66" charset="0"/>
              </a:rPr>
              <a:t> </a:t>
            </a:r>
            <a:br>
              <a:rPr lang="tr-TR" sz="2800" b="1" dirty="0">
                <a:solidFill>
                  <a:srgbClr val="FF0000"/>
                </a:solidFill>
                <a:latin typeface="Comic Sans MS" pitchFamily="66" charset="0"/>
              </a:rPr>
            </a:br>
            <a:r>
              <a:rPr lang="tr-TR" sz="2800" b="1" dirty="0">
                <a:solidFill>
                  <a:srgbClr val="FF0000"/>
                </a:solidFill>
                <a:latin typeface="Comic Sans MS" pitchFamily="66" charset="0"/>
              </a:rPr>
              <a:t>(</a:t>
            </a:r>
            <a:r>
              <a:rPr lang="en-US" sz="2800" b="1" dirty="0">
                <a:solidFill>
                  <a:srgbClr val="0070C0"/>
                </a:solidFill>
                <a:effectLst>
                  <a:outerShdw blurRad="38100" dist="38100" dir="2700000" algn="tl">
                    <a:srgbClr val="FFFFFF"/>
                  </a:outerShdw>
                </a:effectLst>
                <a:latin typeface="Comic Sans MS" pitchFamily="66" charset="0"/>
                <a:cs typeface="Times New Roman" pitchFamily="18" charset="0"/>
              </a:rPr>
              <a:t>L</a:t>
            </a:r>
            <a:r>
              <a:rPr lang="en-US" sz="2800" b="1" dirty="0">
                <a:solidFill>
                  <a:srgbClr val="FF0000"/>
                </a:solidFill>
                <a:latin typeface="Comic Sans MS" pitchFamily="66" charset="0"/>
                <a:cs typeface="Times New Roman" pitchFamily="18" charset="0"/>
              </a:rPr>
              <a:t>ight </a:t>
            </a:r>
            <a:r>
              <a:rPr lang="en-US" sz="2800" b="1" dirty="0">
                <a:solidFill>
                  <a:srgbClr val="0070C0"/>
                </a:solidFill>
                <a:effectLst>
                  <a:outerShdw blurRad="38100" dist="38100" dir="2700000" algn="tl">
                    <a:srgbClr val="FFFFFF"/>
                  </a:outerShdw>
                </a:effectLst>
                <a:latin typeface="Comic Sans MS" pitchFamily="66" charset="0"/>
                <a:cs typeface="Times New Roman" pitchFamily="18" charset="0"/>
              </a:rPr>
              <a:t>A</a:t>
            </a:r>
            <a:r>
              <a:rPr lang="en-US" sz="2800" b="1" dirty="0">
                <a:solidFill>
                  <a:srgbClr val="FF0000"/>
                </a:solidFill>
                <a:latin typeface="Comic Sans MS" pitchFamily="66" charset="0"/>
                <a:cs typeface="Times New Roman" pitchFamily="18" charset="0"/>
              </a:rPr>
              <a:t>mplification by </a:t>
            </a:r>
            <a:r>
              <a:rPr lang="en-US" sz="2800" b="1" dirty="0">
                <a:solidFill>
                  <a:srgbClr val="0070C0"/>
                </a:solidFill>
                <a:effectLst>
                  <a:outerShdw blurRad="38100" dist="38100" dir="2700000" algn="tl">
                    <a:srgbClr val="FFFFFF"/>
                  </a:outerShdw>
                </a:effectLst>
                <a:latin typeface="Comic Sans MS" pitchFamily="66" charset="0"/>
                <a:cs typeface="Times New Roman" pitchFamily="18" charset="0"/>
              </a:rPr>
              <a:t>S</a:t>
            </a:r>
            <a:r>
              <a:rPr lang="en-US" sz="2800" b="1" dirty="0">
                <a:solidFill>
                  <a:srgbClr val="FF0000"/>
                </a:solidFill>
                <a:latin typeface="Comic Sans MS" pitchFamily="66" charset="0"/>
                <a:cs typeface="Times New Roman" pitchFamily="18" charset="0"/>
              </a:rPr>
              <a:t>timulated </a:t>
            </a:r>
            <a:r>
              <a:rPr lang="en-US" sz="2800" b="1" dirty="0">
                <a:solidFill>
                  <a:srgbClr val="0070C0"/>
                </a:solidFill>
                <a:effectLst>
                  <a:outerShdw blurRad="38100" dist="38100" dir="2700000" algn="tl">
                    <a:srgbClr val="FFFFFF"/>
                  </a:outerShdw>
                </a:effectLst>
                <a:latin typeface="Comic Sans MS" pitchFamily="66" charset="0"/>
                <a:cs typeface="Times New Roman" pitchFamily="18" charset="0"/>
              </a:rPr>
              <a:t>E</a:t>
            </a:r>
            <a:r>
              <a:rPr lang="en-US" sz="2800" b="1" dirty="0">
                <a:solidFill>
                  <a:srgbClr val="FF0000"/>
                </a:solidFill>
                <a:latin typeface="Comic Sans MS" pitchFamily="66" charset="0"/>
                <a:cs typeface="Times New Roman" pitchFamily="18" charset="0"/>
              </a:rPr>
              <a:t>mission of </a:t>
            </a:r>
            <a:r>
              <a:rPr lang="en-US" sz="2800" b="1" dirty="0">
                <a:solidFill>
                  <a:srgbClr val="0070C0"/>
                </a:solidFill>
                <a:effectLst>
                  <a:outerShdw blurRad="38100" dist="38100" dir="2700000" algn="tl">
                    <a:srgbClr val="FFFFFF"/>
                  </a:outerShdw>
                </a:effectLst>
                <a:latin typeface="Comic Sans MS" pitchFamily="66" charset="0"/>
                <a:cs typeface="Times New Roman" pitchFamily="18" charset="0"/>
              </a:rPr>
              <a:t>R</a:t>
            </a:r>
            <a:r>
              <a:rPr lang="en-US" sz="2800" b="1" dirty="0">
                <a:solidFill>
                  <a:srgbClr val="FF0000"/>
                </a:solidFill>
                <a:latin typeface="Comic Sans MS" pitchFamily="66" charset="0"/>
                <a:cs typeface="Times New Roman" pitchFamily="18" charset="0"/>
              </a:rPr>
              <a:t>adiation</a:t>
            </a:r>
            <a:r>
              <a:rPr lang="tr-TR" sz="2800" b="1" dirty="0">
                <a:solidFill>
                  <a:srgbClr val="FF0000"/>
                </a:solidFill>
                <a:latin typeface="Comic Sans MS" pitchFamily="66" charset="0"/>
              </a:rPr>
              <a:t>)</a:t>
            </a:r>
          </a:p>
        </p:txBody>
      </p:sp>
      <p:pic>
        <p:nvPicPr>
          <p:cNvPr id="227331" name="Picture 3"/>
          <p:cNvPicPr>
            <a:picLocks noGrp="1" noChangeAspect="1" noChangeArrowheads="1"/>
          </p:cNvPicPr>
          <p:nvPr>
            <p:ph sz="half" idx="1"/>
          </p:nvPr>
        </p:nvPicPr>
        <p:blipFill>
          <a:blip r:embed="rId2"/>
          <a:srcRect/>
          <a:stretch>
            <a:fillRect/>
          </a:stretch>
        </p:blipFill>
        <p:spPr bwMode="auto">
          <a:xfrm>
            <a:off x="1738284" y="1571613"/>
            <a:ext cx="8643997" cy="4857785"/>
          </a:xfrm>
          <a:prstGeom prst="rect">
            <a:avLst/>
          </a:prstGeom>
          <a:noFill/>
          <a:ln w="9525">
            <a:noFill/>
            <a:miter lim="800000"/>
            <a:headEnd/>
            <a:tailEnd/>
          </a:ln>
          <a:effectLst/>
        </p:spPr>
      </p:pic>
    </p:spTree>
    <p:extLst>
      <p:ext uri="{BB962C8B-B14F-4D97-AF65-F5344CB8AC3E}">
        <p14:creationId xmlns:p14="http://schemas.microsoft.com/office/powerpoint/2010/main" val="257928929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429</Words>
  <Application>Microsoft Office PowerPoint</Application>
  <PresentationFormat>Geniş ekran</PresentationFormat>
  <Paragraphs>28</Paragraphs>
  <Slides>11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11</vt:i4>
      </vt:variant>
    </vt:vector>
  </HeadingPairs>
  <TitlesOfParts>
    <vt:vector size="18" baseType="lpstr">
      <vt:lpstr>Arial</vt:lpstr>
      <vt:lpstr>Calibri</vt:lpstr>
      <vt:lpstr>Calibri Light</vt:lpstr>
      <vt:lpstr>Comic Sans MS</vt:lpstr>
      <vt:lpstr>Times New Roman</vt:lpstr>
      <vt:lpstr>Wingdings</vt:lpstr>
      <vt:lpstr>Office Teması</vt:lpstr>
      <vt:lpstr>8 -WORKING WITH RADIOAKTIVE SUBSTANCES AND RADIATION</vt:lpstr>
      <vt:lpstr>Rules to be followed during working with radioactive material</vt:lpstr>
      <vt:lpstr>PowerPoint Sunusu</vt:lpstr>
      <vt:lpstr>PowerPoint Sunusu</vt:lpstr>
      <vt:lpstr>PowerPoint Sunusu</vt:lpstr>
      <vt:lpstr>Stopping different beams by different barriers</vt:lpstr>
      <vt:lpstr>Working with Roentgen (X) rays</vt:lpstr>
      <vt:lpstr>PowerPoint Sunusu</vt:lpstr>
      <vt:lpstr>Laser Beams  (Light Amplification by Stimulated Emission of Radiation)</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8 -WORKING WITH RADIOAKTIVE SUBSTANCES AND RADIATION</dc:title>
  <dc:creator>KİMYA_MCANEL</dc:creator>
  <cp:lastModifiedBy>KİMYA_MCANEL</cp:lastModifiedBy>
  <cp:revision>2</cp:revision>
  <dcterms:created xsi:type="dcterms:W3CDTF">2017-11-23T08:26:41Z</dcterms:created>
  <dcterms:modified xsi:type="dcterms:W3CDTF">2017-11-23T10:32:56Z</dcterms:modified>
</cp:coreProperties>
</file>