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64" r:id="rId4"/>
    <p:sldId id="258" r:id="rId5"/>
    <p:sldId id="265" r:id="rId6"/>
    <p:sldId id="266" r:id="rId7"/>
    <p:sldId id="259" r:id="rId8"/>
    <p:sldId id="260" r:id="rId9"/>
    <p:sldId id="268" r:id="rId10"/>
    <p:sldId id="269" r:id="rId11"/>
    <p:sldId id="261" r:id="rId12"/>
    <p:sldId id="262" r:id="rId13"/>
    <p:sldId id="267" r:id="rId14"/>
    <p:sldId id="263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34E8-81C3-44E7-A3A6-D233EE19A1A6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9164-FF16-41F0-A164-F3183762433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34E8-81C3-44E7-A3A6-D233EE19A1A6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9164-FF16-41F0-A164-F3183762433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34E8-81C3-44E7-A3A6-D233EE19A1A6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9164-FF16-41F0-A164-F3183762433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34E8-81C3-44E7-A3A6-D233EE19A1A6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9164-FF16-41F0-A164-F3183762433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34E8-81C3-44E7-A3A6-D233EE19A1A6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9164-FF16-41F0-A164-F3183762433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34E8-81C3-44E7-A3A6-D233EE19A1A6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9164-FF16-41F0-A164-F3183762433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34E8-81C3-44E7-A3A6-D233EE19A1A6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9164-FF16-41F0-A164-F3183762433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34E8-81C3-44E7-A3A6-D233EE19A1A6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9164-FF16-41F0-A164-F3183762433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34E8-81C3-44E7-A3A6-D233EE19A1A6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9164-FF16-41F0-A164-F3183762433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34E8-81C3-44E7-A3A6-D233EE19A1A6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9164-FF16-41F0-A164-F3183762433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34E8-81C3-44E7-A3A6-D233EE19A1A6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B3E9164-FF16-41F0-A164-F31837624337}" type="slidenum">
              <a:rPr lang="tr-TR" smtClean="0"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2834E8-81C3-44E7-A3A6-D233EE19A1A6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3E9164-FF16-41F0-A164-F31837624337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14348" y="1857364"/>
            <a:ext cx="7851648" cy="1828800"/>
          </a:xfrm>
        </p:spPr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İŞ YERİNDE ETİK İLKELER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/>
          </a:bodyPr>
          <a:lstStyle/>
          <a:p>
            <a:r>
              <a:rPr lang="tr-TR" sz="2600" b="1" dirty="0">
                <a:latin typeface="Comic Sans MS" pitchFamily="66" charset="0"/>
              </a:rPr>
              <a:t>İş Ahlakına Uygun Koşulların Çalışanlara Etkisi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14488"/>
            <a:ext cx="8043890" cy="4759464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Bir meslek kuruluşu ne kadar iyi organize olmuşsa, vicdanlar üzerindeki </a:t>
            </a:r>
            <a:r>
              <a:rPr lang="tr-TR" sz="2200" dirty="0" smtClean="0">
                <a:latin typeface="Comic Sans MS" pitchFamily="66" charset="0"/>
              </a:rPr>
              <a:t>etik kontrolleri </a:t>
            </a:r>
            <a:r>
              <a:rPr lang="tr-TR" sz="2200" dirty="0">
                <a:latin typeface="Comic Sans MS" pitchFamily="66" charset="0"/>
              </a:rPr>
              <a:t>de o kadar etkili olacaktır. Ve en önemlisi meslek ahlakı gelişecek ve </a:t>
            </a:r>
            <a:r>
              <a:rPr lang="tr-TR" sz="2200" dirty="0" smtClean="0">
                <a:latin typeface="Comic Sans MS" pitchFamily="66" charset="0"/>
              </a:rPr>
              <a:t>saygı görecektir</a:t>
            </a:r>
            <a:r>
              <a:rPr lang="tr-TR" sz="2200" dirty="0">
                <a:latin typeface="Comic Sans MS" pitchFamily="66" charset="0"/>
              </a:rPr>
              <a:t>. Bazı mesleklerde örneğin, ülkemizde silahlı kuvvetlerde bu olgu gözlemlenebilir</a:t>
            </a:r>
            <a:r>
              <a:rPr lang="tr-TR" sz="2200" dirty="0" smtClean="0">
                <a:latin typeface="Comic Sans MS" pitchFamily="66" charset="0"/>
              </a:rPr>
              <a:t>.</a:t>
            </a:r>
            <a:endParaRPr lang="tr-TR" sz="2200" dirty="0">
              <a:latin typeface="Comic Sans MS" pitchFamily="66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05883F1D-20A8-487D-954A-CC3D6BB1CCB4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89023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/>
          </a:bodyPr>
          <a:lstStyle/>
          <a:p>
            <a:r>
              <a:rPr lang="tr-TR" sz="2400" b="1" dirty="0">
                <a:latin typeface="Comic Sans MS" pitchFamily="66" charset="0"/>
              </a:rPr>
              <a:t>İş Ahlakına Uygun Koşulların Çalışanlara Etkisi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14488"/>
            <a:ext cx="8043890" cy="4759464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200" dirty="0" smtClean="0">
                <a:latin typeface="Comic Sans MS" pitchFamily="66" charset="0"/>
              </a:rPr>
              <a:t>Son </a:t>
            </a:r>
            <a:r>
              <a:rPr lang="tr-TR" sz="2200" dirty="0">
                <a:latin typeface="Comic Sans MS" pitchFamily="66" charset="0"/>
              </a:rPr>
              <a:t>yıllarda yaşanan meslek ahlakındaki dejenerasyon, toplum yapısının </a:t>
            </a:r>
            <a:r>
              <a:rPr lang="tr-TR" sz="2200" dirty="0" smtClean="0">
                <a:latin typeface="Comic Sans MS" pitchFamily="66" charset="0"/>
              </a:rPr>
              <a:t>gittikçe bozulma </a:t>
            </a:r>
            <a:r>
              <a:rPr lang="tr-TR" sz="2200" dirty="0">
                <a:latin typeface="Comic Sans MS" pitchFamily="66" charset="0"/>
              </a:rPr>
              <a:t>eğiliminde olduğunu göstermektedir. Çağdaş toplumların tutulduğu umumi </a:t>
            </a:r>
            <a:r>
              <a:rPr lang="tr-TR" sz="2200" dirty="0" smtClean="0">
                <a:latin typeface="Comic Sans MS" pitchFamily="66" charset="0"/>
              </a:rPr>
              <a:t>hastalık bu </a:t>
            </a:r>
            <a:r>
              <a:rPr lang="tr-TR" sz="2200" dirty="0">
                <a:latin typeface="Comic Sans MS" pitchFamily="66" charset="0"/>
              </a:rPr>
              <a:t>sebepten ileri gelmektedir.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05883F1D-20A8-487D-954A-CC3D6BB1CCB4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89023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/>
          </a:bodyPr>
          <a:lstStyle/>
          <a:p>
            <a:r>
              <a:rPr lang="tr-TR" sz="2400" b="1" dirty="0">
                <a:latin typeface="Comic Sans MS" pitchFamily="66" charset="0"/>
              </a:rPr>
              <a:t>İş Ahlakına Uygun Koşulların Çalışanlara Etkisi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511096"/>
            <a:ext cx="7972452" cy="5061176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Doğru ile yanlış arasında sabit bir sınır yoksa ve başarı etik olmayan </a:t>
            </a:r>
            <a:r>
              <a:rPr lang="tr-TR" sz="2200" dirty="0" smtClean="0">
                <a:latin typeface="Comic Sans MS" pitchFamily="66" charset="0"/>
              </a:rPr>
              <a:t>hareketleri bağışlatıyorsa </a:t>
            </a:r>
            <a:r>
              <a:rPr lang="tr-TR" sz="2200" dirty="0">
                <a:latin typeface="Comic Sans MS" pitchFamily="66" charset="0"/>
              </a:rPr>
              <a:t>bir etik disiplini kurulamaz. Her türlü etik disiplin eksikliği etkisini, </a:t>
            </a:r>
            <a:r>
              <a:rPr lang="tr-TR" sz="2200" dirty="0" smtClean="0">
                <a:latin typeface="Comic Sans MS" pitchFamily="66" charset="0"/>
              </a:rPr>
              <a:t>ekonomik hayatın </a:t>
            </a:r>
            <a:r>
              <a:rPr lang="tr-TR" sz="2200" dirty="0">
                <a:latin typeface="Comic Sans MS" pitchFamily="66" charset="0"/>
              </a:rPr>
              <a:t>ötesinde de gösterir ve bunun sonucu olarak, toplum ahlakında çöküş </a:t>
            </a:r>
            <a:r>
              <a:rPr lang="tr-TR" sz="2200" dirty="0" smtClean="0">
                <a:latin typeface="Comic Sans MS" pitchFamily="66" charset="0"/>
              </a:rPr>
              <a:t>eğiliminin boyutları </a:t>
            </a:r>
            <a:r>
              <a:rPr lang="tr-TR" sz="2200" dirty="0">
                <a:latin typeface="Comic Sans MS" pitchFamily="66" charset="0"/>
              </a:rPr>
              <a:t>büyük olur. </a:t>
            </a:r>
            <a:endParaRPr lang="tr-TR" sz="2200" dirty="0" smtClean="0">
              <a:latin typeface="Comic Sans MS" pitchFamily="66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05883F1D-20A8-487D-954A-CC3D6BB1CCB4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79433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7467600" cy="994122"/>
          </a:xfrm>
        </p:spPr>
        <p:txBody>
          <a:bodyPr>
            <a:normAutofit/>
          </a:bodyPr>
          <a:lstStyle/>
          <a:p>
            <a:r>
              <a:rPr lang="tr-TR" sz="2400" b="1" dirty="0">
                <a:latin typeface="Comic Sans MS" pitchFamily="66" charset="0"/>
              </a:rPr>
              <a:t>İş Ahlakına Uygun Koşulların Çalışanlara Etkisi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582534"/>
            <a:ext cx="7972452" cy="3703854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200" dirty="0" smtClean="0">
                <a:latin typeface="Comic Sans MS" pitchFamily="66" charset="0"/>
              </a:rPr>
              <a:t>Ekonomik </a:t>
            </a:r>
            <a:r>
              <a:rPr lang="tr-TR" sz="2200" dirty="0">
                <a:latin typeface="Comic Sans MS" pitchFamily="66" charset="0"/>
              </a:rPr>
              <a:t>hayatın etik değerlerden uzaklaşması, kamu hayatı için </a:t>
            </a:r>
            <a:r>
              <a:rPr lang="tr-TR" sz="2200" dirty="0" smtClean="0">
                <a:latin typeface="Comic Sans MS" pitchFamily="66" charset="0"/>
              </a:rPr>
              <a:t>bir tehlike </a:t>
            </a:r>
            <a:r>
              <a:rPr lang="tr-TR" sz="2200" dirty="0">
                <a:latin typeface="Comic Sans MS" pitchFamily="66" charset="0"/>
              </a:rPr>
              <a:t>teşkil etmektedir. Sorumluluk bilincinin vicdanlarda yer etmesi için söz </a:t>
            </a:r>
            <a:r>
              <a:rPr lang="tr-TR" sz="2200" dirty="0" smtClean="0">
                <a:latin typeface="Comic Sans MS" pitchFamily="66" charset="0"/>
              </a:rPr>
              <a:t>konusu değerin </a:t>
            </a:r>
            <a:r>
              <a:rPr lang="tr-TR" sz="2200" dirty="0">
                <a:latin typeface="Comic Sans MS" pitchFamily="66" charset="0"/>
              </a:rPr>
              <a:t>ısrarla uyanık tutulmaya çalışılması gerekir. Bu da ancak, sorumlulukları </a:t>
            </a:r>
            <a:r>
              <a:rPr lang="tr-TR" sz="2200" dirty="0" smtClean="0">
                <a:latin typeface="Comic Sans MS" pitchFamily="66" charset="0"/>
              </a:rPr>
              <a:t>hatırlatan organize </a:t>
            </a:r>
            <a:r>
              <a:rPr lang="tr-TR" sz="2200" dirty="0">
                <a:latin typeface="Comic Sans MS" pitchFamily="66" charset="0"/>
              </a:rPr>
              <a:t>olmuş bir grubun varlığı ile mümkün olabilir.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05883F1D-20A8-487D-954A-CC3D6BB1CCB4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79433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tr-TR" sz="2800" b="1" dirty="0">
                <a:latin typeface="Comic Sans MS" pitchFamily="66" charset="0"/>
              </a:rPr>
              <a:t>Kurumsal etik ortam için liderin yapması gerekenler şunlardır: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Etik ilkeleri herkesin bir numaralı sorunu haline getirir.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 Herkesi bu konuda sıkı çalışmaya özendirir.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 Bu ilkelere aktif bir ilgi duymayı özendirir.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 Etik davranış sergileme ile performans arasındaki ilişkiye dikkat eder.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 Davranış ve eylemlerinizle örnek olur.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 Açık bir iletişim tarzı sergiler.</a:t>
            </a:r>
          </a:p>
          <a:p>
            <a:pPr>
              <a:buClrTx/>
              <a:buFont typeface="Wingdings" pitchFamily="2" charset="2"/>
              <a:buChar char="q"/>
            </a:pPr>
            <a:endParaRPr lang="tr-TR" sz="2200" dirty="0">
              <a:latin typeface="Comic Sans MS" pitchFamily="66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05883F1D-20A8-487D-954A-CC3D6BB1CCB4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1519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latin typeface="Comic Sans MS" pitchFamily="66" charset="0"/>
              </a:rPr>
              <a:t>İş Yerinde Etik </a:t>
            </a:r>
            <a:r>
              <a:rPr lang="tr-TR" b="1" dirty="0" smtClean="0">
                <a:latin typeface="Comic Sans MS" pitchFamily="66" charset="0"/>
              </a:rPr>
              <a:t>İlkeler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158" y="1500174"/>
            <a:ext cx="8329642" cy="482442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endParaRPr lang="tr-TR" dirty="0" smtClean="0">
              <a:latin typeface="Comic Sans MS" pitchFamily="66" charset="0"/>
            </a:endParaRPr>
          </a:p>
          <a:p>
            <a:pPr lvl="1"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Sanayileşme </a:t>
            </a:r>
            <a:r>
              <a:rPr lang="tr-TR" dirty="0">
                <a:latin typeface="Comic Sans MS" pitchFamily="66" charset="0"/>
              </a:rPr>
              <a:t>ile personel yönetimi önem kazanmıştır. Üretim faktörleri arasında </a:t>
            </a:r>
            <a:r>
              <a:rPr lang="tr-TR" dirty="0" smtClean="0">
                <a:latin typeface="Comic Sans MS" pitchFamily="66" charset="0"/>
              </a:rPr>
              <a:t>en önemli </a:t>
            </a:r>
            <a:r>
              <a:rPr lang="tr-TR" dirty="0">
                <a:latin typeface="Comic Sans MS" pitchFamily="66" charset="0"/>
              </a:rPr>
              <a:t>ve en zor kontrol edilebilen emek faktörünün zaman içinde çeşitli </a:t>
            </a:r>
            <a:r>
              <a:rPr lang="tr-TR" dirty="0" smtClean="0">
                <a:latin typeface="Comic Sans MS" pitchFamily="66" charset="0"/>
              </a:rPr>
              <a:t>gereksinmeleri dikkate </a:t>
            </a:r>
            <a:r>
              <a:rPr lang="tr-TR" dirty="0">
                <a:latin typeface="Comic Sans MS" pitchFamily="66" charset="0"/>
              </a:rPr>
              <a:t>alınmıştır</a:t>
            </a:r>
            <a:r>
              <a:rPr lang="tr-TR" dirty="0" smtClean="0">
                <a:latin typeface="Comic Sans MS" pitchFamily="66" charset="0"/>
              </a:rPr>
              <a:t>.</a:t>
            </a:r>
          </a:p>
          <a:p>
            <a:pPr lvl="1" algn="just">
              <a:buNone/>
            </a:pPr>
            <a:endParaRPr lang="tr-TR" dirty="0">
              <a:latin typeface="Comic Sans MS" pitchFamily="66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05883F1D-20A8-487D-954A-CC3D6BB1CCB4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49024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57256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Comic Sans MS" pitchFamily="66" charset="0"/>
              </a:rPr>
              <a:t>İş Yerinde Etik </a:t>
            </a:r>
            <a:r>
              <a:rPr lang="tr-TR" b="1" dirty="0" smtClean="0">
                <a:latin typeface="Comic Sans MS" pitchFamily="66" charset="0"/>
              </a:rPr>
              <a:t>İlkeler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158" y="1500174"/>
            <a:ext cx="8329642" cy="5143536"/>
          </a:xfrm>
        </p:spPr>
        <p:txBody>
          <a:bodyPr>
            <a:normAutofit/>
          </a:bodyPr>
          <a:lstStyle/>
          <a:p>
            <a:pPr lvl="1" algn="just"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200" dirty="0" smtClean="0">
                <a:latin typeface="Comic Sans MS" pitchFamily="66" charset="0"/>
              </a:rPr>
              <a:t>İşletmenin </a:t>
            </a:r>
            <a:r>
              <a:rPr lang="tr-TR" sz="2200" dirty="0">
                <a:latin typeface="Comic Sans MS" pitchFamily="66" charset="0"/>
              </a:rPr>
              <a:t>iç çevresi de denebilen çıkar gruplarından çalışanları adil bir </a:t>
            </a:r>
            <a:r>
              <a:rPr lang="tr-TR" sz="2200" dirty="0" smtClean="0">
                <a:latin typeface="Comic Sans MS" pitchFamily="66" charset="0"/>
              </a:rPr>
              <a:t>ücret politikası </a:t>
            </a:r>
            <a:r>
              <a:rPr lang="tr-TR" sz="2200" dirty="0">
                <a:latin typeface="Comic Sans MS" pitchFamily="66" charset="0"/>
              </a:rPr>
              <a:t>ile ücretlendirmek, insanlık standartlarını olumsuz bir şekilde </a:t>
            </a:r>
            <a:r>
              <a:rPr lang="tr-TR" sz="2200" dirty="0" smtClean="0">
                <a:latin typeface="Comic Sans MS" pitchFamily="66" charset="0"/>
              </a:rPr>
              <a:t>etkilemeyecek teknolojinin </a:t>
            </a:r>
            <a:r>
              <a:rPr lang="tr-TR" sz="2200" dirty="0">
                <a:latin typeface="Comic Sans MS" pitchFamily="66" charset="0"/>
              </a:rPr>
              <a:t>kullanımı ile sağlıklı ve güvenli çalışma koşulları sağlamak, azami sayıda </a:t>
            </a:r>
            <a:r>
              <a:rPr lang="tr-TR" sz="2200" dirty="0" smtClean="0">
                <a:latin typeface="Comic Sans MS" pitchFamily="66" charset="0"/>
              </a:rPr>
              <a:t>sakat ve </a:t>
            </a:r>
            <a:r>
              <a:rPr lang="tr-TR" sz="2200" dirty="0">
                <a:latin typeface="Comic Sans MS" pitchFamily="66" charset="0"/>
              </a:rPr>
              <a:t>eski hükümlü istihdamı, çalışanların moralini yükselten iş güvenliği </a:t>
            </a:r>
            <a:r>
              <a:rPr lang="tr-TR" sz="2200" dirty="0" smtClean="0">
                <a:latin typeface="Comic Sans MS" pitchFamily="66" charset="0"/>
              </a:rPr>
              <a:t>sözleşmeleri toplumsal </a:t>
            </a:r>
            <a:r>
              <a:rPr lang="tr-TR" sz="2200" dirty="0">
                <a:latin typeface="Comic Sans MS" pitchFamily="66" charset="0"/>
              </a:rPr>
              <a:t>sorumluluğun yerine getirilmesinin bir boyutunu oluşturmaktadır. Aynı </a:t>
            </a:r>
            <a:r>
              <a:rPr lang="tr-TR" sz="2200" dirty="0" smtClean="0">
                <a:latin typeface="Comic Sans MS" pitchFamily="66" charset="0"/>
              </a:rPr>
              <a:t>zamanda çalışma </a:t>
            </a:r>
            <a:r>
              <a:rPr lang="tr-TR" sz="2200" dirty="0">
                <a:latin typeface="Comic Sans MS" pitchFamily="66" charset="0"/>
              </a:rPr>
              <a:t>verimini artırmada güdüleyici bir rol oynayan sosyal etkinlikler de iş </a:t>
            </a:r>
            <a:r>
              <a:rPr lang="tr-TR" sz="2200" dirty="0" smtClean="0">
                <a:latin typeface="Comic Sans MS" pitchFamily="66" charset="0"/>
              </a:rPr>
              <a:t>stresini azaltmada </a:t>
            </a:r>
            <a:r>
              <a:rPr lang="tr-TR" sz="2200" dirty="0">
                <a:latin typeface="Comic Sans MS" pitchFamily="66" charset="0"/>
              </a:rPr>
              <a:t>aynı düzeyde değerlendirilebilir.</a:t>
            </a:r>
          </a:p>
          <a:p>
            <a:pPr lvl="1" algn="just"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q"/>
            </a:pPr>
            <a:endParaRPr lang="tr-TR" sz="2200" dirty="0">
              <a:latin typeface="Comic Sans MS" pitchFamily="66" charset="0"/>
            </a:endParaRPr>
          </a:p>
          <a:p>
            <a:pPr lvl="1" algn="just"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q"/>
            </a:pPr>
            <a:endParaRPr lang="tr-TR" sz="2200" dirty="0">
              <a:latin typeface="Comic Sans MS" pitchFamily="66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05883F1D-20A8-487D-954A-CC3D6BB1CCB4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4902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Comic Sans MS" pitchFamily="66" charset="0"/>
              </a:rPr>
              <a:t>İş Yerinde Etik İlkeler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>
              <a:lnSpc>
                <a:spcPct val="14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Yöneticilerin, işletmede çalışan işçilerin çıkarlarını koruyabilmeleri için, </a:t>
            </a:r>
            <a:r>
              <a:rPr lang="tr-TR" dirty="0" smtClean="0">
                <a:latin typeface="Comic Sans MS" pitchFamily="66" charset="0"/>
              </a:rPr>
              <a:t>sendika kurma</a:t>
            </a:r>
            <a:r>
              <a:rPr lang="tr-TR" dirty="0">
                <a:latin typeface="Comic Sans MS" pitchFamily="66" charset="0"/>
              </a:rPr>
              <a:t>, sendikal faaliyetlerde bulunma ve grev hakkına engel olmaması hatta bunun </a:t>
            </a:r>
            <a:r>
              <a:rPr lang="tr-TR" dirty="0" smtClean="0">
                <a:latin typeface="Comic Sans MS" pitchFamily="66" charset="0"/>
              </a:rPr>
              <a:t>için uygun </a:t>
            </a:r>
            <a:r>
              <a:rPr lang="tr-TR" dirty="0">
                <a:latin typeface="Comic Sans MS" pitchFamily="66" charset="0"/>
              </a:rPr>
              <a:t>bir ortam yaratması çalışanlara karşı etik sorumluluğunun bir gereğidir</a:t>
            </a:r>
            <a:r>
              <a:rPr lang="tr-TR" dirty="0" smtClean="0">
                <a:latin typeface="Comic Sans MS" pitchFamily="66" charset="0"/>
              </a:rPr>
              <a:t>.</a:t>
            </a:r>
            <a:endParaRPr lang="tr-TR" dirty="0">
              <a:latin typeface="Comic Sans MS" pitchFamily="66" charset="0"/>
            </a:endParaRPr>
          </a:p>
          <a:p>
            <a:pPr algn="just">
              <a:lnSpc>
                <a:spcPct val="140000"/>
              </a:lnSpc>
              <a:spcBef>
                <a:spcPts val="1200"/>
              </a:spcBef>
            </a:pPr>
            <a:endParaRPr lang="tr-TR" dirty="0">
              <a:latin typeface="Comic Sans MS" pitchFamily="66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05883F1D-20A8-487D-954A-CC3D6BB1CCB4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30198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Comic Sans MS" pitchFamily="66" charset="0"/>
              </a:rPr>
              <a:t>İş Yerinde Etik İlkeler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>
              <a:lnSpc>
                <a:spcPct val="14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Yöneticilerin</a:t>
            </a:r>
            <a:r>
              <a:rPr lang="tr-TR" dirty="0">
                <a:latin typeface="Comic Sans MS" pitchFamily="66" charset="0"/>
              </a:rPr>
              <a:t>, çalışanların iş </a:t>
            </a:r>
            <a:r>
              <a:rPr lang="tr-TR" dirty="0" err="1">
                <a:latin typeface="Comic Sans MS" pitchFamily="66" charset="0"/>
              </a:rPr>
              <a:t>performasyonunu</a:t>
            </a:r>
            <a:r>
              <a:rPr lang="tr-TR" dirty="0">
                <a:latin typeface="Comic Sans MS" pitchFamily="66" charset="0"/>
              </a:rPr>
              <a:t> belirlemek ve kişiliği ölçen </a:t>
            </a:r>
            <a:r>
              <a:rPr lang="tr-TR" dirty="0" smtClean="0">
                <a:latin typeface="Comic Sans MS" pitchFamily="66" charset="0"/>
              </a:rPr>
              <a:t>psikolojik testlerden </a:t>
            </a:r>
            <a:r>
              <a:rPr lang="tr-TR" dirty="0">
                <a:latin typeface="Comic Sans MS" pitchFamily="66" charset="0"/>
              </a:rPr>
              <a:t>yararlanarak haklarında bilgi sahibi olabilmek için teknolojinin </a:t>
            </a:r>
            <a:r>
              <a:rPr lang="tr-TR" dirty="0" smtClean="0">
                <a:latin typeface="Comic Sans MS" pitchFamily="66" charset="0"/>
              </a:rPr>
              <a:t>nimetlerini kullanmaları </a:t>
            </a:r>
            <a:r>
              <a:rPr lang="tr-TR" dirty="0">
                <a:latin typeface="Comic Sans MS" pitchFamily="66" charset="0"/>
              </a:rPr>
              <a:t>doğal olduğu kadar, iş etiği açısından sorgulanması gereken başka bir konudur</a:t>
            </a:r>
            <a:r>
              <a:rPr lang="tr-TR" dirty="0" smtClean="0">
                <a:latin typeface="Comic Sans MS" pitchFamily="66" charset="0"/>
              </a:rPr>
              <a:t>.</a:t>
            </a:r>
            <a:endParaRPr lang="tr-TR" dirty="0">
              <a:latin typeface="Comic Sans MS" pitchFamily="66" charset="0"/>
            </a:endParaRPr>
          </a:p>
          <a:p>
            <a:pPr algn="just">
              <a:lnSpc>
                <a:spcPct val="140000"/>
              </a:lnSpc>
              <a:spcBef>
                <a:spcPts val="1200"/>
              </a:spcBef>
            </a:pPr>
            <a:endParaRPr lang="tr-TR" dirty="0">
              <a:latin typeface="Comic Sans MS" pitchFamily="66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05883F1D-20A8-487D-954A-CC3D6BB1CCB4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30198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Comic Sans MS" pitchFamily="66" charset="0"/>
              </a:rPr>
              <a:t>İş Yerinde Etik İlkeler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>
              <a:lnSpc>
                <a:spcPct val="14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Çalışanların </a:t>
            </a:r>
            <a:r>
              <a:rPr lang="tr-TR" dirty="0">
                <a:latin typeface="Comic Sans MS" pitchFamily="66" charset="0"/>
              </a:rPr>
              <a:t>monitörlerle izlenmeleri, e-maillerinin kontrolü hatta dini ya da </a:t>
            </a:r>
            <a:r>
              <a:rPr lang="tr-TR" dirty="0" smtClean="0">
                <a:latin typeface="Comic Sans MS" pitchFamily="66" charset="0"/>
              </a:rPr>
              <a:t>siyasi görüşlerinin </a:t>
            </a:r>
            <a:r>
              <a:rPr lang="tr-TR" dirty="0">
                <a:latin typeface="Comic Sans MS" pitchFamily="66" charset="0"/>
              </a:rPr>
              <a:t>değerlendirilmesi, psikolojik açıdan bunalımlara neden olabilir. </a:t>
            </a:r>
            <a:r>
              <a:rPr lang="tr-TR" dirty="0" smtClean="0">
                <a:latin typeface="Comic Sans MS" pitchFamily="66" charset="0"/>
              </a:rPr>
              <a:t>Çalışanların güvenli </a:t>
            </a:r>
            <a:r>
              <a:rPr lang="tr-TR" dirty="0">
                <a:latin typeface="Comic Sans MS" pitchFamily="66" charset="0"/>
              </a:rPr>
              <a:t>ve sağlıklı çalışma imkânlarından yoksun olması bir takım psikolojik, </a:t>
            </a:r>
            <a:r>
              <a:rPr lang="tr-TR" dirty="0" smtClean="0">
                <a:latin typeface="Comic Sans MS" pitchFamily="66" charset="0"/>
              </a:rPr>
              <a:t>psikosomatik ve </a:t>
            </a:r>
            <a:r>
              <a:rPr lang="tr-TR" dirty="0">
                <a:latin typeface="Comic Sans MS" pitchFamily="66" charset="0"/>
              </a:rPr>
              <a:t>fiziksel rahatsızlıkları ortaya çıkarabilir.</a:t>
            </a:r>
          </a:p>
          <a:p>
            <a:pPr lvl="1" algn="just">
              <a:lnSpc>
                <a:spcPct val="140000"/>
              </a:lnSpc>
              <a:spcBef>
                <a:spcPts val="1200"/>
              </a:spcBef>
            </a:pPr>
            <a:endParaRPr lang="tr-TR" dirty="0">
              <a:latin typeface="Comic Sans MS" pitchFamily="66" charset="0"/>
            </a:endParaRPr>
          </a:p>
          <a:p>
            <a:pPr algn="just">
              <a:lnSpc>
                <a:spcPct val="140000"/>
              </a:lnSpc>
              <a:spcBef>
                <a:spcPts val="1200"/>
              </a:spcBef>
            </a:pPr>
            <a:endParaRPr lang="tr-TR" dirty="0">
              <a:latin typeface="Comic Sans MS" pitchFamily="66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05883F1D-20A8-487D-954A-CC3D6BB1CCB4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30198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92696"/>
            <a:ext cx="8043890" cy="5781256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400" dirty="0">
                <a:latin typeface="Comic Sans MS" pitchFamily="66" charset="0"/>
              </a:rPr>
              <a:t>İş yerlerinde etik değerlere uygun çalışma ortamını gerçekleştirmenin temel </a:t>
            </a:r>
            <a:r>
              <a:rPr lang="tr-TR" sz="2400" dirty="0" smtClean="0">
                <a:latin typeface="Comic Sans MS" pitchFamily="66" charset="0"/>
              </a:rPr>
              <a:t>koşulları vardır</a:t>
            </a:r>
            <a:r>
              <a:rPr lang="tr-TR" sz="2400" dirty="0">
                <a:latin typeface="Comic Sans MS" pitchFamily="66" charset="0"/>
              </a:rPr>
              <a:t>. Bunların </a:t>
            </a:r>
            <a:r>
              <a:rPr lang="tr-TR" sz="2400" dirty="0" err="1" smtClean="0">
                <a:latin typeface="Comic Sans MS" pitchFamily="66" charset="0"/>
              </a:rPr>
              <a:t>başlıcaları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>
                <a:latin typeface="Comic Sans MS" pitchFamily="66" charset="0"/>
              </a:rPr>
              <a:t>şunlardır</a:t>
            </a:r>
            <a:r>
              <a:rPr lang="tr-TR" sz="2400" dirty="0" smtClean="0">
                <a:latin typeface="Comic Sans MS" pitchFamily="66" charset="0"/>
              </a:rPr>
              <a:t>:</a:t>
            </a:r>
          </a:p>
          <a:p>
            <a:pPr lvl="1"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000" dirty="0" smtClean="0">
                <a:latin typeface="Comic Sans MS" pitchFamily="66" charset="0"/>
              </a:rPr>
              <a:t>Etik </a:t>
            </a:r>
            <a:r>
              <a:rPr lang="tr-TR" sz="2000" dirty="0">
                <a:latin typeface="Comic Sans MS" pitchFamily="66" charset="0"/>
              </a:rPr>
              <a:t>ilkeleri belirlenip açıkça ilan edilmeli.</a:t>
            </a:r>
          </a:p>
          <a:p>
            <a:pPr lvl="1"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000" dirty="0" smtClean="0">
                <a:latin typeface="Comic Sans MS" pitchFamily="66" charset="0"/>
              </a:rPr>
              <a:t>Etik </a:t>
            </a:r>
            <a:r>
              <a:rPr lang="tr-TR" sz="2000" dirty="0">
                <a:latin typeface="Comic Sans MS" pitchFamily="66" charset="0"/>
              </a:rPr>
              <a:t>değerlere bağlı kalınmalı.</a:t>
            </a:r>
          </a:p>
          <a:p>
            <a:pPr lvl="1"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000" dirty="0" smtClean="0">
                <a:latin typeface="Comic Sans MS" pitchFamily="66" charset="0"/>
              </a:rPr>
              <a:t>Davranışlarla </a:t>
            </a:r>
            <a:r>
              <a:rPr lang="tr-TR" sz="2000" dirty="0">
                <a:latin typeface="Comic Sans MS" pitchFamily="66" charset="0"/>
              </a:rPr>
              <a:t>örnek olunmalı.</a:t>
            </a:r>
          </a:p>
          <a:p>
            <a:pPr lvl="1"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000" dirty="0" smtClean="0">
                <a:latin typeface="Comic Sans MS" pitchFamily="66" charset="0"/>
              </a:rPr>
              <a:t>Çalışanların </a:t>
            </a:r>
            <a:r>
              <a:rPr lang="tr-TR" sz="2000" dirty="0">
                <a:latin typeface="Comic Sans MS" pitchFamily="66" charset="0"/>
              </a:rPr>
              <a:t>bu konudaki eğitimi sağlanmalı.</a:t>
            </a:r>
          </a:p>
          <a:p>
            <a:pPr lvl="1"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000" dirty="0" smtClean="0">
                <a:latin typeface="Comic Sans MS" pitchFamily="66" charset="0"/>
              </a:rPr>
              <a:t>Çalışanların </a:t>
            </a:r>
            <a:r>
              <a:rPr lang="tr-TR" sz="2000" dirty="0">
                <a:latin typeface="Comic Sans MS" pitchFamily="66" charset="0"/>
              </a:rPr>
              <a:t>tüm yasal haklardan yararlanmaları sağlanmalı.</a:t>
            </a:r>
          </a:p>
          <a:p>
            <a:pPr lvl="1"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000" dirty="0" smtClean="0">
                <a:latin typeface="Comic Sans MS" pitchFamily="66" charset="0"/>
              </a:rPr>
              <a:t>İletişim </a:t>
            </a:r>
            <a:r>
              <a:rPr lang="tr-TR" sz="2000" dirty="0">
                <a:latin typeface="Comic Sans MS" pitchFamily="66" charset="0"/>
              </a:rPr>
              <a:t>olanakları desteklenmeli.</a:t>
            </a:r>
          </a:p>
          <a:p>
            <a:pPr lvl="1"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000" dirty="0" smtClean="0">
                <a:latin typeface="Comic Sans MS" pitchFamily="66" charset="0"/>
              </a:rPr>
              <a:t>Bir </a:t>
            </a:r>
            <a:r>
              <a:rPr lang="tr-TR" sz="2000" dirty="0">
                <a:latin typeface="Comic Sans MS" pitchFamily="66" charset="0"/>
              </a:rPr>
              <a:t>etik kurulu oluşturulmalı.</a:t>
            </a:r>
          </a:p>
          <a:p>
            <a:pPr lvl="1"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000" dirty="0" smtClean="0">
                <a:latin typeface="Comic Sans MS" pitchFamily="66" charset="0"/>
              </a:rPr>
              <a:t>Tutarlı </a:t>
            </a:r>
            <a:r>
              <a:rPr lang="tr-TR" sz="2000" dirty="0">
                <a:latin typeface="Comic Sans MS" pitchFamily="66" charset="0"/>
              </a:rPr>
              <a:t>olunmalı.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q"/>
            </a:pPr>
            <a:endParaRPr lang="tr-TR" dirty="0">
              <a:latin typeface="Comic Sans MS" pitchFamily="66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05883F1D-20A8-487D-954A-CC3D6BB1CCB4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94340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506052"/>
            <a:ext cx="7467600" cy="994122"/>
          </a:xfrm>
        </p:spPr>
        <p:txBody>
          <a:bodyPr>
            <a:normAutofit/>
          </a:bodyPr>
          <a:lstStyle/>
          <a:p>
            <a:r>
              <a:rPr lang="tr-TR" sz="2400" b="1" dirty="0">
                <a:latin typeface="Comic Sans MS" pitchFamily="66" charset="0"/>
              </a:rPr>
              <a:t>İş Ahlakına Uygun Koşulların Çalışanlara Etkisi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158" y="1928802"/>
            <a:ext cx="7972452" cy="2143140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Etik anlayışına uygun koşulların sağlanması iş yerinde verimi ve kaliteyi artırır. </a:t>
            </a:r>
            <a:r>
              <a:rPr lang="tr-TR" sz="2200" dirty="0" smtClean="0">
                <a:latin typeface="Comic Sans MS" pitchFamily="66" charset="0"/>
              </a:rPr>
              <a:t>Bu durum </a:t>
            </a:r>
            <a:r>
              <a:rPr lang="tr-TR" sz="2200" dirty="0">
                <a:latin typeface="Comic Sans MS" pitchFamily="66" charset="0"/>
              </a:rPr>
              <a:t>kurumsal alanda karlılığı yükseltir.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ClrTx/>
              <a:buNone/>
            </a:pPr>
            <a:endParaRPr lang="tr-TR" sz="2200" dirty="0">
              <a:latin typeface="Comic Sans MS" pitchFamily="66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05883F1D-20A8-487D-954A-CC3D6BB1CCB4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58975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/>
          </a:bodyPr>
          <a:lstStyle/>
          <a:p>
            <a:r>
              <a:rPr lang="tr-TR" sz="2400" b="1" dirty="0">
                <a:latin typeface="Comic Sans MS" pitchFamily="66" charset="0"/>
              </a:rPr>
              <a:t>İş Ahlakına Uygun Koşulların Çalışanlara Etkisi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7972452" cy="5061176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buClrTx/>
              <a:buFont typeface="Wingdings" pitchFamily="2" charset="2"/>
              <a:buChar char="q"/>
            </a:pPr>
            <a:r>
              <a:rPr lang="tr-TR" sz="2200" dirty="0" smtClean="0">
                <a:latin typeface="Comic Sans MS" pitchFamily="66" charset="0"/>
              </a:rPr>
              <a:t>Zaman </a:t>
            </a:r>
            <a:r>
              <a:rPr lang="tr-TR" sz="2200" dirty="0">
                <a:latin typeface="Comic Sans MS" pitchFamily="66" charset="0"/>
              </a:rPr>
              <a:t>içerisinde kültürel, bilimsel, ekonomik ve teknolojik gelişmelere bağlı </a:t>
            </a:r>
            <a:r>
              <a:rPr lang="tr-TR" sz="2200" dirty="0" smtClean="0">
                <a:latin typeface="Comic Sans MS" pitchFamily="66" charset="0"/>
              </a:rPr>
              <a:t>olarak meslekler </a:t>
            </a:r>
            <a:r>
              <a:rPr lang="tr-TR" sz="2200" dirty="0">
                <a:latin typeface="Comic Sans MS" pitchFamily="66" charset="0"/>
              </a:rPr>
              <a:t>de değişime uğramaktadır. Toplumun büyük bölümünün meslek </a:t>
            </a:r>
            <a:r>
              <a:rPr lang="tr-TR" sz="2200" dirty="0" smtClean="0">
                <a:latin typeface="Comic Sans MS" pitchFamily="66" charset="0"/>
              </a:rPr>
              <a:t>ahlakıyla ilgilenmemesi </a:t>
            </a:r>
            <a:r>
              <a:rPr lang="tr-TR" sz="2200" dirty="0">
                <a:latin typeface="Comic Sans MS" pitchFamily="66" charset="0"/>
              </a:rPr>
              <a:t>toplumda meslek ahlakını oluşturacak ve işlemesini sağlayacak bir </a:t>
            </a:r>
            <a:r>
              <a:rPr lang="tr-TR" sz="2200" dirty="0" smtClean="0">
                <a:latin typeface="Comic Sans MS" pitchFamily="66" charset="0"/>
              </a:rPr>
              <a:t>takım meslek </a:t>
            </a:r>
            <a:r>
              <a:rPr lang="tr-TR" sz="2200" dirty="0">
                <a:latin typeface="Comic Sans MS" pitchFamily="66" charset="0"/>
              </a:rPr>
              <a:t>gruplarının organize olmasını gerekli kılmıştır. Mesleklerin işlevlerine </a:t>
            </a:r>
            <a:r>
              <a:rPr lang="tr-TR" sz="2200" dirty="0" smtClean="0">
                <a:latin typeface="Comic Sans MS" pitchFamily="66" charset="0"/>
              </a:rPr>
              <a:t>göre ayrılmaları </a:t>
            </a:r>
            <a:r>
              <a:rPr lang="tr-TR" sz="2200" dirty="0">
                <a:latin typeface="Comic Sans MS" pitchFamily="66" charset="0"/>
              </a:rPr>
              <a:t>çok şekilli ahlakın doğmasına neden olmaktadır.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endParaRPr lang="tr-TR" sz="2200" dirty="0">
              <a:latin typeface="Comic Sans MS" pitchFamily="66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05883F1D-20A8-487D-954A-CC3D6BB1CCB4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589754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174</TotalTime>
  <Words>616</Words>
  <Application>Microsoft Office PowerPoint</Application>
  <PresentationFormat>Ekran Gösterisi (4:3)</PresentationFormat>
  <Paragraphs>53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Akış</vt:lpstr>
      <vt:lpstr>İŞ YERİNDE ETİK İLKELER</vt:lpstr>
      <vt:lpstr>İş Yerinde Etik İlkeler</vt:lpstr>
      <vt:lpstr>İş Yerinde Etik İlkeler</vt:lpstr>
      <vt:lpstr>İş Yerinde Etik İlkeler</vt:lpstr>
      <vt:lpstr>İş Yerinde Etik İlkeler</vt:lpstr>
      <vt:lpstr>İş Yerinde Etik İlkeler</vt:lpstr>
      <vt:lpstr>Slayt 7</vt:lpstr>
      <vt:lpstr>İş Ahlakına Uygun Koşulların Çalışanlara Etkisi</vt:lpstr>
      <vt:lpstr>İş Ahlakına Uygun Koşulların Çalışanlara Etkisi</vt:lpstr>
      <vt:lpstr>İş Ahlakına Uygun Koşulların Çalışanlara Etkisi</vt:lpstr>
      <vt:lpstr>İş Ahlakına Uygun Koşulların Çalışanlara Etkisi</vt:lpstr>
      <vt:lpstr>İş Ahlakına Uygun Koşulların Çalışanlara Etkisi</vt:lpstr>
      <vt:lpstr>İş Ahlakına Uygun Koşulların Çalışanlara Etkisi</vt:lpstr>
      <vt:lpstr>Kurumsal etik ortam için liderin yapması gerekenler şunlardır: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4</cp:revision>
  <dcterms:created xsi:type="dcterms:W3CDTF">2020-04-29T21:50:36Z</dcterms:created>
  <dcterms:modified xsi:type="dcterms:W3CDTF">2020-04-30T00:44:37Z</dcterms:modified>
</cp:coreProperties>
</file>