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6" r:id="rId16"/>
    <p:sldId id="277" r:id="rId17"/>
    <p:sldId id="278" r:id="rId18"/>
    <p:sldId id="279" r:id="rId19"/>
    <p:sldId id="280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7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BAEE-E0CE-4FDA-B66D-C741E8289069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CEBE-4123-4F6C-8D2D-D342FD211F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20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4F11-EA90-48E4-A693-24693E19C8D3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8143-73A0-4883-8B22-9297F2E29AD8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F440-0546-4D91-A2FB-C2DFB431C496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7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D5ED-6047-4065-9C36-9012CAD8985D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6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EAC7B48-416B-47BA-BE37-207077F44BFA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1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872B-20FD-44C2-BBB8-E51930FC709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5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7ABC-1797-46E8-AB1D-B639827F8F4E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0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2810-350B-487F-AEA2-61C49AE4F5F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5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FA61C-9530-4B4B-8AAB-BF69B6D3B17B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1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61F70-9420-41D8-B270-0BCEAE7D09A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1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A5AF-2E6A-4628-BFAF-2E7890853203}" type="datetime1">
              <a:rPr lang="tr-TR" smtClean="0"/>
              <a:t>30.04.2020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7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098D8D8-CC34-43DF-B4BC-70B679F2ED28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6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23E776-45C0-4AD4-BBE6-9B98964E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7524" y="2064729"/>
            <a:ext cx="3676960" cy="3193069"/>
          </a:xfrm>
        </p:spPr>
        <p:txBody>
          <a:bodyPr anchor="ctr">
            <a:normAutofit/>
          </a:bodyPr>
          <a:lstStyle/>
          <a:p>
            <a:pPr algn="ctr"/>
            <a:r>
              <a:rPr lang="tr-TR" sz="3600" b="1" dirty="0">
                <a:solidFill>
                  <a:schemeClr val="bg1">
                    <a:lumMod val="50000"/>
                  </a:schemeClr>
                </a:solidFill>
              </a:rPr>
              <a:t>ÖZEL HUKUKUNUN DALLARI</a:t>
            </a:r>
            <a:endParaRPr lang="tr-TR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D44FA44-40AD-4670-A004-39E255C3E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507" y="1316890"/>
            <a:ext cx="4606394" cy="4224216"/>
          </a:xfrm>
        </p:spPr>
        <p:txBody>
          <a:bodyPr>
            <a:normAutofit/>
          </a:bodyPr>
          <a:lstStyle/>
          <a:p>
            <a:pPr algn="ctr"/>
            <a:r>
              <a:rPr lang="tr-TR" sz="6000" dirty="0">
                <a:solidFill>
                  <a:srgbClr val="FFFFFF"/>
                </a:solidFill>
              </a:rPr>
              <a:t>TEMEL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8762B4-87F9-4A7C-A6AC-13E708DC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7A48-49B1-4825-83F5-4CCE9D6EE3C5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912884-6990-4461-AE1F-05A2EDB2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DD15E5-88B5-4184-9B07-B9C83849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83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8B6227-71AC-42F3-9A9D-52E67E754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endParaRPr lang="tr-TR" b="1" dirty="0"/>
          </a:p>
          <a:p>
            <a:pPr algn="just"/>
            <a:r>
              <a:rPr lang="tr-TR" dirty="0"/>
              <a:t>Türk ticaret kanunu işletme esasına dayanmaktadır.</a:t>
            </a:r>
          </a:p>
          <a:p>
            <a:pPr algn="just"/>
            <a:r>
              <a:rPr lang="tr-TR" b="1" dirty="0"/>
              <a:t>Ticari İşletme: </a:t>
            </a:r>
            <a:r>
              <a:rPr lang="tr-TR" dirty="0"/>
              <a:t>Ticarethane, fabrika yada ticari şekilde işletilen diğer müesseselere </a:t>
            </a:r>
            <a:r>
              <a:rPr lang="tr-TR" b="1" dirty="0"/>
              <a:t>ticari işletme</a:t>
            </a:r>
            <a:r>
              <a:rPr lang="tr-TR" dirty="0"/>
              <a:t> denir.</a:t>
            </a:r>
          </a:p>
          <a:p>
            <a:pPr algn="just"/>
            <a:r>
              <a:rPr lang="tr-TR" b="1" dirty="0"/>
              <a:t>Tacir: </a:t>
            </a:r>
            <a:r>
              <a:rPr lang="tr-TR" dirty="0"/>
              <a:t>Bir ticari işletmeyi kısmen dahi olsa kendi adına işleten kimseye </a:t>
            </a:r>
            <a:r>
              <a:rPr lang="tr-TR" b="1" dirty="0"/>
              <a:t>tacir</a:t>
            </a:r>
            <a:r>
              <a:rPr lang="tr-TR" dirty="0"/>
              <a:t> denir.</a:t>
            </a:r>
          </a:p>
          <a:p>
            <a:pPr algn="just"/>
            <a:r>
              <a:rPr lang="tr-TR" b="1" dirty="0"/>
              <a:t>Esnaf: </a:t>
            </a:r>
            <a:r>
              <a:rPr lang="tr-TR" dirty="0"/>
              <a:t>Tacir dışında kalan kişilere </a:t>
            </a:r>
            <a:r>
              <a:rPr lang="tr-TR" b="1" dirty="0"/>
              <a:t>esnaf</a:t>
            </a:r>
            <a:r>
              <a:rPr lang="tr-TR" dirty="0"/>
              <a:t> denir.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6" name="Başlık 1">
            <a:extLst>
              <a:ext uri="{FF2B5EF4-FFF2-40B4-BE49-F238E27FC236}">
                <a16:creationId xmlns:a16="http://schemas.microsoft.com/office/drawing/2014/main" id="{5ECA4CAE-C8AE-483F-AEA6-D2900C027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A.</a:t>
            </a:r>
            <a:b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</a:br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TİCARİ İŞLETME HUKUKU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9E9D98-48B6-4E4D-9C4D-FF7770B9C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A9A087-1764-4E0E-8E14-ABC048419C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A76522-0E9F-4FC0-8511-C3EAAEC2B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 smtClean="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957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8F719B-30A2-40D3-9F63-9A47033D4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413238"/>
            <a:ext cx="6061581" cy="5599860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Şirket (ortaklık) iktisadi bir amacı gerçekleştirmek yani kazanç elde ederek bunu ortakları arasında dağıtmak amacıyla kurulmuş olan tüzel kişiliktir.</a:t>
            </a:r>
          </a:p>
          <a:p>
            <a:pPr algn="just"/>
            <a:r>
              <a:rPr lang="tr-TR" dirty="0"/>
              <a:t>Ticaret kanununda 4 tür şirket düzenlenmiştir.</a:t>
            </a:r>
          </a:p>
          <a:p>
            <a:pPr algn="just"/>
            <a:r>
              <a:rPr lang="tr-TR" dirty="0"/>
              <a:t>Bunlara ilaveten kooperatifte tüzel kişilik taşır ve şirket sayılır.</a:t>
            </a:r>
          </a:p>
          <a:p>
            <a:pPr algn="just"/>
            <a:r>
              <a:rPr lang="tr-TR" dirty="0"/>
              <a:t>Kooperatif Kooperatifler Kanununda düzenlenmiştir.</a:t>
            </a:r>
          </a:p>
          <a:p>
            <a:pPr algn="just"/>
            <a:r>
              <a:rPr lang="tr-TR" b="1" dirty="0"/>
              <a:t>Şirketler şunlardır:</a:t>
            </a:r>
          </a:p>
          <a:p>
            <a:pPr marL="617220" lvl="1" indent="-342900" algn="just">
              <a:buFont typeface="+mj-lt"/>
              <a:buAutoNum type="arabicPeriod"/>
            </a:pPr>
            <a:r>
              <a:rPr lang="tr-TR" sz="2000" dirty="0"/>
              <a:t>Kollektif Şirket</a:t>
            </a:r>
          </a:p>
          <a:p>
            <a:pPr marL="617220" lvl="1" indent="-342900" algn="just">
              <a:buFont typeface="+mj-lt"/>
              <a:buAutoNum type="arabicPeriod"/>
            </a:pPr>
            <a:r>
              <a:rPr lang="tr-TR" sz="2000" dirty="0"/>
              <a:t>Komandit Şirket</a:t>
            </a:r>
          </a:p>
          <a:p>
            <a:pPr marL="617220" lvl="1" indent="-342900" algn="just">
              <a:buFont typeface="+mj-lt"/>
              <a:buAutoNum type="arabicPeriod"/>
            </a:pPr>
            <a:r>
              <a:rPr lang="tr-TR" sz="2000" dirty="0"/>
              <a:t>Anonim Şirket</a:t>
            </a:r>
          </a:p>
          <a:p>
            <a:pPr marL="617220" lvl="1" indent="-342900" algn="just">
              <a:buFont typeface="+mj-lt"/>
              <a:buAutoNum type="arabicPeriod"/>
            </a:pPr>
            <a:r>
              <a:rPr lang="tr-TR" sz="2000" dirty="0"/>
              <a:t>Limited Şirket</a:t>
            </a:r>
          </a:p>
          <a:p>
            <a:pPr marL="617220" lvl="1" indent="-342900" algn="just">
              <a:buFont typeface="+mj-lt"/>
              <a:buAutoNum type="arabicPeriod"/>
            </a:pPr>
            <a:r>
              <a:rPr lang="tr-TR" sz="2000" dirty="0"/>
              <a:t>Kooperatifler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0F7D52B-9E12-470E-8521-F418A0E64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6592C-567E-4A4D-9718-EF07034A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7F148FD-9579-4BDD-A79A-E07C588F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18" name="Başlık 1">
            <a:extLst>
              <a:ext uri="{FF2B5EF4-FFF2-40B4-BE49-F238E27FC236}">
                <a16:creationId xmlns:a16="http://schemas.microsoft.com/office/drawing/2014/main" id="{FA56C6E1-228C-4291-BE35-82D69BF2B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b.</a:t>
            </a:r>
            <a:b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</a:br>
            <a:r>
              <a:rPr lang="tr-TR" sz="3000" b="1" dirty="0" err="1">
                <a:solidFill>
                  <a:schemeClr val="bg1">
                    <a:shade val="97000"/>
                    <a:satMod val="150000"/>
                  </a:schemeClr>
                </a:solidFill>
              </a:rPr>
              <a:t>şirketlerHUKUKU</a:t>
            </a:r>
            <a:endParaRPr lang="tr-TR" sz="3000" b="1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809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E5821A2D-F010-4C2B-8819-23281D9C7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0CA8BBE-BE4A-4F52-BBBD-4A07923073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3396" y="1687625"/>
            <a:ext cx="3573675" cy="3573675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FFBF4A-60C4-421A-BABF-E8BE10640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6286" y="2184034"/>
            <a:ext cx="4924842" cy="3715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KOLLEKTİF ŞİRKET</a:t>
            </a:r>
          </a:p>
          <a:p>
            <a:pPr algn="just"/>
            <a:r>
              <a:rPr lang="tr-TR" dirty="0"/>
              <a:t>Ticari bir işletmeyi bir ticaret unvanı altında işletmek üzere gerçek kişiler arasında kurulan ve şirket borçlarından dolayı ortaklardan hiçbirisinin sorumluluğunun sınırlandırılmamış bulunduğu şirkettir. </a:t>
            </a:r>
          </a:p>
          <a:p>
            <a:pPr algn="just"/>
            <a:r>
              <a:rPr lang="tr-TR" dirty="0"/>
              <a:t>Kollektif şirkette ortaklar şirketin borçlarından dolayı sınırsız ve </a:t>
            </a:r>
            <a:r>
              <a:rPr lang="tr-TR" dirty="0" err="1"/>
              <a:t>müteselsilen</a:t>
            </a:r>
            <a:r>
              <a:rPr lang="tr-TR" dirty="0"/>
              <a:t> sorumludurlar.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96D387-E63C-49C6-B84C-8D8C19E833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3396" y="6272784"/>
            <a:ext cx="3273552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3C2CD5ED-6047-4065-9C36-9012CAD8985D}" type="datetime1">
              <a:rPr lang="tr-TR">
                <a:solidFill>
                  <a:srgbClr val="FFFFFF"/>
                </a:solidFill>
              </a:rPr>
              <a:pPr algn="l">
                <a:spcAft>
                  <a:spcPts val="600"/>
                </a:spcAft>
              </a:pPr>
              <a:t>30.04.2020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E259CE6-7A78-4949-BDAF-A5F658A3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35050" y="6272784"/>
            <a:ext cx="479319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68B9961-F007-40D1-AF51-61B6DE510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9FDF494-C7FB-47DF-BD39-1F65FA550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A822E1C-4C1A-4BEE-B19C-0FFB2D57B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BD0D8B-B400-4CA3-A1A6-CE8F62C3A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71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E5821A2D-F010-4C2B-8819-23281D9C7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" name="Graphic 9">
            <a:extLst>
              <a:ext uri="{FF2B5EF4-FFF2-40B4-BE49-F238E27FC236}">
                <a16:creationId xmlns:a16="http://schemas.microsoft.com/office/drawing/2014/main" id="{BC35E9B5-0CEA-4B71-9EF1-C3C1B8ADAE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3396" y="1687625"/>
            <a:ext cx="3573675" cy="3573675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729955-45CF-4330-91B9-61FDD955A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6285" y="1687625"/>
            <a:ext cx="5015440" cy="3715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KOMANDİT ŞİRKET</a:t>
            </a:r>
          </a:p>
          <a:p>
            <a:pPr algn="just"/>
            <a:r>
              <a:rPr lang="tr-TR" dirty="0"/>
              <a:t>Ticari bir işletmeyi bir ticaret unvanı altında işletmek üzere kurulan ve ortaklardan bir yada birkaçının şirket alacaklılarına karşı sınırlı sorumlu, diğer ortakların ise sınırsız sorumlu bulunduğu şirkettir.</a:t>
            </a:r>
          </a:p>
          <a:p>
            <a:pPr algn="just"/>
            <a:r>
              <a:rPr lang="tr-TR" dirty="0"/>
              <a:t>Ortaklardan biri yada birkaçı sınırlı diğer ortaklar ise sınırsız sorumludurlar.</a:t>
            </a:r>
          </a:p>
          <a:p>
            <a:pPr algn="just"/>
            <a:r>
              <a:rPr lang="tr-TR" dirty="0"/>
              <a:t>Sınırsız sorumlu; komandite sınırlı sorumlu; komanditer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9F9428-EAE5-4CEE-ADF1-89208D86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3396" y="6272784"/>
            <a:ext cx="3273552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3C2CD5ED-6047-4065-9C36-9012CAD8985D}" type="datetime1">
              <a:rPr lang="tr-TR">
                <a:solidFill>
                  <a:srgbClr val="FFFFFF"/>
                </a:solidFill>
              </a:rPr>
              <a:pPr algn="l">
                <a:spcAft>
                  <a:spcPts val="600"/>
                </a:spcAft>
              </a:pPr>
              <a:t>30.04.2020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1C3F347-FCF8-453D-8972-7495E784F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35050" y="6272784"/>
            <a:ext cx="479319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68B9961-F007-40D1-AF51-61B6DE510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9FDF494-C7FB-47DF-BD39-1F65FA550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A822E1C-4C1A-4BEE-B19C-0FFB2D57B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70FD7D7-7347-4335-B008-DDA7443CC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98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E5821A2D-F010-4C2B-8819-23281D9C7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" name="Graphic 9">
            <a:extLst>
              <a:ext uri="{FF2B5EF4-FFF2-40B4-BE49-F238E27FC236}">
                <a16:creationId xmlns:a16="http://schemas.microsoft.com/office/drawing/2014/main" id="{BC35E9B5-0CEA-4B71-9EF1-C3C1B8ADAE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3396" y="1687625"/>
            <a:ext cx="3573675" cy="3573675"/>
          </a:xfrm>
          <a:prstGeom prst="rect">
            <a:avLst/>
          </a:prstGeom>
        </p:spPr>
      </p:pic>
      <p:sp>
        <p:nvSpPr>
          <p:cNvPr id="14" name="İçerik Yer Tutucusu 2">
            <a:extLst>
              <a:ext uri="{FF2B5EF4-FFF2-40B4-BE49-F238E27FC236}">
                <a16:creationId xmlns:a16="http://schemas.microsoft.com/office/drawing/2014/main" id="{06BACD6F-93EC-4560-B8EA-961F20943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3554" y="1936643"/>
            <a:ext cx="4948171" cy="3715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ANONİM ŞİRKET</a:t>
            </a:r>
          </a:p>
          <a:p>
            <a:pPr algn="just"/>
            <a:r>
              <a:rPr lang="tr-TR" dirty="0"/>
              <a:t>Bir unvana sahip, esas sermayesi muayyen ve paylara bölünmüş olan borçlarından dolayı da sadece malvarlığıyla sınırlı olarak sorumlu bulunan anonim şirket en az beş ortakla kurulur sermayesi en az 5 milyar olmalıdır. </a:t>
            </a:r>
          </a:p>
          <a:p>
            <a:pPr algn="just"/>
            <a:r>
              <a:rPr lang="tr-TR" dirty="0"/>
              <a:t>Sermaye her biri en az 500 TL değerinde paylara ayrılır. </a:t>
            </a:r>
          </a:p>
          <a:p>
            <a:pPr algn="just"/>
            <a:r>
              <a:rPr lang="tr-TR" dirty="0"/>
              <a:t>Her bir payı temsil etmek üzere çıkarılan belgeye </a:t>
            </a:r>
            <a:r>
              <a:rPr lang="tr-TR" b="1" dirty="0"/>
              <a:t>hisse sendeni </a:t>
            </a:r>
            <a:r>
              <a:rPr lang="tr-TR" dirty="0"/>
              <a:t>denir.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9F9428-EAE5-4CEE-ADF1-89208D86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3396" y="6272784"/>
            <a:ext cx="3273552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3C2CD5ED-6047-4065-9C36-9012CAD8985D}" type="datetime1">
              <a:rPr lang="tr-TR">
                <a:solidFill>
                  <a:srgbClr val="FFFFFF"/>
                </a:solidFill>
              </a:rPr>
              <a:pPr algn="l">
                <a:spcAft>
                  <a:spcPts val="600"/>
                </a:spcAft>
              </a:pPr>
              <a:t>30.04.2020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1C3F347-FCF8-453D-8972-7495E784F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35050" y="6272784"/>
            <a:ext cx="479319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68B9961-F007-40D1-AF51-61B6DE510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9FDF494-C7FB-47DF-BD39-1F65FA550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A822E1C-4C1A-4BEE-B19C-0FFB2D57B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70FD7D7-7347-4335-B008-DDA7443CC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84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E5821A2D-F010-4C2B-8819-23281D9C7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" name="Graphic 9">
            <a:extLst>
              <a:ext uri="{FF2B5EF4-FFF2-40B4-BE49-F238E27FC236}">
                <a16:creationId xmlns:a16="http://schemas.microsoft.com/office/drawing/2014/main" id="{BC35E9B5-0CEA-4B71-9EF1-C3C1B8ADAE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3396" y="1687625"/>
            <a:ext cx="3573675" cy="3573675"/>
          </a:xfrm>
          <a:prstGeom prst="rect">
            <a:avLst/>
          </a:prstGeom>
        </p:spPr>
      </p:pic>
      <p:sp>
        <p:nvSpPr>
          <p:cNvPr id="15" name="İçerik Yer Tutucusu 2">
            <a:extLst>
              <a:ext uri="{FF2B5EF4-FFF2-40B4-BE49-F238E27FC236}">
                <a16:creationId xmlns:a16="http://schemas.microsoft.com/office/drawing/2014/main" id="{DD13E599-17BC-473F-9257-A73B1D3DA5D0}"/>
              </a:ext>
            </a:extLst>
          </p:cNvPr>
          <p:cNvSpPr txBox="1">
            <a:spLocks/>
          </p:cNvSpPr>
          <p:nvPr/>
        </p:nvSpPr>
        <p:spPr>
          <a:xfrm>
            <a:off x="6386286" y="2456596"/>
            <a:ext cx="4924842" cy="3715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b="1" dirty="0"/>
              <a:t>LİMİTED ŞİRKET</a:t>
            </a:r>
          </a:p>
          <a:p>
            <a:pPr algn="just"/>
            <a:r>
              <a:rPr lang="en-US" dirty="0"/>
              <a:t>Bir </a:t>
            </a:r>
            <a:r>
              <a:rPr lang="en-US" dirty="0" err="1"/>
              <a:t>ticaret</a:t>
            </a:r>
            <a:r>
              <a:rPr lang="en-US" dirty="0"/>
              <a:t> </a:t>
            </a:r>
            <a:r>
              <a:rPr lang="en-US" dirty="0" err="1"/>
              <a:t>unvanı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ortakların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en-US" dirty="0"/>
              <a:t> 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şirket</a:t>
            </a:r>
            <a:r>
              <a:rPr lang="en-US" dirty="0"/>
              <a:t> </a:t>
            </a:r>
            <a:r>
              <a:rPr lang="en-US" dirty="0" err="1"/>
              <a:t>sermayesi</a:t>
            </a:r>
            <a:r>
              <a:rPr lang="en-US" dirty="0"/>
              <a:t> </a:t>
            </a:r>
            <a:r>
              <a:rPr lang="en-US" dirty="0" err="1"/>
              <a:t>muayyen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şirkettir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2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50 </a:t>
            </a:r>
            <a:r>
              <a:rPr lang="en-US" dirty="0" err="1"/>
              <a:t>olabilir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Şirket</a:t>
            </a:r>
            <a:r>
              <a:rPr lang="en-US" dirty="0"/>
              <a:t> </a:t>
            </a:r>
            <a:r>
              <a:rPr lang="en-US" dirty="0" err="1"/>
              <a:t>sermayesi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500.000.000 TL </a:t>
            </a:r>
            <a:r>
              <a:rPr lang="en-US" dirty="0" err="1"/>
              <a:t>olmalıdır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Limited </a:t>
            </a:r>
            <a:r>
              <a:rPr lang="en-US" dirty="0" err="1"/>
              <a:t>şirketler</a:t>
            </a:r>
            <a:r>
              <a:rPr lang="en-US" dirty="0"/>
              <a:t> </a:t>
            </a:r>
            <a:r>
              <a:rPr lang="en-US" dirty="0" err="1"/>
              <a:t>bankacılık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sigortacılık</a:t>
            </a:r>
            <a:r>
              <a:rPr lang="en-US" dirty="0"/>
              <a:t> </a:t>
            </a:r>
            <a:r>
              <a:rPr lang="en-US" dirty="0" err="1"/>
              <a:t>yapamazlar</a:t>
            </a:r>
            <a:r>
              <a:rPr lang="en-US" dirty="0"/>
              <a:t>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9F9428-EAE5-4CEE-ADF1-89208D86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3396" y="6272784"/>
            <a:ext cx="327355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spcAft>
                <a:spcPts val="600"/>
              </a:spcAft>
            </a:pPr>
            <a:fld id="{3C2CD5ED-6047-4065-9C36-9012CAD8985D}" type="datetime1">
              <a:rPr lang="en-US">
                <a:solidFill>
                  <a:srgbClr val="FFFFFF"/>
                </a:solidFill>
              </a:rPr>
              <a:pPr algn="l" defTabSz="914400">
                <a:spcAft>
                  <a:spcPts val="600"/>
                </a:spcAft>
              </a:pPr>
              <a:t>4/30/2020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1C3F347-FCF8-453D-8972-7495E784F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35050" y="6272784"/>
            <a:ext cx="479319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Öğr. Gör.Av. Emrullah MANAV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68B9961-F007-40D1-AF51-61B6DE510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9FDF494-C7FB-47DF-BD39-1F65FA550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A822E1C-4C1A-4BEE-B19C-0FFB2D57B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70FD7D7-7347-4335-B008-DDA7443CC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4FAB73BC-B049-4115-A692-8D63A059BFB8}" type="slidenum">
              <a:rPr lang="en-US" smtClean="0"/>
              <a:pPr defTabSz="914400">
                <a:spcAft>
                  <a:spcPts val="60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67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E5821A2D-F010-4C2B-8819-23281D9C7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" name="Graphic 9">
            <a:extLst>
              <a:ext uri="{FF2B5EF4-FFF2-40B4-BE49-F238E27FC236}">
                <a16:creationId xmlns:a16="http://schemas.microsoft.com/office/drawing/2014/main" id="{BC35E9B5-0CEA-4B71-9EF1-C3C1B8ADAE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3396" y="1687625"/>
            <a:ext cx="3573675" cy="3573675"/>
          </a:xfrm>
          <a:prstGeom prst="rect">
            <a:avLst/>
          </a:prstGeom>
        </p:spPr>
      </p:pic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id="{DB3D9533-879A-4DAE-AE9B-C4297638F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0666" y="2196620"/>
            <a:ext cx="4950461" cy="3715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KOOPERATİFLER</a:t>
            </a:r>
          </a:p>
          <a:p>
            <a:pPr algn="just"/>
            <a:r>
              <a:rPr lang="tr-TR" dirty="0"/>
              <a:t>Ortaklarının iktisadi çıkarlarını meslek ve geçinmelerine ilişkin ihtiyaçlarını karşılıklı yardım dayanışma ve kefalet şeklinde sağlayıp koruyan değişir sermayeli kuruluşlardır.</a:t>
            </a:r>
          </a:p>
          <a:p>
            <a:pPr algn="just"/>
            <a:r>
              <a:rPr lang="tr-TR" dirty="0"/>
              <a:t>Kooperatiflerin paylan en az 100.000 TL ve en fazla 500.000 TL olabilir. </a:t>
            </a:r>
          </a:p>
          <a:p>
            <a:pPr algn="just"/>
            <a:r>
              <a:rPr lang="tr-TR" dirty="0"/>
              <a:t>Kooperatifler en az yedi kişi ile kurulur.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9F9428-EAE5-4CEE-ADF1-89208D86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3396" y="6272784"/>
            <a:ext cx="3273552" cy="365125"/>
          </a:xfrm>
        </p:spPr>
        <p:txBody>
          <a:bodyPr vert="horz" lIns="91440" tIns="45720" rIns="91440" bIns="45720" rtlCol="0">
            <a:normAutofit/>
          </a:bodyPr>
          <a:lstStyle/>
          <a:p>
            <a:pPr algn="l" defTabSz="914400">
              <a:spcAft>
                <a:spcPts val="600"/>
              </a:spcAft>
            </a:pPr>
            <a:fld id="{3C2CD5ED-6047-4065-9C36-9012CAD8985D}" type="datetime1">
              <a:rPr lang="en-US">
                <a:solidFill>
                  <a:srgbClr val="FFFFFF"/>
                </a:solidFill>
              </a:rPr>
              <a:pPr algn="l" defTabSz="914400">
                <a:spcAft>
                  <a:spcPts val="600"/>
                </a:spcAft>
              </a:pPr>
              <a:t>4/30/2020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1C3F347-FCF8-453D-8972-7495E784F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35050" y="6272784"/>
            <a:ext cx="4793197" cy="365125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latin typeface="+mn-lt"/>
                <a:ea typeface="+mn-ea"/>
                <a:cs typeface="+mn-cs"/>
              </a:rPr>
              <a:t>Öğr. Gör.Av. Emrullah MANAV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68B9961-F007-40D1-AF51-61B6DE510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9FDF494-C7FB-47DF-BD39-1F65FA550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A822E1C-4C1A-4BEE-B19C-0FFB2D57B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70FD7D7-7347-4335-B008-DDA7443CC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spcAft>
                <a:spcPts val="600"/>
              </a:spcAft>
            </a:pPr>
            <a:fld id="{4FAB73BC-B049-4115-A692-8D63A059BFB8}" type="slidenum">
              <a:rPr lang="en-US" smtClean="0"/>
              <a:pPr defTabSz="914400">
                <a:spcAft>
                  <a:spcPts val="60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86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E404C0-67B3-49D5-89ED-BD972D035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985578"/>
            <a:ext cx="6201388" cy="5168196"/>
          </a:xfrm>
        </p:spPr>
        <p:txBody>
          <a:bodyPr anchor="ctr">
            <a:normAutofit/>
          </a:bodyPr>
          <a:lstStyle/>
          <a:p>
            <a:pPr algn="just"/>
            <a:r>
              <a:rPr lang="tr-TR" sz="1800" dirty="0"/>
              <a:t>Denizde gemilerle eşya ve yolcu taşıma işlerini düzenleyen hukuk kurallarından oluşur.</a:t>
            </a:r>
          </a:p>
          <a:p>
            <a:pPr algn="just"/>
            <a:r>
              <a:rPr lang="tr-TR" sz="1800" b="1" dirty="0"/>
              <a:t>Gemi: </a:t>
            </a:r>
            <a:r>
              <a:rPr lang="tr-TR" sz="1800" dirty="0"/>
              <a:t>Tahsis edildiği gayeye uygun olarak kullanılması denizde hareket etmesi imkanına bağlı bulunan ve pek de küçük olmayan her türlü tekneye denir.</a:t>
            </a:r>
          </a:p>
          <a:p>
            <a:pPr algn="just"/>
            <a:r>
              <a:rPr lang="tr-TR" sz="1800" b="1" dirty="0"/>
              <a:t>Bayrak: </a:t>
            </a:r>
            <a:r>
              <a:rPr lang="tr-TR" sz="1800" dirty="0"/>
              <a:t>Geminin bağlı olduğu devleti gösterir.</a:t>
            </a:r>
          </a:p>
          <a:p>
            <a:pPr algn="just"/>
            <a:r>
              <a:rPr lang="tr-TR" sz="1800" b="1" dirty="0"/>
              <a:t>Bağlama limanı: </a:t>
            </a:r>
            <a:r>
              <a:rPr lang="tr-TR" sz="1800" dirty="0"/>
              <a:t>Gemiye ait seferlerin yönetildiği limandır.</a:t>
            </a:r>
          </a:p>
          <a:p>
            <a:pPr algn="just"/>
            <a:r>
              <a:rPr lang="tr-TR" sz="1800" b="1" dirty="0"/>
              <a:t>Gemi Sicili: </a:t>
            </a:r>
            <a:r>
              <a:rPr lang="tr-TR" sz="1800" dirty="0"/>
              <a:t>Gemilerin yazıldığı sicildir.</a:t>
            </a:r>
          </a:p>
          <a:p>
            <a:pPr algn="just"/>
            <a:r>
              <a:rPr lang="tr-TR" sz="1800" b="1" dirty="0"/>
              <a:t>Donatan: </a:t>
            </a:r>
            <a:r>
              <a:rPr lang="tr-TR" sz="1800" dirty="0"/>
              <a:t>Gemisini deniz ticaretinde kullanan kişiye denir.</a:t>
            </a:r>
          </a:p>
          <a:p>
            <a:pPr algn="just"/>
            <a:r>
              <a:rPr lang="tr-TR" sz="1800" b="1" dirty="0"/>
              <a:t>Kaptan: </a:t>
            </a:r>
            <a:r>
              <a:rPr lang="tr-TR" sz="1800" dirty="0"/>
              <a:t>Gemiyi sevk ve idare eden kimseye denir.</a:t>
            </a:r>
          </a:p>
          <a:p>
            <a:pPr algn="just"/>
            <a:r>
              <a:rPr lang="tr-TR" sz="1800" b="1" dirty="0"/>
              <a:t>Navlun Sözleşmesi: </a:t>
            </a:r>
            <a:r>
              <a:rPr lang="tr-TR" sz="1800" dirty="0"/>
              <a:t>Deniz yoluyla eşya taşımak üzere yapılan sözleşmeye navlun sözleşmesi denir. </a:t>
            </a:r>
          </a:p>
          <a:p>
            <a:pPr algn="just"/>
            <a:r>
              <a:rPr lang="tr-TR" sz="1800" b="1" dirty="0"/>
              <a:t>Navlun: </a:t>
            </a:r>
            <a:r>
              <a:rPr lang="tr-TR" sz="1800" dirty="0"/>
              <a:t>Taşıma karşılığında ödenen ücrete denir.</a:t>
            </a:r>
          </a:p>
          <a:p>
            <a:pPr algn="just"/>
            <a:endParaRPr lang="tr-TR" sz="1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1B7DB9A8-B79D-4F41-B4AA-17AD1EEC2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C.</a:t>
            </a:r>
            <a:b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</a:br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DENİZ TİCARETİ HUKUKU</a:t>
            </a:r>
            <a:endParaRPr lang="tr-TR" sz="3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5A31B7-98B9-45A4-8E56-ABC973C26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719511-6223-4130-AE70-13B46CA801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B76654-404E-4EA5-BFD0-92183A98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17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548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İçerik Yer Tutucusu 2">
            <a:extLst>
              <a:ext uri="{FF2B5EF4-FFF2-40B4-BE49-F238E27FC236}">
                <a16:creationId xmlns:a16="http://schemas.microsoft.com/office/drawing/2014/main" id="{18006A6B-0989-4F82-8D24-C97EF6C3795A}"/>
              </a:ext>
            </a:extLst>
          </p:cNvPr>
          <p:cNvSpPr txBox="1">
            <a:spLocks/>
          </p:cNvSpPr>
          <p:nvPr/>
        </p:nvSpPr>
        <p:spPr>
          <a:xfrm>
            <a:off x="1069850" y="844902"/>
            <a:ext cx="5818858" cy="5168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Sigorta</a:t>
            </a:r>
            <a:r>
              <a:rPr lang="en-US" b="1" dirty="0"/>
              <a:t> </a:t>
            </a:r>
            <a:r>
              <a:rPr lang="en-US" b="1" dirty="0" err="1"/>
              <a:t>ikiye</a:t>
            </a:r>
            <a:r>
              <a:rPr lang="en-US" b="1" dirty="0"/>
              <a:t> </a:t>
            </a:r>
            <a:r>
              <a:rPr lang="en-US" b="1" dirty="0" err="1"/>
              <a:t>ayrılır</a:t>
            </a:r>
            <a:r>
              <a:rPr lang="tr-TR" b="1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Özel </a:t>
            </a:r>
            <a:r>
              <a:rPr lang="en-US" dirty="0" err="1"/>
              <a:t>Sigortalar</a:t>
            </a:r>
            <a:endParaRPr lang="tr-TR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Sigortalar</a:t>
            </a:r>
            <a:endParaRPr lang="tr-TR" dirty="0"/>
          </a:p>
          <a:p>
            <a:pPr marL="1005840" lvl="2" indent="-457200">
              <a:buFont typeface="+mj-lt"/>
              <a:buAutoNum type="alphaLcPeriod"/>
            </a:pPr>
            <a:r>
              <a:rPr lang="en-US" sz="2000" dirty="0" err="1"/>
              <a:t>Bağkur</a:t>
            </a:r>
            <a:endParaRPr lang="tr-TR" sz="2000" dirty="0"/>
          </a:p>
          <a:p>
            <a:pPr marL="1005840" lvl="2" indent="-457200">
              <a:buFont typeface="+mj-lt"/>
              <a:buAutoNum type="alphaLcPeriod"/>
            </a:pPr>
            <a:r>
              <a:rPr lang="tr-TR" sz="2000" dirty="0"/>
              <a:t>SGK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sz="2000" dirty="0" err="1"/>
              <a:t>Emekli</a:t>
            </a:r>
            <a:r>
              <a:rPr lang="en-US" sz="2000" dirty="0"/>
              <a:t> Sand</a:t>
            </a:r>
            <a:r>
              <a:rPr lang="tr-TR" sz="2000" dirty="0" err="1"/>
              <a:t>ığı</a:t>
            </a:r>
            <a:endParaRPr lang="en-US" sz="20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1B7DB9A8-B79D-4F41-B4AA-17AD1EEC2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d</a:t>
            </a:r>
            <a:r>
              <a:rPr lang="en-US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.</a:t>
            </a:r>
            <a:br>
              <a:rPr lang="en-US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</a:br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Sigorta</a:t>
            </a:r>
            <a:b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</a:br>
            <a:r>
              <a:rPr lang="en-US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HUKUKU</a:t>
            </a:r>
            <a:endParaRPr lang="en-US" sz="3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5A31B7-98B9-45A4-8E56-ABC973C26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Öğr. Gör.Av. Emrullah MANAV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719511-6223-4130-AE70-13B46CA801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4/30/2020</a:t>
            </a:fld>
            <a:endParaRPr lang="en-US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B76654-404E-4EA5-BFD0-92183A98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 b="1" kern="120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18</a:t>
            </a:fld>
            <a:endParaRPr lang="en-US" sz="1900" b="1" kern="1200">
              <a:solidFill>
                <a:schemeClr val="accent1"/>
              </a:solidFill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658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752BF9-5473-4316-9F24-F355D893C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algn="just"/>
            <a:r>
              <a:rPr lang="tr-TR" b="1" dirty="0"/>
              <a:t>Kıymetli Evrak: </a:t>
            </a:r>
            <a:r>
              <a:rPr lang="tr-TR" dirty="0"/>
              <a:t>Hakkın senede bağlı olduğu ve senetsiz devredilmesinin yada ileri sürülmesinin mümkün olmadığı senetlerdir.</a:t>
            </a:r>
          </a:p>
          <a:p>
            <a:pPr algn="just"/>
            <a:r>
              <a:rPr lang="tr-TR" b="1" dirty="0"/>
              <a:t>Kıymetli evraklar şunlardır;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Bono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Poliçe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Çek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Hisse senetleri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Tahviller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 err="1"/>
              <a:t>Konismento</a:t>
            </a:r>
            <a:endParaRPr lang="tr-TR" sz="2000" dirty="0"/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Makbuz senedi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 err="1"/>
              <a:t>Varant</a:t>
            </a:r>
            <a:endParaRPr lang="tr-TR" sz="2000" dirty="0"/>
          </a:p>
          <a:p>
            <a:pPr algn="just"/>
            <a:endParaRPr lang="tr-T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1253489D-30C7-41B6-9556-AFF5B2881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e.</a:t>
            </a:r>
            <a:b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</a:br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KıYMETLİ</a:t>
            </a:r>
            <a:b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</a:br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EVRAK HUKUKU</a:t>
            </a:r>
            <a:br>
              <a:rPr lang="tr-TR" sz="14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</a:br>
            <a:endParaRPr lang="tr-TR" sz="14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0DD701-5458-464B-9D85-A7DED8761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D05EBA-16CC-44B9-AE78-F23EF852EA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013555-7322-48E5-805A-22F90DC1E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19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311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4" name="İçerik Yer Tutucusu 2">
            <a:extLst>
              <a:ext uri="{FF2B5EF4-FFF2-40B4-BE49-F238E27FC236}">
                <a16:creationId xmlns:a16="http://schemas.microsoft.com/office/drawing/2014/main" id="{C19FDA3D-22F7-451E-96B3-A8DEB770F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b="1"/>
              <a:t>Medeni Hukuk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/>
              <a:t>Ticaret Hukuku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/>
              <a:t>Devletler Özel (Hususi) Hukuku</a:t>
            </a:r>
            <a:endParaRPr lang="tr-T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E680B6B9-D767-4349-9B4D-095B692EA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chemeClr val="bg1">
                    <a:shade val="97000"/>
                    <a:satMod val="150000"/>
                  </a:schemeClr>
                </a:solidFill>
              </a:rPr>
              <a:t>Özel hukukun dalları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088B2B8-2800-407B-AE08-66451AE43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C5F355-6181-4D41-916E-52FD3117B5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AA9757-C0B8-4656-BC00-081ED0F54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750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03E25D87-9E7C-4FCF-9E66-27D9DFA93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rgbClr val="FFFFFF"/>
                </a:solidFill>
              </a:rPr>
              <a:t>3. DEVLETLER ÖZEL HUKUKU</a:t>
            </a:r>
            <a:endParaRPr lang="tr-TR" sz="300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1BFE36-C689-416D-B5B8-719461E8F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sz="1900" dirty="0"/>
              <a:t>Bir kişiyi devlete bağlayan hukuki bağa vatandaşlık ve bu kişiye de</a:t>
            </a:r>
            <a:br>
              <a:rPr lang="tr-TR" sz="1900" dirty="0"/>
            </a:br>
            <a:r>
              <a:rPr lang="tr-TR" sz="1900" b="1" dirty="0"/>
              <a:t>vatandaş</a:t>
            </a:r>
            <a:r>
              <a:rPr lang="tr-TR" sz="1900" dirty="0"/>
              <a:t> yada </a:t>
            </a:r>
            <a:r>
              <a:rPr lang="tr-TR" sz="1900" b="1" dirty="0" err="1"/>
              <a:t>teba</a:t>
            </a:r>
            <a:r>
              <a:rPr lang="tr-TR" sz="1900" dirty="0"/>
              <a:t> denir.</a:t>
            </a:r>
          </a:p>
          <a:p>
            <a:pPr algn="just"/>
            <a:r>
              <a:rPr lang="tr-TR" sz="1900" b="1" dirty="0"/>
              <a:t>Uyrukluğu kazanma şekilleri:</a:t>
            </a:r>
          </a:p>
          <a:p>
            <a:pPr marL="457200" indent="-457200" algn="just">
              <a:buAutoNum type="arabicPeriod"/>
            </a:pPr>
            <a:r>
              <a:rPr lang="tr-TR" sz="1900" b="1" dirty="0"/>
              <a:t>Asli uyrukluk: </a:t>
            </a:r>
            <a:r>
              <a:rPr lang="tr-TR" sz="1900" dirty="0"/>
              <a:t>Doğumla kazanılan uyrukluktur.</a:t>
            </a:r>
          </a:p>
          <a:p>
            <a:pPr marL="457200" indent="-457200" algn="just">
              <a:buAutoNum type="arabicPeriod"/>
            </a:pPr>
            <a:r>
              <a:rPr lang="tr-TR" sz="1900" b="1" dirty="0"/>
              <a:t>Müktesep (kazanılmış) uyrukluk: </a:t>
            </a:r>
            <a:r>
              <a:rPr lang="tr-TR" sz="1900" dirty="0"/>
              <a:t>Doğumdan başka bir sebeple vatandaşlığın kazanılmasıdır. Örneğin bir Türk’le evlenen yabancı devlet vatandaşı kadın, Türk vatandaşlığını kazanır.</a:t>
            </a:r>
          </a:p>
          <a:p>
            <a:pPr marL="457200" indent="-457200" algn="just">
              <a:buAutoNum type="arabicPeriod"/>
            </a:pPr>
            <a:r>
              <a:rPr lang="tr-TR" sz="1900" b="1" dirty="0"/>
              <a:t>Kanunlar ihtilafı (yasalar çatışması): </a:t>
            </a:r>
            <a:r>
              <a:rPr lang="tr-TR" sz="1900" dirty="0"/>
              <a:t>yabancılık unsuru taşıyan ilişkilerde hangi devlet kanununun uygulanacağını ya da uyuşmazlığın hangi Devlet mahkemesinde çözümleneceğini gösterir.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2395D64-CEA6-4912-BFEC-31557A738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45BE943-FA46-404F-8018-8DEC77B0E1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7A190FD-487E-4051-8AC7-8819CE62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20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140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21D582F1-6AAF-410E-AD84-C3FC55F0F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rgbClr val="FFFFFF"/>
                </a:solidFill>
              </a:rPr>
              <a:t>1</a:t>
            </a:r>
            <a:br>
              <a:rPr lang="tr-TR" sz="3000" b="1" dirty="0">
                <a:solidFill>
                  <a:srgbClr val="FFFFFF"/>
                </a:solidFill>
              </a:rPr>
            </a:br>
            <a:r>
              <a:rPr lang="tr-TR" sz="3000" b="1" dirty="0">
                <a:solidFill>
                  <a:srgbClr val="FFFFFF"/>
                </a:solidFill>
              </a:rPr>
              <a:t>MEDENİ HUKUK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DB12BF-6445-407F-9061-DCFEBE99E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8380" y="725394"/>
            <a:ext cx="5719596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Fertlerin doğumlarından ölümlerine kadar şahsi durumlarını ve ilişkilerini düzenleyen hukuk dalıdır. Kaynağı 1926 tarihli Türk Medeni Kanunu ile aynı tarihli Borçlar Kanunudur. Medeni Kanun 4 kısımdan oluşur ayrıca bir de başlangıç kısmı vardır.</a:t>
            </a:r>
          </a:p>
          <a:p>
            <a:pPr algn="just"/>
            <a:r>
              <a:rPr lang="tr-TR" b="1" dirty="0"/>
              <a:t>Medeni hukuk 5’e Ayrılır: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Borçlar Hukuku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Şahsın Hukuku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Aile Hukuk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Miras Hukuku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tr-TR" sz="2000" dirty="0"/>
              <a:t>Eşya Hukuku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2BA979-8013-4AE7-880C-019DC90F2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7221B3-6C55-4511-BDDC-9B506B390B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89C8A2-18D9-4BA2-8EF5-4632FD904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640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3F2BAD-3EDF-4C04-A0A1-31F700478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Şahıslar arasındaki borç ilişkilerini düzenler. </a:t>
            </a:r>
          </a:p>
          <a:p>
            <a:pPr algn="just"/>
            <a:r>
              <a:rPr lang="tr-TR" dirty="0"/>
              <a:t>Şahıslar arasındaki üç kaynaktan oluşabilir.</a:t>
            </a:r>
            <a:endParaRPr lang="tr-TR" b="1" dirty="0"/>
          </a:p>
          <a:p>
            <a:pPr algn="just"/>
            <a:r>
              <a:rPr lang="tr-TR" b="1" dirty="0"/>
              <a:t>Borç:</a:t>
            </a:r>
          </a:p>
          <a:p>
            <a:pPr marL="617220" lvl="1" indent="-342900" algn="just">
              <a:buFont typeface="+mj-lt"/>
              <a:buAutoNum type="arabicPeriod"/>
            </a:pPr>
            <a:r>
              <a:rPr lang="tr-TR" dirty="0"/>
              <a:t>Hukuki İşlem, örneğin; sözleşme</a:t>
            </a:r>
          </a:p>
          <a:p>
            <a:pPr marL="617220" lvl="1" indent="-342900" algn="just">
              <a:buFont typeface="+mj-lt"/>
              <a:buAutoNum type="arabicPeriod"/>
            </a:pPr>
            <a:r>
              <a:rPr lang="tr-TR" dirty="0"/>
              <a:t>Haksız Fiil, örneğin; adam öldürme</a:t>
            </a:r>
          </a:p>
          <a:p>
            <a:pPr marL="617220" lvl="1" indent="-342900" algn="just">
              <a:buFont typeface="+mj-lt"/>
              <a:buAutoNum type="arabicPeriod"/>
            </a:pPr>
            <a:r>
              <a:rPr lang="tr-TR" dirty="0"/>
              <a:t>Sebepsiz zenginleşme, vermiş olduğumuz bir şeyin sebebinin ortadan kalkması. Örneğin; Nişanlanmanın bozulması.</a:t>
            </a:r>
          </a:p>
          <a:p>
            <a:pPr algn="just"/>
            <a:r>
              <a:rPr lang="tr-TR" dirty="0"/>
              <a:t>Bir borç ilişkisinde; alacaklı + borçlu + edim üçlüsünden oluşur. </a:t>
            </a:r>
          </a:p>
          <a:p>
            <a:pPr algn="just"/>
            <a:r>
              <a:rPr lang="tr-TR" b="1" dirty="0"/>
              <a:t>Edim:</a:t>
            </a:r>
          </a:p>
          <a:p>
            <a:pPr algn="just"/>
            <a:r>
              <a:rPr lang="tr-TR" dirty="0"/>
              <a:t>Borçlunun bir şeyi vermek, yapmak yerine getirmekten kaçınmakla yükümlü olduğu husus yada şeydir.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A1D48836-9922-458C-A0E8-284B4F3A4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chemeClr val="bg1">
                    <a:shade val="97000"/>
                    <a:satMod val="150000"/>
                  </a:schemeClr>
                </a:solidFill>
              </a:rPr>
              <a:t>BORÇLAR HUKUKU</a:t>
            </a:r>
            <a:endParaRPr lang="tr-TR" sz="300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C688053-BF97-4B00-97DD-4A5307719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31C8FA-C70F-411E-9F2E-DF3A9CDAF4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799C35-A04E-470E-A9A0-FA28CBBA9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474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005FB9-77BE-494B-8C92-E9E3B0E13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Şahısların türlerini, ehliyetlerini, hısımlığı, ikametgahı, şahsiyetin başlangıcı ve sona ermesi konularını düzenler.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461A3426-3814-4124-97BE-1F2A84342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ŞAHSIN HUKUKU</a:t>
            </a:r>
            <a:endParaRPr lang="tr-TR" sz="3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8C6976-BBD5-4B4F-ADF1-8EFBF985B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6C9599-4F25-4366-AE03-DC49B95131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196524-B2EF-4DF3-A27B-EB033B54A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1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055B07-31D1-43A6-B7A2-5029C0E13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Aile ilişkilerini düzenler. </a:t>
            </a:r>
          </a:p>
          <a:p>
            <a:pPr algn="just"/>
            <a:r>
              <a:rPr lang="tr-TR" dirty="0"/>
              <a:t>Nişanlanma, evlenme, boşanma, vesayet, nesep, velayet, çocuğun anne ve babasıyla olan ilişkileri.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A47F9D83-4E44-4BA9-97AE-58F365761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AİLE HUKUKU</a:t>
            </a:r>
            <a:endParaRPr lang="tr-TR" sz="3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3C112F6-C4E3-4EC8-8078-D426B4B70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0F8E7B-A093-47BE-8F3F-0A5BD5BA0B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766B175-17C7-47A1-A530-BA6C9893E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556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DF3F7F-A22B-4915-A6F1-C161804BF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r>
              <a:rPr lang="tr-TR" dirty="0"/>
              <a:t>Mirasa ilişkin hususları düzenler. </a:t>
            </a:r>
          </a:p>
          <a:p>
            <a:r>
              <a:rPr lang="tr-TR" dirty="0"/>
              <a:t>Miras bırakan kişiye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muris</a:t>
            </a:r>
            <a:r>
              <a:rPr lang="tr-TR" dirty="0"/>
              <a:t> denir. </a:t>
            </a:r>
          </a:p>
          <a:p>
            <a:r>
              <a:rPr lang="tr-TR" dirty="0"/>
              <a:t>Kendisine miras kalan kişiye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mirasçı</a:t>
            </a:r>
            <a:r>
              <a:rPr lang="tr-TR" dirty="0"/>
              <a:t> denir. </a:t>
            </a:r>
          </a:p>
          <a:p>
            <a:r>
              <a:rPr lang="tr-TR" dirty="0"/>
              <a:t>Miras kalan malların bütününe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tereke</a:t>
            </a:r>
            <a:r>
              <a:rPr lang="tr-TR" dirty="0"/>
              <a:t> denir.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47D9EB36-F0B6-4168-80B9-CAD2C843D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MİRAS HUKUKU</a:t>
            </a:r>
            <a:endParaRPr lang="tr-TR" sz="3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F5ED030-6211-4659-A697-90D939677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3D691E-024F-44F3-B9E5-F8B5E263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0A75117-8B2E-4F27-8534-7F2D054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807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C5B4F4-92A3-4A34-900B-4877BB543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Şahısların eşyalar üzerindeki hak ve yetkilerini ve bundan kaynaklanan uyuşmazlıkları düzenleyen medeni hukuk bölümüdür.</a:t>
            </a:r>
          </a:p>
          <a:p>
            <a:pPr algn="just"/>
            <a:r>
              <a:rPr lang="tr-TR" dirty="0"/>
              <a:t>Eşya hukukunun konusunu büyük çapta ayni haklar oluşturur.</a:t>
            </a:r>
          </a:p>
          <a:p>
            <a:pPr algn="just"/>
            <a:r>
              <a:rPr lang="tr-TR" b="1" dirty="0"/>
              <a:t>Ayni Hak: </a:t>
            </a:r>
            <a:r>
              <a:rPr lang="tr-TR" dirty="0"/>
              <a:t>Eşya üzerinde sahibine en geniş yetkileri veren ve herkese karşı ileri sürülebilen haktır. </a:t>
            </a:r>
          </a:p>
          <a:p>
            <a:pPr algn="just"/>
            <a:r>
              <a:rPr lang="tr-TR" dirty="0"/>
              <a:t>Sahibi olduğumuz mal üzerindeki en geniş hak mülkiyet hakkıdır.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A33BCEEF-8ADE-4C87-BACE-1158AF21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EŞYA HUKUKU</a:t>
            </a:r>
            <a:endParaRPr lang="tr-TR" sz="3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14DF16-3B9F-495C-B343-16CACC77D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1DF99C-A9E3-4D51-9F0D-D318283234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2E667B-7DBF-4BCE-866B-7DB26811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993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1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2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10A3FAF8-EE4B-44D3-9312-864E18124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rgbClr val="FFFFFF"/>
                </a:solidFill>
              </a:rPr>
              <a:t>2</a:t>
            </a:r>
            <a:br>
              <a:rPr lang="tr-TR" sz="3000" b="1" dirty="0">
                <a:solidFill>
                  <a:srgbClr val="FFFFFF"/>
                </a:solidFill>
              </a:rPr>
            </a:br>
            <a:r>
              <a:rPr lang="tr-TR" sz="3000" b="1" dirty="0">
                <a:solidFill>
                  <a:srgbClr val="FFFFFF"/>
                </a:solidFill>
              </a:rPr>
              <a:t>TİCARET HUKUKU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23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İçerik Yer Tutucusu 2">
            <a:extLst>
              <a:ext uri="{FF2B5EF4-FFF2-40B4-BE49-F238E27FC236}">
                <a16:creationId xmlns:a16="http://schemas.microsoft.com/office/drawing/2014/main" id="{166A0FAC-80C7-4F88-AB5A-3D77BD7BF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8" y="725394"/>
            <a:ext cx="5691811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Şahıslar arasındaki ticari ilişkileri düzenler.</a:t>
            </a:r>
          </a:p>
          <a:p>
            <a:pPr algn="just"/>
            <a:r>
              <a:rPr lang="sv-SE" dirty="0"/>
              <a:t>Ticaret kanunu 1564 maddeden meydana gelmiştir.</a:t>
            </a:r>
            <a:endParaRPr lang="tr-TR" dirty="0"/>
          </a:p>
          <a:p>
            <a:pPr algn="just"/>
            <a:endParaRPr lang="tr-TR" b="1" dirty="0"/>
          </a:p>
          <a:p>
            <a:pPr algn="just"/>
            <a:r>
              <a:rPr lang="tr-TR" b="1" dirty="0"/>
              <a:t>Ticaret hukuku 5 bölümden oluşur:</a:t>
            </a:r>
          </a:p>
          <a:p>
            <a:pPr marL="731520" lvl="1" indent="-457200" algn="just">
              <a:buFont typeface="+mj-lt"/>
              <a:buAutoNum type="alphaUcPeriod"/>
            </a:pPr>
            <a:r>
              <a:rPr lang="tr-TR" dirty="0"/>
              <a:t>Ticari İşletme Hukuku</a:t>
            </a:r>
          </a:p>
          <a:p>
            <a:pPr marL="731520" lvl="1" indent="-457200" algn="just">
              <a:buFont typeface="+mj-lt"/>
              <a:buAutoNum type="alphaUcPeriod"/>
            </a:pPr>
            <a:r>
              <a:rPr lang="tr-TR" dirty="0"/>
              <a:t>Şirketler Hukuku</a:t>
            </a:r>
          </a:p>
          <a:p>
            <a:pPr marL="731520" lvl="1" indent="-457200" algn="just">
              <a:buFont typeface="+mj-lt"/>
              <a:buAutoNum type="alphaUcPeriod"/>
            </a:pPr>
            <a:r>
              <a:rPr lang="tr-TR" dirty="0"/>
              <a:t>Deniz Ticaret Hukuku</a:t>
            </a:r>
          </a:p>
          <a:p>
            <a:pPr marL="731520" lvl="1" indent="-457200" algn="just">
              <a:buFont typeface="+mj-lt"/>
              <a:buAutoNum type="alphaUcPeriod"/>
            </a:pPr>
            <a:r>
              <a:rPr lang="tr-TR" dirty="0"/>
              <a:t>Sigorta Hukuku</a:t>
            </a:r>
          </a:p>
          <a:p>
            <a:pPr marL="731520" lvl="1" indent="-457200" algn="just">
              <a:buFont typeface="+mj-lt"/>
              <a:buAutoNum type="alphaUcPeriod"/>
            </a:pPr>
            <a:r>
              <a:rPr lang="tr-TR" dirty="0"/>
              <a:t>Kıymetli Evrak Hukuku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F2E202-17E0-4A1F-8E10-5B80AFDFC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DBD68CF-FFFE-4EEA-B003-B43E6197DA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828F89-483C-479A-90EA-F384336F2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8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Sarı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Özel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1007</Words>
  <Application>Microsoft Office PowerPoint</Application>
  <PresentationFormat>Geniş ekran</PresentationFormat>
  <Paragraphs>180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Calibri</vt:lpstr>
      <vt:lpstr>Rockwell Extra Bold</vt:lpstr>
      <vt:lpstr>Times New Roman</vt:lpstr>
      <vt:lpstr>Wingdings</vt:lpstr>
      <vt:lpstr>Tahta Yazı</vt:lpstr>
      <vt:lpstr>TEMEL HUKUK</vt:lpstr>
      <vt:lpstr>Özel hukukun dalları</vt:lpstr>
      <vt:lpstr>1 MEDENİ HUKUK</vt:lpstr>
      <vt:lpstr>BORÇLAR HUKUKU</vt:lpstr>
      <vt:lpstr>ŞAHSIN HUKUKU</vt:lpstr>
      <vt:lpstr>AİLE HUKUKU</vt:lpstr>
      <vt:lpstr>MİRAS HUKUKU</vt:lpstr>
      <vt:lpstr>EŞYA HUKUKU</vt:lpstr>
      <vt:lpstr>2 TİCARET HUKUKU</vt:lpstr>
      <vt:lpstr>A. TİCARİ İŞLETME HUKUKU</vt:lpstr>
      <vt:lpstr>b. şirketlerHUKUKU</vt:lpstr>
      <vt:lpstr>PowerPoint Sunusu</vt:lpstr>
      <vt:lpstr>PowerPoint Sunusu</vt:lpstr>
      <vt:lpstr>PowerPoint Sunusu</vt:lpstr>
      <vt:lpstr>PowerPoint Sunusu</vt:lpstr>
      <vt:lpstr>PowerPoint Sunusu</vt:lpstr>
      <vt:lpstr>C. DENİZ TİCARETİ HUKUKU</vt:lpstr>
      <vt:lpstr>d. Sigorta HUKUKU</vt:lpstr>
      <vt:lpstr>e. KıYMETLİ EVRAK HUKUKU </vt:lpstr>
      <vt:lpstr>3. DEVLETLER ÖZEL HUKUKU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hüseyin k.erdem</dc:creator>
  <cp:lastModifiedBy>hüseyin k.erdem</cp:lastModifiedBy>
  <cp:revision>1</cp:revision>
  <dcterms:created xsi:type="dcterms:W3CDTF">2020-04-30T20:47:21Z</dcterms:created>
  <dcterms:modified xsi:type="dcterms:W3CDTF">2020-04-30T20:50:41Z</dcterms:modified>
</cp:coreProperties>
</file>