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5" r:id="rId15"/>
    <p:sldId id="276" r:id="rId16"/>
    <p:sldId id="277" r:id="rId17"/>
    <p:sldId id="278" r:id="rId18"/>
    <p:sldId id="279" r:id="rId19"/>
    <p:sldId id="280" r:id="rId20"/>
    <p:sldId id="274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74" autoAdjust="0"/>
    <p:restoredTop sz="94660"/>
  </p:normalViewPr>
  <p:slideViewPr>
    <p:cSldViewPr snapToGrid="0">
      <p:cViewPr varScale="1">
        <p:scale>
          <a:sx n="87" d="100"/>
          <a:sy n="87" d="100"/>
        </p:scale>
        <p:origin x="76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B3BAEE-E0CE-4FDA-B66D-C741E8289069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35CEBE-4123-4F6C-8D2D-D342FD211F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6201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E4F11-EA90-48E4-A693-24693E19C8D3}" type="datetime1">
              <a:rPr lang="tr-TR" smtClean="0"/>
              <a:t>30.04.2020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Öğr. Gör.Av. Emrullah MANAV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599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68143-73A0-4883-8B22-9297F2E29AD8}" type="datetime1">
              <a:rPr lang="tr-TR" smtClean="0"/>
              <a:t>30.04.2020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Öğr. Gör.Av. Emrullah MANAV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70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7F440-0546-4D91-A2FB-C2DFB431C496}" type="datetime1">
              <a:rPr lang="tr-TR" smtClean="0"/>
              <a:t>30.04.2020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Öğr. Gör.Av. Emrullah MANAV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077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CD5ED-6047-4065-9C36-9012CAD8985D}" type="datetime1">
              <a:rPr lang="tr-TR" smtClean="0"/>
              <a:t>30.04.2020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Öğr. Gör.Av. Emrullah MANAV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264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3EAC7B48-416B-47BA-BE37-207077F44BFA}" type="datetime1">
              <a:rPr lang="tr-TR" smtClean="0"/>
              <a:t>30.04.2020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r>
              <a:rPr lang="sv-SE"/>
              <a:t>Öğr. Gör.Av. Emrullah MANAV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119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2872B-20FD-44C2-BBB8-E51930FC7099}" type="datetime1">
              <a:rPr lang="tr-TR" smtClean="0"/>
              <a:t>30.04.2020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Öğr. Gör.Av. Emrullah MANAV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854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47ABC-1797-46E8-AB1D-B639827F8F4E}" type="datetime1">
              <a:rPr lang="tr-TR" smtClean="0"/>
              <a:t>30.04.2020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Öğr. Gör.Av. Emrullah MANAV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408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2810-350B-487F-AEA2-61C49AE4F5F9}" type="datetime1">
              <a:rPr lang="tr-TR" smtClean="0"/>
              <a:t>30.04.2020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Öğr. Gör.Av. Emrullah MANAV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152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FA61C-9530-4B4B-8AAB-BF69B6D3B17B}" type="datetime1">
              <a:rPr lang="tr-TR" smtClean="0"/>
              <a:t>30.04.2020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Öğr. Gör.Av. Emrullah MANAV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6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61F70-9420-41D8-B270-0BCEAE7D09A9}" type="datetime1">
              <a:rPr lang="tr-TR" smtClean="0"/>
              <a:t>30.04.2020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Öğr. Gör.Av. Emrullah MANAV</a:t>
            </a:r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818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5A5AF-2E6A-4628-BFAF-2E7890853203}" type="datetime1">
              <a:rPr lang="tr-TR" smtClean="0"/>
              <a:t>30.04.2020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777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1098D8D8-CC34-43DF-B4BC-70B679F2ED28}" type="datetime1">
              <a:rPr lang="tr-TR" smtClean="0"/>
              <a:t>30.04.2020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r>
              <a:rPr lang="sv-SE"/>
              <a:t>Öğr. Gör.Av. Emrullah MANAV</a:t>
            </a:r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768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8035907-EB9C-4E11-8A9B-D25B0AD8D7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3048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5023E776-45C0-4AD4-BBE6-9B98964E25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37524" y="2064729"/>
            <a:ext cx="3676960" cy="3193069"/>
          </a:xfrm>
        </p:spPr>
        <p:txBody>
          <a:bodyPr anchor="ctr">
            <a:normAutofit/>
          </a:bodyPr>
          <a:lstStyle/>
          <a:p>
            <a:pPr algn="ctr"/>
            <a:r>
              <a:rPr lang="tr-TR" sz="3600" b="1" dirty="0">
                <a:solidFill>
                  <a:schemeClr val="bg1">
                    <a:lumMod val="50000"/>
                  </a:schemeClr>
                </a:solidFill>
              </a:rPr>
              <a:t>ÖZEL HUKUKUNUN DALLARI</a:t>
            </a:r>
            <a:endParaRPr lang="tr-TR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4CFDD4A-4FA1-4CD9-90D5-E253C2040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14818" y="720071"/>
            <a:ext cx="5417868" cy="5417858"/>
            <a:chOff x="1311770" y="720071"/>
            <a:chExt cx="5417868" cy="5417858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4AB5B6FA-7B4F-437A-9C78-144C7DCD1E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1770" y="720071"/>
              <a:ext cx="5417868" cy="5417858"/>
            </a:xfrm>
            <a:prstGeom prst="ellipse">
              <a:avLst/>
            </a:prstGeom>
            <a:blipFill dpi="0"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A4199C21-6AE0-4F6F-AA96-6FFF97BB95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8390" y="1006688"/>
              <a:ext cx="4844628" cy="4844620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Başlık 1">
            <a:extLst>
              <a:ext uri="{FF2B5EF4-FFF2-40B4-BE49-F238E27FC236}">
                <a16:creationId xmlns:a16="http://schemas.microsoft.com/office/drawing/2014/main" id="{8D44FA44-40AD-4670-A004-39E255C3E3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17507" y="1316890"/>
            <a:ext cx="4606394" cy="4224216"/>
          </a:xfrm>
        </p:spPr>
        <p:txBody>
          <a:bodyPr>
            <a:normAutofit/>
          </a:bodyPr>
          <a:lstStyle/>
          <a:p>
            <a:pPr algn="ctr"/>
            <a:r>
              <a:rPr lang="tr-TR" sz="6000" dirty="0">
                <a:solidFill>
                  <a:srgbClr val="FFFFFF"/>
                </a:solidFill>
              </a:rPr>
              <a:t>TEMEL HUKUK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9C69FA7-0958-4ED9-A0DF-E87A0C137B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45208" y="3388657"/>
            <a:ext cx="3657600" cy="80683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4E8762B4-87F9-4A7C-A6AC-13E708DCF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D7A48-49B1-4825-83F5-4CCE9D6EE3C5}" type="datetime1">
              <a:rPr lang="tr-TR" smtClean="0"/>
              <a:t>30.04.2020</a:t>
            </a:fld>
            <a:endParaRPr lang="en-US" dirty="0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D912884-6990-4461-AE1F-05A2EDB23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Öğr. Gör.Av. Emrullah MANAV</a:t>
            </a:r>
            <a:endParaRPr lang="en-US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C3DD15E5-88B5-4184-9B07-B9C838494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5832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3" name="Rectangle 62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28B6227-71AC-42F3-9A9D-52E67E7543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50" y="844902"/>
            <a:ext cx="5818858" cy="5168196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endParaRPr lang="tr-TR" b="1" dirty="0"/>
          </a:p>
          <a:p>
            <a:pPr algn="just"/>
            <a:r>
              <a:rPr lang="tr-TR" dirty="0"/>
              <a:t>Türk ticaret kanunu işletme esasına dayanmaktadır.</a:t>
            </a:r>
          </a:p>
          <a:p>
            <a:pPr algn="just"/>
            <a:r>
              <a:rPr lang="tr-TR" b="1" dirty="0"/>
              <a:t>Ticari İşletme: </a:t>
            </a:r>
            <a:r>
              <a:rPr lang="tr-TR" dirty="0"/>
              <a:t>Ticarethane, fabrika yada ticari şekilde işletilen diğer müesseselere </a:t>
            </a:r>
            <a:r>
              <a:rPr lang="tr-TR" b="1" dirty="0"/>
              <a:t>ticari işletme</a:t>
            </a:r>
            <a:r>
              <a:rPr lang="tr-TR" dirty="0"/>
              <a:t> denir.</a:t>
            </a:r>
          </a:p>
          <a:p>
            <a:pPr algn="just"/>
            <a:r>
              <a:rPr lang="tr-TR" b="1" dirty="0"/>
              <a:t>Tacir: </a:t>
            </a:r>
            <a:r>
              <a:rPr lang="tr-TR" dirty="0"/>
              <a:t>Bir ticari işletmeyi kısmen dahi olsa kendi adına işleten kimseye </a:t>
            </a:r>
            <a:r>
              <a:rPr lang="tr-TR" b="1" dirty="0"/>
              <a:t>tacir</a:t>
            </a:r>
            <a:r>
              <a:rPr lang="tr-TR" dirty="0"/>
              <a:t> denir.</a:t>
            </a:r>
          </a:p>
          <a:p>
            <a:pPr algn="just"/>
            <a:r>
              <a:rPr lang="tr-TR" b="1" dirty="0"/>
              <a:t>Esnaf: </a:t>
            </a:r>
            <a:r>
              <a:rPr lang="tr-TR" dirty="0"/>
              <a:t>Tacir dışında kalan kişilere </a:t>
            </a:r>
            <a:r>
              <a:rPr lang="tr-TR" b="1" dirty="0"/>
              <a:t>esnaf</a:t>
            </a:r>
            <a:r>
              <a:rPr lang="tr-TR" dirty="0"/>
              <a:t> denir.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86983" y="3388659"/>
            <a:ext cx="3657600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4BF9B298-BC35-4C0F-8301-5D63A1E6D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42859" y="1679571"/>
            <a:ext cx="3498864" cy="3498858"/>
            <a:chOff x="7942859" y="1679571"/>
            <a:chExt cx="3498864" cy="3498858"/>
          </a:xfrm>
        </p:grpSpPr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059D8741-EAD6-41B1-A882-70D70FC358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42859" y="1679571"/>
              <a:ext cx="3498864" cy="3498858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45444F36-3103-4D11-A25F-C054D4606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27958" y="1864667"/>
              <a:ext cx="3128666" cy="312866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36" name="Başlık 1">
            <a:extLst>
              <a:ext uri="{FF2B5EF4-FFF2-40B4-BE49-F238E27FC236}">
                <a16:creationId xmlns:a16="http://schemas.microsoft.com/office/drawing/2014/main" id="{5ECA4CAE-C8AE-483F-AEA6-D2900C027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1968" y="2376862"/>
            <a:ext cx="2640646" cy="2104273"/>
          </a:xfrm>
          <a:noFill/>
        </p:spPr>
        <p:txBody>
          <a:bodyPr>
            <a:normAutofit/>
          </a:bodyPr>
          <a:lstStyle/>
          <a:p>
            <a:pPr algn="ctr"/>
            <a:r>
              <a:rPr lang="tr-TR" sz="3000" b="1" dirty="0">
                <a:solidFill>
                  <a:schemeClr val="bg1">
                    <a:shade val="97000"/>
                    <a:satMod val="150000"/>
                  </a:schemeClr>
                </a:solidFill>
              </a:rPr>
              <a:t>A.</a:t>
            </a:r>
            <a:br>
              <a:rPr lang="tr-TR" sz="3000" b="1" dirty="0">
                <a:solidFill>
                  <a:schemeClr val="bg1">
                    <a:shade val="97000"/>
                    <a:satMod val="150000"/>
                  </a:schemeClr>
                </a:solidFill>
              </a:rPr>
            </a:br>
            <a:r>
              <a:rPr lang="tr-TR" sz="3000" b="1" dirty="0">
                <a:solidFill>
                  <a:schemeClr val="bg1">
                    <a:shade val="97000"/>
                    <a:satMod val="150000"/>
                  </a:schemeClr>
                </a:solidFill>
              </a:rPr>
              <a:t>TİCARİ İŞLETME HUKUKU</a:t>
            </a:r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99E9D98-48B6-4E4D-9C4D-FF7770B9C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88136" y="6272784"/>
            <a:ext cx="632764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Öğr. Gör.Av. Emrullah MANAV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EA9A087-1764-4E0E-8E14-ABC048419C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64424" y="6272784"/>
            <a:ext cx="327355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C2CD5ED-6047-4065-9C36-9012CAD8985D}" type="datetime1">
              <a:rPr lang="tr-TR" smtClean="0"/>
              <a:pPr>
                <a:spcAft>
                  <a:spcPts val="600"/>
                </a:spcAft>
              </a:pPr>
              <a:t>30.04.2020</a:t>
            </a:fld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9A76522-0E9F-4FC0-8511-C3EAAEC2B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4FAB73BC-B049-4115-A692-8D63A059BFB8}" type="slidenum">
              <a:rPr lang="en-US" sz="1900" smtClean="0">
                <a:solidFill>
                  <a:schemeClr val="accent1"/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</a:pPr>
              <a:t>10</a:t>
            </a:fld>
            <a:endParaRPr lang="en-US" sz="190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9576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88F719B-30A2-40D3-9F63-9A47033D40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50" y="413238"/>
            <a:ext cx="6061581" cy="5599860"/>
          </a:xfrm>
        </p:spPr>
        <p:txBody>
          <a:bodyPr anchor="ctr">
            <a:normAutofit/>
          </a:bodyPr>
          <a:lstStyle/>
          <a:p>
            <a:pPr algn="just"/>
            <a:r>
              <a:rPr lang="tr-TR" dirty="0"/>
              <a:t>Şirket (ortaklık) iktisadi bir amacı gerçekleştirmek yani kazanç elde ederek bunu ortakları arasında dağıtmak amacıyla kurulmuş olan tüzel kişiliktir.</a:t>
            </a:r>
          </a:p>
          <a:p>
            <a:pPr algn="just"/>
            <a:r>
              <a:rPr lang="tr-TR" dirty="0"/>
              <a:t>Ticaret kanununda 4 tür şirket düzenlenmiştir.</a:t>
            </a:r>
          </a:p>
          <a:p>
            <a:pPr algn="just"/>
            <a:r>
              <a:rPr lang="tr-TR" dirty="0"/>
              <a:t>Bunlara ilaveten kooperatifte tüzel kişilik taşır ve şirket sayılır.</a:t>
            </a:r>
          </a:p>
          <a:p>
            <a:pPr algn="just"/>
            <a:r>
              <a:rPr lang="tr-TR" dirty="0"/>
              <a:t>Kooperatif Kooperatifler Kanununda düzenlenmiştir.</a:t>
            </a:r>
          </a:p>
          <a:p>
            <a:pPr algn="just"/>
            <a:r>
              <a:rPr lang="tr-TR" b="1" dirty="0"/>
              <a:t>Şirketler şunlardır:</a:t>
            </a:r>
          </a:p>
          <a:p>
            <a:pPr marL="617220" lvl="1" indent="-342900" algn="just">
              <a:buFont typeface="+mj-lt"/>
              <a:buAutoNum type="arabicPeriod"/>
            </a:pPr>
            <a:r>
              <a:rPr lang="tr-TR" sz="2000" dirty="0"/>
              <a:t>Kollektif Şirket</a:t>
            </a:r>
          </a:p>
          <a:p>
            <a:pPr marL="617220" lvl="1" indent="-342900" algn="just">
              <a:buFont typeface="+mj-lt"/>
              <a:buAutoNum type="arabicPeriod"/>
            </a:pPr>
            <a:r>
              <a:rPr lang="tr-TR" sz="2000" dirty="0"/>
              <a:t>Komandit Şirket</a:t>
            </a:r>
          </a:p>
          <a:p>
            <a:pPr marL="617220" lvl="1" indent="-342900" algn="just">
              <a:buFont typeface="+mj-lt"/>
              <a:buAutoNum type="arabicPeriod"/>
            </a:pPr>
            <a:r>
              <a:rPr lang="tr-TR" sz="2000" dirty="0"/>
              <a:t>Anonim Şirket</a:t>
            </a:r>
          </a:p>
          <a:p>
            <a:pPr marL="617220" lvl="1" indent="-342900" algn="just">
              <a:buFont typeface="+mj-lt"/>
              <a:buAutoNum type="arabicPeriod"/>
            </a:pPr>
            <a:r>
              <a:rPr lang="tr-TR" sz="2000" dirty="0"/>
              <a:t>Limited Şirket</a:t>
            </a:r>
          </a:p>
          <a:p>
            <a:pPr marL="617220" lvl="1" indent="-342900" algn="just">
              <a:buFont typeface="+mj-lt"/>
              <a:buAutoNum type="arabicPeriod"/>
            </a:pPr>
            <a:r>
              <a:rPr lang="tr-TR" sz="2000" dirty="0"/>
              <a:t>Kooperatifler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86983" y="3388659"/>
            <a:ext cx="3657600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4BF9B298-BC35-4C0F-8301-5D63A1E6D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42859" y="1679571"/>
            <a:ext cx="3498864" cy="3498858"/>
            <a:chOff x="7942859" y="1679571"/>
            <a:chExt cx="3498864" cy="3498858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059D8741-EAD6-41B1-A882-70D70FC358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42859" y="1679571"/>
              <a:ext cx="3498864" cy="3498858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45444F36-3103-4D11-A25F-C054D4606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27958" y="1864667"/>
              <a:ext cx="3128666" cy="312866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0F7D52B-9E12-470E-8521-F418A0E64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88136" y="6272784"/>
            <a:ext cx="632764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Öğr. Gör.Av. Emrullah MANAV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856592C-567E-4A4D-9718-EF07034A8C8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64424" y="6272784"/>
            <a:ext cx="327355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C2CD5ED-6047-4065-9C36-9012CAD8985D}" type="datetime1">
              <a:rPr lang="tr-TR" smtClean="0"/>
              <a:pPr>
                <a:spcAft>
                  <a:spcPts val="600"/>
                </a:spcAft>
              </a:pPr>
              <a:t>30.04.2020</a:t>
            </a:fld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7F148FD-9579-4BDD-A79A-E07C588F4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4FAB73BC-B049-4115-A692-8D63A059BFB8}" type="slidenum">
              <a:rPr lang="en-US" sz="1900">
                <a:solidFill>
                  <a:schemeClr val="accent1"/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</a:pPr>
              <a:t>11</a:t>
            </a:fld>
            <a:endParaRPr lang="en-US" sz="1900">
              <a:solidFill>
                <a:schemeClr val="accent1"/>
              </a:solidFill>
            </a:endParaRPr>
          </a:p>
        </p:txBody>
      </p:sp>
      <p:sp>
        <p:nvSpPr>
          <p:cNvPr id="18" name="Başlık 1">
            <a:extLst>
              <a:ext uri="{FF2B5EF4-FFF2-40B4-BE49-F238E27FC236}">
                <a16:creationId xmlns:a16="http://schemas.microsoft.com/office/drawing/2014/main" id="{FA56C6E1-228C-4291-BE35-82D69BF2B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1968" y="2376862"/>
            <a:ext cx="2640646" cy="2104273"/>
          </a:xfrm>
          <a:noFill/>
        </p:spPr>
        <p:txBody>
          <a:bodyPr>
            <a:normAutofit/>
          </a:bodyPr>
          <a:lstStyle/>
          <a:p>
            <a:pPr algn="ctr"/>
            <a:r>
              <a:rPr lang="tr-TR" sz="3000" b="1" dirty="0">
                <a:solidFill>
                  <a:schemeClr val="bg1">
                    <a:shade val="97000"/>
                    <a:satMod val="150000"/>
                  </a:schemeClr>
                </a:solidFill>
              </a:rPr>
              <a:t>b.</a:t>
            </a:r>
            <a:br>
              <a:rPr lang="tr-TR" sz="3000" b="1" dirty="0">
                <a:solidFill>
                  <a:schemeClr val="bg1">
                    <a:shade val="97000"/>
                    <a:satMod val="150000"/>
                  </a:schemeClr>
                </a:solidFill>
              </a:rPr>
            </a:br>
            <a:r>
              <a:rPr lang="tr-TR" sz="3000" b="1" dirty="0" err="1">
                <a:solidFill>
                  <a:schemeClr val="bg1">
                    <a:shade val="97000"/>
                    <a:satMod val="150000"/>
                  </a:schemeClr>
                </a:solidFill>
              </a:rPr>
              <a:t>şirketlerHUKUKU</a:t>
            </a:r>
            <a:endParaRPr lang="tr-TR" sz="3000" b="1" dirty="0">
              <a:solidFill>
                <a:schemeClr val="bg1">
                  <a:shade val="97000"/>
                  <a:satMod val="1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8098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2A0E4E09-FC02-4ADC-951A-3FFA90B6FE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E5821A2D-F010-4C2B-8819-23281D9C77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3"/>
            <a:ext cx="6095695" cy="6857997"/>
          </a:xfrm>
          <a:custGeom>
            <a:avLst/>
            <a:gdLst>
              <a:gd name="connsiteX0" fmla="*/ 3435036 w 6095695"/>
              <a:gd name="connsiteY0" fmla="*/ 0 h 6857997"/>
              <a:gd name="connsiteX1" fmla="*/ 4198562 w 6095695"/>
              <a:gd name="connsiteY1" fmla="*/ 0 h 6857997"/>
              <a:gd name="connsiteX2" fmla="*/ 4365987 w 6095695"/>
              <a:gd name="connsiteY2" fmla="*/ 128761 h 6857997"/>
              <a:gd name="connsiteX3" fmla="*/ 6095695 w 6095695"/>
              <a:gd name="connsiteY3" fmla="*/ 3718209 h 6857997"/>
              <a:gd name="connsiteX4" fmla="*/ 4860911 w 6095695"/>
              <a:gd name="connsiteY4" fmla="*/ 6845880 h 6857997"/>
              <a:gd name="connsiteX5" fmla="*/ 4849107 w 6095695"/>
              <a:gd name="connsiteY5" fmla="*/ 6857997 h 6857997"/>
              <a:gd name="connsiteX6" fmla="*/ 4253869 w 6095695"/>
              <a:gd name="connsiteY6" fmla="*/ 6857997 h 6857997"/>
              <a:gd name="connsiteX7" fmla="*/ 4409441 w 6095695"/>
              <a:gd name="connsiteY7" fmla="*/ 6719623 h 6857997"/>
              <a:gd name="connsiteX8" fmla="*/ 5679794 w 6095695"/>
              <a:gd name="connsiteY8" fmla="*/ 3718209 h 6857997"/>
              <a:gd name="connsiteX9" fmla="*/ 3591563 w 6095695"/>
              <a:gd name="connsiteY9" fmla="*/ 88079 h 6857997"/>
              <a:gd name="connsiteX10" fmla="*/ 0 w 6095695"/>
              <a:gd name="connsiteY10" fmla="*/ 0 h 6857997"/>
              <a:gd name="connsiteX11" fmla="*/ 3177466 w 6095695"/>
              <a:gd name="connsiteY11" fmla="*/ 0 h 6857997"/>
              <a:gd name="connsiteX12" fmla="*/ 3353291 w 6095695"/>
              <a:gd name="connsiteY12" fmla="*/ 88129 h 6857997"/>
              <a:gd name="connsiteX13" fmla="*/ 5560965 w 6095695"/>
              <a:gd name="connsiteY13" fmla="*/ 3718209 h 6857997"/>
              <a:gd name="connsiteX14" fmla="*/ 4325417 w 6095695"/>
              <a:gd name="connsiteY14" fmla="*/ 6637392 h 6857997"/>
              <a:gd name="connsiteX15" fmla="*/ 4077394 w 6095695"/>
              <a:gd name="connsiteY15" fmla="*/ 6857997 h 6857997"/>
              <a:gd name="connsiteX16" fmla="*/ 0 w 6095695"/>
              <a:gd name="connsiteY16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5695" h="6857997">
                <a:moveTo>
                  <a:pt x="3435036" y="0"/>
                </a:moveTo>
                <a:lnTo>
                  <a:pt x="4198562" y="0"/>
                </a:lnTo>
                <a:lnTo>
                  <a:pt x="4365987" y="128761"/>
                </a:lnTo>
                <a:cubicBezTo>
                  <a:pt x="5422363" y="981944"/>
                  <a:pt x="6095695" y="2273123"/>
                  <a:pt x="6095695" y="3718209"/>
                </a:cubicBezTo>
                <a:cubicBezTo>
                  <a:pt x="6095695" y="4922447"/>
                  <a:pt x="5628104" y="6019805"/>
                  <a:pt x="4860911" y="6845880"/>
                </a:cubicBezTo>
                <a:lnTo>
                  <a:pt x="4849107" y="6857997"/>
                </a:lnTo>
                <a:lnTo>
                  <a:pt x="4253869" y="6857997"/>
                </a:lnTo>
                <a:lnTo>
                  <a:pt x="4409441" y="6719623"/>
                </a:lnTo>
                <a:cubicBezTo>
                  <a:pt x="5194330" y="5951494"/>
                  <a:pt x="5679794" y="4890334"/>
                  <a:pt x="5679794" y="3718209"/>
                </a:cubicBezTo>
                <a:cubicBezTo>
                  <a:pt x="5679794" y="2179795"/>
                  <a:pt x="4843506" y="832535"/>
                  <a:pt x="3591563" y="88079"/>
                </a:cubicBezTo>
                <a:close/>
                <a:moveTo>
                  <a:pt x="0" y="0"/>
                </a:moveTo>
                <a:lnTo>
                  <a:pt x="3177466" y="0"/>
                </a:lnTo>
                <a:lnTo>
                  <a:pt x="3353291" y="88129"/>
                </a:lnTo>
                <a:cubicBezTo>
                  <a:pt x="4668281" y="787221"/>
                  <a:pt x="5560965" y="2150692"/>
                  <a:pt x="5560965" y="3718209"/>
                </a:cubicBezTo>
                <a:cubicBezTo>
                  <a:pt x="5560965" y="4858221"/>
                  <a:pt x="5088802" y="5890308"/>
                  <a:pt x="4325417" y="6637392"/>
                </a:cubicBezTo>
                <a:lnTo>
                  <a:pt x="4077394" y="6857997"/>
                </a:lnTo>
                <a:lnTo>
                  <a:pt x="0" y="6857997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F0CA8BBE-BE4A-4F52-BBBD-4A07923073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23396" y="1687625"/>
            <a:ext cx="3573675" cy="3573675"/>
          </a:xfrm>
          <a:prstGeom prst="rect">
            <a:avLst/>
          </a:prstGeom>
        </p:spPr>
      </p:pic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6FFBF4A-60C4-421A-BABF-E8BE10640D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6286" y="2184034"/>
            <a:ext cx="4924842" cy="37156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b="1" dirty="0"/>
              <a:t>KOLLEKTİF ŞİRKET</a:t>
            </a:r>
          </a:p>
          <a:p>
            <a:pPr algn="just"/>
            <a:r>
              <a:rPr lang="tr-TR" dirty="0"/>
              <a:t>Ticari bir işletmeyi bir ticaret unvanı altında işletmek üzere gerçek kişiler arasında kurulan ve şirket borçlarından dolayı ortaklardan hiçbirisinin sorumluluğunun sınırlandırılmamış bulunduğu şirkettir. </a:t>
            </a:r>
          </a:p>
          <a:p>
            <a:pPr algn="just"/>
            <a:r>
              <a:rPr lang="tr-TR" dirty="0"/>
              <a:t>Kollektif şirkette ortaklar şirketin borçlarından dolayı sınırsız ve </a:t>
            </a:r>
            <a:r>
              <a:rPr lang="tr-TR" dirty="0" err="1"/>
              <a:t>müteselsilen</a:t>
            </a:r>
            <a:r>
              <a:rPr lang="tr-TR" dirty="0"/>
              <a:t> sorumludurlar.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096D387-E63C-49C6-B84C-8D8C19E833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3396" y="6272784"/>
            <a:ext cx="3273552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fld id="{3C2CD5ED-6047-4065-9C36-9012CAD8985D}" type="datetime1">
              <a:rPr lang="tr-TR">
                <a:solidFill>
                  <a:srgbClr val="FFFFFF"/>
                </a:solidFill>
              </a:rPr>
              <a:pPr algn="l">
                <a:spcAft>
                  <a:spcPts val="600"/>
                </a:spcAft>
              </a:pPr>
              <a:t>30.04.2020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E259CE6-7A78-4949-BDAF-A5F658A30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35050" y="6272784"/>
            <a:ext cx="479319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Öğr. Gör.Av. Emrullah MANAV</a:t>
            </a:r>
            <a:endParaRPr lang="en-US"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D68B9961-F007-40D1-AF51-61B6DE5106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E9FDF494-C7FB-47DF-BD39-1F65FA5508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3A822E1C-4C1A-4BEE-B19C-0FFB2D57BB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FBD0D8B-B400-4CA3-A1A6-CE8F62C3A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FAB73BC-B049-4115-A692-8D63A059BFB8}" type="slidenum">
              <a:rPr lang="en-US" smtClean="0"/>
              <a:pPr>
                <a:spcAft>
                  <a:spcPts val="600"/>
                </a:spcAft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5710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2A0E4E09-FC02-4ADC-951A-3FFA90B6FE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E5821A2D-F010-4C2B-8819-23281D9C77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3"/>
            <a:ext cx="6095695" cy="6857997"/>
          </a:xfrm>
          <a:custGeom>
            <a:avLst/>
            <a:gdLst>
              <a:gd name="connsiteX0" fmla="*/ 3435036 w 6095695"/>
              <a:gd name="connsiteY0" fmla="*/ 0 h 6857997"/>
              <a:gd name="connsiteX1" fmla="*/ 4198562 w 6095695"/>
              <a:gd name="connsiteY1" fmla="*/ 0 h 6857997"/>
              <a:gd name="connsiteX2" fmla="*/ 4365987 w 6095695"/>
              <a:gd name="connsiteY2" fmla="*/ 128761 h 6857997"/>
              <a:gd name="connsiteX3" fmla="*/ 6095695 w 6095695"/>
              <a:gd name="connsiteY3" fmla="*/ 3718209 h 6857997"/>
              <a:gd name="connsiteX4" fmla="*/ 4860911 w 6095695"/>
              <a:gd name="connsiteY4" fmla="*/ 6845880 h 6857997"/>
              <a:gd name="connsiteX5" fmla="*/ 4849107 w 6095695"/>
              <a:gd name="connsiteY5" fmla="*/ 6857997 h 6857997"/>
              <a:gd name="connsiteX6" fmla="*/ 4253869 w 6095695"/>
              <a:gd name="connsiteY6" fmla="*/ 6857997 h 6857997"/>
              <a:gd name="connsiteX7" fmla="*/ 4409441 w 6095695"/>
              <a:gd name="connsiteY7" fmla="*/ 6719623 h 6857997"/>
              <a:gd name="connsiteX8" fmla="*/ 5679794 w 6095695"/>
              <a:gd name="connsiteY8" fmla="*/ 3718209 h 6857997"/>
              <a:gd name="connsiteX9" fmla="*/ 3591563 w 6095695"/>
              <a:gd name="connsiteY9" fmla="*/ 88079 h 6857997"/>
              <a:gd name="connsiteX10" fmla="*/ 0 w 6095695"/>
              <a:gd name="connsiteY10" fmla="*/ 0 h 6857997"/>
              <a:gd name="connsiteX11" fmla="*/ 3177466 w 6095695"/>
              <a:gd name="connsiteY11" fmla="*/ 0 h 6857997"/>
              <a:gd name="connsiteX12" fmla="*/ 3353291 w 6095695"/>
              <a:gd name="connsiteY12" fmla="*/ 88129 h 6857997"/>
              <a:gd name="connsiteX13" fmla="*/ 5560965 w 6095695"/>
              <a:gd name="connsiteY13" fmla="*/ 3718209 h 6857997"/>
              <a:gd name="connsiteX14" fmla="*/ 4325417 w 6095695"/>
              <a:gd name="connsiteY14" fmla="*/ 6637392 h 6857997"/>
              <a:gd name="connsiteX15" fmla="*/ 4077394 w 6095695"/>
              <a:gd name="connsiteY15" fmla="*/ 6857997 h 6857997"/>
              <a:gd name="connsiteX16" fmla="*/ 0 w 6095695"/>
              <a:gd name="connsiteY16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5695" h="6857997">
                <a:moveTo>
                  <a:pt x="3435036" y="0"/>
                </a:moveTo>
                <a:lnTo>
                  <a:pt x="4198562" y="0"/>
                </a:lnTo>
                <a:lnTo>
                  <a:pt x="4365987" y="128761"/>
                </a:lnTo>
                <a:cubicBezTo>
                  <a:pt x="5422363" y="981944"/>
                  <a:pt x="6095695" y="2273123"/>
                  <a:pt x="6095695" y="3718209"/>
                </a:cubicBezTo>
                <a:cubicBezTo>
                  <a:pt x="6095695" y="4922447"/>
                  <a:pt x="5628104" y="6019805"/>
                  <a:pt x="4860911" y="6845880"/>
                </a:cubicBezTo>
                <a:lnTo>
                  <a:pt x="4849107" y="6857997"/>
                </a:lnTo>
                <a:lnTo>
                  <a:pt x="4253869" y="6857997"/>
                </a:lnTo>
                <a:lnTo>
                  <a:pt x="4409441" y="6719623"/>
                </a:lnTo>
                <a:cubicBezTo>
                  <a:pt x="5194330" y="5951494"/>
                  <a:pt x="5679794" y="4890334"/>
                  <a:pt x="5679794" y="3718209"/>
                </a:cubicBezTo>
                <a:cubicBezTo>
                  <a:pt x="5679794" y="2179795"/>
                  <a:pt x="4843506" y="832535"/>
                  <a:pt x="3591563" y="88079"/>
                </a:cubicBezTo>
                <a:close/>
                <a:moveTo>
                  <a:pt x="0" y="0"/>
                </a:moveTo>
                <a:lnTo>
                  <a:pt x="3177466" y="0"/>
                </a:lnTo>
                <a:lnTo>
                  <a:pt x="3353291" y="88129"/>
                </a:lnTo>
                <a:cubicBezTo>
                  <a:pt x="4668281" y="787221"/>
                  <a:pt x="5560965" y="2150692"/>
                  <a:pt x="5560965" y="3718209"/>
                </a:cubicBezTo>
                <a:cubicBezTo>
                  <a:pt x="5560965" y="4858221"/>
                  <a:pt x="5088802" y="5890308"/>
                  <a:pt x="4325417" y="6637392"/>
                </a:cubicBezTo>
                <a:lnTo>
                  <a:pt x="4077394" y="6857997"/>
                </a:lnTo>
                <a:lnTo>
                  <a:pt x="0" y="6857997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0" name="Graphic 9">
            <a:extLst>
              <a:ext uri="{FF2B5EF4-FFF2-40B4-BE49-F238E27FC236}">
                <a16:creationId xmlns:a16="http://schemas.microsoft.com/office/drawing/2014/main" id="{BC35E9B5-0CEA-4B71-9EF1-C3C1B8ADAE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23396" y="1687625"/>
            <a:ext cx="3573675" cy="3573675"/>
          </a:xfrm>
          <a:prstGeom prst="rect">
            <a:avLst/>
          </a:prstGeom>
        </p:spPr>
      </p:pic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3729955-45CF-4330-91B9-61FDD955A8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6285" y="1687625"/>
            <a:ext cx="5015440" cy="37156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b="1" dirty="0"/>
              <a:t>KOMANDİT ŞİRKET</a:t>
            </a:r>
          </a:p>
          <a:p>
            <a:pPr algn="just"/>
            <a:r>
              <a:rPr lang="tr-TR" dirty="0"/>
              <a:t>Ticari bir işletmeyi bir ticaret unvanı altında işletmek üzere kurulan ve ortaklardan bir yada birkaçının şirket alacaklılarına karşı sınırlı sorumlu, diğer ortakların ise sınırsız sorumlu bulunduğu şirkettir.</a:t>
            </a:r>
          </a:p>
          <a:p>
            <a:pPr algn="just"/>
            <a:r>
              <a:rPr lang="tr-TR" dirty="0"/>
              <a:t>Ortaklardan biri yada birkaçı sınırlı diğer ortaklar ise sınırsız sorumludurlar.</a:t>
            </a:r>
          </a:p>
          <a:p>
            <a:pPr algn="just"/>
            <a:r>
              <a:rPr lang="tr-TR" dirty="0"/>
              <a:t>Sınırsız sorumlu; komandite sınırlı sorumlu; komanditer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D9F9428-EAE5-4CEE-ADF1-89208D863EE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3396" y="6272784"/>
            <a:ext cx="3273552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fld id="{3C2CD5ED-6047-4065-9C36-9012CAD8985D}" type="datetime1">
              <a:rPr lang="tr-TR">
                <a:solidFill>
                  <a:srgbClr val="FFFFFF"/>
                </a:solidFill>
              </a:rPr>
              <a:pPr algn="l">
                <a:spcAft>
                  <a:spcPts val="600"/>
                </a:spcAft>
              </a:pPr>
              <a:t>30.04.2020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1C3F347-FCF8-453D-8972-7495E784F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35050" y="6272784"/>
            <a:ext cx="479319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Öğr. Gör.Av. Emrullah MANAV</a:t>
            </a:r>
            <a:endParaRPr lang="en-US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D68B9961-F007-40D1-AF51-61B6DE5106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E9FDF494-C7FB-47DF-BD39-1F65FA5508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3A822E1C-4C1A-4BEE-B19C-0FFB2D57BB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70FD7D7-7347-4335-B008-DDA7443CC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FAB73BC-B049-4115-A692-8D63A059BFB8}" type="slidenum">
              <a:rPr lang="en-US" smtClean="0"/>
              <a:pPr>
                <a:spcAft>
                  <a:spcPts val="600"/>
                </a:spcAft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8989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2A0E4E09-FC02-4ADC-951A-3FFA90B6FE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E5821A2D-F010-4C2B-8819-23281D9C77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3"/>
            <a:ext cx="6095695" cy="6857997"/>
          </a:xfrm>
          <a:custGeom>
            <a:avLst/>
            <a:gdLst>
              <a:gd name="connsiteX0" fmla="*/ 3435036 w 6095695"/>
              <a:gd name="connsiteY0" fmla="*/ 0 h 6857997"/>
              <a:gd name="connsiteX1" fmla="*/ 4198562 w 6095695"/>
              <a:gd name="connsiteY1" fmla="*/ 0 h 6857997"/>
              <a:gd name="connsiteX2" fmla="*/ 4365987 w 6095695"/>
              <a:gd name="connsiteY2" fmla="*/ 128761 h 6857997"/>
              <a:gd name="connsiteX3" fmla="*/ 6095695 w 6095695"/>
              <a:gd name="connsiteY3" fmla="*/ 3718209 h 6857997"/>
              <a:gd name="connsiteX4" fmla="*/ 4860911 w 6095695"/>
              <a:gd name="connsiteY4" fmla="*/ 6845880 h 6857997"/>
              <a:gd name="connsiteX5" fmla="*/ 4849107 w 6095695"/>
              <a:gd name="connsiteY5" fmla="*/ 6857997 h 6857997"/>
              <a:gd name="connsiteX6" fmla="*/ 4253869 w 6095695"/>
              <a:gd name="connsiteY6" fmla="*/ 6857997 h 6857997"/>
              <a:gd name="connsiteX7" fmla="*/ 4409441 w 6095695"/>
              <a:gd name="connsiteY7" fmla="*/ 6719623 h 6857997"/>
              <a:gd name="connsiteX8" fmla="*/ 5679794 w 6095695"/>
              <a:gd name="connsiteY8" fmla="*/ 3718209 h 6857997"/>
              <a:gd name="connsiteX9" fmla="*/ 3591563 w 6095695"/>
              <a:gd name="connsiteY9" fmla="*/ 88079 h 6857997"/>
              <a:gd name="connsiteX10" fmla="*/ 0 w 6095695"/>
              <a:gd name="connsiteY10" fmla="*/ 0 h 6857997"/>
              <a:gd name="connsiteX11" fmla="*/ 3177466 w 6095695"/>
              <a:gd name="connsiteY11" fmla="*/ 0 h 6857997"/>
              <a:gd name="connsiteX12" fmla="*/ 3353291 w 6095695"/>
              <a:gd name="connsiteY12" fmla="*/ 88129 h 6857997"/>
              <a:gd name="connsiteX13" fmla="*/ 5560965 w 6095695"/>
              <a:gd name="connsiteY13" fmla="*/ 3718209 h 6857997"/>
              <a:gd name="connsiteX14" fmla="*/ 4325417 w 6095695"/>
              <a:gd name="connsiteY14" fmla="*/ 6637392 h 6857997"/>
              <a:gd name="connsiteX15" fmla="*/ 4077394 w 6095695"/>
              <a:gd name="connsiteY15" fmla="*/ 6857997 h 6857997"/>
              <a:gd name="connsiteX16" fmla="*/ 0 w 6095695"/>
              <a:gd name="connsiteY16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5695" h="6857997">
                <a:moveTo>
                  <a:pt x="3435036" y="0"/>
                </a:moveTo>
                <a:lnTo>
                  <a:pt x="4198562" y="0"/>
                </a:lnTo>
                <a:lnTo>
                  <a:pt x="4365987" y="128761"/>
                </a:lnTo>
                <a:cubicBezTo>
                  <a:pt x="5422363" y="981944"/>
                  <a:pt x="6095695" y="2273123"/>
                  <a:pt x="6095695" y="3718209"/>
                </a:cubicBezTo>
                <a:cubicBezTo>
                  <a:pt x="6095695" y="4922447"/>
                  <a:pt x="5628104" y="6019805"/>
                  <a:pt x="4860911" y="6845880"/>
                </a:cubicBezTo>
                <a:lnTo>
                  <a:pt x="4849107" y="6857997"/>
                </a:lnTo>
                <a:lnTo>
                  <a:pt x="4253869" y="6857997"/>
                </a:lnTo>
                <a:lnTo>
                  <a:pt x="4409441" y="6719623"/>
                </a:lnTo>
                <a:cubicBezTo>
                  <a:pt x="5194330" y="5951494"/>
                  <a:pt x="5679794" y="4890334"/>
                  <a:pt x="5679794" y="3718209"/>
                </a:cubicBezTo>
                <a:cubicBezTo>
                  <a:pt x="5679794" y="2179795"/>
                  <a:pt x="4843506" y="832535"/>
                  <a:pt x="3591563" y="88079"/>
                </a:cubicBezTo>
                <a:close/>
                <a:moveTo>
                  <a:pt x="0" y="0"/>
                </a:moveTo>
                <a:lnTo>
                  <a:pt x="3177466" y="0"/>
                </a:lnTo>
                <a:lnTo>
                  <a:pt x="3353291" y="88129"/>
                </a:lnTo>
                <a:cubicBezTo>
                  <a:pt x="4668281" y="787221"/>
                  <a:pt x="5560965" y="2150692"/>
                  <a:pt x="5560965" y="3718209"/>
                </a:cubicBezTo>
                <a:cubicBezTo>
                  <a:pt x="5560965" y="4858221"/>
                  <a:pt x="5088802" y="5890308"/>
                  <a:pt x="4325417" y="6637392"/>
                </a:cubicBezTo>
                <a:lnTo>
                  <a:pt x="4077394" y="6857997"/>
                </a:lnTo>
                <a:lnTo>
                  <a:pt x="0" y="6857997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0" name="Graphic 9">
            <a:extLst>
              <a:ext uri="{FF2B5EF4-FFF2-40B4-BE49-F238E27FC236}">
                <a16:creationId xmlns:a16="http://schemas.microsoft.com/office/drawing/2014/main" id="{BC35E9B5-0CEA-4B71-9EF1-C3C1B8ADAE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23396" y="1687625"/>
            <a:ext cx="3573675" cy="3573675"/>
          </a:xfrm>
          <a:prstGeom prst="rect">
            <a:avLst/>
          </a:prstGeom>
        </p:spPr>
      </p:pic>
      <p:sp>
        <p:nvSpPr>
          <p:cNvPr id="14" name="İçerik Yer Tutucusu 2">
            <a:extLst>
              <a:ext uri="{FF2B5EF4-FFF2-40B4-BE49-F238E27FC236}">
                <a16:creationId xmlns:a16="http://schemas.microsoft.com/office/drawing/2014/main" id="{06BACD6F-93EC-4560-B8EA-961F209436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3554" y="1936643"/>
            <a:ext cx="4948171" cy="37156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b="1" dirty="0"/>
              <a:t>ANONİM ŞİRKET</a:t>
            </a:r>
          </a:p>
          <a:p>
            <a:pPr algn="just"/>
            <a:r>
              <a:rPr lang="tr-TR" dirty="0"/>
              <a:t>Bir unvana sahip, esas sermayesi muayyen ve paylara bölünmüş olan borçlarından dolayı da sadece malvarlığıyla sınırlı olarak sorumlu bulunan anonim şirket en az beş ortakla kurulur sermayesi en az 5 milyar olmalıdır. </a:t>
            </a:r>
          </a:p>
          <a:p>
            <a:pPr algn="just"/>
            <a:r>
              <a:rPr lang="tr-TR" dirty="0"/>
              <a:t>Sermaye her biri en az 500 TL değerinde paylara ayrılır. </a:t>
            </a:r>
          </a:p>
          <a:p>
            <a:pPr algn="just"/>
            <a:r>
              <a:rPr lang="tr-TR" dirty="0"/>
              <a:t>Her bir payı temsil etmek üzere çıkarılan belgeye </a:t>
            </a:r>
            <a:r>
              <a:rPr lang="tr-TR" b="1" dirty="0"/>
              <a:t>hisse sendeni </a:t>
            </a:r>
            <a:r>
              <a:rPr lang="tr-TR" dirty="0"/>
              <a:t>denir.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D9F9428-EAE5-4CEE-ADF1-89208D863EE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3396" y="6272784"/>
            <a:ext cx="3273552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fld id="{3C2CD5ED-6047-4065-9C36-9012CAD8985D}" type="datetime1">
              <a:rPr lang="tr-TR">
                <a:solidFill>
                  <a:srgbClr val="FFFFFF"/>
                </a:solidFill>
              </a:rPr>
              <a:pPr algn="l">
                <a:spcAft>
                  <a:spcPts val="600"/>
                </a:spcAft>
              </a:pPr>
              <a:t>30.04.2020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1C3F347-FCF8-453D-8972-7495E784F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35050" y="6272784"/>
            <a:ext cx="479319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Öğr. Gör.Av. Emrullah MANAV</a:t>
            </a:r>
            <a:endParaRPr lang="en-US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D68B9961-F007-40D1-AF51-61B6DE5106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E9FDF494-C7FB-47DF-BD39-1F65FA5508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3A822E1C-4C1A-4BEE-B19C-0FFB2D57BB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70FD7D7-7347-4335-B008-DDA7443CC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FAB73BC-B049-4115-A692-8D63A059BFB8}" type="slidenum">
              <a:rPr lang="en-US" smtClean="0"/>
              <a:pPr>
                <a:spcAft>
                  <a:spcPts val="600"/>
                </a:spcAft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7843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2A0E4E09-FC02-4ADC-951A-3FFA90B6FE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E5821A2D-F010-4C2B-8819-23281D9C77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3"/>
            <a:ext cx="6095695" cy="6857997"/>
          </a:xfrm>
          <a:custGeom>
            <a:avLst/>
            <a:gdLst>
              <a:gd name="connsiteX0" fmla="*/ 3435036 w 6095695"/>
              <a:gd name="connsiteY0" fmla="*/ 0 h 6857997"/>
              <a:gd name="connsiteX1" fmla="*/ 4198562 w 6095695"/>
              <a:gd name="connsiteY1" fmla="*/ 0 h 6857997"/>
              <a:gd name="connsiteX2" fmla="*/ 4365987 w 6095695"/>
              <a:gd name="connsiteY2" fmla="*/ 128761 h 6857997"/>
              <a:gd name="connsiteX3" fmla="*/ 6095695 w 6095695"/>
              <a:gd name="connsiteY3" fmla="*/ 3718209 h 6857997"/>
              <a:gd name="connsiteX4" fmla="*/ 4860911 w 6095695"/>
              <a:gd name="connsiteY4" fmla="*/ 6845880 h 6857997"/>
              <a:gd name="connsiteX5" fmla="*/ 4849107 w 6095695"/>
              <a:gd name="connsiteY5" fmla="*/ 6857997 h 6857997"/>
              <a:gd name="connsiteX6" fmla="*/ 4253869 w 6095695"/>
              <a:gd name="connsiteY6" fmla="*/ 6857997 h 6857997"/>
              <a:gd name="connsiteX7" fmla="*/ 4409441 w 6095695"/>
              <a:gd name="connsiteY7" fmla="*/ 6719623 h 6857997"/>
              <a:gd name="connsiteX8" fmla="*/ 5679794 w 6095695"/>
              <a:gd name="connsiteY8" fmla="*/ 3718209 h 6857997"/>
              <a:gd name="connsiteX9" fmla="*/ 3591563 w 6095695"/>
              <a:gd name="connsiteY9" fmla="*/ 88079 h 6857997"/>
              <a:gd name="connsiteX10" fmla="*/ 0 w 6095695"/>
              <a:gd name="connsiteY10" fmla="*/ 0 h 6857997"/>
              <a:gd name="connsiteX11" fmla="*/ 3177466 w 6095695"/>
              <a:gd name="connsiteY11" fmla="*/ 0 h 6857997"/>
              <a:gd name="connsiteX12" fmla="*/ 3353291 w 6095695"/>
              <a:gd name="connsiteY12" fmla="*/ 88129 h 6857997"/>
              <a:gd name="connsiteX13" fmla="*/ 5560965 w 6095695"/>
              <a:gd name="connsiteY13" fmla="*/ 3718209 h 6857997"/>
              <a:gd name="connsiteX14" fmla="*/ 4325417 w 6095695"/>
              <a:gd name="connsiteY14" fmla="*/ 6637392 h 6857997"/>
              <a:gd name="connsiteX15" fmla="*/ 4077394 w 6095695"/>
              <a:gd name="connsiteY15" fmla="*/ 6857997 h 6857997"/>
              <a:gd name="connsiteX16" fmla="*/ 0 w 6095695"/>
              <a:gd name="connsiteY16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5695" h="6857997">
                <a:moveTo>
                  <a:pt x="3435036" y="0"/>
                </a:moveTo>
                <a:lnTo>
                  <a:pt x="4198562" y="0"/>
                </a:lnTo>
                <a:lnTo>
                  <a:pt x="4365987" y="128761"/>
                </a:lnTo>
                <a:cubicBezTo>
                  <a:pt x="5422363" y="981944"/>
                  <a:pt x="6095695" y="2273123"/>
                  <a:pt x="6095695" y="3718209"/>
                </a:cubicBezTo>
                <a:cubicBezTo>
                  <a:pt x="6095695" y="4922447"/>
                  <a:pt x="5628104" y="6019805"/>
                  <a:pt x="4860911" y="6845880"/>
                </a:cubicBezTo>
                <a:lnTo>
                  <a:pt x="4849107" y="6857997"/>
                </a:lnTo>
                <a:lnTo>
                  <a:pt x="4253869" y="6857997"/>
                </a:lnTo>
                <a:lnTo>
                  <a:pt x="4409441" y="6719623"/>
                </a:lnTo>
                <a:cubicBezTo>
                  <a:pt x="5194330" y="5951494"/>
                  <a:pt x="5679794" y="4890334"/>
                  <a:pt x="5679794" y="3718209"/>
                </a:cubicBezTo>
                <a:cubicBezTo>
                  <a:pt x="5679794" y="2179795"/>
                  <a:pt x="4843506" y="832535"/>
                  <a:pt x="3591563" y="88079"/>
                </a:cubicBezTo>
                <a:close/>
                <a:moveTo>
                  <a:pt x="0" y="0"/>
                </a:moveTo>
                <a:lnTo>
                  <a:pt x="3177466" y="0"/>
                </a:lnTo>
                <a:lnTo>
                  <a:pt x="3353291" y="88129"/>
                </a:lnTo>
                <a:cubicBezTo>
                  <a:pt x="4668281" y="787221"/>
                  <a:pt x="5560965" y="2150692"/>
                  <a:pt x="5560965" y="3718209"/>
                </a:cubicBezTo>
                <a:cubicBezTo>
                  <a:pt x="5560965" y="4858221"/>
                  <a:pt x="5088802" y="5890308"/>
                  <a:pt x="4325417" y="6637392"/>
                </a:cubicBezTo>
                <a:lnTo>
                  <a:pt x="4077394" y="6857997"/>
                </a:lnTo>
                <a:lnTo>
                  <a:pt x="0" y="6857997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0" name="Graphic 9">
            <a:extLst>
              <a:ext uri="{FF2B5EF4-FFF2-40B4-BE49-F238E27FC236}">
                <a16:creationId xmlns:a16="http://schemas.microsoft.com/office/drawing/2014/main" id="{BC35E9B5-0CEA-4B71-9EF1-C3C1B8ADAE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23396" y="1687625"/>
            <a:ext cx="3573675" cy="3573675"/>
          </a:xfrm>
          <a:prstGeom prst="rect">
            <a:avLst/>
          </a:prstGeom>
        </p:spPr>
      </p:pic>
      <p:sp>
        <p:nvSpPr>
          <p:cNvPr id="15" name="İçerik Yer Tutucusu 2">
            <a:extLst>
              <a:ext uri="{FF2B5EF4-FFF2-40B4-BE49-F238E27FC236}">
                <a16:creationId xmlns:a16="http://schemas.microsoft.com/office/drawing/2014/main" id="{DD13E599-17BC-473F-9257-A73B1D3DA5D0}"/>
              </a:ext>
            </a:extLst>
          </p:cNvPr>
          <p:cNvSpPr txBox="1">
            <a:spLocks/>
          </p:cNvSpPr>
          <p:nvPr/>
        </p:nvSpPr>
        <p:spPr>
          <a:xfrm>
            <a:off x="6386286" y="2456596"/>
            <a:ext cx="4924842" cy="37156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b="1" dirty="0"/>
              <a:t>LİMİTED ŞİRKET</a:t>
            </a:r>
          </a:p>
          <a:p>
            <a:pPr algn="just"/>
            <a:r>
              <a:rPr lang="en-US" dirty="0"/>
              <a:t>Bir </a:t>
            </a:r>
            <a:r>
              <a:rPr lang="en-US" dirty="0" err="1"/>
              <a:t>ticaret</a:t>
            </a:r>
            <a:r>
              <a:rPr lang="en-US" dirty="0"/>
              <a:t> </a:t>
            </a:r>
            <a:r>
              <a:rPr lang="en-US" dirty="0" err="1"/>
              <a:t>unvanı</a:t>
            </a:r>
            <a:r>
              <a:rPr lang="en-US" dirty="0"/>
              <a:t> </a:t>
            </a:r>
            <a:r>
              <a:rPr lang="en-US" dirty="0" err="1"/>
              <a:t>altında</a:t>
            </a:r>
            <a:r>
              <a:rPr lang="en-US" dirty="0"/>
              <a:t> </a:t>
            </a:r>
            <a:r>
              <a:rPr lang="en-US" dirty="0" err="1"/>
              <a:t>kurulan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ortakların</a:t>
            </a:r>
            <a:r>
              <a:rPr lang="en-US" dirty="0"/>
              <a:t> </a:t>
            </a:r>
            <a:r>
              <a:rPr lang="en-US" dirty="0" err="1"/>
              <a:t>sorumluluğu</a:t>
            </a:r>
            <a:r>
              <a:rPr lang="en-US" dirty="0"/>
              <a:t> </a:t>
            </a:r>
            <a:r>
              <a:rPr lang="en-US" dirty="0" err="1"/>
              <a:t>sınırlı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şirket</a:t>
            </a:r>
            <a:r>
              <a:rPr lang="en-US" dirty="0"/>
              <a:t> </a:t>
            </a:r>
            <a:r>
              <a:rPr lang="en-US" dirty="0" err="1"/>
              <a:t>sermayesi</a:t>
            </a:r>
            <a:r>
              <a:rPr lang="en-US" dirty="0"/>
              <a:t> </a:t>
            </a:r>
            <a:r>
              <a:rPr lang="en-US" dirty="0" err="1"/>
              <a:t>muayyen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şirkettir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Ortak</a:t>
            </a:r>
            <a:r>
              <a:rPr lang="en-US" dirty="0"/>
              <a:t> </a:t>
            </a:r>
            <a:r>
              <a:rPr lang="en-US" dirty="0" err="1"/>
              <a:t>sayısı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az</a:t>
            </a:r>
            <a:r>
              <a:rPr lang="en-US" dirty="0"/>
              <a:t> 2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fazla</a:t>
            </a:r>
            <a:r>
              <a:rPr lang="en-US" dirty="0"/>
              <a:t> 50 </a:t>
            </a:r>
            <a:r>
              <a:rPr lang="en-US" dirty="0" err="1"/>
              <a:t>olabilir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Şirket</a:t>
            </a:r>
            <a:r>
              <a:rPr lang="en-US" dirty="0"/>
              <a:t> </a:t>
            </a:r>
            <a:r>
              <a:rPr lang="en-US" dirty="0" err="1"/>
              <a:t>sermayesi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az</a:t>
            </a:r>
            <a:r>
              <a:rPr lang="en-US" dirty="0"/>
              <a:t> 500.000.000 TL </a:t>
            </a:r>
            <a:r>
              <a:rPr lang="en-US" dirty="0" err="1"/>
              <a:t>olmalıdır</a:t>
            </a:r>
            <a:r>
              <a:rPr lang="en-US" dirty="0"/>
              <a:t>. </a:t>
            </a:r>
          </a:p>
          <a:p>
            <a:pPr algn="just"/>
            <a:r>
              <a:rPr lang="en-US" dirty="0"/>
              <a:t>Limited </a:t>
            </a:r>
            <a:r>
              <a:rPr lang="en-US" dirty="0" err="1"/>
              <a:t>şirketler</a:t>
            </a:r>
            <a:r>
              <a:rPr lang="en-US" dirty="0"/>
              <a:t> </a:t>
            </a:r>
            <a:r>
              <a:rPr lang="en-US" dirty="0" err="1"/>
              <a:t>bankacılık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sigortacılık</a:t>
            </a:r>
            <a:r>
              <a:rPr lang="en-US" dirty="0"/>
              <a:t> </a:t>
            </a:r>
            <a:r>
              <a:rPr lang="en-US" dirty="0" err="1"/>
              <a:t>yapamazlar</a:t>
            </a:r>
            <a:r>
              <a:rPr lang="en-US" dirty="0"/>
              <a:t>.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D9F9428-EAE5-4CEE-ADF1-89208D863EE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3396" y="6272784"/>
            <a:ext cx="3273552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defTabSz="914400">
              <a:spcAft>
                <a:spcPts val="600"/>
              </a:spcAft>
            </a:pPr>
            <a:fld id="{3C2CD5ED-6047-4065-9C36-9012CAD8985D}" type="datetime1">
              <a:rPr lang="en-US">
                <a:solidFill>
                  <a:srgbClr val="FFFFFF"/>
                </a:solidFill>
              </a:rPr>
              <a:pPr algn="l" defTabSz="914400">
                <a:spcAft>
                  <a:spcPts val="600"/>
                </a:spcAft>
              </a:pPr>
              <a:t>4/30/2020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1C3F347-FCF8-453D-8972-7495E784F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35050" y="6272784"/>
            <a:ext cx="4793197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chemeClr val="tx2"/>
                </a:solidFill>
                <a:latin typeface="+mn-lt"/>
                <a:ea typeface="+mn-ea"/>
                <a:cs typeface="+mn-cs"/>
              </a:rPr>
              <a:t>Öğr. Gör.Av. Emrullah MANAV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D68B9961-F007-40D1-AF51-61B6DE5106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E9FDF494-C7FB-47DF-BD39-1F65FA5508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3A822E1C-4C1A-4BEE-B19C-0FFB2D57BB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70FD7D7-7347-4335-B008-DDA7443CC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4FAB73BC-B049-4115-A692-8D63A059BFB8}" type="slidenum">
              <a:rPr lang="en-US" smtClean="0"/>
              <a:pPr defTabSz="914400">
                <a:spcAft>
                  <a:spcPts val="600"/>
                </a:spcAft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2676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2A0E4E09-FC02-4ADC-951A-3FFA90B6FE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E5821A2D-F010-4C2B-8819-23281D9C77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3"/>
            <a:ext cx="6095695" cy="6857997"/>
          </a:xfrm>
          <a:custGeom>
            <a:avLst/>
            <a:gdLst>
              <a:gd name="connsiteX0" fmla="*/ 3435036 w 6095695"/>
              <a:gd name="connsiteY0" fmla="*/ 0 h 6857997"/>
              <a:gd name="connsiteX1" fmla="*/ 4198562 w 6095695"/>
              <a:gd name="connsiteY1" fmla="*/ 0 h 6857997"/>
              <a:gd name="connsiteX2" fmla="*/ 4365987 w 6095695"/>
              <a:gd name="connsiteY2" fmla="*/ 128761 h 6857997"/>
              <a:gd name="connsiteX3" fmla="*/ 6095695 w 6095695"/>
              <a:gd name="connsiteY3" fmla="*/ 3718209 h 6857997"/>
              <a:gd name="connsiteX4" fmla="*/ 4860911 w 6095695"/>
              <a:gd name="connsiteY4" fmla="*/ 6845880 h 6857997"/>
              <a:gd name="connsiteX5" fmla="*/ 4849107 w 6095695"/>
              <a:gd name="connsiteY5" fmla="*/ 6857997 h 6857997"/>
              <a:gd name="connsiteX6" fmla="*/ 4253869 w 6095695"/>
              <a:gd name="connsiteY6" fmla="*/ 6857997 h 6857997"/>
              <a:gd name="connsiteX7" fmla="*/ 4409441 w 6095695"/>
              <a:gd name="connsiteY7" fmla="*/ 6719623 h 6857997"/>
              <a:gd name="connsiteX8" fmla="*/ 5679794 w 6095695"/>
              <a:gd name="connsiteY8" fmla="*/ 3718209 h 6857997"/>
              <a:gd name="connsiteX9" fmla="*/ 3591563 w 6095695"/>
              <a:gd name="connsiteY9" fmla="*/ 88079 h 6857997"/>
              <a:gd name="connsiteX10" fmla="*/ 0 w 6095695"/>
              <a:gd name="connsiteY10" fmla="*/ 0 h 6857997"/>
              <a:gd name="connsiteX11" fmla="*/ 3177466 w 6095695"/>
              <a:gd name="connsiteY11" fmla="*/ 0 h 6857997"/>
              <a:gd name="connsiteX12" fmla="*/ 3353291 w 6095695"/>
              <a:gd name="connsiteY12" fmla="*/ 88129 h 6857997"/>
              <a:gd name="connsiteX13" fmla="*/ 5560965 w 6095695"/>
              <a:gd name="connsiteY13" fmla="*/ 3718209 h 6857997"/>
              <a:gd name="connsiteX14" fmla="*/ 4325417 w 6095695"/>
              <a:gd name="connsiteY14" fmla="*/ 6637392 h 6857997"/>
              <a:gd name="connsiteX15" fmla="*/ 4077394 w 6095695"/>
              <a:gd name="connsiteY15" fmla="*/ 6857997 h 6857997"/>
              <a:gd name="connsiteX16" fmla="*/ 0 w 6095695"/>
              <a:gd name="connsiteY16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5695" h="6857997">
                <a:moveTo>
                  <a:pt x="3435036" y="0"/>
                </a:moveTo>
                <a:lnTo>
                  <a:pt x="4198562" y="0"/>
                </a:lnTo>
                <a:lnTo>
                  <a:pt x="4365987" y="128761"/>
                </a:lnTo>
                <a:cubicBezTo>
                  <a:pt x="5422363" y="981944"/>
                  <a:pt x="6095695" y="2273123"/>
                  <a:pt x="6095695" y="3718209"/>
                </a:cubicBezTo>
                <a:cubicBezTo>
                  <a:pt x="6095695" y="4922447"/>
                  <a:pt x="5628104" y="6019805"/>
                  <a:pt x="4860911" y="6845880"/>
                </a:cubicBezTo>
                <a:lnTo>
                  <a:pt x="4849107" y="6857997"/>
                </a:lnTo>
                <a:lnTo>
                  <a:pt x="4253869" y="6857997"/>
                </a:lnTo>
                <a:lnTo>
                  <a:pt x="4409441" y="6719623"/>
                </a:lnTo>
                <a:cubicBezTo>
                  <a:pt x="5194330" y="5951494"/>
                  <a:pt x="5679794" y="4890334"/>
                  <a:pt x="5679794" y="3718209"/>
                </a:cubicBezTo>
                <a:cubicBezTo>
                  <a:pt x="5679794" y="2179795"/>
                  <a:pt x="4843506" y="832535"/>
                  <a:pt x="3591563" y="88079"/>
                </a:cubicBezTo>
                <a:close/>
                <a:moveTo>
                  <a:pt x="0" y="0"/>
                </a:moveTo>
                <a:lnTo>
                  <a:pt x="3177466" y="0"/>
                </a:lnTo>
                <a:lnTo>
                  <a:pt x="3353291" y="88129"/>
                </a:lnTo>
                <a:cubicBezTo>
                  <a:pt x="4668281" y="787221"/>
                  <a:pt x="5560965" y="2150692"/>
                  <a:pt x="5560965" y="3718209"/>
                </a:cubicBezTo>
                <a:cubicBezTo>
                  <a:pt x="5560965" y="4858221"/>
                  <a:pt x="5088802" y="5890308"/>
                  <a:pt x="4325417" y="6637392"/>
                </a:cubicBezTo>
                <a:lnTo>
                  <a:pt x="4077394" y="6857997"/>
                </a:lnTo>
                <a:lnTo>
                  <a:pt x="0" y="6857997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0" name="Graphic 9">
            <a:extLst>
              <a:ext uri="{FF2B5EF4-FFF2-40B4-BE49-F238E27FC236}">
                <a16:creationId xmlns:a16="http://schemas.microsoft.com/office/drawing/2014/main" id="{BC35E9B5-0CEA-4B71-9EF1-C3C1B8ADAE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23396" y="1687625"/>
            <a:ext cx="3573675" cy="3573675"/>
          </a:xfrm>
          <a:prstGeom prst="rect">
            <a:avLst/>
          </a:prstGeom>
        </p:spPr>
      </p:pic>
      <p:sp>
        <p:nvSpPr>
          <p:cNvPr id="12" name="İçerik Yer Tutucusu 2">
            <a:extLst>
              <a:ext uri="{FF2B5EF4-FFF2-40B4-BE49-F238E27FC236}">
                <a16:creationId xmlns:a16="http://schemas.microsoft.com/office/drawing/2014/main" id="{DB3D9533-879A-4DAE-AE9B-C4297638F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0666" y="2196620"/>
            <a:ext cx="4950461" cy="37156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b="1" dirty="0"/>
              <a:t>KOOPERATİFLER</a:t>
            </a:r>
          </a:p>
          <a:p>
            <a:pPr algn="just"/>
            <a:r>
              <a:rPr lang="tr-TR" dirty="0"/>
              <a:t>Ortaklarının iktisadi çıkarlarını meslek ve geçinmelerine ilişkin ihtiyaçlarını karşılıklı yardım dayanışma ve kefalet şeklinde sağlayıp koruyan değişir sermayeli kuruluşlardır.</a:t>
            </a:r>
          </a:p>
          <a:p>
            <a:pPr algn="just"/>
            <a:r>
              <a:rPr lang="tr-TR" dirty="0"/>
              <a:t>Kooperatiflerin paylan en az 100.000 TL ve en fazla 500.000 TL olabilir. </a:t>
            </a:r>
          </a:p>
          <a:p>
            <a:pPr algn="just"/>
            <a:r>
              <a:rPr lang="tr-TR" dirty="0"/>
              <a:t>Kooperatifler en az yedi kişi ile kurulur.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D9F9428-EAE5-4CEE-ADF1-89208D863EE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3396" y="6272784"/>
            <a:ext cx="3273552" cy="365125"/>
          </a:xfrm>
        </p:spPr>
        <p:txBody>
          <a:bodyPr vert="horz" lIns="91440" tIns="45720" rIns="91440" bIns="45720" rtlCol="0">
            <a:normAutofit/>
          </a:bodyPr>
          <a:lstStyle/>
          <a:p>
            <a:pPr algn="l" defTabSz="914400">
              <a:spcAft>
                <a:spcPts val="600"/>
              </a:spcAft>
            </a:pPr>
            <a:fld id="{3C2CD5ED-6047-4065-9C36-9012CAD8985D}" type="datetime1">
              <a:rPr lang="en-US">
                <a:solidFill>
                  <a:srgbClr val="FFFFFF"/>
                </a:solidFill>
              </a:rPr>
              <a:pPr algn="l" defTabSz="914400">
                <a:spcAft>
                  <a:spcPts val="600"/>
                </a:spcAft>
              </a:pPr>
              <a:t>4/30/2020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1C3F347-FCF8-453D-8972-7495E784F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35050" y="6272784"/>
            <a:ext cx="4793197" cy="365125"/>
          </a:xfrm>
        </p:spPr>
        <p:txBody>
          <a:bodyPr vert="horz" lIns="91440" tIns="45720" rIns="91440" bIns="45720" rtlCol="0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latin typeface="+mn-lt"/>
                <a:ea typeface="+mn-ea"/>
                <a:cs typeface="+mn-cs"/>
              </a:rPr>
              <a:t>Öğr. Gör.Av. Emrullah MANAV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D68B9961-F007-40D1-AF51-61B6DE5106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E9FDF494-C7FB-47DF-BD39-1F65FA5508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3A822E1C-4C1A-4BEE-B19C-0FFB2D57BB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70FD7D7-7347-4335-B008-DDA7443CC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</p:spPr>
        <p:txBody>
          <a:bodyPr vert="horz" lIns="91440" tIns="45720" rIns="91440" bIns="45720" rtlCol="0">
            <a:normAutofit/>
          </a:bodyPr>
          <a:lstStyle/>
          <a:p>
            <a:pPr defTabSz="914400">
              <a:spcAft>
                <a:spcPts val="600"/>
              </a:spcAft>
            </a:pPr>
            <a:fld id="{4FAB73BC-B049-4115-A692-8D63A059BFB8}" type="slidenum">
              <a:rPr lang="en-US" smtClean="0"/>
              <a:pPr defTabSz="914400">
                <a:spcAft>
                  <a:spcPts val="600"/>
                </a:spcAft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8863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BE404C0-67B3-49D5-89ED-BD972D0351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50" y="985578"/>
            <a:ext cx="6201388" cy="5168196"/>
          </a:xfrm>
        </p:spPr>
        <p:txBody>
          <a:bodyPr anchor="ctr">
            <a:normAutofit/>
          </a:bodyPr>
          <a:lstStyle/>
          <a:p>
            <a:pPr algn="just"/>
            <a:r>
              <a:rPr lang="tr-TR" sz="1800" dirty="0"/>
              <a:t>Denizde gemilerle eşya ve yolcu taşıma işlerini düzenleyen hukuk kurallarından oluşur.</a:t>
            </a:r>
          </a:p>
          <a:p>
            <a:pPr algn="just"/>
            <a:r>
              <a:rPr lang="tr-TR" sz="1800" b="1" dirty="0"/>
              <a:t>Gemi: </a:t>
            </a:r>
            <a:r>
              <a:rPr lang="tr-TR" sz="1800" dirty="0"/>
              <a:t>Tahsis edildiği gayeye uygun olarak kullanılması denizde hareket etmesi imkanına bağlı bulunan ve pek de küçük olmayan her türlü tekneye denir.</a:t>
            </a:r>
          </a:p>
          <a:p>
            <a:pPr algn="just"/>
            <a:r>
              <a:rPr lang="tr-TR" sz="1800" b="1" dirty="0"/>
              <a:t>Bayrak: </a:t>
            </a:r>
            <a:r>
              <a:rPr lang="tr-TR" sz="1800" dirty="0"/>
              <a:t>Geminin bağlı olduğu devleti gösterir.</a:t>
            </a:r>
          </a:p>
          <a:p>
            <a:pPr algn="just"/>
            <a:r>
              <a:rPr lang="tr-TR" sz="1800" b="1" dirty="0"/>
              <a:t>Bağlama limanı: </a:t>
            </a:r>
            <a:r>
              <a:rPr lang="tr-TR" sz="1800" dirty="0"/>
              <a:t>Gemiye ait seferlerin yönetildiği limandır.</a:t>
            </a:r>
          </a:p>
          <a:p>
            <a:pPr algn="just"/>
            <a:r>
              <a:rPr lang="tr-TR" sz="1800" b="1" dirty="0"/>
              <a:t>Gemi Sicili: </a:t>
            </a:r>
            <a:r>
              <a:rPr lang="tr-TR" sz="1800" dirty="0"/>
              <a:t>Gemilerin yazıldığı sicildir.</a:t>
            </a:r>
          </a:p>
          <a:p>
            <a:pPr algn="just"/>
            <a:r>
              <a:rPr lang="tr-TR" sz="1800" b="1" dirty="0"/>
              <a:t>Donatan: </a:t>
            </a:r>
            <a:r>
              <a:rPr lang="tr-TR" sz="1800" dirty="0"/>
              <a:t>Gemisini deniz ticaretinde kullanan kişiye denir.</a:t>
            </a:r>
          </a:p>
          <a:p>
            <a:pPr algn="just"/>
            <a:r>
              <a:rPr lang="tr-TR" sz="1800" b="1" dirty="0"/>
              <a:t>Kaptan: </a:t>
            </a:r>
            <a:r>
              <a:rPr lang="tr-TR" sz="1800" dirty="0"/>
              <a:t>Gemiyi sevk ve idare eden kimseye denir.</a:t>
            </a:r>
          </a:p>
          <a:p>
            <a:pPr algn="just"/>
            <a:r>
              <a:rPr lang="tr-TR" sz="1800" b="1" dirty="0"/>
              <a:t>Navlun Sözleşmesi: </a:t>
            </a:r>
            <a:r>
              <a:rPr lang="tr-TR" sz="1800" dirty="0"/>
              <a:t>Deniz yoluyla eşya taşımak üzere yapılan sözleşmeye navlun sözleşmesi denir. </a:t>
            </a:r>
          </a:p>
          <a:p>
            <a:pPr algn="just"/>
            <a:r>
              <a:rPr lang="tr-TR" sz="1800" b="1" dirty="0"/>
              <a:t>Navlun: </a:t>
            </a:r>
            <a:r>
              <a:rPr lang="tr-TR" sz="1800" dirty="0"/>
              <a:t>Taşıma karşılığında ödenen ücrete denir.</a:t>
            </a:r>
          </a:p>
          <a:p>
            <a:pPr algn="just"/>
            <a:endParaRPr lang="tr-TR" sz="18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86983" y="3388659"/>
            <a:ext cx="3657600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4BF9B298-BC35-4C0F-8301-5D63A1E6D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42859" y="1679571"/>
            <a:ext cx="3498864" cy="3498858"/>
            <a:chOff x="7942859" y="1679571"/>
            <a:chExt cx="3498864" cy="3498858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059D8741-EAD6-41B1-A882-70D70FC358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42859" y="1679571"/>
              <a:ext cx="3498864" cy="3498858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45444F36-3103-4D11-A25F-C054D4606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27958" y="1864667"/>
              <a:ext cx="3128666" cy="312866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Başlık 1">
            <a:extLst>
              <a:ext uri="{FF2B5EF4-FFF2-40B4-BE49-F238E27FC236}">
                <a16:creationId xmlns:a16="http://schemas.microsoft.com/office/drawing/2014/main" id="{1B7DB9A8-B79D-4F41-B4AA-17AD1EEC2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1968" y="2376862"/>
            <a:ext cx="2640646" cy="2104273"/>
          </a:xfrm>
          <a:noFill/>
        </p:spPr>
        <p:txBody>
          <a:bodyPr>
            <a:normAutofit/>
          </a:bodyPr>
          <a:lstStyle/>
          <a:p>
            <a:pPr algn="ctr"/>
            <a:r>
              <a:rPr lang="tr-TR" sz="3000" b="1" dirty="0">
                <a:solidFill>
                  <a:schemeClr val="bg1">
                    <a:shade val="97000"/>
                    <a:satMod val="150000"/>
                  </a:schemeClr>
                </a:solidFill>
              </a:rPr>
              <a:t>C.</a:t>
            </a:r>
            <a:br>
              <a:rPr lang="tr-TR" sz="3000" b="1" dirty="0">
                <a:solidFill>
                  <a:schemeClr val="bg1">
                    <a:shade val="97000"/>
                    <a:satMod val="150000"/>
                  </a:schemeClr>
                </a:solidFill>
              </a:rPr>
            </a:br>
            <a:r>
              <a:rPr lang="tr-TR" sz="3000" b="1" dirty="0">
                <a:solidFill>
                  <a:schemeClr val="bg1">
                    <a:shade val="97000"/>
                    <a:satMod val="150000"/>
                  </a:schemeClr>
                </a:solidFill>
              </a:rPr>
              <a:t>DENİZ TİCARETİ HUKUKU</a:t>
            </a:r>
            <a:endParaRPr lang="tr-TR" sz="3000" dirty="0">
              <a:solidFill>
                <a:schemeClr val="bg1">
                  <a:shade val="97000"/>
                  <a:satMod val="150000"/>
                </a:schemeClr>
              </a:solidFill>
            </a:endParaRPr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D5A31B7-98B9-45A4-8E56-ABC973C26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88136" y="6272784"/>
            <a:ext cx="632764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Öğr. Gör.Av. Emrullah MANAV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0719511-6223-4130-AE70-13B46CA801E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64424" y="6272784"/>
            <a:ext cx="327355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C2CD5ED-6047-4065-9C36-9012CAD8985D}" type="datetime1">
              <a:rPr lang="tr-TR" smtClean="0"/>
              <a:pPr>
                <a:spcAft>
                  <a:spcPts val="600"/>
                </a:spcAft>
              </a:pPr>
              <a:t>30.04.2020</a:t>
            </a:fld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CB76654-404E-4EA5-BFD0-92183A982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4FAB73BC-B049-4115-A692-8D63A059BFB8}" type="slidenum">
              <a:rPr lang="en-US" sz="1900">
                <a:solidFill>
                  <a:schemeClr val="accent1"/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</a:pPr>
              <a:t>17</a:t>
            </a:fld>
            <a:endParaRPr lang="en-US" sz="190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5480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4" name="İçerik Yer Tutucusu 2">
            <a:extLst>
              <a:ext uri="{FF2B5EF4-FFF2-40B4-BE49-F238E27FC236}">
                <a16:creationId xmlns:a16="http://schemas.microsoft.com/office/drawing/2014/main" id="{18006A6B-0989-4F82-8D24-C97EF6C3795A}"/>
              </a:ext>
            </a:extLst>
          </p:cNvPr>
          <p:cNvSpPr txBox="1">
            <a:spLocks/>
          </p:cNvSpPr>
          <p:nvPr/>
        </p:nvSpPr>
        <p:spPr>
          <a:xfrm>
            <a:off x="1069850" y="844902"/>
            <a:ext cx="5818858" cy="51681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err="1"/>
              <a:t>Sigorta</a:t>
            </a:r>
            <a:r>
              <a:rPr lang="en-US" b="1" dirty="0"/>
              <a:t> </a:t>
            </a:r>
            <a:r>
              <a:rPr lang="en-US" b="1" dirty="0" err="1"/>
              <a:t>ikiye</a:t>
            </a:r>
            <a:r>
              <a:rPr lang="en-US" b="1" dirty="0"/>
              <a:t> </a:t>
            </a:r>
            <a:r>
              <a:rPr lang="en-US" b="1" dirty="0" err="1"/>
              <a:t>ayrılır</a:t>
            </a:r>
            <a:r>
              <a:rPr lang="tr-TR" b="1" dirty="0"/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Özel </a:t>
            </a:r>
            <a:r>
              <a:rPr lang="en-US" dirty="0" err="1"/>
              <a:t>Sigortalar</a:t>
            </a:r>
            <a:endParaRPr lang="tr-TR" dirty="0"/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Sosyal</a:t>
            </a:r>
            <a:r>
              <a:rPr lang="en-US" dirty="0"/>
              <a:t> </a:t>
            </a:r>
            <a:r>
              <a:rPr lang="en-US" dirty="0" err="1"/>
              <a:t>Sigortalar</a:t>
            </a:r>
            <a:endParaRPr lang="tr-TR" dirty="0"/>
          </a:p>
          <a:p>
            <a:pPr marL="1005840" lvl="2" indent="-457200">
              <a:buFont typeface="+mj-lt"/>
              <a:buAutoNum type="alphaLcPeriod"/>
            </a:pPr>
            <a:r>
              <a:rPr lang="en-US" sz="2000" dirty="0" err="1"/>
              <a:t>Bağkur</a:t>
            </a:r>
            <a:endParaRPr lang="tr-TR" sz="2000" dirty="0"/>
          </a:p>
          <a:p>
            <a:pPr marL="1005840" lvl="2" indent="-457200">
              <a:buFont typeface="+mj-lt"/>
              <a:buAutoNum type="alphaLcPeriod"/>
            </a:pPr>
            <a:r>
              <a:rPr lang="tr-TR" sz="2000" dirty="0"/>
              <a:t>SGK</a:t>
            </a:r>
          </a:p>
          <a:p>
            <a:pPr marL="1005840" lvl="2" indent="-457200">
              <a:buFont typeface="+mj-lt"/>
              <a:buAutoNum type="alphaLcPeriod"/>
            </a:pPr>
            <a:r>
              <a:rPr lang="en-US" sz="2000" dirty="0" err="1"/>
              <a:t>Emekli</a:t>
            </a:r>
            <a:r>
              <a:rPr lang="en-US" sz="2000" dirty="0"/>
              <a:t> Sand</a:t>
            </a:r>
            <a:r>
              <a:rPr lang="tr-TR" sz="2000" dirty="0" err="1"/>
              <a:t>ığı</a:t>
            </a:r>
            <a:endParaRPr lang="en-US" sz="200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86983" y="3388659"/>
            <a:ext cx="3657600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4BF9B298-BC35-4C0F-8301-5D63A1E6D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42859" y="1679571"/>
            <a:ext cx="3498864" cy="3498858"/>
            <a:chOff x="7942859" y="1679571"/>
            <a:chExt cx="3498864" cy="3498858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059D8741-EAD6-41B1-A882-70D70FC358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42859" y="1679571"/>
              <a:ext cx="3498864" cy="3498858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45444F36-3103-4D11-A25F-C054D4606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27958" y="1864667"/>
              <a:ext cx="3128666" cy="312866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Başlık 1">
            <a:extLst>
              <a:ext uri="{FF2B5EF4-FFF2-40B4-BE49-F238E27FC236}">
                <a16:creationId xmlns:a16="http://schemas.microsoft.com/office/drawing/2014/main" id="{1B7DB9A8-B79D-4F41-B4AA-17AD1EEC2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1968" y="2376862"/>
            <a:ext cx="2640646" cy="2104273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tr-TR" sz="3000" b="1" dirty="0">
                <a:solidFill>
                  <a:schemeClr val="bg1">
                    <a:shade val="97000"/>
                    <a:satMod val="150000"/>
                  </a:schemeClr>
                </a:solidFill>
              </a:rPr>
              <a:t>d</a:t>
            </a:r>
            <a:r>
              <a:rPr lang="en-US" sz="3000" b="1" dirty="0">
                <a:solidFill>
                  <a:schemeClr val="bg1">
                    <a:shade val="97000"/>
                    <a:satMod val="150000"/>
                  </a:schemeClr>
                </a:solidFill>
              </a:rPr>
              <a:t>.</a:t>
            </a:r>
            <a:br>
              <a:rPr lang="en-US" sz="3000" b="1" dirty="0">
                <a:solidFill>
                  <a:schemeClr val="bg1">
                    <a:shade val="97000"/>
                    <a:satMod val="150000"/>
                  </a:schemeClr>
                </a:solidFill>
              </a:rPr>
            </a:br>
            <a:r>
              <a:rPr lang="tr-TR" sz="3000" b="1" dirty="0">
                <a:solidFill>
                  <a:schemeClr val="bg1">
                    <a:shade val="97000"/>
                    <a:satMod val="150000"/>
                  </a:schemeClr>
                </a:solidFill>
              </a:rPr>
              <a:t>Sigorta</a:t>
            </a:r>
            <a:br>
              <a:rPr lang="tr-TR" sz="3000" b="1" dirty="0">
                <a:solidFill>
                  <a:schemeClr val="bg1">
                    <a:shade val="97000"/>
                    <a:satMod val="150000"/>
                  </a:schemeClr>
                </a:solidFill>
              </a:rPr>
            </a:br>
            <a:r>
              <a:rPr lang="en-US" sz="3000" b="1" dirty="0">
                <a:solidFill>
                  <a:schemeClr val="bg1">
                    <a:shade val="97000"/>
                    <a:satMod val="150000"/>
                  </a:schemeClr>
                </a:solidFill>
              </a:rPr>
              <a:t>HUKUKU</a:t>
            </a:r>
            <a:endParaRPr lang="en-US" sz="3000" dirty="0">
              <a:solidFill>
                <a:schemeClr val="bg1">
                  <a:shade val="97000"/>
                  <a:satMod val="150000"/>
                </a:schemeClr>
              </a:solidFill>
            </a:endParaRPr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D5A31B7-98B9-45A4-8E56-ABC973C26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88136" y="6272784"/>
            <a:ext cx="6327648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Öğr. Gör.Av. Emrullah MANAV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0719511-6223-4130-AE70-13B46CA801E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64424" y="6272784"/>
            <a:ext cx="3273552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3C2CD5ED-6047-4065-9C36-9012CAD8985D}" type="datetime1">
              <a:rPr lang="en-US" kern="12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pPr>
                <a:spcAft>
                  <a:spcPts val="600"/>
                </a:spcAft>
              </a:pPr>
              <a:t>4/30/2020</a:t>
            </a:fld>
            <a:endParaRPr lang="en-US" kern="12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CB76654-404E-4EA5-BFD0-92183A982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4FAB73BC-B049-4115-A692-8D63A059BFB8}" type="slidenum">
              <a:rPr lang="en-US" sz="1900" b="1" kern="1200">
                <a:solidFill>
                  <a:schemeClr val="accent1"/>
                </a:solidFill>
                <a:latin typeface="+mj-lt"/>
                <a:ea typeface="+mn-ea"/>
                <a:cs typeface="+mn-cs"/>
              </a:rPr>
              <a:pPr>
                <a:lnSpc>
                  <a:spcPct val="90000"/>
                </a:lnSpc>
                <a:spcAft>
                  <a:spcPts val="600"/>
                </a:spcAft>
              </a:pPr>
              <a:t>18</a:t>
            </a:fld>
            <a:endParaRPr lang="en-US" sz="1900" b="1" kern="1200">
              <a:solidFill>
                <a:schemeClr val="accent1"/>
              </a:solidFill>
              <a:latin typeface="+mj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96588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3752BF9-5473-4316-9F24-F355D893CC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50" y="844902"/>
            <a:ext cx="5818858" cy="5168196"/>
          </a:xfrm>
        </p:spPr>
        <p:txBody>
          <a:bodyPr anchor="ctr">
            <a:normAutofit/>
          </a:bodyPr>
          <a:lstStyle/>
          <a:p>
            <a:pPr algn="just"/>
            <a:r>
              <a:rPr lang="tr-TR" b="1" dirty="0"/>
              <a:t>Kıymetli Evrak: </a:t>
            </a:r>
            <a:r>
              <a:rPr lang="tr-TR" dirty="0"/>
              <a:t>Hakkın senede bağlı olduğu ve senetsiz devredilmesinin yada ileri sürülmesinin mümkün olmadığı senetlerdir.</a:t>
            </a:r>
          </a:p>
          <a:p>
            <a:pPr algn="just"/>
            <a:r>
              <a:rPr lang="tr-TR" b="1" dirty="0"/>
              <a:t>Kıymetli evraklar şunlardır;</a:t>
            </a:r>
          </a:p>
          <a:p>
            <a:pPr marL="731520" lvl="1" indent="-457200" algn="just">
              <a:buFont typeface="+mj-lt"/>
              <a:buAutoNum type="arabicPeriod"/>
            </a:pPr>
            <a:r>
              <a:rPr lang="tr-TR" sz="2000" dirty="0"/>
              <a:t>Bono</a:t>
            </a:r>
          </a:p>
          <a:p>
            <a:pPr marL="731520" lvl="1" indent="-457200" algn="just">
              <a:buFont typeface="+mj-lt"/>
              <a:buAutoNum type="arabicPeriod"/>
            </a:pPr>
            <a:r>
              <a:rPr lang="tr-TR" sz="2000" dirty="0"/>
              <a:t>Poliçe</a:t>
            </a:r>
          </a:p>
          <a:p>
            <a:pPr marL="731520" lvl="1" indent="-457200" algn="just">
              <a:buFont typeface="+mj-lt"/>
              <a:buAutoNum type="arabicPeriod"/>
            </a:pPr>
            <a:r>
              <a:rPr lang="tr-TR" sz="2000" dirty="0"/>
              <a:t>Çek</a:t>
            </a:r>
          </a:p>
          <a:p>
            <a:pPr marL="731520" lvl="1" indent="-457200" algn="just">
              <a:buFont typeface="+mj-lt"/>
              <a:buAutoNum type="arabicPeriod"/>
            </a:pPr>
            <a:r>
              <a:rPr lang="tr-TR" sz="2000" dirty="0"/>
              <a:t>Hisse senetleri</a:t>
            </a:r>
          </a:p>
          <a:p>
            <a:pPr marL="731520" lvl="1" indent="-457200" algn="just">
              <a:buFont typeface="+mj-lt"/>
              <a:buAutoNum type="arabicPeriod"/>
            </a:pPr>
            <a:r>
              <a:rPr lang="tr-TR" sz="2000" dirty="0"/>
              <a:t>Tahviller</a:t>
            </a:r>
          </a:p>
          <a:p>
            <a:pPr marL="731520" lvl="1" indent="-457200" algn="just">
              <a:buFont typeface="+mj-lt"/>
              <a:buAutoNum type="arabicPeriod"/>
            </a:pPr>
            <a:r>
              <a:rPr lang="tr-TR" sz="2000" dirty="0" err="1"/>
              <a:t>Konismento</a:t>
            </a:r>
            <a:endParaRPr lang="tr-TR" sz="2000" dirty="0"/>
          </a:p>
          <a:p>
            <a:pPr marL="731520" lvl="1" indent="-457200" algn="just">
              <a:buFont typeface="+mj-lt"/>
              <a:buAutoNum type="arabicPeriod"/>
            </a:pPr>
            <a:r>
              <a:rPr lang="tr-TR" sz="2000" dirty="0"/>
              <a:t>Makbuz senedi</a:t>
            </a:r>
          </a:p>
          <a:p>
            <a:pPr marL="731520" lvl="1" indent="-457200" algn="just">
              <a:buFont typeface="+mj-lt"/>
              <a:buAutoNum type="arabicPeriod"/>
            </a:pPr>
            <a:r>
              <a:rPr lang="tr-TR" sz="2000" dirty="0" err="1"/>
              <a:t>Varant</a:t>
            </a:r>
            <a:endParaRPr lang="tr-TR" sz="2000" dirty="0"/>
          </a:p>
          <a:p>
            <a:pPr algn="just"/>
            <a:endParaRPr lang="tr-TR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86983" y="3388659"/>
            <a:ext cx="3657600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4BF9B298-BC35-4C0F-8301-5D63A1E6D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42859" y="1679571"/>
            <a:ext cx="3498864" cy="3498858"/>
            <a:chOff x="7942859" y="1679571"/>
            <a:chExt cx="3498864" cy="3498858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059D8741-EAD6-41B1-A882-70D70FC358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42859" y="1679571"/>
              <a:ext cx="3498864" cy="3498858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45444F36-3103-4D11-A25F-C054D4606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27958" y="1864667"/>
              <a:ext cx="3128666" cy="312866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Başlık 1">
            <a:extLst>
              <a:ext uri="{FF2B5EF4-FFF2-40B4-BE49-F238E27FC236}">
                <a16:creationId xmlns:a16="http://schemas.microsoft.com/office/drawing/2014/main" id="{1253489D-30C7-41B6-9556-AFF5B2881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1968" y="2376862"/>
            <a:ext cx="2640646" cy="2104273"/>
          </a:xfrm>
          <a:noFill/>
        </p:spPr>
        <p:txBody>
          <a:bodyPr>
            <a:normAutofit/>
          </a:bodyPr>
          <a:lstStyle/>
          <a:p>
            <a:pPr algn="ctr"/>
            <a:r>
              <a:rPr lang="tr-TR" sz="3000" b="1" dirty="0">
                <a:solidFill>
                  <a:schemeClr val="bg1">
                    <a:shade val="97000"/>
                    <a:satMod val="150000"/>
                  </a:schemeClr>
                </a:solidFill>
              </a:rPr>
              <a:t>e.</a:t>
            </a:r>
            <a:br>
              <a:rPr lang="tr-TR" sz="3000" b="1" dirty="0">
                <a:solidFill>
                  <a:schemeClr val="bg1">
                    <a:shade val="97000"/>
                    <a:satMod val="150000"/>
                  </a:schemeClr>
                </a:solidFill>
              </a:rPr>
            </a:br>
            <a:r>
              <a:rPr lang="tr-TR" sz="3000" b="1" dirty="0">
                <a:solidFill>
                  <a:schemeClr val="bg1">
                    <a:shade val="97000"/>
                    <a:satMod val="150000"/>
                  </a:schemeClr>
                </a:solidFill>
              </a:rPr>
              <a:t>KıYMETLİ</a:t>
            </a:r>
            <a:br>
              <a:rPr lang="tr-TR" sz="3000" b="1" dirty="0">
                <a:solidFill>
                  <a:schemeClr val="bg1">
                    <a:shade val="97000"/>
                    <a:satMod val="150000"/>
                  </a:schemeClr>
                </a:solidFill>
              </a:rPr>
            </a:br>
            <a:r>
              <a:rPr lang="tr-TR" sz="3000" b="1" dirty="0">
                <a:solidFill>
                  <a:schemeClr val="bg1">
                    <a:shade val="97000"/>
                    <a:satMod val="150000"/>
                  </a:schemeClr>
                </a:solidFill>
              </a:rPr>
              <a:t>EVRAK HUKUKU</a:t>
            </a:r>
            <a:br>
              <a:rPr lang="tr-TR" sz="1400" b="1" dirty="0">
                <a:solidFill>
                  <a:schemeClr val="bg1">
                    <a:shade val="97000"/>
                    <a:satMod val="150000"/>
                  </a:schemeClr>
                </a:solidFill>
              </a:rPr>
            </a:br>
            <a:endParaRPr lang="tr-TR" sz="1400" dirty="0">
              <a:solidFill>
                <a:schemeClr val="bg1">
                  <a:shade val="97000"/>
                  <a:satMod val="150000"/>
                </a:schemeClr>
              </a:solidFill>
            </a:endParaRPr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60DD701-5458-464B-9D85-A7DED8761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88136" y="6272784"/>
            <a:ext cx="632764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Öğr. Gör.Av. Emrullah MANAV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FD05EBA-16CC-44B9-AE78-F23EF852EA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64424" y="6272784"/>
            <a:ext cx="327355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C2CD5ED-6047-4065-9C36-9012CAD8985D}" type="datetime1">
              <a:rPr lang="tr-TR" smtClean="0"/>
              <a:pPr>
                <a:spcAft>
                  <a:spcPts val="600"/>
                </a:spcAft>
              </a:pPr>
              <a:t>30.04.2020</a:t>
            </a:fld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D013555-7322-48E5-805A-22F90DC1E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4FAB73BC-B049-4115-A692-8D63A059BFB8}" type="slidenum">
              <a:rPr lang="en-US" sz="1900">
                <a:solidFill>
                  <a:schemeClr val="accent1"/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</a:pPr>
              <a:t>19</a:t>
            </a:fld>
            <a:endParaRPr lang="en-US" sz="190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311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4" name="İçerik Yer Tutucusu 2">
            <a:extLst>
              <a:ext uri="{FF2B5EF4-FFF2-40B4-BE49-F238E27FC236}">
                <a16:creationId xmlns:a16="http://schemas.microsoft.com/office/drawing/2014/main" id="{C19FDA3D-22F7-451E-96B3-A8DEB770F7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50" y="844902"/>
            <a:ext cx="5818858" cy="5168196"/>
          </a:xfrm>
        </p:spPr>
        <p:txBody>
          <a:bodyPr anchor="ctr"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tr-TR" b="1"/>
              <a:t>Medeni Hukuk</a:t>
            </a:r>
          </a:p>
          <a:p>
            <a:pPr marL="457200" indent="-457200">
              <a:buFont typeface="+mj-lt"/>
              <a:buAutoNum type="arabicPeriod"/>
            </a:pPr>
            <a:r>
              <a:rPr lang="tr-TR" b="1"/>
              <a:t>Ticaret Hukuku</a:t>
            </a:r>
          </a:p>
          <a:p>
            <a:pPr marL="457200" indent="-457200">
              <a:buFont typeface="+mj-lt"/>
              <a:buAutoNum type="arabicPeriod"/>
            </a:pPr>
            <a:r>
              <a:rPr lang="tr-TR" b="1"/>
              <a:t>Devletler Özel (Hususi) Hukuku</a:t>
            </a:r>
            <a:endParaRPr lang="tr-TR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86983" y="3388659"/>
            <a:ext cx="3657600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4BF9B298-BC35-4C0F-8301-5D63A1E6D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42859" y="1679571"/>
            <a:ext cx="3498864" cy="3498858"/>
            <a:chOff x="7942859" y="1679571"/>
            <a:chExt cx="3498864" cy="3498858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059D8741-EAD6-41B1-A882-70D70FC358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42859" y="1679571"/>
              <a:ext cx="3498864" cy="3498858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45444F36-3103-4D11-A25F-C054D4606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27958" y="1864667"/>
              <a:ext cx="3128666" cy="312866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Başlık 1">
            <a:extLst>
              <a:ext uri="{FF2B5EF4-FFF2-40B4-BE49-F238E27FC236}">
                <a16:creationId xmlns:a16="http://schemas.microsoft.com/office/drawing/2014/main" id="{E680B6B9-D767-4349-9B4D-095B692EA3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1968" y="2376862"/>
            <a:ext cx="2640646" cy="2104273"/>
          </a:xfrm>
          <a:noFill/>
        </p:spPr>
        <p:txBody>
          <a:bodyPr>
            <a:normAutofit/>
          </a:bodyPr>
          <a:lstStyle/>
          <a:p>
            <a:pPr algn="ctr"/>
            <a:r>
              <a:rPr lang="tr-TR" sz="3000" b="1">
                <a:solidFill>
                  <a:schemeClr val="bg1">
                    <a:shade val="97000"/>
                    <a:satMod val="150000"/>
                  </a:schemeClr>
                </a:solidFill>
              </a:rPr>
              <a:t>Özel hukukun dalları</a:t>
            </a:r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088B2B8-2800-407B-AE08-66451AE43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88136" y="6272784"/>
            <a:ext cx="632764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Öğr. Gör.Av. Emrullah MANAV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FC5F355-6181-4D41-916E-52FD3117B5A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64424" y="6272784"/>
            <a:ext cx="327355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C2CD5ED-6047-4065-9C36-9012CAD8985D}" type="datetime1">
              <a:rPr lang="tr-TR" smtClean="0"/>
              <a:pPr>
                <a:spcAft>
                  <a:spcPts val="600"/>
                </a:spcAft>
              </a:pPr>
              <a:t>30.04.2020</a:t>
            </a:fld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DAA9757-C0B8-4656-BC00-081ED0F54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4FAB73BC-B049-4115-A692-8D63A059BFB8}" type="slidenum">
              <a:rPr lang="en-US" sz="1900">
                <a:solidFill>
                  <a:schemeClr val="accent1"/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</a:pPr>
              <a:t>2</a:t>
            </a:fld>
            <a:endParaRPr lang="en-US" sz="190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7507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3048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799C3D5-7D55-4046-808C-F290F456D6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61035" y="1679569"/>
            <a:ext cx="3498864" cy="3498858"/>
            <a:chOff x="1061035" y="1679569"/>
            <a:chExt cx="3498864" cy="3498858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059D8741-EAD6-41B1-A882-70D70FC358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1035" y="1679569"/>
              <a:ext cx="3498864" cy="3498858"/>
            </a:xfrm>
            <a:prstGeom prst="ellipse">
              <a:avLst/>
            </a:prstGeom>
            <a:blipFill dpi="0"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45444F36-3103-4D11-A25F-C054D4606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46134" y="1864667"/>
              <a:ext cx="3128666" cy="312866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Başlık 1">
            <a:extLst>
              <a:ext uri="{FF2B5EF4-FFF2-40B4-BE49-F238E27FC236}">
                <a16:creationId xmlns:a16="http://schemas.microsoft.com/office/drawing/2014/main" id="{03E25D87-9E7C-4FCF-9E66-27D9DFA93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0145" y="2376862"/>
            <a:ext cx="2640646" cy="2104273"/>
          </a:xfrm>
          <a:noFill/>
        </p:spPr>
        <p:txBody>
          <a:bodyPr>
            <a:normAutofit/>
          </a:bodyPr>
          <a:lstStyle/>
          <a:p>
            <a:pPr algn="ctr"/>
            <a:r>
              <a:rPr lang="tr-TR" sz="3000" b="1">
                <a:solidFill>
                  <a:srgbClr val="FFFFFF"/>
                </a:solidFill>
              </a:rPr>
              <a:t>3. DEVLETLER ÖZEL HUKUKU</a:t>
            </a:r>
            <a:endParaRPr lang="tr-TR" sz="3000">
              <a:solidFill>
                <a:srgbClr val="FFFFFF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502277" y="3388659"/>
            <a:ext cx="3657600" cy="80683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E1BFE36-C689-416D-B5B8-719461E8F4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1089" y="725394"/>
            <a:ext cx="5142658" cy="5407212"/>
          </a:xfrm>
        </p:spPr>
        <p:txBody>
          <a:bodyPr anchor="ctr">
            <a:normAutofit/>
          </a:bodyPr>
          <a:lstStyle/>
          <a:p>
            <a:pPr algn="just"/>
            <a:r>
              <a:rPr lang="tr-TR" sz="1900" dirty="0"/>
              <a:t>Bir kişiyi devlete bağlayan hukuki bağa vatandaşlık ve bu kişiye de</a:t>
            </a:r>
            <a:br>
              <a:rPr lang="tr-TR" sz="1900" dirty="0"/>
            </a:br>
            <a:r>
              <a:rPr lang="tr-TR" sz="1900" b="1" dirty="0"/>
              <a:t>vatandaş</a:t>
            </a:r>
            <a:r>
              <a:rPr lang="tr-TR" sz="1900" dirty="0"/>
              <a:t> yada </a:t>
            </a:r>
            <a:r>
              <a:rPr lang="tr-TR" sz="1900" b="1" dirty="0" err="1"/>
              <a:t>teba</a:t>
            </a:r>
            <a:r>
              <a:rPr lang="tr-TR" sz="1900" dirty="0"/>
              <a:t> denir.</a:t>
            </a:r>
          </a:p>
          <a:p>
            <a:pPr algn="just"/>
            <a:r>
              <a:rPr lang="tr-TR" sz="1900" b="1" dirty="0"/>
              <a:t>Uyrukluğu kazanma şekilleri:</a:t>
            </a:r>
          </a:p>
          <a:p>
            <a:pPr marL="457200" indent="-457200" algn="just">
              <a:buAutoNum type="arabicPeriod"/>
            </a:pPr>
            <a:r>
              <a:rPr lang="tr-TR" sz="1900" b="1" dirty="0"/>
              <a:t>Asli uyrukluk: </a:t>
            </a:r>
            <a:r>
              <a:rPr lang="tr-TR" sz="1900" dirty="0"/>
              <a:t>Doğumla kazanılan uyrukluktur.</a:t>
            </a:r>
          </a:p>
          <a:p>
            <a:pPr marL="457200" indent="-457200" algn="just">
              <a:buAutoNum type="arabicPeriod"/>
            </a:pPr>
            <a:r>
              <a:rPr lang="tr-TR" sz="1900" b="1" dirty="0"/>
              <a:t>Müktesep (kazanılmış) uyrukluk: </a:t>
            </a:r>
            <a:r>
              <a:rPr lang="tr-TR" sz="1900" dirty="0"/>
              <a:t>Doğumdan başka bir sebeple vatandaşlığın kazanılmasıdır. Örneğin bir Türk’le evlenen yabancı devlet vatandaşı kadın, Türk vatandaşlığını kazanır.</a:t>
            </a:r>
          </a:p>
          <a:p>
            <a:pPr marL="457200" indent="-457200" algn="just">
              <a:buAutoNum type="arabicPeriod"/>
            </a:pPr>
            <a:r>
              <a:rPr lang="tr-TR" sz="1900" b="1" dirty="0"/>
              <a:t>Kanunlar ihtilafı (yasalar çatışması): </a:t>
            </a:r>
            <a:r>
              <a:rPr lang="tr-TR" sz="1900" dirty="0"/>
              <a:t>yabancılık unsuru taşıyan ilişkilerde hangi devlet kanununun uygulanacağını ya da uyuşmazlığın hangi Devlet mahkemesinde çözümleneceğini gösterir.</a:t>
            </a:r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2395D64-CEA6-4912-BFEC-31557A738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88136" y="6272784"/>
            <a:ext cx="632764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Öğr. Gör.Av. Emrullah MANAV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45BE943-FA46-404F-8018-8DEC77B0E1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64424" y="6272784"/>
            <a:ext cx="327355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C2CD5ED-6047-4065-9C36-9012CAD8985D}" type="datetime1">
              <a:rPr lang="tr-TR" smtClean="0"/>
              <a:pPr>
                <a:spcAft>
                  <a:spcPts val="600"/>
                </a:spcAft>
              </a:pPr>
              <a:t>30.04.2020</a:t>
            </a:fld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7A190FD-487E-4051-8AC7-8819CE629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4FAB73BC-B049-4115-A692-8D63A059BFB8}" type="slidenum">
              <a:rPr lang="en-US" sz="1900">
                <a:solidFill>
                  <a:schemeClr val="accent1"/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</a:pPr>
              <a:t>20</a:t>
            </a:fld>
            <a:endParaRPr lang="en-US" sz="190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140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3048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799C3D5-7D55-4046-808C-F290F456D6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61035" y="1679569"/>
            <a:ext cx="3498864" cy="3498858"/>
            <a:chOff x="1061035" y="1679569"/>
            <a:chExt cx="3498864" cy="3498858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059D8741-EAD6-41B1-A882-70D70FC358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1035" y="1679569"/>
              <a:ext cx="3498864" cy="3498858"/>
            </a:xfrm>
            <a:prstGeom prst="ellipse">
              <a:avLst/>
            </a:prstGeom>
            <a:blipFill dpi="0"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45444F36-3103-4D11-A25F-C054D4606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46134" y="1864667"/>
              <a:ext cx="3128666" cy="312866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Başlık 1">
            <a:extLst>
              <a:ext uri="{FF2B5EF4-FFF2-40B4-BE49-F238E27FC236}">
                <a16:creationId xmlns:a16="http://schemas.microsoft.com/office/drawing/2014/main" id="{21D582F1-6AAF-410E-AD84-C3FC55F0F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0145" y="2376862"/>
            <a:ext cx="2640646" cy="2104273"/>
          </a:xfrm>
          <a:noFill/>
        </p:spPr>
        <p:txBody>
          <a:bodyPr>
            <a:normAutofit/>
          </a:bodyPr>
          <a:lstStyle/>
          <a:p>
            <a:pPr algn="ctr"/>
            <a:r>
              <a:rPr lang="tr-TR" sz="3000" b="1" dirty="0">
                <a:solidFill>
                  <a:srgbClr val="FFFFFF"/>
                </a:solidFill>
              </a:rPr>
              <a:t>1</a:t>
            </a:r>
            <a:br>
              <a:rPr lang="tr-TR" sz="3000" b="1" dirty="0">
                <a:solidFill>
                  <a:srgbClr val="FFFFFF"/>
                </a:solidFill>
              </a:rPr>
            </a:br>
            <a:r>
              <a:rPr lang="tr-TR" sz="3000" b="1" dirty="0">
                <a:solidFill>
                  <a:srgbClr val="FFFFFF"/>
                </a:solidFill>
              </a:rPr>
              <a:t>MEDENİ HUKUK</a:t>
            </a:r>
            <a:endParaRPr lang="tr-TR" sz="3000" dirty="0">
              <a:solidFill>
                <a:srgbClr val="FFFFFF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502277" y="3388659"/>
            <a:ext cx="3657600" cy="80683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ADB12BF-6445-407F-9061-DCFEBE99E8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8380" y="725394"/>
            <a:ext cx="5719596" cy="5407212"/>
          </a:xfrm>
        </p:spPr>
        <p:txBody>
          <a:bodyPr anchor="ctr">
            <a:normAutofit/>
          </a:bodyPr>
          <a:lstStyle/>
          <a:p>
            <a:pPr algn="just"/>
            <a:r>
              <a:rPr lang="tr-TR" dirty="0"/>
              <a:t>Fertlerin doğumlarından ölümlerine kadar şahsi durumlarını ve ilişkilerini düzenleyen hukuk dalıdır. Kaynağı 1926 tarihli Türk Medeni Kanunu ile aynı tarihli Borçlar Kanunudur. Medeni Kanun 4 kısımdan oluşur ayrıca bir de başlangıç kısmı vardır.</a:t>
            </a:r>
          </a:p>
          <a:p>
            <a:pPr algn="just"/>
            <a:r>
              <a:rPr lang="tr-TR" b="1" dirty="0"/>
              <a:t>Medeni hukuk 5’e Ayrılır:</a:t>
            </a:r>
          </a:p>
          <a:p>
            <a:pPr marL="731520" lvl="1" indent="-457200" algn="just">
              <a:buFont typeface="+mj-lt"/>
              <a:buAutoNum type="arabicPeriod"/>
            </a:pPr>
            <a:r>
              <a:rPr lang="tr-TR" sz="2000" dirty="0"/>
              <a:t>Borçlar Hukuku</a:t>
            </a:r>
          </a:p>
          <a:p>
            <a:pPr marL="731520" lvl="1" indent="-457200" algn="just">
              <a:buFont typeface="+mj-lt"/>
              <a:buAutoNum type="arabicPeriod"/>
            </a:pPr>
            <a:r>
              <a:rPr lang="tr-TR" sz="2000" dirty="0"/>
              <a:t>Şahsın Hukuku</a:t>
            </a:r>
          </a:p>
          <a:p>
            <a:pPr marL="731520" lvl="1" indent="-457200" algn="just">
              <a:buFont typeface="+mj-lt"/>
              <a:buAutoNum type="arabicPeriod"/>
            </a:pPr>
            <a:r>
              <a:rPr lang="tr-TR" sz="2000" dirty="0"/>
              <a:t>Aile Hukuk</a:t>
            </a:r>
          </a:p>
          <a:p>
            <a:pPr marL="731520" lvl="1" indent="-457200" algn="just">
              <a:buFont typeface="+mj-lt"/>
              <a:buAutoNum type="arabicPeriod"/>
            </a:pPr>
            <a:r>
              <a:rPr lang="tr-TR" sz="2000" dirty="0"/>
              <a:t>Miras Hukuku</a:t>
            </a:r>
          </a:p>
          <a:p>
            <a:pPr marL="731520" lvl="1" indent="-457200" algn="just">
              <a:buFont typeface="+mj-lt"/>
              <a:buAutoNum type="arabicPeriod"/>
            </a:pPr>
            <a:r>
              <a:rPr lang="tr-TR" sz="2000" dirty="0"/>
              <a:t>Eşya Hukuku</a:t>
            </a:r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72BA979-8013-4AE7-880C-019DC90F2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88136" y="6272784"/>
            <a:ext cx="632764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Öğr. Gör.Av. Emrullah MANAV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07221B3-6C55-4511-BDDC-9B506B390B9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64424" y="6272784"/>
            <a:ext cx="327355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C2CD5ED-6047-4065-9C36-9012CAD8985D}" type="datetime1">
              <a:rPr lang="tr-TR" smtClean="0"/>
              <a:pPr>
                <a:spcAft>
                  <a:spcPts val="600"/>
                </a:spcAft>
              </a:pPr>
              <a:t>30.04.2020</a:t>
            </a:fld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189C8A2-18D9-4BA2-8EF5-4632FD904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4FAB73BC-B049-4115-A692-8D63A059BFB8}" type="slidenum">
              <a:rPr lang="en-US" sz="1900">
                <a:solidFill>
                  <a:schemeClr val="accent1"/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</a:pPr>
              <a:t>3</a:t>
            </a:fld>
            <a:endParaRPr lang="en-US" sz="190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640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43F2BAD-3EDF-4C04-A0A1-31F700478B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50" y="844902"/>
            <a:ext cx="5818858" cy="5168196"/>
          </a:xfrm>
        </p:spPr>
        <p:txBody>
          <a:bodyPr anchor="ctr">
            <a:normAutofit/>
          </a:bodyPr>
          <a:lstStyle/>
          <a:p>
            <a:pPr algn="just"/>
            <a:r>
              <a:rPr lang="tr-TR" dirty="0"/>
              <a:t>Şahıslar arasındaki borç ilişkilerini düzenler. </a:t>
            </a:r>
          </a:p>
          <a:p>
            <a:pPr algn="just"/>
            <a:r>
              <a:rPr lang="tr-TR" dirty="0"/>
              <a:t>Şahıslar arasındaki üç kaynaktan oluşabilir.</a:t>
            </a:r>
            <a:endParaRPr lang="tr-TR" b="1" dirty="0"/>
          </a:p>
          <a:p>
            <a:pPr algn="just"/>
            <a:r>
              <a:rPr lang="tr-TR" b="1" dirty="0"/>
              <a:t>Borç:</a:t>
            </a:r>
          </a:p>
          <a:p>
            <a:pPr marL="617220" lvl="1" indent="-342900" algn="just">
              <a:buFont typeface="+mj-lt"/>
              <a:buAutoNum type="arabicPeriod"/>
            </a:pPr>
            <a:r>
              <a:rPr lang="tr-TR" dirty="0"/>
              <a:t>Hukuki İşlem, örneğin; sözleşme</a:t>
            </a:r>
          </a:p>
          <a:p>
            <a:pPr marL="617220" lvl="1" indent="-342900" algn="just">
              <a:buFont typeface="+mj-lt"/>
              <a:buAutoNum type="arabicPeriod"/>
            </a:pPr>
            <a:r>
              <a:rPr lang="tr-TR" dirty="0"/>
              <a:t>Haksız Fiil, örneğin; adam öldürme</a:t>
            </a:r>
          </a:p>
          <a:p>
            <a:pPr marL="617220" lvl="1" indent="-342900" algn="just">
              <a:buFont typeface="+mj-lt"/>
              <a:buAutoNum type="arabicPeriod"/>
            </a:pPr>
            <a:r>
              <a:rPr lang="tr-TR" dirty="0"/>
              <a:t>Sebepsiz zenginleşme, vermiş olduğumuz bir şeyin sebebinin ortadan kalkması. Örneğin; Nişanlanmanın bozulması.</a:t>
            </a:r>
          </a:p>
          <a:p>
            <a:pPr algn="just"/>
            <a:r>
              <a:rPr lang="tr-TR" dirty="0"/>
              <a:t>Bir borç ilişkisinde; alacaklı + borçlu + edim üçlüsünden oluşur. </a:t>
            </a:r>
          </a:p>
          <a:p>
            <a:pPr algn="just"/>
            <a:r>
              <a:rPr lang="tr-TR" b="1" dirty="0"/>
              <a:t>Edim:</a:t>
            </a:r>
          </a:p>
          <a:p>
            <a:pPr algn="just"/>
            <a:r>
              <a:rPr lang="tr-TR" dirty="0"/>
              <a:t>Borçlunun bir şeyi vermek, yapmak yerine getirmekten kaçınmakla yükümlü olduğu husus yada şeydir.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86983" y="3388659"/>
            <a:ext cx="3657600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4BF9B298-BC35-4C0F-8301-5D63A1E6D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42859" y="1679571"/>
            <a:ext cx="3498864" cy="3498858"/>
            <a:chOff x="7942859" y="1679571"/>
            <a:chExt cx="3498864" cy="3498858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059D8741-EAD6-41B1-A882-70D70FC358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42859" y="1679571"/>
              <a:ext cx="3498864" cy="3498858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45444F36-3103-4D11-A25F-C054D4606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27958" y="1864667"/>
              <a:ext cx="3128666" cy="312866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Başlık 1">
            <a:extLst>
              <a:ext uri="{FF2B5EF4-FFF2-40B4-BE49-F238E27FC236}">
                <a16:creationId xmlns:a16="http://schemas.microsoft.com/office/drawing/2014/main" id="{A1D48836-9922-458C-A0E8-284B4F3A4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1968" y="2376862"/>
            <a:ext cx="2640646" cy="2104273"/>
          </a:xfrm>
          <a:noFill/>
        </p:spPr>
        <p:txBody>
          <a:bodyPr>
            <a:normAutofit/>
          </a:bodyPr>
          <a:lstStyle/>
          <a:p>
            <a:pPr algn="ctr"/>
            <a:r>
              <a:rPr lang="tr-TR" sz="3000" b="1">
                <a:solidFill>
                  <a:schemeClr val="bg1">
                    <a:shade val="97000"/>
                    <a:satMod val="150000"/>
                  </a:schemeClr>
                </a:solidFill>
              </a:rPr>
              <a:t>BORÇLAR HUKUKU</a:t>
            </a:r>
            <a:endParaRPr lang="tr-TR" sz="3000">
              <a:solidFill>
                <a:schemeClr val="bg1">
                  <a:shade val="97000"/>
                  <a:satMod val="150000"/>
                </a:schemeClr>
              </a:solidFill>
            </a:endParaRPr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C688053-BF97-4B00-97DD-4A5307719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88136" y="6272784"/>
            <a:ext cx="632764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Öğr. Gör.Av. Emrullah MANAV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131C8FA-C70F-411E-9F2E-DF3A9CDAF47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64424" y="6272784"/>
            <a:ext cx="327355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C2CD5ED-6047-4065-9C36-9012CAD8985D}" type="datetime1">
              <a:rPr lang="tr-TR" smtClean="0"/>
              <a:pPr>
                <a:spcAft>
                  <a:spcPts val="600"/>
                </a:spcAft>
              </a:pPr>
              <a:t>30.04.2020</a:t>
            </a:fld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D799C35-A04E-470E-A9A0-FA28CBBA9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4FAB73BC-B049-4115-A692-8D63A059BFB8}" type="slidenum">
              <a:rPr lang="en-US" sz="1900">
                <a:solidFill>
                  <a:schemeClr val="accent1"/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</a:pPr>
              <a:t>4</a:t>
            </a:fld>
            <a:endParaRPr lang="en-US" sz="190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474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2005FB9-77BE-494B-8C92-E9E3B0E13D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50" y="844902"/>
            <a:ext cx="5818858" cy="5168196"/>
          </a:xfrm>
        </p:spPr>
        <p:txBody>
          <a:bodyPr anchor="ctr">
            <a:normAutofit/>
          </a:bodyPr>
          <a:lstStyle/>
          <a:p>
            <a:pPr algn="just"/>
            <a:r>
              <a:rPr lang="tr-TR" dirty="0"/>
              <a:t>Şahısların türlerini, ehliyetlerini, hısımlığı, ikametgahı, şahsiyetin başlangıcı ve sona ermesi konularını düzenler.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86983" y="3388659"/>
            <a:ext cx="3657600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4BF9B298-BC35-4C0F-8301-5D63A1E6D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42859" y="1679571"/>
            <a:ext cx="3498864" cy="3498858"/>
            <a:chOff x="7942859" y="1679571"/>
            <a:chExt cx="3498864" cy="3498858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059D8741-EAD6-41B1-A882-70D70FC358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42859" y="1679571"/>
              <a:ext cx="3498864" cy="3498858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45444F36-3103-4D11-A25F-C054D4606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27958" y="1864667"/>
              <a:ext cx="3128666" cy="312866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Başlık 1">
            <a:extLst>
              <a:ext uri="{FF2B5EF4-FFF2-40B4-BE49-F238E27FC236}">
                <a16:creationId xmlns:a16="http://schemas.microsoft.com/office/drawing/2014/main" id="{461A3426-3814-4124-97BE-1F2A84342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1968" y="2376862"/>
            <a:ext cx="2640646" cy="2104273"/>
          </a:xfrm>
          <a:noFill/>
        </p:spPr>
        <p:txBody>
          <a:bodyPr>
            <a:normAutofit/>
          </a:bodyPr>
          <a:lstStyle/>
          <a:p>
            <a:pPr algn="ctr"/>
            <a:r>
              <a:rPr lang="tr-TR" sz="3000" b="1" dirty="0">
                <a:solidFill>
                  <a:schemeClr val="bg1">
                    <a:shade val="97000"/>
                    <a:satMod val="150000"/>
                  </a:schemeClr>
                </a:solidFill>
              </a:rPr>
              <a:t>ŞAHSIN HUKUKU</a:t>
            </a:r>
            <a:endParaRPr lang="tr-TR" sz="3000" dirty="0">
              <a:solidFill>
                <a:schemeClr val="bg1">
                  <a:shade val="97000"/>
                  <a:satMod val="150000"/>
                </a:schemeClr>
              </a:solidFill>
            </a:endParaRPr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78C6976-BBD5-4B4F-ADF1-8EFBF985B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88136" y="6272784"/>
            <a:ext cx="632764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Öğr. Gör.Av. Emrullah MANAV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A6C9599-4F25-4366-AE03-DC49B95131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64424" y="6272784"/>
            <a:ext cx="327355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C2CD5ED-6047-4065-9C36-9012CAD8985D}" type="datetime1">
              <a:rPr lang="tr-TR" smtClean="0"/>
              <a:pPr>
                <a:spcAft>
                  <a:spcPts val="600"/>
                </a:spcAft>
              </a:pPr>
              <a:t>30.04.2020</a:t>
            </a:fld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B196524-B2EF-4DF3-A27B-EB033B54A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4FAB73BC-B049-4115-A692-8D63A059BFB8}" type="slidenum">
              <a:rPr lang="en-US" sz="1900">
                <a:solidFill>
                  <a:schemeClr val="accent1"/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</a:pPr>
              <a:t>5</a:t>
            </a:fld>
            <a:endParaRPr lang="en-US" sz="190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19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4055B07-31D1-43A6-B7A2-5029C0E13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50" y="844902"/>
            <a:ext cx="5818858" cy="5168196"/>
          </a:xfrm>
        </p:spPr>
        <p:txBody>
          <a:bodyPr anchor="ctr">
            <a:normAutofit/>
          </a:bodyPr>
          <a:lstStyle/>
          <a:p>
            <a:pPr algn="just"/>
            <a:r>
              <a:rPr lang="tr-TR" dirty="0"/>
              <a:t>Aile ilişkilerini düzenler. </a:t>
            </a:r>
          </a:p>
          <a:p>
            <a:pPr algn="just"/>
            <a:r>
              <a:rPr lang="tr-TR" dirty="0"/>
              <a:t>Nişanlanma, evlenme, boşanma, vesayet, nesep, velayet, çocuğun anne ve babasıyla olan ilişkileri.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86983" y="3388659"/>
            <a:ext cx="3657600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4BF9B298-BC35-4C0F-8301-5D63A1E6D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42859" y="1679571"/>
            <a:ext cx="3498864" cy="3498858"/>
            <a:chOff x="7942859" y="1679571"/>
            <a:chExt cx="3498864" cy="3498858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059D8741-EAD6-41B1-A882-70D70FC358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42859" y="1679571"/>
              <a:ext cx="3498864" cy="3498858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45444F36-3103-4D11-A25F-C054D4606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27958" y="1864667"/>
              <a:ext cx="3128666" cy="312866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Başlık 1">
            <a:extLst>
              <a:ext uri="{FF2B5EF4-FFF2-40B4-BE49-F238E27FC236}">
                <a16:creationId xmlns:a16="http://schemas.microsoft.com/office/drawing/2014/main" id="{A47F9D83-4E44-4BA9-97AE-58F365761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1968" y="2376862"/>
            <a:ext cx="2640646" cy="2104273"/>
          </a:xfrm>
          <a:noFill/>
        </p:spPr>
        <p:txBody>
          <a:bodyPr>
            <a:normAutofit/>
          </a:bodyPr>
          <a:lstStyle/>
          <a:p>
            <a:pPr algn="ctr"/>
            <a:r>
              <a:rPr lang="tr-TR" sz="3000" b="1" dirty="0">
                <a:solidFill>
                  <a:schemeClr val="bg1">
                    <a:shade val="97000"/>
                    <a:satMod val="150000"/>
                  </a:schemeClr>
                </a:solidFill>
              </a:rPr>
              <a:t>AİLE HUKUKU</a:t>
            </a:r>
            <a:endParaRPr lang="tr-TR" sz="3000" dirty="0">
              <a:solidFill>
                <a:schemeClr val="bg1">
                  <a:shade val="97000"/>
                  <a:satMod val="150000"/>
                </a:schemeClr>
              </a:solidFill>
            </a:endParaRPr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3C112F6-C4E3-4EC8-8078-D426B4B70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88136" y="6272784"/>
            <a:ext cx="632764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Öğr. Gör.Av. Emrullah MANAV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90F8E7B-A093-47BE-8F3F-0A5BD5BA0BA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64424" y="6272784"/>
            <a:ext cx="327355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C2CD5ED-6047-4065-9C36-9012CAD8985D}" type="datetime1">
              <a:rPr lang="tr-TR" smtClean="0"/>
              <a:pPr>
                <a:spcAft>
                  <a:spcPts val="600"/>
                </a:spcAft>
              </a:pPr>
              <a:t>30.04.2020</a:t>
            </a:fld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766B175-17C7-47A1-A530-BA6C9893E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4FAB73BC-B049-4115-A692-8D63A059BFB8}" type="slidenum">
              <a:rPr lang="en-US" sz="1900">
                <a:solidFill>
                  <a:schemeClr val="accent1"/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</a:pPr>
              <a:t>6</a:t>
            </a:fld>
            <a:endParaRPr lang="en-US" sz="190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556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3DF3F7F-A22B-4915-A6F1-C161804BFF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50" y="844902"/>
            <a:ext cx="5818858" cy="5168196"/>
          </a:xfrm>
        </p:spPr>
        <p:txBody>
          <a:bodyPr anchor="ctr">
            <a:normAutofit/>
          </a:bodyPr>
          <a:lstStyle/>
          <a:p>
            <a:r>
              <a:rPr lang="tr-TR" dirty="0"/>
              <a:t>Mirasa ilişkin hususları düzenler. </a:t>
            </a:r>
          </a:p>
          <a:p>
            <a:r>
              <a:rPr lang="tr-TR" dirty="0"/>
              <a:t>Miras bırakan kişiye </a:t>
            </a:r>
            <a:r>
              <a:rPr lang="tr-TR" b="1" dirty="0">
                <a:solidFill>
                  <a:schemeClr val="accent1">
                    <a:lumMod val="75000"/>
                  </a:schemeClr>
                </a:solidFill>
              </a:rPr>
              <a:t>muris</a:t>
            </a:r>
            <a:r>
              <a:rPr lang="tr-TR" dirty="0"/>
              <a:t> denir. </a:t>
            </a:r>
          </a:p>
          <a:p>
            <a:r>
              <a:rPr lang="tr-TR" dirty="0"/>
              <a:t>Kendisine miras kalan kişiye </a:t>
            </a:r>
            <a:r>
              <a:rPr lang="tr-TR" b="1" dirty="0">
                <a:solidFill>
                  <a:schemeClr val="accent1">
                    <a:lumMod val="75000"/>
                  </a:schemeClr>
                </a:solidFill>
              </a:rPr>
              <a:t>mirasçı</a:t>
            </a:r>
            <a:r>
              <a:rPr lang="tr-TR" dirty="0"/>
              <a:t> denir. </a:t>
            </a:r>
          </a:p>
          <a:p>
            <a:r>
              <a:rPr lang="tr-TR" dirty="0"/>
              <a:t>Miras kalan malların bütününe </a:t>
            </a:r>
            <a:r>
              <a:rPr lang="tr-TR" b="1" dirty="0">
                <a:solidFill>
                  <a:schemeClr val="accent1">
                    <a:lumMod val="75000"/>
                  </a:schemeClr>
                </a:solidFill>
              </a:rPr>
              <a:t>tereke</a:t>
            </a:r>
            <a:r>
              <a:rPr lang="tr-TR" dirty="0"/>
              <a:t> denir.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86983" y="3388659"/>
            <a:ext cx="3657600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4BF9B298-BC35-4C0F-8301-5D63A1E6D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42859" y="1679571"/>
            <a:ext cx="3498864" cy="3498858"/>
            <a:chOff x="7942859" y="1679571"/>
            <a:chExt cx="3498864" cy="3498858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059D8741-EAD6-41B1-A882-70D70FC358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42859" y="1679571"/>
              <a:ext cx="3498864" cy="3498858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45444F36-3103-4D11-A25F-C054D4606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27958" y="1864667"/>
              <a:ext cx="3128666" cy="312866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Başlık 1">
            <a:extLst>
              <a:ext uri="{FF2B5EF4-FFF2-40B4-BE49-F238E27FC236}">
                <a16:creationId xmlns:a16="http://schemas.microsoft.com/office/drawing/2014/main" id="{47D9EB36-F0B6-4168-80B9-CAD2C843D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1968" y="2376862"/>
            <a:ext cx="2640646" cy="2104273"/>
          </a:xfrm>
          <a:noFill/>
        </p:spPr>
        <p:txBody>
          <a:bodyPr>
            <a:normAutofit/>
          </a:bodyPr>
          <a:lstStyle/>
          <a:p>
            <a:pPr algn="ctr"/>
            <a:r>
              <a:rPr lang="tr-TR" sz="3000" b="1" dirty="0">
                <a:solidFill>
                  <a:schemeClr val="bg1">
                    <a:shade val="97000"/>
                    <a:satMod val="150000"/>
                  </a:schemeClr>
                </a:solidFill>
              </a:rPr>
              <a:t>MİRAS HUKUKU</a:t>
            </a:r>
            <a:endParaRPr lang="tr-TR" sz="3000" dirty="0">
              <a:solidFill>
                <a:schemeClr val="bg1">
                  <a:shade val="97000"/>
                  <a:satMod val="150000"/>
                </a:schemeClr>
              </a:solidFill>
            </a:endParaRPr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F5ED030-6211-4659-A697-90D939677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88136" y="6272784"/>
            <a:ext cx="632764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Öğr. Gör.Av. Emrullah MANAV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23D691E-024F-44F3-B9E5-F8B5E2636F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64424" y="6272784"/>
            <a:ext cx="327355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C2CD5ED-6047-4065-9C36-9012CAD8985D}" type="datetime1">
              <a:rPr lang="tr-TR" smtClean="0"/>
              <a:pPr>
                <a:spcAft>
                  <a:spcPts val="600"/>
                </a:spcAft>
              </a:pPr>
              <a:t>30.04.2020</a:t>
            </a:fld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0A75117-8B2E-4F27-8534-7F2D054A1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4FAB73BC-B049-4115-A692-8D63A059BFB8}" type="slidenum">
              <a:rPr lang="en-US" sz="1900">
                <a:solidFill>
                  <a:schemeClr val="accent1"/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</a:pPr>
              <a:t>7</a:t>
            </a:fld>
            <a:endParaRPr lang="en-US" sz="190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8071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3C5B4F4-92A3-4A34-900B-4877BB5430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50" y="844902"/>
            <a:ext cx="5818858" cy="5168196"/>
          </a:xfrm>
        </p:spPr>
        <p:txBody>
          <a:bodyPr anchor="ctr">
            <a:normAutofit/>
          </a:bodyPr>
          <a:lstStyle/>
          <a:p>
            <a:pPr algn="just"/>
            <a:r>
              <a:rPr lang="tr-TR" dirty="0"/>
              <a:t>Şahısların eşyalar üzerindeki hak ve yetkilerini ve bundan kaynaklanan uyuşmazlıkları düzenleyen medeni hukuk bölümüdür.</a:t>
            </a:r>
          </a:p>
          <a:p>
            <a:pPr algn="just"/>
            <a:r>
              <a:rPr lang="tr-TR" dirty="0"/>
              <a:t>Eşya hukukunun konusunu büyük çapta ayni haklar oluşturur.</a:t>
            </a:r>
          </a:p>
          <a:p>
            <a:pPr algn="just"/>
            <a:r>
              <a:rPr lang="tr-TR" b="1" dirty="0"/>
              <a:t>Ayni Hak: </a:t>
            </a:r>
            <a:r>
              <a:rPr lang="tr-TR" dirty="0"/>
              <a:t>Eşya üzerinde sahibine en geniş yetkileri veren ve herkese karşı ileri sürülebilen haktır. </a:t>
            </a:r>
          </a:p>
          <a:p>
            <a:pPr algn="just"/>
            <a:r>
              <a:rPr lang="tr-TR" dirty="0"/>
              <a:t>Sahibi olduğumuz mal üzerindeki en geniş hak mülkiyet hakkıdır.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86983" y="3388659"/>
            <a:ext cx="3657600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4BF9B298-BC35-4C0F-8301-5D63A1E6D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42859" y="1679571"/>
            <a:ext cx="3498864" cy="3498858"/>
            <a:chOff x="7942859" y="1679571"/>
            <a:chExt cx="3498864" cy="3498858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059D8741-EAD6-41B1-A882-70D70FC358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42859" y="1679571"/>
              <a:ext cx="3498864" cy="3498858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45444F36-3103-4D11-A25F-C054D4606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27958" y="1864667"/>
              <a:ext cx="3128666" cy="312866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Başlık 1">
            <a:extLst>
              <a:ext uri="{FF2B5EF4-FFF2-40B4-BE49-F238E27FC236}">
                <a16:creationId xmlns:a16="http://schemas.microsoft.com/office/drawing/2014/main" id="{A33BCEEF-8ADE-4C87-BACE-1158AF21C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1968" y="2376862"/>
            <a:ext cx="2640646" cy="2104273"/>
          </a:xfrm>
          <a:noFill/>
        </p:spPr>
        <p:txBody>
          <a:bodyPr>
            <a:normAutofit/>
          </a:bodyPr>
          <a:lstStyle/>
          <a:p>
            <a:pPr algn="ctr"/>
            <a:r>
              <a:rPr lang="tr-TR" sz="3000" b="1" dirty="0">
                <a:solidFill>
                  <a:schemeClr val="bg1">
                    <a:shade val="97000"/>
                    <a:satMod val="150000"/>
                  </a:schemeClr>
                </a:solidFill>
              </a:rPr>
              <a:t>EŞYA HUKUKU</a:t>
            </a:r>
            <a:endParaRPr lang="tr-TR" sz="3000" dirty="0">
              <a:solidFill>
                <a:schemeClr val="bg1">
                  <a:shade val="97000"/>
                  <a:satMod val="150000"/>
                </a:schemeClr>
              </a:solidFill>
            </a:endParaRPr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D14DF16-3B9F-495C-B343-16CACC77D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88136" y="6272784"/>
            <a:ext cx="632764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Öğr. Gör.Av. Emrullah MANAV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D1DF99C-A9E3-4D51-9F0D-D3182832344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64424" y="6272784"/>
            <a:ext cx="327355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C2CD5ED-6047-4065-9C36-9012CAD8985D}" type="datetime1">
              <a:rPr lang="tr-TR" smtClean="0"/>
              <a:pPr>
                <a:spcAft>
                  <a:spcPts val="600"/>
                </a:spcAft>
              </a:pPr>
              <a:t>30.04.2020</a:t>
            </a:fld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92E667B-7DBF-4BCE-866B-7DB268112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4FAB73BC-B049-4115-A692-8D63A059BFB8}" type="slidenum">
              <a:rPr lang="en-US" sz="1900">
                <a:solidFill>
                  <a:schemeClr val="accent1"/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</a:pPr>
              <a:t>8</a:t>
            </a:fld>
            <a:endParaRPr lang="en-US" sz="190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9932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3048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21" name="Group 12">
            <a:extLst>
              <a:ext uri="{FF2B5EF4-FFF2-40B4-BE49-F238E27FC236}">
                <a16:creationId xmlns:a16="http://schemas.microsoft.com/office/drawing/2014/main" id="{E799C3D5-7D55-4046-808C-F290F456D6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61035" y="1679569"/>
            <a:ext cx="3498864" cy="3498858"/>
            <a:chOff x="1061035" y="1679569"/>
            <a:chExt cx="3498864" cy="3498858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059D8741-EAD6-41B1-A882-70D70FC358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1035" y="1679569"/>
              <a:ext cx="3498864" cy="3498858"/>
            </a:xfrm>
            <a:prstGeom prst="ellipse">
              <a:avLst/>
            </a:prstGeom>
            <a:blipFill dpi="0"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22" name="Oval 14">
              <a:extLst>
                <a:ext uri="{FF2B5EF4-FFF2-40B4-BE49-F238E27FC236}">
                  <a16:creationId xmlns:a16="http://schemas.microsoft.com/office/drawing/2014/main" id="{45444F36-3103-4D11-A25F-C054D4606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46134" y="1864667"/>
              <a:ext cx="3128666" cy="312866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Başlık 1">
            <a:extLst>
              <a:ext uri="{FF2B5EF4-FFF2-40B4-BE49-F238E27FC236}">
                <a16:creationId xmlns:a16="http://schemas.microsoft.com/office/drawing/2014/main" id="{10A3FAF8-EE4B-44D3-9312-864E18124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0145" y="2376862"/>
            <a:ext cx="2640646" cy="2104273"/>
          </a:xfrm>
          <a:noFill/>
        </p:spPr>
        <p:txBody>
          <a:bodyPr>
            <a:normAutofit/>
          </a:bodyPr>
          <a:lstStyle/>
          <a:p>
            <a:pPr algn="ctr"/>
            <a:r>
              <a:rPr lang="tr-TR" sz="3000" b="1" dirty="0">
                <a:solidFill>
                  <a:srgbClr val="FFFFFF"/>
                </a:solidFill>
              </a:rPr>
              <a:t>2</a:t>
            </a:r>
            <a:br>
              <a:rPr lang="tr-TR" sz="3000" b="1" dirty="0">
                <a:solidFill>
                  <a:srgbClr val="FFFFFF"/>
                </a:solidFill>
              </a:rPr>
            </a:br>
            <a:r>
              <a:rPr lang="tr-TR" sz="3000" b="1" dirty="0">
                <a:solidFill>
                  <a:srgbClr val="FFFFFF"/>
                </a:solidFill>
              </a:rPr>
              <a:t>TİCARET HUKUKU</a:t>
            </a:r>
            <a:endParaRPr lang="tr-TR" sz="3000" dirty="0">
              <a:solidFill>
                <a:srgbClr val="FFFFFF"/>
              </a:solidFill>
            </a:endParaRPr>
          </a:p>
        </p:txBody>
      </p:sp>
      <p:sp>
        <p:nvSpPr>
          <p:cNvPr id="23" name="Rectangle 16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502277" y="3388659"/>
            <a:ext cx="3657600" cy="80683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" name="İçerik Yer Tutucusu 2">
            <a:extLst>
              <a:ext uri="{FF2B5EF4-FFF2-40B4-BE49-F238E27FC236}">
                <a16:creationId xmlns:a16="http://schemas.microsoft.com/office/drawing/2014/main" id="{166A0FAC-80C7-4F88-AB5A-3D77BD7BFE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1088" y="725394"/>
            <a:ext cx="5691811" cy="5407212"/>
          </a:xfrm>
        </p:spPr>
        <p:txBody>
          <a:bodyPr anchor="ctr">
            <a:normAutofit/>
          </a:bodyPr>
          <a:lstStyle/>
          <a:p>
            <a:pPr algn="just"/>
            <a:r>
              <a:rPr lang="tr-TR" dirty="0"/>
              <a:t>Şahıslar arasındaki ticari ilişkileri düzenler.</a:t>
            </a:r>
          </a:p>
          <a:p>
            <a:pPr algn="just"/>
            <a:r>
              <a:rPr lang="sv-SE" dirty="0"/>
              <a:t>Ticaret kanunu 1564 maddeden meydana gelmiştir.</a:t>
            </a:r>
            <a:endParaRPr lang="tr-TR" dirty="0"/>
          </a:p>
          <a:p>
            <a:pPr algn="just"/>
            <a:endParaRPr lang="tr-TR" b="1" dirty="0"/>
          </a:p>
          <a:p>
            <a:pPr algn="just"/>
            <a:r>
              <a:rPr lang="tr-TR" b="1" dirty="0"/>
              <a:t>Ticaret hukuku 5 bölümden oluşur:</a:t>
            </a:r>
          </a:p>
          <a:p>
            <a:pPr marL="731520" lvl="1" indent="-457200" algn="just">
              <a:buFont typeface="+mj-lt"/>
              <a:buAutoNum type="alphaUcPeriod"/>
            </a:pPr>
            <a:r>
              <a:rPr lang="tr-TR" dirty="0"/>
              <a:t>Ticari İşletme Hukuku</a:t>
            </a:r>
          </a:p>
          <a:p>
            <a:pPr marL="731520" lvl="1" indent="-457200" algn="just">
              <a:buFont typeface="+mj-lt"/>
              <a:buAutoNum type="alphaUcPeriod"/>
            </a:pPr>
            <a:r>
              <a:rPr lang="tr-TR" dirty="0"/>
              <a:t>Şirketler Hukuku</a:t>
            </a:r>
          </a:p>
          <a:p>
            <a:pPr marL="731520" lvl="1" indent="-457200" algn="just">
              <a:buFont typeface="+mj-lt"/>
              <a:buAutoNum type="alphaUcPeriod"/>
            </a:pPr>
            <a:r>
              <a:rPr lang="tr-TR" dirty="0"/>
              <a:t>Deniz Ticaret Hukuku</a:t>
            </a:r>
          </a:p>
          <a:p>
            <a:pPr marL="731520" lvl="1" indent="-457200" algn="just">
              <a:buFont typeface="+mj-lt"/>
              <a:buAutoNum type="alphaUcPeriod"/>
            </a:pPr>
            <a:r>
              <a:rPr lang="tr-TR" dirty="0"/>
              <a:t>Sigorta Hukuku</a:t>
            </a:r>
          </a:p>
          <a:p>
            <a:pPr marL="731520" lvl="1" indent="-457200" algn="just">
              <a:buFont typeface="+mj-lt"/>
              <a:buAutoNum type="alphaUcPeriod"/>
            </a:pPr>
            <a:r>
              <a:rPr lang="tr-TR" dirty="0"/>
              <a:t>Kıymetli Evrak Hukuku</a:t>
            </a:r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BF2E202-17E0-4A1F-8E10-5B80AFDFC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88136" y="6272784"/>
            <a:ext cx="632764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Öğr. Gör.Av. Emrullah MANAV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DBD68CF-FFFE-4EEA-B003-B43E6197DA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64424" y="6272784"/>
            <a:ext cx="327355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C2CD5ED-6047-4065-9C36-9012CAD8985D}" type="datetime1">
              <a:rPr lang="tr-TR" smtClean="0"/>
              <a:pPr>
                <a:spcAft>
                  <a:spcPts val="600"/>
                </a:spcAft>
              </a:pPr>
              <a:t>30.04.2020</a:t>
            </a:fld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A828F89-483C-479A-90EA-F384336F2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4FAB73BC-B049-4115-A692-8D63A059BFB8}" type="slidenum">
              <a:rPr lang="en-US" sz="1900">
                <a:solidFill>
                  <a:schemeClr val="accent1"/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</a:pPr>
              <a:t>9</a:t>
            </a:fld>
            <a:endParaRPr lang="en-US" sz="190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084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ahta Yazı">
  <a:themeElements>
    <a:clrScheme name="Sarı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Özel 2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Tahta Yazı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1007</Words>
  <Application>Microsoft Office PowerPoint</Application>
  <PresentationFormat>Geniş ekran</PresentationFormat>
  <Paragraphs>180</Paragraphs>
  <Slides>20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5" baseType="lpstr">
      <vt:lpstr>Calibri</vt:lpstr>
      <vt:lpstr>Rockwell Extra Bold</vt:lpstr>
      <vt:lpstr>Times New Roman</vt:lpstr>
      <vt:lpstr>Wingdings</vt:lpstr>
      <vt:lpstr>Tahta Yazı</vt:lpstr>
      <vt:lpstr>TEMEL HUKUK</vt:lpstr>
      <vt:lpstr>Özel hukukun dalları</vt:lpstr>
      <vt:lpstr>1 MEDENİ HUKUK</vt:lpstr>
      <vt:lpstr>BORÇLAR HUKUKU</vt:lpstr>
      <vt:lpstr>ŞAHSIN HUKUKU</vt:lpstr>
      <vt:lpstr>AİLE HUKUKU</vt:lpstr>
      <vt:lpstr>MİRAS HUKUKU</vt:lpstr>
      <vt:lpstr>EŞYA HUKUKU</vt:lpstr>
      <vt:lpstr>2 TİCARET HUKUKU</vt:lpstr>
      <vt:lpstr>A. TİCARİ İŞLETME HUKUKU</vt:lpstr>
      <vt:lpstr>b. şirketlerHUKUKU</vt:lpstr>
      <vt:lpstr>PowerPoint Sunusu</vt:lpstr>
      <vt:lpstr>PowerPoint Sunusu</vt:lpstr>
      <vt:lpstr>PowerPoint Sunusu</vt:lpstr>
      <vt:lpstr>PowerPoint Sunusu</vt:lpstr>
      <vt:lpstr>PowerPoint Sunusu</vt:lpstr>
      <vt:lpstr>C. DENİZ TİCARETİ HUKUKU</vt:lpstr>
      <vt:lpstr>d. Sigorta HUKUKU</vt:lpstr>
      <vt:lpstr>e. KıYMETLİ EVRAK HUKUKU </vt:lpstr>
      <vt:lpstr>3. DEVLETLER ÖZEL HUKUKU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TEMEL HUKUK</dc:title>
  <dc:creator>hüseyin k.erdem</dc:creator>
  <cp:lastModifiedBy>hüseyin k.erdem</cp:lastModifiedBy>
  <cp:revision>1</cp:revision>
  <dcterms:created xsi:type="dcterms:W3CDTF">2020-04-30T20:47:21Z</dcterms:created>
  <dcterms:modified xsi:type="dcterms:W3CDTF">2020-04-30T20:50:41Z</dcterms:modified>
</cp:coreProperties>
</file>