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6" d="100"/>
          <a:sy n="46"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64542EE-8D17-48A7-A6FE-A408400D1E27}"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DBEBE1E-C681-4E62-A76D-C633F7CC7758}" type="slidenum">
              <a:rPr lang="tr-TR" smtClean="0"/>
              <a:t>‹#›</a:t>
            </a:fld>
            <a:endParaRPr lang="tr-TR"/>
          </a:p>
        </p:txBody>
      </p:sp>
    </p:spTree>
    <p:extLst>
      <p:ext uri="{BB962C8B-B14F-4D97-AF65-F5344CB8AC3E}">
        <p14:creationId xmlns:p14="http://schemas.microsoft.com/office/powerpoint/2010/main" val="2432044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4542EE-8D17-48A7-A6FE-A408400D1E27}"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DBEBE1E-C681-4E62-A76D-C633F7CC7758}" type="slidenum">
              <a:rPr lang="tr-TR" smtClean="0"/>
              <a:t>‹#›</a:t>
            </a:fld>
            <a:endParaRPr lang="tr-TR"/>
          </a:p>
        </p:txBody>
      </p:sp>
    </p:spTree>
    <p:extLst>
      <p:ext uri="{BB962C8B-B14F-4D97-AF65-F5344CB8AC3E}">
        <p14:creationId xmlns:p14="http://schemas.microsoft.com/office/powerpoint/2010/main" val="1341180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4542EE-8D17-48A7-A6FE-A408400D1E27}"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DBEBE1E-C681-4E62-A76D-C633F7CC7758}" type="slidenum">
              <a:rPr lang="tr-TR" smtClean="0"/>
              <a:t>‹#›</a:t>
            </a:fld>
            <a:endParaRPr lang="tr-TR"/>
          </a:p>
        </p:txBody>
      </p:sp>
    </p:spTree>
    <p:extLst>
      <p:ext uri="{BB962C8B-B14F-4D97-AF65-F5344CB8AC3E}">
        <p14:creationId xmlns:p14="http://schemas.microsoft.com/office/powerpoint/2010/main" val="187801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4542EE-8D17-48A7-A6FE-A408400D1E27}"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DBEBE1E-C681-4E62-A76D-C633F7CC7758}" type="slidenum">
              <a:rPr lang="tr-TR" smtClean="0"/>
              <a:t>‹#›</a:t>
            </a:fld>
            <a:endParaRPr lang="tr-TR"/>
          </a:p>
        </p:txBody>
      </p:sp>
    </p:spTree>
    <p:extLst>
      <p:ext uri="{BB962C8B-B14F-4D97-AF65-F5344CB8AC3E}">
        <p14:creationId xmlns:p14="http://schemas.microsoft.com/office/powerpoint/2010/main" val="93723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64542EE-8D17-48A7-A6FE-A408400D1E27}"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DBEBE1E-C681-4E62-A76D-C633F7CC7758}" type="slidenum">
              <a:rPr lang="tr-TR" smtClean="0"/>
              <a:t>‹#›</a:t>
            </a:fld>
            <a:endParaRPr lang="tr-TR"/>
          </a:p>
        </p:txBody>
      </p:sp>
    </p:spTree>
    <p:extLst>
      <p:ext uri="{BB962C8B-B14F-4D97-AF65-F5344CB8AC3E}">
        <p14:creationId xmlns:p14="http://schemas.microsoft.com/office/powerpoint/2010/main" val="3421451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64542EE-8D17-48A7-A6FE-A408400D1E27}" type="datetimeFigureOut">
              <a:rPr lang="tr-TR" smtClean="0"/>
              <a:t>30.03.2020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DBEBE1E-C681-4E62-A76D-C633F7CC7758}" type="slidenum">
              <a:rPr lang="tr-TR" smtClean="0"/>
              <a:t>‹#›</a:t>
            </a:fld>
            <a:endParaRPr lang="tr-TR"/>
          </a:p>
        </p:txBody>
      </p:sp>
    </p:spTree>
    <p:extLst>
      <p:ext uri="{BB962C8B-B14F-4D97-AF65-F5344CB8AC3E}">
        <p14:creationId xmlns:p14="http://schemas.microsoft.com/office/powerpoint/2010/main" val="2567590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64542EE-8D17-48A7-A6FE-A408400D1E27}" type="datetimeFigureOut">
              <a:rPr lang="tr-TR" smtClean="0"/>
              <a:t>30.03.2020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DBEBE1E-C681-4E62-A76D-C633F7CC7758}" type="slidenum">
              <a:rPr lang="tr-TR" smtClean="0"/>
              <a:t>‹#›</a:t>
            </a:fld>
            <a:endParaRPr lang="tr-TR"/>
          </a:p>
        </p:txBody>
      </p:sp>
    </p:spTree>
    <p:extLst>
      <p:ext uri="{BB962C8B-B14F-4D97-AF65-F5344CB8AC3E}">
        <p14:creationId xmlns:p14="http://schemas.microsoft.com/office/powerpoint/2010/main" val="3953716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64542EE-8D17-48A7-A6FE-A408400D1E27}" type="datetimeFigureOut">
              <a:rPr lang="tr-TR" smtClean="0"/>
              <a:t>30.03.2020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DBEBE1E-C681-4E62-A76D-C633F7CC7758}" type="slidenum">
              <a:rPr lang="tr-TR" smtClean="0"/>
              <a:t>‹#›</a:t>
            </a:fld>
            <a:endParaRPr lang="tr-TR"/>
          </a:p>
        </p:txBody>
      </p:sp>
    </p:spTree>
    <p:extLst>
      <p:ext uri="{BB962C8B-B14F-4D97-AF65-F5344CB8AC3E}">
        <p14:creationId xmlns:p14="http://schemas.microsoft.com/office/powerpoint/2010/main" val="3003925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64542EE-8D17-48A7-A6FE-A408400D1E27}" type="datetimeFigureOut">
              <a:rPr lang="tr-TR" smtClean="0"/>
              <a:t>30.03.2020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DBEBE1E-C681-4E62-A76D-C633F7CC7758}" type="slidenum">
              <a:rPr lang="tr-TR" smtClean="0"/>
              <a:t>‹#›</a:t>
            </a:fld>
            <a:endParaRPr lang="tr-TR"/>
          </a:p>
        </p:txBody>
      </p:sp>
    </p:spTree>
    <p:extLst>
      <p:ext uri="{BB962C8B-B14F-4D97-AF65-F5344CB8AC3E}">
        <p14:creationId xmlns:p14="http://schemas.microsoft.com/office/powerpoint/2010/main" val="730735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64542EE-8D17-48A7-A6FE-A408400D1E27}" type="datetimeFigureOut">
              <a:rPr lang="tr-TR" smtClean="0"/>
              <a:t>30.03.2020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DBEBE1E-C681-4E62-A76D-C633F7CC7758}" type="slidenum">
              <a:rPr lang="tr-TR" smtClean="0"/>
              <a:t>‹#›</a:t>
            </a:fld>
            <a:endParaRPr lang="tr-TR"/>
          </a:p>
        </p:txBody>
      </p:sp>
    </p:spTree>
    <p:extLst>
      <p:ext uri="{BB962C8B-B14F-4D97-AF65-F5344CB8AC3E}">
        <p14:creationId xmlns:p14="http://schemas.microsoft.com/office/powerpoint/2010/main" val="1558931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64542EE-8D17-48A7-A6FE-A408400D1E27}" type="datetimeFigureOut">
              <a:rPr lang="tr-TR" smtClean="0"/>
              <a:t>30.03.2020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DBEBE1E-C681-4E62-A76D-C633F7CC7758}" type="slidenum">
              <a:rPr lang="tr-TR" smtClean="0"/>
              <a:t>‹#›</a:t>
            </a:fld>
            <a:endParaRPr lang="tr-TR"/>
          </a:p>
        </p:txBody>
      </p:sp>
    </p:spTree>
    <p:extLst>
      <p:ext uri="{BB962C8B-B14F-4D97-AF65-F5344CB8AC3E}">
        <p14:creationId xmlns:p14="http://schemas.microsoft.com/office/powerpoint/2010/main" val="145900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542EE-8D17-48A7-A6FE-A408400D1E27}" type="datetimeFigureOut">
              <a:rPr lang="tr-TR" smtClean="0"/>
              <a:t>30.03.2020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BEBE1E-C681-4E62-A76D-C633F7CC7758}" type="slidenum">
              <a:rPr lang="tr-TR" smtClean="0"/>
              <a:t>‹#›</a:t>
            </a:fld>
            <a:endParaRPr lang="tr-TR"/>
          </a:p>
        </p:txBody>
      </p:sp>
    </p:spTree>
    <p:extLst>
      <p:ext uri="{BB962C8B-B14F-4D97-AF65-F5344CB8AC3E}">
        <p14:creationId xmlns:p14="http://schemas.microsoft.com/office/powerpoint/2010/main" val="2525916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a:t>9</a:t>
            </a:r>
            <a:r>
              <a:rPr lang="tr-TR" smtClean="0"/>
              <a:t>. </a:t>
            </a:r>
            <a:r>
              <a:rPr lang="tr-TR" dirty="0" smtClean="0"/>
              <a:t>Hafta</a:t>
            </a:r>
            <a:endParaRPr lang="tr-TR" dirty="0"/>
          </a:p>
        </p:txBody>
      </p:sp>
      <p:sp>
        <p:nvSpPr>
          <p:cNvPr id="3" name="Alt Başlık 2"/>
          <p:cNvSpPr>
            <a:spLocks noGrp="1"/>
          </p:cNvSpPr>
          <p:nvPr>
            <p:ph type="subTitle" idx="1"/>
          </p:nvPr>
        </p:nvSpPr>
        <p:spPr/>
        <p:txBody>
          <a:bodyPr/>
          <a:lstStyle/>
          <a:p>
            <a:r>
              <a:rPr lang="tr-TR" dirty="0" err="1" smtClean="0"/>
              <a:t>Hicab</a:t>
            </a:r>
            <a:r>
              <a:rPr lang="tr-TR" dirty="0" smtClean="0"/>
              <a:t> </a:t>
            </a:r>
            <a:r>
              <a:rPr lang="tr-TR" dirty="0" err="1" smtClean="0"/>
              <a:t>İmtiaz</a:t>
            </a:r>
            <a:r>
              <a:rPr lang="tr-TR" dirty="0" smtClean="0"/>
              <a:t> Ali</a:t>
            </a:r>
            <a:endParaRPr lang="tr-TR" dirty="0"/>
          </a:p>
        </p:txBody>
      </p:sp>
    </p:spTree>
    <p:extLst>
      <p:ext uri="{BB962C8B-B14F-4D97-AF65-F5344CB8AC3E}">
        <p14:creationId xmlns:p14="http://schemas.microsoft.com/office/powerpoint/2010/main" val="474397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err="1"/>
              <a:t>Hicab</a:t>
            </a:r>
            <a:r>
              <a:rPr lang="tr-TR" dirty="0"/>
              <a:t> </a:t>
            </a:r>
            <a:r>
              <a:rPr lang="tr-TR" dirty="0" err="1"/>
              <a:t>İmtiaz</a:t>
            </a:r>
            <a:r>
              <a:rPr lang="tr-TR" dirty="0"/>
              <a:t> Ali Urdu edebiyatının modern bir üsluba kavuşmasına yapmış olduğu kalıcı etki ve yaşadığı döneme kadar süregelmiş edebiyatta ön plana çıkarılmamış -çıkarılamamış-  terimleri okuyucuyla cesaretle buluşturmuş olması dolayısıyla, ünü Pakistan-Hindistan coğrafyasının dışına taşmış, yaşadığı çevrenin baskısı ve kuralcılığından sıyrılarak özgür biçemin kullanılmasına ön ayak olmuş bir yazar olarak değerlendirilir. </a:t>
            </a:r>
            <a:endParaRPr lang="tr-TR" dirty="0" smtClean="0"/>
          </a:p>
          <a:p>
            <a:r>
              <a:rPr lang="tr-TR" dirty="0" err="1" smtClean="0"/>
              <a:t>Hicab</a:t>
            </a:r>
            <a:r>
              <a:rPr lang="tr-TR" dirty="0" smtClean="0"/>
              <a:t> </a:t>
            </a:r>
            <a:r>
              <a:rPr lang="tr-TR" dirty="0" err="1"/>
              <a:t>İmtiaz</a:t>
            </a:r>
            <a:r>
              <a:rPr lang="tr-TR" dirty="0"/>
              <a:t> Ali’nin katı edebi-toplumsal kuralları olan  bir coğrafyada filizlense de genele benzemeyen, benzerleriyle kendini ayıran tarzı kuşkusuz ona atfedilen övgülerin kaynağıdır. 1915 yılında Hindistan’ın </a:t>
            </a:r>
            <a:r>
              <a:rPr lang="tr-TR" dirty="0" err="1"/>
              <a:t>Haydarabad</a:t>
            </a:r>
            <a:r>
              <a:rPr lang="tr-TR" dirty="0"/>
              <a:t> şehrinde varlıklı bir ailenin çocuğu olarak dünyaya gelen yazar, edebiyatla çocukluk  yıllarında tanışmış ve yazmaya başlamıştır. </a:t>
            </a:r>
            <a:endParaRPr lang="tr-TR" dirty="0" smtClean="0"/>
          </a:p>
          <a:p>
            <a:r>
              <a:rPr lang="tr-TR" dirty="0" smtClean="0"/>
              <a:t>Babası </a:t>
            </a:r>
            <a:r>
              <a:rPr lang="tr-TR" dirty="0" err="1"/>
              <a:t>Seyid</a:t>
            </a:r>
            <a:r>
              <a:rPr lang="tr-TR" dirty="0"/>
              <a:t> Muhammed, </a:t>
            </a:r>
            <a:r>
              <a:rPr lang="tr-TR" dirty="0" err="1"/>
              <a:t>Haydarabad’ın</a:t>
            </a:r>
            <a:r>
              <a:rPr lang="tr-TR" dirty="0"/>
              <a:t> ilk nizami sekreterlerindendir. Aile büyüklerinin Hindistan’da önemli mevkilerde çalışıyor olması sebebiyle maddi anlamda sorunsuz bir çocukluk dönemi geçiren yazar,  kadınların eğitim almasının kimi çevrelerce hoş karşılanmadığı bu dönemde önemli hocalardan Urdu, Arapça, Farsça ve İngilizce dersleri almış, aynı zamanda müzikle ilgilenerek kendini bu yönde de geliştirmiştir.</a:t>
            </a:r>
          </a:p>
          <a:p>
            <a:r>
              <a:rPr lang="tr-TR" dirty="0" err="1"/>
              <a:t>Hicab</a:t>
            </a:r>
            <a:r>
              <a:rPr lang="tr-TR" dirty="0"/>
              <a:t> </a:t>
            </a:r>
            <a:r>
              <a:rPr lang="tr-TR" dirty="0" err="1"/>
              <a:t>İmtiaz</a:t>
            </a:r>
            <a:r>
              <a:rPr lang="tr-TR" dirty="0"/>
              <a:t> Ali’nin yaşadığı dönem Urdu edebiyatının öykü ve roman türlerinde büyük bir gelişme yaşadığı tarihe denk gelmektedir. </a:t>
            </a:r>
            <a:endParaRPr lang="tr-TR" dirty="0" smtClean="0"/>
          </a:p>
          <a:p>
            <a:r>
              <a:rPr lang="tr-TR" dirty="0" smtClean="0"/>
              <a:t>Urdu </a:t>
            </a:r>
            <a:r>
              <a:rPr lang="tr-TR" dirty="0"/>
              <a:t>edebiyatının iki ana edebi akımı olan Romantizm ve İlerici Hareket, </a:t>
            </a:r>
            <a:r>
              <a:rPr lang="tr-TR" dirty="0" err="1"/>
              <a:t>Hicab</a:t>
            </a:r>
            <a:r>
              <a:rPr lang="tr-TR" dirty="0"/>
              <a:t> </a:t>
            </a:r>
            <a:r>
              <a:rPr lang="tr-TR" dirty="0" err="1"/>
              <a:t>İmtiaz</a:t>
            </a:r>
            <a:r>
              <a:rPr lang="tr-TR" dirty="0"/>
              <a:t> Ali’nin yazın tarzını derinden etkilemiş, bu akımların oluşturmuş olduğu özgürleşme ortamı yazara cesaretle üretme fırsatı </a:t>
            </a:r>
            <a:r>
              <a:rPr lang="tr-TR" dirty="0" smtClean="0"/>
              <a:t>tanımıştır</a:t>
            </a:r>
            <a:endParaRPr lang="tr-TR" dirty="0"/>
          </a:p>
        </p:txBody>
      </p:sp>
    </p:spTree>
    <p:extLst>
      <p:ext uri="{BB962C8B-B14F-4D97-AF65-F5344CB8AC3E}">
        <p14:creationId xmlns:p14="http://schemas.microsoft.com/office/powerpoint/2010/main" val="2343253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 Özellikle romantizm akımının etkisinde kaldığını gözlemlediğimiz yazar, o dönemin edebi alt yapısını kuran romantik üslubun yenilikçi kavramlarını yazın tarzına eklemlemiş, böylece Urdu edebiyatına cesur ve özgürlükçü bir modern tavır kazandırmıştır. </a:t>
            </a:r>
          </a:p>
          <a:p>
            <a:r>
              <a:rPr lang="tr-TR" dirty="0" smtClean="0"/>
              <a:t>Urdu edebiyatının en önemli kadın yazarlarından biri olarak değerlendirilen </a:t>
            </a:r>
            <a:r>
              <a:rPr lang="tr-TR" dirty="0" err="1" smtClean="0"/>
              <a:t>Hicab</a:t>
            </a:r>
            <a:r>
              <a:rPr lang="tr-TR" dirty="0" smtClean="0"/>
              <a:t> </a:t>
            </a:r>
            <a:r>
              <a:rPr lang="tr-TR" dirty="0" err="1" smtClean="0"/>
              <a:t>İmtiaz</a:t>
            </a:r>
            <a:r>
              <a:rPr lang="tr-TR" dirty="0" smtClean="0"/>
              <a:t> Ali, yaşadığı dönemi uzun yıllar etkisi altına almış olan romantizm akımının kuramsal kazanımlarının yanı sıra bireysel özelliklerini de kullanarak bir süre bu edebi hareketin bünyesinde eser üretmiştir. </a:t>
            </a:r>
          </a:p>
          <a:p>
            <a:r>
              <a:rPr lang="tr-TR" dirty="0" smtClean="0"/>
              <a:t>Romantizm akımının Hindistan’da baskınlığını kaybetmesiyle ortaya çıkan </a:t>
            </a:r>
            <a:r>
              <a:rPr lang="tr-TR" dirty="0" err="1" smtClean="0"/>
              <a:t>modernizm</a:t>
            </a:r>
            <a:r>
              <a:rPr lang="tr-TR" dirty="0" smtClean="0"/>
              <a:t> ve ilerici akım döneminde temel anlamda romantizme sadık kalsa da eserlerinde bu yeni akımların tematik özelliklerine de oldukça fazla yer vermiştir. </a:t>
            </a:r>
          </a:p>
          <a:p>
            <a:r>
              <a:rPr lang="tr-TR" dirty="0" smtClean="0"/>
              <a:t>Urdu hikayeciliğinin 1930’lu yıllarda romantizm akımından sıyrılarak hayatın gerçekleri olan siyasi, sosyal ve kültürel meseleleri konu edinmeye başlamasının(Durgun, 2013:64) ertesinde ise toplumsal gerçekliklere tıpkı ilerici yazarlar gibi uzak kalmamış, üslubuna bu yeni edebi hareketin özelliklerini de katarak eserlerini yazmaya gayret etmiştir.</a:t>
            </a:r>
          </a:p>
        </p:txBody>
      </p:sp>
    </p:spTree>
    <p:extLst>
      <p:ext uri="{BB962C8B-B14F-4D97-AF65-F5344CB8AC3E}">
        <p14:creationId xmlns:p14="http://schemas.microsoft.com/office/powerpoint/2010/main" val="1733516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İyi bir gözlemci olan </a:t>
            </a:r>
            <a:r>
              <a:rPr lang="tr-TR" dirty="0" err="1" smtClean="0"/>
              <a:t>Hicab</a:t>
            </a:r>
            <a:r>
              <a:rPr lang="tr-TR" dirty="0" smtClean="0"/>
              <a:t> </a:t>
            </a:r>
            <a:r>
              <a:rPr lang="tr-TR" dirty="0" err="1" smtClean="0"/>
              <a:t>İmtiaz</a:t>
            </a:r>
            <a:r>
              <a:rPr lang="tr-TR" dirty="0" smtClean="0"/>
              <a:t> Ali ilk eserlerinde zengin aile çevresindeki yaşam biçimlerine ve birlikte uzun zaman geçirdiği ve iyi tanıdığı bu üst tabakadaki insan profillerine yer vermiştir (Cemil, 2001).</a:t>
            </a:r>
          </a:p>
          <a:p>
            <a:r>
              <a:rPr lang="tr-TR" dirty="0" smtClean="0"/>
              <a:t>  </a:t>
            </a:r>
            <a:r>
              <a:rPr lang="tr-TR" dirty="0" err="1" smtClean="0"/>
              <a:t>Hicab</a:t>
            </a:r>
            <a:r>
              <a:rPr lang="tr-TR" dirty="0" smtClean="0"/>
              <a:t> </a:t>
            </a:r>
            <a:r>
              <a:rPr lang="tr-TR" dirty="0" err="1" smtClean="0"/>
              <a:t>İmtiaz</a:t>
            </a:r>
            <a:r>
              <a:rPr lang="tr-TR" dirty="0" smtClean="0"/>
              <a:t> Ali’nin öykü ve romanlarındaki karakterlerin tamamı gerçektir ve bunlar çevresinden deneyimlediği olaylar örgüsünü okuyucuyla buluşturmak için aracılık yapar.</a:t>
            </a:r>
          </a:p>
          <a:p>
            <a:r>
              <a:rPr lang="tr-TR" dirty="0" smtClean="0"/>
              <a:t> Yazarın eserlerinde sıklıkla kullanmış olduğu karakterlerden bazıları Ruhi, Doktor Gar, Dadı </a:t>
            </a:r>
            <a:r>
              <a:rPr lang="tr-TR" dirty="0" err="1" smtClean="0"/>
              <a:t>Zubeyde</a:t>
            </a:r>
            <a:r>
              <a:rPr lang="tr-TR" dirty="0" smtClean="0"/>
              <a:t>, </a:t>
            </a:r>
            <a:r>
              <a:rPr lang="tr-TR" dirty="0" err="1" smtClean="0"/>
              <a:t>Zunaş</a:t>
            </a:r>
            <a:r>
              <a:rPr lang="tr-TR" dirty="0" smtClean="0"/>
              <a:t>, </a:t>
            </a:r>
            <a:r>
              <a:rPr lang="tr-TR" dirty="0" err="1" smtClean="0"/>
              <a:t>Cesuti</a:t>
            </a:r>
            <a:r>
              <a:rPr lang="tr-TR" dirty="0" smtClean="0"/>
              <a:t>, </a:t>
            </a:r>
            <a:r>
              <a:rPr lang="tr-TR" dirty="0" err="1" smtClean="0"/>
              <a:t>Sufi</a:t>
            </a:r>
            <a:r>
              <a:rPr lang="tr-TR" dirty="0" smtClean="0"/>
              <a:t> ve </a:t>
            </a:r>
            <a:r>
              <a:rPr lang="tr-TR" dirty="0" err="1" smtClean="0"/>
              <a:t>Sabuhi’dir</a:t>
            </a:r>
            <a:r>
              <a:rPr lang="tr-TR" dirty="0" smtClean="0"/>
              <a:t>. Bu karakterler farklı eserlerde farklı kişilik özelliklerinde karşımıza çıkmaktadır. </a:t>
            </a:r>
          </a:p>
          <a:p>
            <a:r>
              <a:rPr lang="tr-TR" dirty="0" smtClean="0"/>
              <a:t>Dadı </a:t>
            </a:r>
            <a:r>
              <a:rPr lang="tr-TR" dirty="0" err="1" smtClean="0"/>
              <a:t>Zubeyde</a:t>
            </a:r>
            <a:r>
              <a:rPr lang="tr-TR" dirty="0" smtClean="0"/>
              <a:t> daima isteklerinin yapılmasını isteyen zengin biridir,  </a:t>
            </a:r>
            <a:r>
              <a:rPr lang="tr-TR" dirty="0" err="1" smtClean="0"/>
              <a:t>Zunaş</a:t>
            </a:r>
            <a:r>
              <a:rPr lang="tr-TR" dirty="0" smtClean="0"/>
              <a:t> siyahi olmasıyla öne çıkar. Ruhi ise zengin ve modern bir kızdır. Yazar yarattığı bu karakterler üzerinden aslında kendi hayatından kesitler sunar. Çoğu karakter kendisinin yansımasıdır( Cemil, 2001 :215).</a:t>
            </a:r>
            <a:endParaRPr lang="tr-TR" dirty="0"/>
          </a:p>
        </p:txBody>
      </p:sp>
    </p:spTree>
    <p:extLst>
      <p:ext uri="{BB962C8B-B14F-4D97-AF65-F5344CB8AC3E}">
        <p14:creationId xmlns:p14="http://schemas.microsoft.com/office/powerpoint/2010/main" val="896777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err="1"/>
              <a:t>Hicab</a:t>
            </a:r>
            <a:r>
              <a:rPr lang="tr-TR" dirty="0"/>
              <a:t> </a:t>
            </a:r>
            <a:r>
              <a:rPr lang="tr-TR" dirty="0" err="1"/>
              <a:t>İmtiaz</a:t>
            </a:r>
            <a:r>
              <a:rPr lang="tr-TR" dirty="0"/>
              <a:t> Ali eserlerinde kadın-erkek ilişkilerine dair kimi zaman duygusal, kimi zaman hüzünlü, kimi zaman ise acıklı olayları işlemiştir. </a:t>
            </a:r>
            <a:r>
              <a:rPr lang="tr-TR" dirty="0" smtClean="0"/>
              <a:t>Y</a:t>
            </a:r>
          </a:p>
          <a:p>
            <a:r>
              <a:rPr lang="tr-TR" dirty="0" err="1" smtClean="0"/>
              <a:t>aşadığı</a:t>
            </a:r>
            <a:r>
              <a:rPr lang="tr-TR" dirty="0" smtClean="0"/>
              <a:t> </a:t>
            </a:r>
            <a:r>
              <a:rPr lang="tr-TR" dirty="0"/>
              <a:t>dönemin toplumsal koşullarına rağmen zengin çevresinden gözlemleyerek veya hayal dünyasıyla oluşturduğu çift hikâyelerini cesaretle eserlerine aktarmıştır. </a:t>
            </a:r>
            <a:endParaRPr lang="tr-TR" dirty="0" smtClean="0"/>
          </a:p>
          <a:p>
            <a:r>
              <a:rPr lang="tr-TR" dirty="0" smtClean="0"/>
              <a:t>Güzellik </a:t>
            </a:r>
            <a:r>
              <a:rPr lang="tr-TR" dirty="0"/>
              <a:t>ve estetik ise bu ilişki ağlarında önem verdiği en önemli kavramlardan olmuştur. Bu kavramlar yazarın olağanüstü üslubuyla buluşup ahenkli bir şekilde eserlere yansımıştır. </a:t>
            </a:r>
            <a:endParaRPr lang="tr-TR" dirty="0" smtClean="0"/>
          </a:p>
          <a:p>
            <a:r>
              <a:rPr lang="tr-TR" dirty="0" smtClean="0"/>
              <a:t>Güzelliği </a:t>
            </a:r>
            <a:r>
              <a:rPr lang="tr-TR" dirty="0"/>
              <a:t>ana kriteri olarak belirleyen yazar, bazen estetik olmayandan da bahsetmiştir. Yazara göre estetiğin olmadığı yerde güzellik aranmamalıdır.  “Onun kadınları güzellik düşkünüdür. </a:t>
            </a:r>
            <a:endParaRPr lang="tr-TR" dirty="0" smtClean="0"/>
          </a:p>
        </p:txBody>
      </p:sp>
    </p:spTree>
    <p:extLst>
      <p:ext uri="{BB962C8B-B14F-4D97-AF65-F5344CB8AC3E}">
        <p14:creationId xmlns:p14="http://schemas.microsoft.com/office/powerpoint/2010/main" val="1580944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Hayaller ve düşler aleminde yaşarlar. Güzellik olmaksızın yaşamının, aşkının bir anlamı yoktur” (Özcan, 2012: 178). </a:t>
            </a:r>
            <a:r>
              <a:rPr lang="tr-TR" dirty="0" err="1" smtClean="0"/>
              <a:t>Hicab</a:t>
            </a:r>
            <a:r>
              <a:rPr lang="tr-TR" dirty="0" smtClean="0"/>
              <a:t> </a:t>
            </a:r>
            <a:r>
              <a:rPr lang="tr-TR" dirty="0" err="1" smtClean="0"/>
              <a:t>İmtiaz</a:t>
            </a:r>
            <a:r>
              <a:rPr lang="tr-TR" dirty="0" smtClean="0"/>
              <a:t> Ali öykülerindeki karakterleri güzel olana ilgi duyan bir halde tasarlamıştır.</a:t>
            </a:r>
          </a:p>
          <a:p>
            <a:r>
              <a:rPr lang="tr-TR" dirty="0" smtClean="0"/>
              <a:t> Yazar güzel olan varlıkları sevilmeye değer bir yapıda görür. </a:t>
            </a:r>
            <a:r>
              <a:rPr lang="tr-TR" dirty="0" err="1" smtClean="0"/>
              <a:t>Hicab</a:t>
            </a:r>
            <a:r>
              <a:rPr lang="tr-TR" dirty="0" smtClean="0"/>
              <a:t> </a:t>
            </a:r>
            <a:r>
              <a:rPr lang="tr-TR" dirty="0" err="1" smtClean="0"/>
              <a:t>İmtiaz</a:t>
            </a:r>
            <a:r>
              <a:rPr lang="tr-TR" dirty="0" smtClean="0"/>
              <a:t> Ali’nin sevgi anlayışına göre “ İnsan görmeden de sever. Ancak bir süre sonra sevdiğini gördüğünde beklentisi olan dış güzelliği de göremezse bu sevgi nefrete dönüşebilir”(Cemil, 2001: 215).</a:t>
            </a:r>
          </a:p>
          <a:p>
            <a:r>
              <a:rPr lang="tr-TR" dirty="0" smtClean="0"/>
              <a:t> Bu güzellik ise hem dış görünüş olarak hem de ruhsal olarak cezbedicidir.</a:t>
            </a:r>
            <a:endParaRPr lang="tr-TR" dirty="0"/>
          </a:p>
        </p:txBody>
      </p:sp>
    </p:spTree>
    <p:extLst>
      <p:ext uri="{BB962C8B-B14F-4D97-AF65-F5344CB8AC3E}">
        <p14:creationId xmlns:p14="http://schemas.microsoft.com/office/powerpoint/2010/main" val="294826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err="1"/>
              <a:t>Hicab</a:t>
            </a:r>
            <a:r>
              <a:rPr lang="tr-TR" dirty="0"/>
              <a:t> </a:t>
            </a:r>
            <a:r>
              <a:rPr lang="tr-TR" dirty="0" err="1"/>
              <a:t>İmtiaz</a:t>
            </a:r>
            <a:r>
              <a:rPr lang="tr-TR" dirty="0"/>
              <a:t> Ali yapıtlarının temelini sevgi üzerine kurar. Bu sevgi içsel, biçimsel, duygusal ve biçimsel bir sevgidir(</a:t>
            </a:r>
            <a:r>
              <a:rPr lang="tr-TR" dirty="0" err="1"/>
              <a:t>Agro</a:t>
            </a:r>
            <a:r>
              <a:rPr lang="tr-TR" dirty="0"/>
              <a:t>, 1993: 19-20</a:t>
            </a:r>
            <a:r>
              <a:rPr lang="tr-TR" dirty="0" smtClean="0"/>
              <a:t>).</a:t>
            </a:r>
          </a:p>
          <a:p>
            <a:r>
              <a:rPr lang="tr-TR" dirty="0" smtClean="0"/>
              <a:t> </a:t>
            </a:r>
            <a:r>
              <a:rPr lang="tr-TR" dirty="0"/>
              <a:t>Yazar bu sevgiyi sembolik ifadeler ile bezeyip işler. </a:t>
            </a:r>
            <a:r>
              <a:rPr lang="tr-TR" dirty="0" err="1"/>
              <a:t>Hicab</a:t>
            </a:r>
            <a:r>
              <a:rPr lang="tr-TR" dirty="0"/>
              <a:t>, aşk acılarına, özleme, umuda, karşılıksız sevgiye yer yer romantik ama olabildiğince gerçekçi bir üslupla eserlerinde yer vermiştir</a:t>
            </a:r>
            <a:r>
              <a:rPr lang="tr-TR" dirty="0" smtClean="0"/>
              <a:t>.</a:t>
            </a:r>
          </a:p>
          <a:p>
            <a:r>
              <a:rPr lang="tr-TR" dirty="0" smtClean="0"/>
              <a:t> </a:t>
            </a:r>
            <a:r>
              <a:rPr lang="tr-TR" dirty="0"/>
              <a:t>Yazar, </a:t>
            </a:r>
            <a:r>
              <a:rPr lang="tr-TR" i="1" dirty="0"/>
              <a:t>Zalim </a:t>
            </a:r>
            <a:r>
              <a:rPr lang="tr-TR" i="1" dirty="0" err="1"/>
              <a:t>Muhabbat</a:t>
            </a:r>
            <a:r>
              <a:rPr lang="tr-TR" i="1" dirty="0"/>
              <a:t>, Tasvir-i Butan</a:t>
            </a:r>
            <a:r>
              <a:rPr lang="tr-TR" dirty="0"/>
              <a:t> ve </a:t>
            </a:r>
            <a:r>
              <a:rPr lang="tr-TR" i="1" dirty="0" err="1"/>
              <a:t>Sokha</a:t>
            </a:r>
            <a:r>
              <a:rPr lang="tr-TR" i="1" dirty="0"/>
              <a:t> </a:t>
            </a:r>
            <a:r>
              <a:rPr lang="tr-TR" i="1" dirty="0" err="1"/>
              <a:t>Patte</a:t>
            </a:r>
            <a:r>
              <a:rPr lang="tr-TR" dirty="0"/>
              <a:t> adlı eserlerini bu bakış açısıyla yazmış ve okuyucularına aşka ve sevgiye dair yaşanmış gerçek olaylar aktarmıştır. “</a:t>
            </a:r>
            <a:r>
              <a:rPr lang="tr-TR" dirty="0" err="1"/>
              <a:t>Hicab</a:t>
            </a:r>
            <a:r>
              <a:rPr lang="tr-TR" dirty="0"/>
              <a:t> </a:t>
            </a:r>
            <a:r>
              <a:rPr lang="tr-TR" dirty="0" err="1"/>
              <a:t>İmtiaz</a:t>
            </a:r>
            <a:r>
              <a:rPr lang="tr-TR" dirty="0"/>
              <a:t> Ali’nin nazarında hayatta en önemli hakikat sevgidir</a:t>
            </a:r>
            <a:r>
              <a:rPr lang="tr-TR" dirty="0" smtClean="0"/>
              <a:t>.</a:t>
            </a:r>
          </a:p>
          <a:p>
            <a:r>
              <a:rPr lang="tr-TR" dirty="0" smtClean="0"/>
              <a:t> </a:t>
            </a:r>
            <a:r>
              <a:rPr lang="tr-TR" dirty="0"/>
              <a:t>Ancak onun bu aşk ve sevgi anlayışı </a:t>
            </a:r>
            <a:r>
              <a:rPr lang="tr-TR" dirty="0" err="1"/>
              <a:t>sufilerde</a:t>
            </a:r>
            <a:r>
              <a:rPr lang="tr-TR" dirty="0"/>
              <a:t> olan sevgi anlayışından bambaşkadır. Aslında tıpkı </a:t>
            </a:r>
            <a:r>
              <a:rPr lang="tr-TR" dirty="0" err="1"/>
              <a:t>sufilerinki</a:t>
            </a:r>
            <a:r>
              <a:rPr lang="tr-TR" dirty="0"/>
              <a:t> gibi bu sevgi de içseldir, ölümü dahi umursamayan tarzda. Ama onun sevgi anlayışını ayıran şey felsefeyle bağlantılı olmayıp duygularla ilişkili olmasıdır…” (Hasan, 1986: 52-53). </a:t>
            </a:r>
          </a:p>
        </p:txBody>
      </p:sp>
    </p:spTree>
    <p:extLst>
      <p:ext uri="{BB962C8B-B14F-4D97-AF65-F5344CB8AC3E}">
        <p14:creationId xmlns:p14="http://schemas.microsoft.com/office/powerpoint/2010/main" val="1370436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Hicab</a:t>
            </a:r>
            <a:r>
              <a:rPr lang="tr-TR" dirty="0" smtClean="0"/>
              <a:t> </a:t>
            </a:r>
            <a:r>
              <a:rPr lang="tr-TR" dirty="0" err="1" smtClean="0"/>
              <a:t>İmtiaz</a:t>
            </a:r>
            <a:r>
              <a:rPr lang="tr-TR" dirty="0" smtClean="0"/>
              <a:t> Ali aşkın ve sevginin insanda tetiklediği duygu yoğunluğuyla ilgilenir. Özellikle kadın karakterlerin âşık olduğunda hissettiği veya hissedeceği duygular ve durumlar onun için vazgeçilmez esin kaynağı olmuştur. </a:t>
            </a:r>
            <a:r>
              <a:rPr lang="tr-TR" smtClean="0"/>
              <a:t>Zengin sınıfa ait insanların yaşanmış aşk acılarını ve ilişki ağlarını işlediği öyküleri çağında türünün muazzam birer örnekleri olma sıfatına erişmiştir (Özcan, 2012). </a:t>
            </a:r>
            <a:endParaRPr lang="tr-TR" dirty="0"/>
          </a:p>
        </p:txBody>
      </p:sp>
    </p:spTree>
    <p:extLst>
      <p:ext uri="{BB962C8B-B14F-4D97-AF65-F5344CB8AC3E}">
        <p14:creationId xmlns:p14="http://schemas.microsoft.com/office/powerpoint/2010/main" val="344856446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887</Words>
  <Application>Microsoft Office PowerPoint</Application>
  <PresentationFormat>Geniş ekran</PresentationFormat>
  <Paragraphs>27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9. Hafta</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Hafta</dc:title>
  <dc:creator>USER</dc:creator>
  <cp:lastModifiedBy>USER</cp:lastModifiedBy>
  <cp:revision>2</cp:revision>
  <dcterms:created xsi:type="dcterms:W3CDTF">2020-03-29T11:18:40Z</dcterms:created>
  <dcterms:modified xsi:type="dcterms:W3CDTF">2020-03-30T20:40:38Z</dcterms:modified>
</cp:coreProperties>
</file>