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6" r:id="rId7"/>
    <p:sldId id="26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1045029"/>
            <a:ext cx="9174866" cy="5344196"/>
          </a:xfrm>
        </p:spPr>
        <p:txBody>
          <a:bodyPr>
            <a:normAutofit/>
          </a:bodyPr>
          <a:lstStyle/>
          <a:p>
            <a:pPr>
              <a:lnSpc>
                <a:spcPct val="110000"/>
              </a:lnSpc>
            </a:pPr>
            <a:r>
              <a:rPr lang="tr-TR" sz="4000" b="1" dirty="0" smtClean="0"/>
              <a:t>-3-</a:t>
            </a:r>
          </a:p>
          <a:p>
            <a:pPr>
              <a:lnSpc>
                <a:spcPct val="110000"/>
              </a:lnSpc>
            </a:pPr>
            <a:r>
              <a:rPr lang="tr-TR" sz="4000" b="1" dirty="0" smtClean="0"/>
              <a:t>KÖTÜLÜK </a:t>
            </a:r>
            <a:r>
              <a:rPr lang="tr-TR" sz="4000" b="1" dirty="0"/>
              <a:t>PROBLEMİ</a:t>
            </a:r>
            <a:endParaRPr lang="tr-TR" sz="4000" b="1" dirty="0"/>
          </a:p>
          <a:p>
            <a:pPr marL="571500" indent="-571500" algn="just">
              <a:lnSpc>
                <a:spcPct val="110000"/>
              </a:lnSpc>
              <a:buFont typeface="+mj-lt"/>
              <a:buAutoNum type="romanLcPeriod"/>
            </a:pPr>
            <a:r>
              <a:rPr lang="tr-TR" sz="3200" dirty="0" smtClean="0"/>
              <a:t>Süreç </a:t>
            </a:r>
            <a:r>
              <a:rPr lang="tr-TR" sz="3200" dirty="0"/>
              <a:t>Teodisesi</a:t>
            </a:r>
          </a:p>
          <a:p>
            <a:pPr marL="571500" indent="-571500" algn="just">
              <a:lnSpc>
                <a:spcPct val="110000"/>
              </a:lnSpc>
              <a:buFont typeface="+mj-lt"/>
              <a:buAutoNum type="romanLcPeriod"/>
            </a:pPr>
            <a:r>
              <a:rPr lang="tr-TR" sz="3200" dirty="0"/>
              <a:t>Özgür İrade Savunması</a:t>
            </a:r>
          </a:p>
          <a:p>
            <a:pPr marL="571500" indent="-571500" algn="just">
              <a:lnSpc>
                <a:spcPct val="110000"/>
              </a:lnSpc>
              <a:buFont typeface="+mj-lt"/>
              <a:buAutoNum type="romanLcPeriod"/>
            </a:pPr>
            <a:r>
              <a:rPr lang="tr-TR" sz="3200" dirty="0"/>
              <a:t>Ruhsal Gelişme Teodisesi</a:t>
            </a:r>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fontScale="92500" lnSpcReduction="20000"/>
          </a:bodyPr>
          <a:lstStyle/>
          <a:p>
            <a:pPr marL="0" indent="0" algn="ctr">
              <a:lnSpc>
                <a:spcPct val="110000"/>
              </a:lnSpc>
              <a:buNone/>
            </a:pPr>
            <a:endParaRPr lang="tr-TR" sz="3600" b="1" dirty="0"/>
          </a:p>
          <a:p>
            <a:pPr marL="0" indent="0" algn="ctr">
              <a:lnSpc>
                <a:spcPct val="110000"/>
              </a:lnSpc>
              <a:buNone/>
            </a:pPr>
            <a:r>
              <a:rPr lang="tr-TR" sz="3600" b="1" dirty="0"/>
              <a:t>Kötülüğün Kaynağı ve Teodiseler</a:t>
            </a:r>
          </a:p>
          <a:p>
            <a:pPr marL="0" indent="0" algn="ctr">
              <a:lnSpc>
                <a:spcPct val="110000"/>
              </a:lnSpc>
              <a:buNone/>
            </a:pPr>
            <a:endParaRPr lang="tr-TR" sz="3600" b="1" dirty="0"/>
          </a:p>
          <a:p>
            <a:pPr marL="0" indent="0">
              <a:lnSpc>
                <a:spcPct val="110000"/>
              </a:lnSpc>
              <a:buNone/>
            </a:pPr>
            <a:r>
              <a:rPr lang="tr-TR" sz="3600" b="1" dirty="0" smtClean="0"/>
              <a:t>1. Süreç </a:t>
            </a:r>
            <a:r>
              <a:rPr lang="tr-TR" sz="3600" b="1" dirty="0"/>
              <a:t>Teodisesi</a:t>
            </a:r>
          </a:p>
          <a:p>
            <a:pPr algn="just">
              <a:lnSpc>
                <a:spcPct val="100000"/>
              </a:lnSpc>
              <a:spcAft>
                <a:spcPts val="1200"/>
              </a:spcAft>
            </a:pPr>
            <a:r>
              <a:rPr lang="tr-TR" dirty="0"/>
              <a:t>Bu teodise, </a:t>
            </a:r>
            <a:r>
              <a:rPr lang="tr-TR" dirty="0" err="1"/>
              <a:t>Alfred</a:t>
            </a:r>
            <a:r>
              <a:rPr lang="tr-TR" dirty="0"/>
              <a:t> N. </a:t>
            </a:r>
            <a:r>
              <a:rPr lang="tr-TR" dirty="0" err="1"/>
              <a:t>Whitehead’in</a:t>
            </a:r>
            <a:r>
              <a:rPr lang="tr-TR" dirty="0"/>
              <a:t> süreç felsefesine dayanmakta ve sınırlı bir Tanrı anlayışını öngörmek suretiyle klasik teizmden ayrılmaktadır.</a:t>
            </a:r>
          </a:p>
          <a:p>
            <a:pPr algn="just">
              <a:lnSpc>
                <a:spcPct val="100000"/>
              </a:lnSpc>
              <a:spcAft>
                <a:spcPts val="1200"/>
              </a:spcAft>
            </a:pPr>
            <a:r>
              <a:rPr lang="tr-TR" dirty="0"/>
              <a:t>Süreç teorisine göre Tanrı’nın çift kutuplu bir tabiatı vardır. Biri değişmeyen aslî; diğeri değişen, oluşan  olmak üzere iki yönlüdür. Tanrı değişen/oluşan tabiatı ile alemdeki yasalara tabidir. Bu durumda diğer varlıkları mutlak kontrolü söz konusu olmadığından onları ikna etmek suretiyle âlemde fiilde bulunur. Varlıklar Tanrı’nın isteklerine boyun eğmek zorunda olmadıklarından dolayı âlemde kötülük ortaya çıkar. </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lnSpcReduction="10000"/>
          </a:bodyPr>
          <a:lstStyle/>
          <a:p>
            <a:pPr marL="0" indent="0" algn="just">
              <a:lnSpc>
                <a:spcPct val="100000"/>
              </a:lnSpc>
              <a:spcAft>
                <a:spcPts val="1200"/>
              </a:spcAft>
              <a:buNone/>
            </a:pPr>
            <a:endParaRPr lang="tr-TR" dirty="0"/>
          </a:p>
          <a:p>
            <a:pPr algn="just">
              <a:lnSpc>
                <a:spcPct val="100000"/>
              </a:lnSpc>
              <a:spcAft>
                <a:spcPts val="1200"/>
              </a:spcAft>
            </a:pPr>
            <a:r>
              <a:rPr lang="tr-TR" dirty="0"/>
              <a:t>Süreç teodisesine göre Tanrı âlemi yaratmakla risk almıştır. Tanrı âlemin mutlak yaratıcısı olmadığından bu yapıya müdahale etme  gücüne de sahip değildir. Hatta bu anlayışa göre, O da bir yönüyle bu oluşum sürecine tabi olmakta, âlemdeki kötülüğe o da maruz kalmaktadır. </a:t>
            </a:r>
          </a:p>
          <a:p>
            <a:pPr algn="just">
              <a:lnSpc>
                <a:spcPct val="100000"/>
              </a:lnSpc>
              <a:spcAft>
                <a:spcPts val="1200"/>
              </a:spcAft>
            </a:pPr>
            <a:r>
              <a:rPr lang="tr-TR" dirty="0"/>
              <a:t>Bu durumda Tanrı âlemdeki kötülükten sorumlu değildir, çünkü kötülüğü önlemek O’nun gücünü aşmaktadır.</a:t>
            </a:r>
          </a:p>
          <a:p>
            <a:pPr algn="just">
              <a:lnSpc>
                <a:spcPct val="100000"/>
              </a:lnSpc>
              <a:spcAft>
                <a:spcPts val="1200"/>
              </a:spcAft>
            </a:pPr>
            <a:r>
              <a:rPr lang="tr-TR" dirty="0"/>
              <a:t>Bu teorinin en büyük açmazı kötülük probleminden daha büyük bir probleme dönüşen bir Tanrı anlayışına sahip olmasıdır. Sınırlı Tanrı anlayışının Tanrı kavramıyla çelişkili olduğu </a:t>
            </a:r>
            <a:r>
              <a:rPr lang="tr-TR" dirty="0" smtClean="0"/>
              <a:t>gözükmektedir</a:t>
            </a:r>
            <a:r>
              <a:rPr lang="tr-TR" dirty="0"/>
              <a:t>.</a:t>
            </a:r>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a:bodyPr>
          <a:lstStyle/>
          <a:p>
            <a:pPr algn="just"/>
            <a:endParaRPr lang="tr-TR" dirty="0"/>
          </a:p>
          <a:p>
            <a:pPr marL="0" indent="0">
              <a:lnSpc>
                <a:spcPct val="100000"/>
              </a:lnSpc>
              <a:spcAft>
                <a:spcPts val="1200"/>
              </a:spcAft>
              <a:buNone/>
            </a:pPr>
            <a:r>
              <a:rPr lang="tr-TR" sz="3600" b="1" dirty="0" smtClean="0"/>
              <a:t>2. Özgür </a:t>
            </a:r>
            <a:r>
              <a:rPr lang="tr-TR" sz="3600" b="1" dirty="0"/>
              <a:t>İrade Savunması</a:t>
            </a:r>
          </a:p>
          <a:p>
            <a:pPr algn="just">
              <a:lnSpc>
                <a:spcPct val="100000"/>
              </a:lnSpc>
              <a:spcAft>
                <a:spcPts val="1200"/>
              </a:spcAft>
            </a:pPr>
            <a:endParaRPr lang="tr-TR" dirty="0"/>
          </a:p>
          <a:p>
            <a:pPr algn="just">
              <a:lnSpc>
                <a:spcPct val="100000"/>
              </a:lnSpc>
              <a:spcAft>
                <a:spcPts val="1200"/>
              </a:spcAft>
            </a:pPr>
            <a:r>
              <a:rPr lang="tr-TR" dirty="0"/>
              <a:t>Bu anlayış, insanın ahlaki bir eylemi özgür iradesiyle seçebilmesi için iyilik kadar kötülüğü de gerekli gören ve böylece kötülüğün varlığın teistik sistem içerisinde açıklamaya çalışan teodisedir. </a:t>
            </a:r>
          </a:p>
          <a:p>
            <a:pPr algn="just">
              <a:lnSpc>
                <a:spcPct val="100000"/>
              </a:lnSpc>
              <a:spcAft>
                <a:spcPts val="1200"/>
              </a:spcAft>
            </a:pPr>
            <a:r>
              <a:rPr lang="tr-TR" dirty="0" err="1"/>
              <a:t>Alvin</a:t>
            </a:r>
            <a:r>
              <a:rPr lang="tr-TR" dirty="0"/>
              <a:t> </a:t>
            </a:r>
            <a:r>
              <a:rPr lang="tr-TR" dirty="0" err="1"/>
              <a:t>Plantinga’nın</a:t>
            </a:r>
            <a:r>
              <a:rPr lang="tr-TR" dirty="0"/>
              <a:t> savunduğu bu anlayışa göre, özgür irade sahibi varlıkların bulunduğu bir dünya, özgür irade sahibi varlıkların bulunmadığı bir dünyadan daha iyidir. </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945930" y="399393"/>
            <a:ext cx="10407869" cy="5777570"/>
          </a:xfrm>
        </p:spPr>
        <p:txBody>
          <a:bodyPr>
            <a:normAutofit fontScale="92500" lnSpcReduction="20000"/>
          </a:bodyPr>
          <a:lstStyle/>
          <a:p>
            <a:pPr algn="just">
              <a:lnSpc>
                <a:spcPct val="100000"/>
              </a:lnSpc>
              <a:spcAft>
                <a:spcPts val="1200"/>
              </a:spcAft>
            </a:pPr>
            <a:endParaRPr lang="tr-TR" dirty="0"/>
          </a:p>
          <a:p>
            <a:pPr algn="just">
              <a:lnSpc>
                <a:spcPct val="100000"/>
              </a:lnSpc>
              <a:spcAft>
                <a:spcPts val="1200"/>
              </a:spcAft>
            </a:pPr>
            <a:r>
              <a:rPr lang="tr-TR" dirty="0"/>
              <a:t>Tanrı, özgür varlıklar yaratıp onları sadece tek bir seçenekle baş başa bırakmaz. Çünkü bu durumda onlar ahlaki açıdan doğru olanı kendi iradeleriyle seçmemiş olacaklardır.</a:t>
            </a:r>
          </a:p>
          <a:p>
            <a:pPr algn="just">
              <a:lnSpc>
                <a:spcPct val="100000"/>
              </a:lnSpc>
              <a:spcAft>
                <a:spcPts val="1200"/>
              </a:spcAft>
            </a:pPr>
            <a:r>
              <a:rPr lang="tr-TR" dirty="0"/>
              <a:t>Dolayısıyla, ahlaki açıdan özgür bireyler yaratmak için, iyiliği de kötülüğü de özgür bir şekilde seçebilen bireyler yaratmak gerekir.</a:t>
            </a:r>
          </a:p>
          <a:p>
            <a:pPr algn="just">
              <a:lnSpc>
                <a:spcPct val="100000"/>
              </a:lnSpc>
              <a:spcAft>
                <a:spcPts val="1200"/>
              </a:spcAft>
            </a:pPr>
            <a:r>
              <a:rPr lang="tr-TR" dirty="0"/>
              <a:t>Özgür irade sahibi varlıkların bir kısmı tercihlerini kötülükten yana kullanmışlardır. Âlemdeki kötülüğün kaynağı da budur.</a:t>
            </a:r>
          </a:p>
          <a:p>
            <a:pPr algn="just">
              <a:lnSpc>
                <a:spcPct val="100000"/>
              </a:lnSpc>
              <a:spcAft>
                <a:spcPts val="1200"/>
              </a:spcAft>
            </a:pPr>
            <a:r>
              <a:rPr lang="tr-TR" dirty="0" err="1"/>
              <a:t>Mackie</a:t>
            </a:r>
            <a:r>
              <a:rPr lang="tr-TR" dirty="0"/>
              <a:t>, mümkün dünyanın en iyisini yaratmanın gerekliliğini vurgulamaktadır. Ancak </a:t>
            </a:r>
            <a:r>
              <a:rPr lang="tr-TR" dirty="0" err="1"/>
              <a:t>Plantinga’ya</a:t>
            </a:r>
            <a:r>
              <a:rPr lang="tr-TR" dirty="0"/>
              <a:t> göre mümkün dünyaların en iyisi düşüncesi doğru değildir. Çünkü her zaman daha iyisi düşünülebilir. Ayrıca özgür irade sahibi varlıkların yaşadığı bir dünyada iyilik kadar kötülüğün varlığı da gereklidir.</a:t>
            </a:r>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98482" y="651641"/>
            <a:ext cx="10355317" cy="5525322"/>
          </a:xfrm>
        </p:spPr>
        <p:txBody>
          <a:bodyPr>
            <a:normAutofit lnSpcReduction="10000"/>
          </a:bodyPr>
          <a:lstStyle/>
          <a:p>
            <a:pPr marL="0" indent="0" algn="ctr">
              <a:lnSpc>
                <a:spcPct val="100000"/>
              </a:lnSpc>
              <a:spcAft>
                <a:spcPts val="1200"/>
              </a:spcAft>
              <a:buNone/>
            </a:pPr>
            <a:endParaRPr lang="tr-TR" sz="3600" b="1" dirty="0"/>
          </a:p>
          <a:p>
            <a:pPr marL="0" indent="0">
              <a:lnSpc>
                <a:spcPct val="100000"/>
              </a:lnSpc>
              <a:spcAft>
                <a:spcPts val="1200"/>
              </a:spcAft>
              <a:buNone/>
            </a:pPr>
            <a:r>
              <a:rPr lang="tr-TR" sz="3600" b="1" dirty="0" smtClean="0"/>
              <a:t>3. Ruhsal </a:t>
            </a:r>
            <a:r>
              <a:rPr lang="tr-TR" sz="3600" b="1" dirty="0"/>
              <a:t>(</a:t>
            </a:r>
            <a:r>
              <a:rPr lang="tr-TR" sz="3600" b="1" dirty="0" err="1"/>
              <a:t>Ahlakî</a:t>
            </a:r>
            <a:r>
              <a:rPr lang="tr-TR" sz="3600" b="1" dirty="0"/>
              <a:t>) Gelişme Teodisesi</a:t>
            </a:r>
          </a:p>
          <a:p>
            <a:pPr algn="just">
              <a:lnSpc>
                <a:spcPct val="100000"/>
              </a:lnSpc>
              <a:spcAft>
                <a:spcPts val="1200"/>
              </a:spcAft>
            </a:pPr>
            <a:endParaRPr lang="tr-TR" dirty="0"/>
          </a:p>
          <a:p>
            <a:pPr algn="just">
              <a:lnSpc>
                <a:spcPct val="100000"/>
              </a:lnSpc>
              <a:spcAft>
                <a:spcPts val="1200"/>
              </a:spcAft>
            </a:pPr>
            <a:r>
              <a:rPr lang="tr-TR" dirty="0"/>
              <a:t>John </a:t>
            </a:r>
            <a:r>
              <a:rPr lang="tr-TR" dirty="0" err="1"/>
              <a:t>Hick’in</a:t>
            </a:r>
            <a:r>
              <a:rPr lang="tr-TR" dirty="0"/>
              <a:t> Helenistik dönem kilise babalarından St. </a:t>
            </a:r>
            <a:r>
              <a:rPr lang="tr-TR" dirty="0" err="1"/>
              <a:t>Irenaus’a</a:t>
            </a:r>
            <a:r>
              <a:rPr lang="tr-TR" dirty="0"/>
              <a:t> dayandırdığı bu yaklaşımın temelinde Tanrı’nın, insanın bilgisel ve ruhsal gelişimi için kötülüğün de bulunduğu bir âlem yarattığı düşüncesi vardır.</a:t>
            </a:r>
          </a:p>
          <a:p>
            <a:pPr algn="just">
              <a:lnSpc>
                <a:spcPct val="100000"/>
              </a:lnSpc>
              <a:spcAft>
                <a:spcPts val="1200"/>
              </a:spcAft>
            </a:pPr>
            <a:r>
              <a:rPr lang="tr-TR" dirty="0"/>
              <a:t>Bu yaklaşıma göre Tanrı insanı bilgisel ve ruhsal açıdan mükemmellikle değil de gelişimini sağlayacak potansiyele sahip biçimde yaratmıştır. Bunun iki nedeni vardır:</a:t>
            </a:r>
          </a:p>
        </p:txBody>
      </p:sp>
    </p:spTree>
    <p:extLst>
      <p:ext uri="{BB962C8B-B14F-4D97-AF65-F5344CB8AC3E}">
        <p14:creationId xmlns:p14="http://schemas.microsoft.com/office/powerpoint/2010/main" val="216388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fontScale="92500" lnSpcReduction="10000"/>
          </a:bodyPr>
          <a:lstStyle/>
          <a:p>
            <a:pPr marL="0" indent="0" algn="just">
              <a:lnSpc>
                <a:spcPct val="100000"/>
              </a:lnSpc>
              <a:spcAft>
                <a:spcPts val="1200"/>
              </a:spcAft>
              <a:buNone/>
            </a:pPr>
            <a:endParaRPr lang="tr-TR" dirty="0"/>
          </a:p>
          <a:p>
            <a:pPr marL="571500" indent="-571500" algn="just">
              <a:lnSpc>
                <a:spcPct val="100000"/>
              </a:lnSpc>
              <a:spcAft>
                <a:spcPts val="1200"/>
              </a:spcAft>
              <a:buFont typeface="+mj-lt"/>
              <a:buAutoNum type="romanLcPeriod"/>
            </a:pPr>
            <a:r>
              <a:rPr lang="tr-TR" dirty="0"/>
              <a:t>Aksi takdirde yaratan ile yaratılan arasında epistemik bir boşluk bulunmayacak ve insan Tanrı’nın varlığını özgür iradesiyle kabul ya da inkar eden otonom varlıklar bulunmayacaktı. Yani, insanların gerçek anlamda özgür olabilmeleri için Tanrı ile aralarında bilgisel bir boşluğun bulunması gerekliydi.</a:t>
            </a:r>
          </a:p>
          <a:p>
            <a:pPr marL="571500" indent="-571500" algn="just">
              <a:lnSpc>
                <a:spcPct val="100000"/>
              </a:lnSpc>
              <a:spcAft>
                <a:spcPts val="1200"/>
              </a:spcAft>
              <a:buFont typeface="+mj-lt"/>
              <a:buAutoNum type="romanLcPeriod"/>
            </a:pPr>
            <a:r>
              <a:rPr lang="tr-TR" dirty="0"/>
              <a:t>İnsanın ahlaki tabiatı gereği kötülüğün de bulunduğu bir ortamda, bir takım şeylere karşı koyarak ahlaki olarak doğru olanı özgür iradeleriyle tercih etmeleri daha değerlidir. Bu durum insanın ahlaki gelişimi de neden olacaktır.</a:t>
            </a:r>
          </a:p>
          <a:p>
            <a:pPr algn="just">
              <a:lnSpc>
                <a:spcPct val="100000"/>
              </a:lnSpc>
              <a:spcAft>
                <a:spcPts val="1200"/>
              </a:spcAft>
            </a:pPr>
            <a:r>
              <a:rPr lang="tr-TR" dirty="0"/>
              <a:t>Bu durum insanın ahlaki gelişimine katkıda bulunacak ve yaptığı iyiliği daha </a:t>
            </a:r>
            <a:r>
              <a:rPr lang="tr-TR"/>
              <a:t>değerli kılacaktır.</a:t>
            </a:r>
            <a:endParaRPr lang="tr-TR" dirty="0"/>
          </a:p>
        </p:txBody>
      </p:sp>
    </p:spTree>
    <p:extLst>
      <p:ext uri="{BB962C8B-B14F-4D97-AF65-F5344CB8AC3E}">
        <p14:creationId xmlns:p14="http://schemas.microsoft.com/office/powerpoint/2010/main" val="21061155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1030</TotalTime>
  <Words>508</Words>
  <Application>Microsoft Office PowerPoint</Application>
  <PresentationFormat>Geniş ekran</PresentationFormat>
  <Paragraphs>34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70</cp:revision>
  <dcterms:created xsi:type="dcterms:W3CDTF">2020-05-03T20:31:30Z</dcterms:created>
  <dcterms:modified xsi:type="dcterms:W3CDTF">2020-05-06T10:07:29Z</dcterms:modified>
</cp:coreProperties>
</file>