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69" r:id="rId2"/>
    <p:sldId id="271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  <p:sldId id="273" r:id="rId35"/>
    <p:sldId id="272" r:id="rId36"/>
    <p:sldId id="274" r:id="rId37"/>
    <p:sldId id="270" r:id="rId38"/>
    <p:sldId id="306" r:id="rId39"/>
    <p:sldId id="321" r:id="rId40"/>
    <p:sldId id="307" r:id="rId41"/>
    <p:sldId id="308" r:id="rId42"/>
    <p:sldId id="309" r:id="rId43"/>
    <p:sldId id="310" r:id="rId44"/>
    <p:sldId id="311" r:id="rId45"/>
    <p:sldId id="312" r:id="rId46"/>
    <p:sldId id="313" r:id="rId47"/>
    <p:sldId id="314" r:id="rId48"/>
    <p:sldId id="316" r:id="rId49"/>
    <p:sldId id="317" r:id="rId50"/>
    <p:sldId id="318" r:id="rId51"/>
    <p:sldId id="319" r:id="rId52"/>
    <p:sldId id="320" r:id="rId53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EDC1"/>
    <a:srgbClr val="0066FF"/>
    <a:srgbClr val="FF3300"/>
    <a:srgbClr val="F1AD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18C94C4-D0E7-40A4-B424-8D05B49F5A5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91549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ED893-DE15-4105-B5C8-7B31E88AA1E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B577F-E89E-43BA-BDEB-78FA39D81E9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E7D2E-831E-4518-81B4-DF73B0850AA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44777-95E7-4B45-AE9A-2476A3FCE45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7C65A-3504-42C0-A7DE-72A5267B318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B610F-1494-435E-9337-7F8B14E3BAF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7B30E-A8E1-4CF6-B8F9-CD3976C7CCD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40C73-6584-41D6-9232-6C7AE77F583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36E25-BF73-4219-89CE-5DF7B05F1E4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EBBA3-6DAD-4448-A70F-B35E7CADB68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5FE9A-B465-46DF-8B3A-7D70104BB99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E98C3B56-49D2-4365-9916-30162055AD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4338" name="WordArt 4"/>
          <p:cNvSpPr>
            <a:spLocks noChangeArrowheads="1" noChangeShapeType="1" noTextEdit="1"/>
          </p:cNvSpPr>
          <p:nvPr/>
        </p:nvSpPr>
        <p:spPr bwMode="auto">
          <a:xfrm>
            <a:off x="3519488" y="2716213"/>
            <a:ext cx="2105025" cy="143033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tr-TR" sz="60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SAĞLIK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1ADE2"/>
          </a:solidFill>
        </p:spPr>
        <p:txBody>
          <a:bodyPr/>
          <a:lstStyle/>
          <a:p>
            <a:pPr lvl="4"/>
            <a:endParaRPr lang="tr-TR" smtClean="0"/>
          </a:p>
        </p:txBody>
      </p:sp>
      <p:sp>
        <p:nvSpPr>
          <p:cNvPr id="23554" name="WordArt 4"/>
          <p:cNvSpPr>
            <a:spLocks noChangeArrowheads="1" noChangeShapeType="1" noTextEdit="1"/>
          </p:cNvSpPr>
          <p:nvPr/>
        </p:nvSpPr>
        <p:spPr bwMode="auto">
          <a:xfrm>
            <a:off x="2166938" y="3146425"/>
            <a:ext cx="48101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SOSYOLOGLARIN KATKILARI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1.Alternatif oluşturma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F1ADE2"/>
              </a:gs>
              <a:gs pos="100000">
                <a:srgbClr val="705069"/>
              </a:gs>
            </a:gsLst>
            <a:lin ang="5400000" scaled="1"/>
          </a:gradFill>
        </p:spPr>
        <p:txBody>
          <a:bodyPr/>
          <a:lstStyle/>
          <a:p>
            <a:endParaRPr lang="tr-TR" smtClean="0"/>
          </a:p>
          <a:p>
            <a:endParaRPr lang="tr-TR" smtClean="0"/>
          </a:p>
          <a:p>
            <a:endParaRPr lang="tr-TR" smtClean="0"/>
          </a:p>
          <a:p>
            <a:r>
              <a:rPr lang="tr-TR" smtClean="0"/>
              <a:t>Sağlığın geleneksel “</a:t>
            </a:r>
            <a:r>
              <a:rPr lang="tr-TR" smtClean="0">
                <a:solidFill>
                  <a:srgbClr val="0066FF"/>
                </a:solidFill>
              </a:rPr>
              <a:t>biyo-medikal</a:t>
            </a:r>
            <a:r>
              <a:rPr lang="tr-TR" smtClean="0"/>
              <a:t>” olarak anılan makine modeline alternatif olarak “</a:t>
            </a:r>
            <a:r>
              <a:rPr lang="tr-TR" smtClean="0">
                <a:solidFill>
                  <a:schemeClr val="folHlink"/>
                </a:solidFill>
              </a:rPr>
              <a:t>holistik/bütüncül</a:t>
            </a:r>
            <a:r>
              <a:rPr lang="tr-TR" smtClean="0"/>
              <a:t>” bir model oluşturmak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>2. Hasta statüsünün yükselmesi</a:t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endParaRPr lang="tr-TR" sz="4000" smtClean="0"/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F1ADE2"/>
              </a:gs>
              <a:gs pos="100000">
                <a:srgbClr val="705069"/>
              </a:gs>
            </a:gsLst>
            <a:lin ang="5400000" scaled="1"/>
          </a:gradFill>
        </p:spPr>
        <p:txBody>
          <a:bodyPr/>
          <a:lstStyle/>
          <a:p>
            <a:endParaRPr lang="tr-TR" smtClean="0"/>
          </a:p>
          <a:p>
            <a:r>
              <a:rPr lang="tr-TR" smtClean="0"/>
              <a:t>Eskisi gibi hastaları bir “</a:t>
            </a:r>
            <a:r>
              <a:rPr lang="tr-TR" smtClean="0">
                <a:solidFill>
                  <a:srgbClr val="0066FF"/>
                </a:solidFill>
              </a:rPr>
              <a:t>cisim”</a:t>
            </a:r>
            <a:r>
              <a:rPr lang="tr-TR" smtClean="0"/>
              <a:t> olarak değil, bir “</a:t>
            </a:r>
            <a:r>
              <a:rPr lang="tr-TR" smtClean="0">
                <a:solidFill>
                  <a:srgbClr val="FF3300"/>
                </a:solidFill>
              </a:rPr>
              <a:t>insan”</a:t>
            </a:r>
            <a:r>
              <a:rPr lang="tr-TR" smtClean="0"/>
              <a:t> olarak görmek önemli hale gelmiştir.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>3.Hasta bakımının sosyalleşmesi</a:t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endParaRPr lang="tr-TR" sz="4000" smtClean="0"/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705069"/>
              </a:gs>
              <a:gs pos="50000">
                <a:srgbClr val="F1ADE2"/>
              </a:gs>
              <a:gs pos="100000">
                <a:srgbClr val="705069"/>
              </a:gs>
            </a:gsLst>
            <a:lin ang="5400000" scaled="1"/>
          </a:gradFill>
        </p:spPr>
        <p:txBody>
          <a:bodyPr/>
          <a:lstStyle/>
          <a:p>
            <a:endParaRPr lang="tr-TR" smtClean="0"/>
          </a:p>
          <a:p>
            <a:endParaRPr lang="tr-TR" smtClean="0"/>
          </a:p>
          <a:p>
            <a:r>
              <a:rPr lang="tr-TR" smtClean="0"/>
              <a:t>Hastane içinde yalnızlaşma yerine “</a:t>
            </a:r>
            <a:r>
              <a:rPr lang="tr-TR" smtClean="0">
                <a:solidFill>
                  <a:srgbClr val="FF3300"/>
                </a:solidFill>
              </a:rPr>
              <a:t>topluluk içinde bakım</a:t>
            </a:r>
            <a:r>
              <a:rPr lang="tr-TR" smtClean="0"/>
              <a:t> “(community care) anlayışına geçmek.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>4.Sağlığın korunmasının önemi</a:t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endParaRPr lang="tr-TR" sz="4000" smtClean="0"/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1ADE2"/>
          </a:solidFill>
        </p:spPr>
        <p:txBody>
          <a:bodyPr/>
          <a:lstStyle/>
          <a:p>
            <a:endParaRPr lang="tr-TR" smtClean="0"/>
          </a:p>
          <a:p>
            <a:r>
              <a:rPr lang="tr-TR" smtClean="0">
                <a:solidFill>
                  <a:schemeClr val="folHlink"/>
                </a:solidFill>
              </a:rPr>
              <a:t>“</a:t>
            </a:r>
            <a:r>
              <a:rPr lang="tr-TR" b="1" smtClean="0">
                <a:solidFill>
                  <a:schemeClr val="folHlink"/>
                </a:solidFill>
              </a:rPr>
              <a:t>Hastalık”</a:t>
            </a:r>
            <a:r>
              <a:rPr lang="tr-TR" smtClean="0"/>
              <a:t> (sickness) ve “</a:t>
            </a:r>
            <a:r>
              <a:rPr lang="tr-TR" b="1" smtClean="0">
                <a:solidFill>
                  <a:schemeClr val="folHlink"/>
                </a:solidFill>
              </a:rPr>
              <a:t>rahatsızlık</a:t>
            </a:r>
            <a:r>
              <a:rPr lang="tr-TR" smtClean="0">
                <a:solidFill>
                  <a:schemeClr val="folHlink"/>
                </a:solidFill>
              </a:rPr>
              <a:t>”</a:t>
            </a:r>
            <a:r>
              <a:rPr lang="tr-TR" smtClean="0"/>
              <a:t> (illness) kadar </a:t>
            </a:r>
            <a:r>
              <a:rPr lang="tr-TR" smtClean="0">
                <a:solidFill>
                  <a:srgbClr val="FF3300"/>
                </a:solidFill>
              </a:rPr>
              <a:t>sağlığın</a:t>
            </a:r>
            <a:r>
              <a:rPr lang="tr-TR" smtClean="0"/>
              <a:t> da önemli olduğunun kabul etmek.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smtClean="0"/>
              <a:t/>
            </a:r>
            <a:br>
              <a:rPr lang="tr-TR" sz="4000" smtClean="0"/>
            </a:br>
            <a:r>
              <a:rPr lang="tr-TR" sz="2400" b="1" smtClean="0"/>
              <a:t>5.Uzman/seçkin hegemonyasını kırma,bilgi hiyerarşisini reddetme</a:t>
            </a:r>
            <a:r>
              <a:rPr lang="tr-TR" sz="2400" smtClean="0"/>
              <a:t>.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F1ADE2"/>
              </a:gs>
              <a:gs pos="100000">
                <a:srgbClr val="705069"/>
              </a:gs>
            </a:gsLst>
            <a:lin ang="5400000" scaled="1"/>
          </a:gradFill>
        </p:spPr>
        <p:txBody>
          <a:bodyPr/>
          <a:lstStyle/>
          <a:p>
            <a:endParaRPr lang="tr-TR" smtClean="0"/>
          </a:p>
          <a:p>
            <a:endParaRPr lang="tr-TR" smtClean="0"/>
          </a:p>
          <a:p>
            <a:endParaRPr lang="tr-TR" smtClean="0"/>
          </a:p>
          <a:p>
            <a:r>
              <a:rPr lang="tr-TR" smtClean="0"/>
              <a:t>Hastalık ve sağlıkta uzman olmayan </a:t>
            </a:r>
            <a:r>
              <a:rPr lang="tr-TR" smtClean="0">
                <a:solidFill>
                  <a:srgbClr val="FF3300"/>
                </a:solidFill>
              </a:rPr>
              <a:t>sıradan insanların</a:t>
            </a:r>
            <a:r>
              <a:rPr lang="tr-TR" smtClean="0"/>
              <a:t> görüşlerinin de yerine göre </a:t>
            </a:r>
            <a:r>
              <a:rPr lang="tr-TR" smtClean="0">
                <a:solidFill>
                  <a:srgbClr val="FF3300"/>
                </a:solidFill>
              </a:rPr>
              <a:t>önemli</a:t>
            </a:r>
            <a:r>
              <a:rPr lang="tr-TR" smtClean="0"/>
              <a:t> olduğunu göstermek.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29698" name="WordArt 4"/>
          <p:cNvSpPr>
            <a:spLocks noChangeArrowheads="1" noChangeShapeType="1" noTextEdit="1"/>
          </p:cNvSpPr>
          <p:nvPr/>
        </p:nvSpPr>
        <p:spPr bwMode="auto">
          <a:xfrm>
            <a:off x="1171575" y="3108325"/>
            <a:ext cx="680085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İŞLEVSELCİLİK VE SAĞLIK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SAĞLIĞIN İŞLEVLERİ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pPr>
              <a:lnSpc>
                <a:spcPct val="90000"/>
              </a:lnSpc>
              <a:buFontTx/>
              <a:buNone/>
              <a:defRPr/>
            </a:pPr>
            <a:r>
              <a:rPr lang="tr-TR" sz="2800" smtClean="0"/>
              <a:t>1.Toplumsal refahı sağlamak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tr-TR" sz="2800" smtClean="0"/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tr-TR" sz="2800" smtClean="0">
                <a:solidFill>
                  <a:srgbClr val="FF3300"/>
                </a:solidFill>
              </a:rPr>
              <a:t>2.Toplumsal kontrolü sağlamak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tr-TR" sz="2800" smtClean="0">
              <a:solidFill>
                <a:srgbClr val="FF3300"/>
              </a:solidFill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tr-TR" sz="2800" smtClean="0"/>
              <a:t>3.Sağlık sistemi geliştirmek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tr-TR" sz="2800" smtClean="0"/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tr-TR" sz="2800" smtClean="0">
                <a:solidFill>
                  <a:srgbClr val="FF3300"/>
                </a:solidFill>
              </a:rPr>
              <a:t>4.Sağlık mesleklerinde uzmanlaşma</a:t>
            </a:r>
          </a:p>
          <a:p>
            <a:pPr>
              <a:lnSpc>
                <a:spcPct val="90000"/>
              </a:lnSpc>
              <a:defRPr/>
            </a:pPr>
            <a:endParaRPr lang="tr-TR" sz="2800" smtClean="0">
              <a:solidFill>
                <a:srgbClr val="FF3300"/>
              </a:solidFill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tr-TR" sz="2800" smtClean="0"/>
              <a:t>5.Sağlık alanında örgütlenme ve istihdam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>1.Toplumsal refahı sağlamak</a:t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endParaRPr lang="tr-TR" sz="4000" smtClean="0"/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pPr>
              <a:defRPr/>
            </a:pPr>
            <a:endParaRPr lang="tr-TR" smtClean="0"/>
          </a:p>
          <a:p>
            <a:pPr>
              <a:defRPr/>
            </a:pPr>
            <a:r>
              <a:rPr lang="tr-TR" smtClean="0"/>
              <a:t>Toplumun iyilik hali için </a:t>
            </a:r>
            <a:r>
              <a:rPr lang="tr-TR" smtClean="0">
                <a:solidFill>
                  <a:srgbClr val="FF3300"/>
                </a:solidFill>
              </a:rPr>
              <a:t>bireylerin</a:t>
            </a:r>
            <a:r>
              <a:rPr lang="tr-TR" smtClean="0"/>
              <a:t> görevlerini en iyi şekilde yerin getirecek halde olmaları yani </a:t>
            </a:r>
            <a:r>
              <a:rPr lang="tr-TR" smtClean="0">
                <a:solidFill>
                  <a:srgbClr val="FF3300"/>
                </a:solidFill>
              </a:rPr>
              <a:t>sağlıklı olmaları</a:t>
            </a:r>
            <a:r>
              <a:rPr lang="tr-TR" smtClean="0"/>
              <a:t> gerekir.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>2.Toplumsal kontrolü sağlamak</a:t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endParaRPr lang="tr-TR" sz="4000" smtClean="0"/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folHlink"/>
          </a:solidFill>
        </p:spPr>
        <p:txBody>
          <a:bodyPr/>
          <a:lstStyle/>
          <a:p>
            <a:endParaRPr lang="tr-TR" smtClean="0"/>
          </a:p>
          <a:p>
            <a:r>
              <a:rPr lang="tr-TR" smtClean="0"/>
              <a:t>Sağlıklı olmak için </a:t>
            </a:r>
            <a:r>
              <a:rPr lang="tr-TR" smtClean="0">
                <a:solidFill>
                  <a:srgbClr val="FF3300"/>
                </a:solidFill>
              </a:rPr>
              <a:t>hastalığın</a:t>
            </a:r>
            <a:r>
              <a:rPr lang="tr-TR" smtClean="0"/>
              <a:t> kontrol altına alınması ve </a:t>
            </a:r>
            <a:r>
              <a:rPr lang="tr-TR" smtClean="0">
                <a:solidFill>
                  <a:srgbClr val="FF3300"/>
                </a:solidFill>
              </a:rPr>
              <a:t>tedavisi</a:t>
            </a:r>
            <a:r>
              <a:rPr lang="tr-TR" smtClean="0"/>
              <a:t> gerekir.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ESKİ VE </a:t>
            </a:r>
            <a:r>
              <a:rPr lang="tr-TR" smtClean="0">
                <a:solidFill>
                  <a:srgbClr val="FF3300"/>
                </a:solidFill>
              </a:rPr>
              <a:t>YENİ </a:t>
            </a:r>
            <a:r>
              <a:rPr lang="tr-TR" smtClean="0"/>
              <a:t>PARADİGMA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/>
            <a:endParaRPr lang="tr-TR" sz="2800" smtClean="0"/>
          </a:p>
          <a:p>
            <a:pPr eaLnBrk="1" hangingPunct="1"/>
            <a:endParaRPr lang="tr-TR" sz="2800" smtClean="0"/>
          </a:p>
          <a:p>
            <a:pPr eaLnBrk="1" hangingPunct="1"/>
            <a:r>
              <a:rPr lang="tr-TR" sz="2800" b="1" smtClean="0"/>
              <a:t>Eskiden hastalık bir “tehlike” olarak görülürdü.</a:t>
            </a:r>
          </a:p>
          <a:p>
            <a:pPr eaLnBrk="1" hangingPunct="1"/>
            <a:endParaRPr lang="tr-TR" sz="2800" b="1" smtClean="0"/>
          </a:p>
          <a:p>
            <a:pPr eaLnBrk="1" hangingPunct="1"/>
            <a:r>
              <a:rPr lang="tr-TR" sz="2800" b="1" smtClean="0">
                <a:solidFill>
                  <a:srgbClr val="FF3300"/>
                </a:solidFill>
              </a:rPr>
              <a:t>Hastalık artık “risk” (Giddens ve Beck) olarak görülmeye başlar.</a:t>
            </a:r>
          </a:p>
          <a:p>
            <a:pPr eaLnBrk="1" hangingPunct="1">
              <a:buFontTx/>
              <a:buNone/>
            </a:pPr>
            <a:endParaRPr lang="tr-TR" sz="2000" b="1" i="1" smtClean="0"/>
          </a:p>
          <a:p>
            <a:pPr eaLnBrk="1" hangingPunct="1">
              <a:buFontTx/>
              <a:buNone/>
            </a:pPr>
            <a:r>
              <a:rPr lang="tr-TR" sz="2000" i="1" smtClean="0"/>
              <a:t>Riskler a) Doğal  b) İmal edilmiş olarak iki çeşittir.</a:t>
            </a:r>
          </a:p>
          <a:p>
            <a:pPr eaLnBrk="1" hangingPunct="1">
              <a:buFontTx/>
              <a:buNone/>
            </a:pPr>
            <a:r>
              <a:rPr lang="tr-TR" sz="2000" i="1" smtClean="0"/>
              <a:t>Risk Toplumu aşamasında hastalıklar da risk olarak görülür.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3.Sağlık sistemi geliştirmek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</p:spPr>
        <p:txBody>
          <a:bodyPr/>
          <a:lstStyle/>
          <a:p>
            <a:pPr>
              <a:defRPr/>
            </a:pPr>
            <a:endParaRPr lang="tr-TR" smtClean="0"/>
          </a:p>
          <a:p>
            <a:pPr>
              <a:defRPr/>
            </a:pPr>
            <a:endParaRPr lang="tr-TR" smtClean="0"/>
          </a:p>
          <a:p>
            <a:pPr>
              <a:defRPr/>
            </a:pPr>
            <a:r>
              <a:rPr lang="tr-TR" smtClean="0"/>
              <a:t>İnsanların hastalanmalarını veya hastalandıklarında kısa sürede iyileşmeleri için </a:t>
            </a:r>
            <a:r>
              <a:rPr lang="tr-TR" smtClean="0">
                <a:solidFill>
                  <a:srgbClr val="FF3300"/>
                </a:solidFill>
              </a:rPr>
              <a:t>tıbbi bakım sistemi</a:t>
            </a:r>
            <a:r>
              <a:rPr lang="tr-TR" smtClean="0"/>
              <a:t> kurmak gerekir.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r>
              <a:rPr lang="tr-TR" sz="2800" b="1" smtClean="0"/>
              <a:t>4.Sağlık mesleklerinde uzmanlaşma</a:t>
            </a:r>
            <a:br>
              <a:rPr lang="tr-TR" sz="2800" b="1" smtClean="0"/>
            </a:br>
            <a:endParaRPr lang="tr-TR" sz="2800" b="1" smtClean="0"/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shade val="46275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</p:spPr>
        <p:txBody>
          <a:bodyPr/>
          <a:lstStyle/>
          <a:p>
            <a:pPr>
              <a:defRPr/>
            </a:pPr>
            <a:endParaRPr lang="tr-TR" smtClean="0"/>
          </a:p>
          <a:p>
            <a:pPr>
              <a:defRPr/>
            </a:pPr>
            <a:endParaRPr lang="tr-TR" smtClean="0"/>
          </a:p>
          <a:p>
            <a:pPr>
              <a:defRPr/>
            </a:pPr>
            <a:r>
              <a:rPr lang="tr-TR" smtClean="0">
                <a:solidFill>
                  <a:srgbClr val="0066FF"/>
                </a:solidFill>
              </a:rPr>
              <a:t>Hekim</a:t>
            </a:r>
            <a:r>
              <a:rPr lang="tr-TR" smtClean="0"/>
              <a:t>, hemşire, </a:t>
            </a:r>
            <a:r>
              <a:rPr lang="tr-TR" smtClean="0">
                <a:solidFill>
                  <a:srgbClr val="F1ADE2"/>
                </a:solidFill>
              </a:rPr>
              <a:t>ebe</a:t>
            </a:r>
            <a:r>
              <a:rPr lang="tr-TR" smtClean="0"/>
              <a:t>, sağlık memuru ve </a:t>
            </a:r>
            <a:r>
              <a:rPr lang="tr-TR" smtClean="0">
                <a:solidFill>
                  <a:srgbClr val="B1EDC1"/>
                </a:solidFill>
              </a:rPr>
              <a:t>teknikerler</a:t>
            </a:r>
            <a:r>
              <a:rPr lang="tr-TR" smtClean="0"/>
              <a:t>i gibi </a:t>
            </a:r>
            <a:r>
              <a:rPr lang="tr-TR" smtClean="0">
                <a:solidFill>
                  <a:srgbClr val="FF3300"/>
                </a:solidFill>
              </a:rPr>
              <a:t>uzman mesleklerin</a:t>
            </a:r>
            <a:r>
              <a:rPr lang="tr-TR" smtClean="0"/>
              <a:t> ortaya çıkışına olanak sağlanır.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r>
              <a:rPr lang="tr-TR" sz="2800" b="1" smtClean="0"/>
              <a:t>5.Sağlık alanında örgütlenme ve istihdam</a:t>
            </a:r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endParaRPr lang="tr-TR" sz="4000" smtClean="0"/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folHlink"/>
          </a:solidFill>
          <a:ln>
            <a:solidFill>
              <a:srgbClr val="F1ADE2"/>
            </a:solidFill>
          </a:ln>
        </p:spPr>
        <p:txBody>
          <a:bodyPr/>
          <a:lstStyle/>
          <a:p>
            <a:endParaRPr lang="tr-TR" smtClean="0"/>
          </a:p>
          <a:p>
            <a:r>
              <a:rPr lang="tr-TR" smtClean="0">
                <a:solidFill>
                  <a:srgbClr val="FF3300"/>
                </a:solidFill>
              </a:rPr>
              <a:t>Eğitim ve araştırma</a:t>
            </a:r>
            <a:r>
              <a:rPr lang="tr-TR" smtClean="0"/>
              <a:t>, </a:t>
            </a:r>
            <a:r>
              <a:rPr lang="tr-TR" smtClean="0">
                <a:solidFill>
                  <a:srgbClr val="0066FF"/>
                </a:solidFill>
              </a:rPr>
              <a:t>özel ve devlet</a:t>
            </a:r>
            <a:r>
              <a:rPr lang="tr-TR" smtClean="0"/>
              <a:t> hastanelerinin açılması ve buralarda hizmet sunan personelin </a:t>
            </a:r>
            <a:r>
              <a:rPr lang="tr-TR" smtClean="0">
                <a:solidFill>
                  <a:srgbClr val="F1ADE2"/>
                </a:solidFill>
              </a:rPr>
              <a:t>istihdamı </a:t>
            </a:r>
            <a:r>
              <a:rPr lang="tr-TR" smtClean="0"/>
              <a:t>önemlidir.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36866" name="WordArt 5"/>
          <p:cNvSpPr>
            <a:spLocks noChangeArrowheads="1" noChangeShapeType="1" noTextEdit="1"/>
          </p:cNvSpPr>
          <p:nvPr/>
        </p:nvSpPr>
        <p:spPr bwMode="auto">
          <a:xfrm>
            <a:off x="257175" y="3108325"/>
            <a:ext cx="862965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ÇATIŞMACI YAKLAŞIM VE SAĞLIK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TEMEL ELEŞTİRİLER</a:t>
            </a:r>
          </a:p>
        </p:txBody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0066FF"/>
          </a:solidFill>
        </p:spPr>
        <p:txBody>
          <a:bodyPr/>
          <a:lstStyle/>
          <a:p>
            <a:pPr marL="812800" indent="-812800"/>
            <a:r>
              <a:rPr lang="tr-TR" smtClean="0"/>
              <a:t>Tıp artık bireysel doktor-hasta ilişkisi olmaktan çıkarak </a:t>
            </a:r>
            <a:r>
              <a:rPr lang="tr-TR" smtClean="0">
                <a:solidFill>
                  <a:srgbClr val="FF3300"/>
                </a:solidFill>
              </a:rPr>
              <a:t>şirket mantığı</a:t>
            </a:r>
            <a:r>
              <a:rPr lang="tr-TR" smtClean="0"/>
              <a:t> ile yönetilir hale gelmiştir.</a:t>
            </a:r>
          </a:p>
          <a:p>
            <a:pPr marL="812800" indent="-812800"/>
            <a:endParaRPr lang="tr-TR" smtClean="0"/>
          </a:p>
          <a:p>
            <a:pPr marL="812800" indent="-812800"/>
            <a:r>
              <a:rPr lang="tr-TR" smtClean="0">
                <a:solidFill>
                  <a:srgbClr val="FF3300"/>
                </a:solidFill>
              </a:rPr>
              <a:t>Biyo-medikal model</a:t>
            </a:r>
            <a:r>
              <a:rPr lang="tr-TR" smtClean="0"/>
              <a:t> ve </a:t>
            </a:r>
            <a:r>
              <a:rPr lang="tr-TR" smtClean="0">
                <a:solidFill>
                  <a:srgbClr val="FF3300"/>
                </a:solidFill>
              </a:rPr>
              <a:t>uzmanlaşma</a:t>
            </a:r>
            <a:r>
              <a:rPr lang="tr-TR" smtClean="0"/>
              <a:t> kaçınılmaz olarak </a:t>
            </a:r>
            <a:r>
              <a:rPr lang="tr-TR" smtClean="0">
                <a:solidFill>
                  <a:srgbClr val="B1EDC1"/>
                </a:solidFill>
              </a:rPr>
              <a:t>hiyerarşik</a:t>
            </a:r>
            <a:r>
              <a:rPr lang="tr-TR" smtClean="0"/>
              <a:t> bir yapı oluşturmuştur.</a:t>
            </a:r>
          </a:p>
          <a:p>
            <a:pPr marL="812800" indent="-812800"/>
            <a:r>
              <a:rPr lang="tr-TR" smtClean="0"/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TEMEL ELEŞTİRİLER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0066FF"/>
              </a:gs>
              <a:gs pos="100000">
                <a:srgbClr val="002F76"/>
              </a:gs>
            </a:gsLst>
            <a:lin ang="5400000" scaled="1"/>
          </a:gradFill>
          <a:ln>
            <a:solidFill>
              <a:srgbClr val="F1ADE2"/>
            </a:solidFill>
          </a:ln>
        </p:spPr>
        <p:txBody>
          <a:bodyPr/>
          <a:lstStyle/>
          <a:p>
            <a:r>
              <a:rPr lang="tr-TR" smtClean="0"/>
              <a:t>Tıp bir </a:t>
            </a:r>
            <a:r>
              <a:rPr lang="tr-TR" smtClean="0">
                <a:solidFill>
                  <a:srgbClr val="F1ADE2"/>
                </a:solidFill>
              </a:rPr>
              <a:t>endüstri</a:t>
            </a:r>
            <a:r>
              <a:rPr lang="tr-TR" smtClean="0"/>
              <a:t> haline dönüştüğünden ilaçlar ve tıbbi teçhizatların üretim ve bakımı çok büyük bir istihdam alanı oluşturmaktadır.</a:t>
            </a:r>
          </a:p>
          <a:p>
            <a:endParaRPr lang="tr-TR" smtClean="0"/>
          </a:p>
          <a:p>
            <a:r>
              <a:rPr lang="tr-TR" smtClean="0">
                <a:solidFill>
                  <a:srgbClr val="B1EDC1"/>
                </a:solidFill>
              </a:rPr>
              <a:t>Hekimler işçileşmiştir (proleterleşmiştir</a:t>
            </a:r>
            <a:r>
              <a:rPr lang="tr-TR" smtClean="0"/>
              <a:t>),  hastane yöneticileri hekimlerden daha üst kademede çalışmaya başlamıştır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smtClean="0"/>
              <a:t>Özellikler</a:t>
            </a:r>
            <a:br>
              <a:rPr lang="tr-TR" sz="4000" b="1" smtClean="0"/>
            </a:br>
            <a:endParaRPr lang="tr-TR" sz="4000" b="1" smtClean="0"/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0066FF"/>
              </a:gs>
              <a:gs pos="100000">
                <a:srgbClr val="002F76"/>
              </a:gs>
            </a:gsLst>
            <a:lin ang="5400000" scaled="1"/>
          </a:gradFill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tr-TR" sz="2800" smtClean="0">
                <a:solidFill>
                  <a:srgbClr val="FF3300"/>
                </a:solidFill>
              </a:rPr>
              <a:t>1.Sağlığın tekelleşmesi (monopoly</a:t>
            </a:r>
            <a:r>
              <a:rPr lang="tr-TR" sz="2800" smtClean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 sz="28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tr-TR" sz="2800" smtClean="0">
                <a:solidFill>
                  <a:srgbClr val="B1EDC1"/>
                </a:solidFill>
              </a:rPr>
              <a:t>2.Sağlığın profesyonelleşmesi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 sz="2800" smtClean="0">
              <a:solidFill>
                <a:srgbClr val="B1EDC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tr-TR" sz="2800" smtClean="0">
                <a:solidFill>
                  <a:srgbClr val="FF3300"/>
                </a:solidFill>
              </a:rPr>
              <a:t>3.Sağlığın metalaşması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 sz="2800" smtClean="0">
              <a:solidFill>
                <a:srgbClr val="FF33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tr-TR" sz="2800" smtClean="0">
                <a:solidFill>
                  <a:srgbClr val="0066FF"/>
                </a:solidFill>
              </a:rPr>
              <a:t>4.Sağlıkta eşitsizliklerin artması</a:t>
            </a:r>
          </a:p>
          <a:p>
            <a:pPr>
              <a:lnSpc>
                <a:spcPct val="90000"/>
              </a:lnSpc>
            </a:pPr>
            <a:endParaRPr lang="tr-TR" sz="2800" smtClean="0">
              <a:solidFill>
                <a:srgbClr val="0066FF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tr-TR" sz="2800" smtClean="0">
                <a:solidFill>
                  <a:schemeClr val="bg1"/>
                </a:solidFill>
              </a:rPr>
              <a:t>5.Denetimsiz ve seçkinci hale gelmesi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>1.Sağlığın tekelleşmesi (monopoly)</a:t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endParaRPr lang="tr-TR" sz="4000" smtClean="0"/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0066FF"/>
          </a:solidFill>
          <a:ln>
            <a:solidFill>
              <a:srgbClr val="F1ADE2"/>
            </a:solidFill>
          </a:ln>
        </p:spPr>
        <p:txBody>
          <a:bodyPr/>
          <a:lstStyle/>
          <a:p>
            <a:endParaRPr lang="tr-TR" smtClean="0"/>
          </a:p>
          <a:p>
            <a:r>
              <a:rPr lang="tr-TR" smtClean="0">
                <a:solidFill>
                  <a:srgbClr val="F1ADE2"/>
                </a:solidFill>
              </a:rPr>
              <a:t>Belirli okullardan</a:t>
            </a:r>
            <a:r>
              <a:rPr lang="tr-TR" smtClean="0"/>
              <a:t> mezun olanların, </a:t>
            </a:r>
            <a:r>
              <a:rPr lang="tr-TR" smtClean="0">
                <a:solidFill>
                  <a:srgbClr val="FF3300"/>
                </a:solidFill>
              </a:rPr>
              <a:t>erkeklerin</a:t>
            </a:r>
            <a:r>
              <a:rPr lang="tr-TR" smtClean="0"/>
              <a:t> sağlık yasalarını ve uygulamalarını belirlemesi.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2.Sağlığın profesyonelleşmesi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002F76"/>
              </a:gs>
              <a:gs pos="50000">
                <a:srgbClr val="0066FF"/>
              </a:gs>
              <a:gs pos="100000">
                <a:srgbClr val="002F76"/>
              </a:gs>
            </a:gsLst>
            <a:lin ang="5400000" scaled="1"/>
          </a:gradFill>
          <a:ln>
            <a:solidFill>
              <a:srgbClr val="F1ADE2"/>
            </a:solidFill>
          </a:ln>
        </p:spPr>
        <p:txBody>
          <a:bodyPr/>
          <a:lstStyle/>
          <a:p>
            <a:endParaRPr lang="tr-TR" smtClean="0"/>
          </a:p>
          <a:p>
            <a:endParaRPr lang="tr-TR" smtClean="0"/>
          </a:p>
          <a:p>
            <a:r>
              <a:rPr lang="tr-TR" smtClean="0">
                <a:solidFill>
                  <a:schemeClr val="folHlink"/>
                </a:solidFill>
              </a:rPr>
              <a:t>Topluma</a:t>
            </a:r>
            <a:r>
              <a:rPr lang="tr-TR" smtClean="0"/>
              <a:t> ve </a:t>
            </a:r>
            <a:r>
              <a:rPr lang="tr-TR" smtClean="0">
                <a:solidFill>
                  <a:srgbClr val="F1ADE2"/>
                </a:solidFill>
              </a:rPr>
              <a:t>insanlığa hizmet</a:t>
            </a:r>
            <a:r>
              <a:rPr lang="tr-TR" smtClean="0"/>
              <a:t> yerine, kendi </a:t>
            </a:r>
            <a:r>
              <a:rPr lang="tr-TR" smtClean="0">
                <a:solidFill>
                  <a:srgbClr val="FF3300"/>
                </a:solidFill>
              </a:rPr>
              <a:t>çıkarlarını</a:t>
            </a:r>
            <a:r>
              <a:rPr lang="tr-TR" smtClean="0"/>
              <a:t> düşünen  mesleklere dönüşmesi.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3.Sağlığın metalaşması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0066FF"/>
          </a:solidFill>
        </p:spPr>
        <p:txBody>
          <a:bodyPr/>
          <a:lstStyle/>
          <a:p>
            <a:endParaRPr lang="tr-TR" smtClean="0"/>
          </a:p>
          <a:p>
            <a:endParaRPr lang="tr-TR" smtClean="0"/>
          </a:p>
          <a:p>
            <a:r>
              <a:rPr lang="tr-TR" smtClean="0">
                <a:solidFill>
                  <a:srgbClr val="F1ADE2"/>
                </a:solidFill>
              </a:rPr>
              <a:t>Kamu hizmeti</a:t>
            </a:r>
            <a:r>
              <a:rPr lang="tr-TR" smtClean="0"/>
              <a:t> yerine piyasada yüksek fiyatlara satılan </a:t>
            </a:r>
            <a:r>
              <a:rPr lang="tr-TR" smtClean="0">
                <a:solidFill>
                  <a:srgbClr val="FF3300"/>
                </a:solidFill>
              </a:rPr>
              <a:t>güçlü bir iş sektörüne</a:t>
            </a:r>
            <a:r>
              <a:rPr lang="tr-TR" smtClean="0"/>
              <a:t> dönüşmesi.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ESKİ VE </a:t>
            </a:r>
            <a:r>
              <a:rPr lang="tr-TR" smtClean="0">
                <a:solidFill>
                  <a:srgbClr val="FF3300"/>
                </a:solidFill>
              </a:rPr>
              <a:t>YENİ </a:t>
            </a:r>
            <a:r>
              <a:rPr lang="tr-TR" smtClean="0"/>
              <a:t>PARADİGMA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00"/>
          </a:solidFill>
        </p:spPr>
        <p:txBody>
          <a:bodyPr/>
          <a:lstStyle/>
          <a:p>
            <a:endParaRPr lang="tr-TR" smtClean="0"/>
          </a:p>
          <a:p>
            <a:r>
              <a:rPr lang="tr-TR" smtClean="0"/>
              <a:t>Eskiden hekimler hastalığın belirtileri üzerinde  yoğunlaşırdı.</a:t>
            </a:r>
          </a:p>
          <a:p>
            <a:endParaRPr lang="tr-TR" smtClean="0"/>
          </a:p>
          <a:p>
            <a:r>
              <a:rPr lang="tr-TR" smtClean="0">
                <a:solidFill>
                  <a:srgbClr val="FF3300"/>
                </a:solidFill>
              </a:rPr>
              <a:t>Hasta kişinin sosyo-demografik özellikleri dikkatle araştırılmaya başlanır.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4.Sağlıkta eşitsizliklerin artması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0066FF"/>
              </a:gs>
              <a:gs pos="50000">
                <a:srgbClr val="002F76"/>
              </a:gs>
              <a:gs pos="100000">
                <a:srgbClr val="0066FF"/>
              </a:gs>
            </a:gsLst>
            <a:lin ang="5400000" scaled="1"/>
          </a:gradFill>
        </p:spPr>
        <p:txBody>
          <a:bodyPr/>
          <a:lstStyle/>
          <a:p>
            <a:endParaRPr lang="tr-TR" smtClean="0"/>
          </a:p>
          <a:p>
            <a:endParaRPr lang="tr-TR" smtClean="0"/>
          </a:p>
          <a:p>
            <a:r>
              <a:rPr lang="tr-TR" smtClean="0">
                <a:solidFill>
                  <a:srgbClr val="FF3300"/>
                </a:solidFill>
              </a:rPr>
              <a:t>Yoksullar</a:t>
            </a:r>
            <a:r>
              <a:rPr lang="tr-TR" smtClean="0"/>
              <a:t> yerine parası olan </a:t>
            </a:r>
            <a:r>
              <a:rPr lang="tr-TR" smtClean="0">
                <a:solidFill>
                  <a:schemeClr val="bg1"/>
                </a:solidFill>
              </a:rPr>
              <a:t>zenginlerin</a:t>
            </a:r>
            <a:r>
              <a:rPr lang="tr-TR" smtClean="0"/>
              <a:t> en fazla yararlandığı bir hizmete dönüşmesi.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smtClean="0"/>
              <a:t>5.Denetimsiz ve seçkinci hale gelmesi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002F76"/>
              </a:gs>
              <a:gs pos="100000">
                <a:srgbClr val="0066FF"/>
              </a:gs>
            </a:gsLst>
            <a:lin ang="5400000" scaled="1"/>
          </a:gradFill>
        </p:spPr>
        <p:txBody>
          <a:bodyPr/>
          <a:lstStyle/>
          <a:p>
            <a:endParaRPr lang="tr-TR" smtClean="0"/>
          </a:p>
          <a:p>
            <a:endParaRPr lang="tr-TR" smtClean="0"/>
          </a:p>
          <a:p>
            <a:endParaRPr lang="tr-TR" smtClean="0"/>
          </a:p>
          <a:p>
            <a:r>
              <a:rPr lang="tr-TR" smtClean="0">
                <a:solidFill>
                  <a:srgbClr val="F1ADE2"/>
                </a:solidFill>
              </a:rPr>
              <a:t>Hastaların anlayamayacağı</a:t>
            </a:r>
            <a:r>
              <a:rPr lang="tr-TR" smtClean="0"/>
              <a:t> şekilde hekimler tarafından </a:t>
            </a:r>
            <a:r>
              <a:rPr lang="tr-TR" smtClean="0">
                <a:solidFill>
                  <a:schemeClr val="folHlink"/>
                </a:solidFill>
              </a:rPr>
              <a:t>Latince yazılan</a:t>
            </a:r>
            <a:r>
              <a:rPr lang="tr-TR" smtClean="0"/>
              <a:t> ve ancak eczacıların okuyabildiği reçetelerle işlemlerin görülür hale gelmesi.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46083" name="WordArt 5"/>
          <p:cNvSpPr>
            <a:spLocks noChangeArrowheads="1" noChangeShapeType="1" noTextEdit="1"/>
          </p:cNvSpPr>
          <p:nvPr/>
        </p:nvSpPr>
        <p:spPr bwMode="auto">
          <a:xfrm>
            <a:off x="1219200" y="3217863"/>
            <a:ext cx="6705600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r-TR" sz="24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SEMBOLİK ETKİLEŞİMCİLER VE SAĞLIK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1143000"/>
          </a:xfrm>
          <a:solidFill>
            <a:srgbClr val="0066FF"/>
          </a:solidFill>
          <a:ln>
            <a:solidFill>
              <a:srgbClr val="0066FF"/>
            </a:solidFill>
          </a:ln>
        </p:spPr>
        <p:txBody>
          <a:bodyPr/>
          <a:lstStyle/>
          <a:p>
            <a:r>
              <a:rPr lang="tr-TR" smtClean="0"/>
              <a:t>ÖZELLİKLER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B1EDC1"/>
              </a:gs>
              <a:gs pos="50000">
                <a:srgbClr val="526E59"/>
              </a:gs>
              <a:gs pos="100000">
                <a:srgbClr val="B1EDC1"/>
              </a:gs>
            </a:gsLst>
            <a:lin ang="5400000" scaled="1"/>
          </a:gradFill>
          <a:ln>
            <a:solidFill>
              <a:srgbClr val="FF3300"/>
            </a:solidFill>
          </a:ln>
        </p:spPr>
        <p:txBody>
          <a:bodyPr/>
          <a:lstStyle/>
          <a:p>
            <a:pPr>
              <a:buFontTx/>
              <a:buNone/>
            </a:pPr>
            <a:r>
              <a:rPr lang="tr-TR" smtClean="0"/>
              <a:t>1.Sağlık ve hastalık nesnel olarak tanımlanamaz.</a:t>
            </a:r>
          </a:p>
          <a:p>
            <a:pPr>
              <a:buFontTx/>
              <a:buNone/>
            </a:pPr>
            <a:r>
              <a:rPr lang="tr-TR" smtClean="0">
                <a:solidFill>
                  <a:srgbClr val="FF3300"/>
                </a:solidFill>
              </a:rPr>
              <a:t>2.Sağlık ve hastalık onu tanımlayana göre değişir.</a:t>
            </a:r>
          </a:p>
          <a:p>
            <a:pPr>
              <a:buFontTx/>
              <a:buNone/>
            </a:pPr>
            <a:r>
              <a:rPr lang="tr-TR" smtClean="0"/>
              <a:t>3.Sağlık ve hastalık bir inşadır.</a:t>
            </a:r>
          </a:p>
          <a:p>
            <a:endParaRPr lang="tr-TR" smtClean="0"/>
          </a:p>
          <a:p>
            <a:pPr>
              <a:buFontTx/>
              <a:buNone/>
            </a:pPr>
            <a:r>
              <a:rPr lang="tr-TR" smtClean="0"/>
              <a:t>4. </a:t>
            </a:r>
            <a:r>
              <a:rPr lang="tr-TR" smtClean="0">
                <a:solidFill>
                  <a:srgbClr val="FF3300"/>
                </a:solidFill>
              </a:rPr>
              <a:t>Bu inşa sürecinin incelenmesi önemlidir.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 smtClean="0"/>
              <a:t>1.Sağlık ve hastalık onu tanımlayana göre değişir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B1EDC1"/>
              </a:gs>
              <a:gs pos="100000">
                <a:srgbClr val="526E59"/>
              </a:gs>
            </a:gsLst>
            <a:lin ang="5400000" scaled="1"/>
          </a:gradFill>
        </p:spPr>
        <p:txBody>
          <a:bodyPr/>
          <a:lstStyle/>
          <a:p>
            <a:pPr eaLnBrk="1" hangingPunct="1"/>
            <a:endParaRPr lang="tr-TR" smtClean="0"/>
          </a:p>
          <a:p>
            <a:pPr eaLnBrk="1" hangingPunct="1">
              <a:buFontTx/>
              <a:buNone/>
            </a:pPr>
            <a:endParaRPr lang="tr-TR" sz="2400" smtClean="0"/>
          </a:p>
          <a:p>
            <a:pPr eaLnBrk="1" hangingPunct="1"/>
            <a:r>
              <a:rPr lang="tr-TR" smtClean="0"/>
              <a:t>Farklı </a:t>
            </a:r>
            <a:r>
              <a:rPr lang="tr-TR" smtClean="0">
                <a:solidFill>
                  <a:srgbClr val="FF3300"/>
                </a:solidFill>
              </a:rPr>
              <a:t>kültürler</a:t>
            </a:r>
            <a:r>
              <a:rPr lang="tr-TR" smtClean="0"/>
              <a:t> içinde yaşayanlar durumlarını </a:t>
            </a:r>
            <a:r>
              <a:rPr lang="tr-TR" smtClean="0">
                <a:solidFill>
                  <a:srgbClr val="F1ADE2"/>
                </a:solidFill>
              </a:rPr>
              <a:t>sağlıklı</a:t>
            </a:r>
            <a:r>
              <a:rPr lang="tr-TR" smtClean="0"/>
              <a:t> ve </a:t>
            </a:r>
            <a:r>
              <a:rPr lang="tr-TR" smtClean="0">
                <a:solidFill>
                  <a:schemeClr val="hlink"/>
                </a:solidFill>
              </a:rPr>
              <a:t>hastalıklı</a:t>
            </a:r>
            <a:r>
              <a:rPr lang="tr-TR" smtClean="0"/>
              <a:t> olarak tanımlamada </a:t>
            </a:r>
            <a:r>
              <a:rPr lang="tr-TR" smtClean="0">
                <a:solidFill>
                  <a:srgbClr val="FF3300"/>
                </a:solidFill>
              </a:rPr>
              <a:t>farklılaşırlar.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/>
              <a:t/>
            </a:r>
            <a:br>
              <a:rPr lang="tr-TR" sz="4000" smtClean="0"/>
            </a:br>
            <a:r>
              <a:rPr lang="tr-TR" sz="2800" b="1" smtClean="0"/>
              <a:t>2.Sağlık ve hastalık nesnel olarak tanımlanamaz</a:t>
            </a:r>
            <a:r>
              <a:rPr lang="tr-TR" sz="2800" smtClean="0"/>
              <a:t>.</a:t>
            </a:r>
            <a:br>
              <a:rPr lang="tr-TR" sz="2800" smtClean="0"/>
            </a:br>
            <a:endParaRPr lang="tr-TR" sz="2800" smtClean="0"/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526E59"/>
              </a:gs>
              <a:gs pos="50000">
                <a:srgbClr val="B1EDC1"/>
              </a:gs>
              <a:gs pos="100000">
                <a:srgbClr val="526E59"/>
              </a:gs>
            </a:gsLst>
            <a:lin ang="5400000" scaled="1"/>
          </a:gradFill>
          <a:ln>
            <a:solidFill>
              <a:srgbClr val="B1EDC1"/>
            </a:solidFill>
          </a:ln>
        </p:spPr>
        <p:txBody>
          <a:bodyPr/>
          <a:lstStyle/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Kültürden kültüre değiştiği için </a:t>
            </a:r>
            <a:r>
              <a:rPr lang="tr-TR" smtClean="0">
                <a:solidFill>
                  <a:srgbClr val="FF3300"/>
                </a:solidFill>
              </a:rPr>
              <a:t>tek</a:t>
            </a:r>
            <a:r>
              <a:rPr lang="tr-TR" smtClean="0"/>
              <a:t> bir </a:t>
            </a:r>
            <a:r>
              <a:rPr lang="tr-TR" smtClean="0">
                <a:solidFill>
                  <a:srgbClr val="FF3300"/>
                </a:solidFill>
              </a:rPr>
              <a:t>sağlık/ hastalık</a:t>
            </a:r>
            <a:r>
              <a:rPr lang="tr-TR" smtClean="0"/>
              <a:t> </a:t>
            </a:r>
            <a:r>
              <a:rPr lang="tr-TR" smtClean="0">
                <a:solidFill>
                  <a:schemeClr val="hlink"/>
                </a:solidFill>
              </a:rPr>
              <a:t>tanımı yapılamaz</a:t>
            </a:r>
            <a:r>
              <a:rPr lang="tr-TR" smtClean="0"/>
              <a:t>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3.Sağlık ve hastalık bir inşadır</a:t>
            </a: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526E59"/>
              </a:gs>
              <a:gs pos="50000">
                <a:srgbClr val="B1EDC1"/>
              </a:gs>
              <a:gs pos="100000">
                <a:srgbClr val="526E59"/>
              </a:gs>
            </a:gsLst>
            <a:lin ang="5400000" scaled="1"/>
          </a:gradFill>
          <a:ln>
            <a:solidFill>
              <a:srgbClr val="FF3300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endParaRPr lang="tr-TR" smtClean="0"/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Sonuç olarak neyin sağlık neyin hastalık olduğu </a:t>
            </a:r>
            <a:r>
              <a:rPr lang="tr-TR" smtClean="0">
                <a:solidFill>
                  <a:srgbClr val="FF3300"/>
                </a:solidFill>
              </a:rPr>
              <a:t>kültürel</a:t>
            </a:r>
            <a:r>
              <a:rPr lang="tr-TR" smtClean="0"/>
              <a:t> olarak </a:t>
            </a:r>
            <a:r>
              <a:rPr lang="tr-TR" smtClean="0">
                <a:solidFill>
                  <a:srgbClr val="0066FF"/>
                </a:solidFill>
              </a:rPr>
              <a:t>inşa edilir.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r>
              <a:rPr lang="tr-TR" sz="3600" smtClean="0"/>
              <a:t>4. Bu inşa sürecinin incelenmesi önemlidir.</a:t>
            </a:r>
            <a:r>
              <a:rPr lang="tr-TR" sz="4000" smtClean="0"/>
              <a:t/>
            </a:r>
            <a:br>
              <a:rPr lang="tr-TR" sz="4000" smtClean="0"/>
            </a:br>
            <a:r>
              <a:rPr lang="tr-TR" sz="4000" smtClean="0"/>
              <a:t/>
            </a:r>
            <a:br>
              <a:rPr lang="tr-TR" sz="4000" smtClean="0"/>
            </a:br>
            <a:endParaRPr lang="tr-TR" sz="4000" smtClean="0"/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526E59"/>
              </a:gs>
              <a:gs pos="100000">
                <a:srgbClr val="B1EDC1"/>
              </a:gs>
            </a:gsLst>
            <a:lin ang="5400000" scaled="1"/>
          </a:gradFill>
          <a:ln>
            <a:solidFill>
              <a:srgbClr val="FF3300"/>
            </a:solidFill>
          </a:ln>
        </p:spPr>
        <p:txBody>
          <a:bodyPr/>
          <a:lstStyle/>
          <a:p>
            <a:pPr eaLnBrk="1" hangingPunct="1"/>
            <a:endParaRPr lang="tr-TR" smtClean="0"/>
          </a:p>
          <a:p>
            <a:pPr eaLnBrk="1" hangingPunct="1"/>
            <a:r>
              <a:rPr lang="tr-TR" smtClean="0">
                <a:solidFill>
                  <a:srgbClr val="0066FF"/>
                </a:solidFill>
              </a:rPr>
              <a:t>Toplumsal gerçekliğin</a:t>
            </a:r>
            <a:r>
              <a:rPr lang="tr-TR" smtClean="0"/>
              <a:t> </a:t>
            </a:r>
            <a:r>
              <a:rPr lang="tr-TR" smtClean="0">
                <a:solidFill>
                  <a:srgbClr val="F1ADE2"/>
                </a:solidFill>
              </a:rPr>
              <a:t>hastalık</a:t>
            </a:r>
            <a:r>
              <a:rPr lang="tr-TR" smtClean="0"/>
              <a:t> olarak inşa </a:t>
            </a:r>
          </a:p>
          <a:p>
            <a:pPr eaLnBrk="1" hangingPunct="1">
              <a:buFontTx/>
              <a:buNone/>
            </a:pPr>
            <a:r>
              <a:rPr lang="tr-TR" smtClean="0">
                <a:solidFill>
                  <a:srgbClr val="FF3300"/>
                </a:solidFill>
              </a:rPr>
              <a:t>sürecinin nasıl olduğunu</a:t>
            </a:r>
            <a:r>
              <a:rPr lang="tr-TR" smtClean="0"/>
              <a:t> anlamak önemlidir.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B1EDC1"/>
          </a:solidFill>
        </p:spPr>
        <p:txBody>
          <a:bodyPr/>
          <a:lstStyle/>
          <a:p>
            <a:r>
              <a:rPr lang="tr-TR" sz="4000" smtClean="0"/>
              <a:t>İnşacı Yaklaşım </a:t>
            </a:r>
            <a:br>
              <a:rPr lang="tr-TR" sz="4000" smtClean="0"/>
            </a:br>
            <a:r>
              <a:rPr lang="tr-TR" sz="4000" smtClean="0"/>
              <a:t>(Constructionist Perspective )</a:t>
            </a:r>
          </a:p>
        </p:txBody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3300"/>
          </a:solidFill>
        </p:spPr>
        <p:txBody>
          <a:bodyPr/>
          <a:lstStyle/>
          <a:p>
            <a:pPr marL="812800" indent="-812800"/>
            <a:r>
              <a:rPr lang="tr-TR" smtClean="0">
                <a:solidFill>
                  <a:srgbClr val="F1ADE2"/>
                </a:solidFill>
              </a:rPr>
              <a:t>Moderniteden kopuş</a:t>
            </a:r>
            <a:r>
              <a:rPr lang="tr-TR" smtClean="0"/>
              <a:t> arzusunun bir ifadesi olarak hastalık ve sağlık hakkında </a:t>
            </a:r>
            <a:r>
              <a:rPr lang="tr-TR" smtClean="0">
                <a:solidFill>
                  <a:srgbClr val="B1EDC1"/>
                </a:solidFill>
              </a:rPr>
              <a:t>tek</a:t>
            </a:r>
            <a:r>
              <a:rPr lang="tr-TR" smtClean="0"/>
              <a:t> bir gerçeklik olduğunu </a:t>
            </a:r>
            <a:r>
              <a:rPr lang="tr-TR" smtClean="0">
                <a:solidFill>
                  <a:srgbClr val="B1EDC1"/>
                </a:solidFill>
              </a:rPr>
              <a:t>red</a:t>
            </a:r>
            <a:r>
              <a:rPr lang="tr-TR" smtClean="0"/>
              <a:t>deder. </a:t>
            </a:r>
          </a:p>
          <a:p>
            <a:pPr marL="812800" indent="-812800"/>
            <a:r>
              <a:rPr lang="tr-TR" smtClean="0">
                <a:solidFill>
                  <a:srgbClr val="F1ADE2"/>
                </a:solidFill>
              </a:rPr>
              <a:t>Farklı</a:t>
            </a:r>
            <a:r>
              <a:rPr lang="tr-TR" smtClean="0"/>
              <a:t> gerçekliklerin bir arada bulunabileceğini iddia eder.</a:t>
            </a:r>
          </a:p>
          <a:p>
            <a:pPr marL="812800" indent="-812800"/>
            <a:endParaRPr lang="tr-TR" b="1" i="1" smtClean="0"/>
          </a:p>
          <a:p>
            <a:pPr marL="812800" indent="-812800"/>
            <a:r>
              <a:rPr lang="tr-TR" b="1" i="1" smtClean="0"/>
              <a:t>(Post-modern özellikler taşır)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smtClean="0"/>
              <a:t>İnşacı Yaklaşım (Constructionist Perspective )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3300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800" smtClean="0"/>
              <a:t>Bilimin ve gerçekliğin tek ve doğrusal olarak ilerlediğini reddeder. </a:t>
            </a:r>
          </a:p>
          <a:p>
            <a:pPr>
              <a:lnSpc>
                <a:spcPct val="90000"/>
              </a:lnSpc>
            </a:pPr>
            <a:r>
              <a:rPr lang="tr-TR" sz="2800" smtClean="0">
                <a:solidFill>
                  <a:schemeClr val="bg1"/>
                </a:solidFill>
              </a:rPr>
              <a:t>Onlara göre birçok tarihler vardır. </a:t>
            </a:r>
          </a:p>
          <a:p>
            <a:pPr>
              <a:lnSpc>
                <a:spcPct val="90000"/>
              </a:lnSpc>
            </a:pPr>
            <a:r>
              <a:rPr lang="tr-TR" sz="2800" smtClean="0"/>
              <a:t>Önemli olaylar yerine sıradan gündelik olaylar üzerinde dururlar. </a:t>
            </a:r>
          </a:p>
          <a:p>
            <a:pPr>
              <a:lnSpc>
                <a:spcPct val="90000"/>
              </a:lnSpc>
            </a:pPr>
            <a:r>
              <a:rPr lang="tr-TR" sz="2800" smtClean="0">
                <a:solidFill>
                  <a:schemeClr val="bg1"/>
                </a:solidFill>
              </a:rPr>
              <a:t>Özgün, farklı ve süreksiz olanı önemserler</a:t>
            </a:r>
            <a:r>
              <a:rPr lang="tr-TR" sz="2800" smtClean="0"/>
              <a:t>.</a:t>
            </a:r>
          </a:p>
          <a:p>
            <a:pPr>
              <a:lnSpc>
                <a:spcPct val="90000"/>
              </a:lnSpc>
            </a:pPr>
            <a:r>
              <a:rPr lang="tr-TR" sz="2800" smtClean="0"/>
              <a:t>Bilgide hiyerarşi kırılmış ve uzman sağlık personeli tekeli yok sayılmıştır. </a:t>
            </a:r>
          </a:p>
          <a:p>
            <a:pPr>
              <a:lnSpc>
                <a:spcPct val="90000"/>
              </a:lnSpc>
            </a:pPr>
            <a:r>
              <a:rPr lang="tr-TR" sz="2800" smtClean="0">
                <a:solidFill>
                  <a:schemeClr val="bg1"/>
                </a:solidFill>
              </a:rPr>
              <a:t>Seçkinler aleyhine halk kültürü önemsenmeye başlamıştır.</a:t>
            </a:r>
          </a:p>
          <a:p>
            <a:pPr>
              <a:lnSpc>
                <a:spcPct val="90000"/>
              </a:lnSpc>
            </a:pPr>
            <a:endParaRPr lang="tr-TR" sz="28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ESKİ VE </a:t>
            </a:r>
            <a:r>
              <a:rPr lang="tr-TR" smtClean="0">
                <a:solidFill>
                  <a:srgbClr val="FF3300"/>
                </a:solidFill>
              </a:rPr>
              <a:t>YENİ </a:t>
            </a:r>
            <a:r>
              <a:rPr lang="tr-TR" smtClean="0"/>
              <a:t>PARADİGMA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00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mtClean="0"/>
              <a:t>Önceden sadece özne/hasta kişiler kliniği vardı.</a:t>
            </a:r>
          </a:p>
          <a:p>
            <a:pPr>
              <a:lnSpc>
                <a:spcPct val="90000"/>
              </a:lnSpc>
            </a:pPr>
            <a:endParaRPr lang="tr-TR" smtClean="0"/>
          </a:p>
          <a:p>
            <a:pPr>
              <a:lnSpc>
                <a:spcPct val="90000"/>
              </a:lnSpc>
            </a:pPr>
            <a:endParaRPr lang="tr-TR" smtClean="0"/>
          </a:p>
          <a:p>
            <a:pPr>
              <a:lnSpc>
                <a:spcPct val="90000"/>
              </a:lnSpc>
            </a:pPr>
            <a:r>
              <a:rPr lang="tr-TR" smtClean="0">
                <a:solidFill>
                  <a:srgbClr val="FF3300"/>
                </a:solidFill>
              </a:rPr>
              <a:t>Artık “epidemiyolojik klinik” ortaya çıkar.</a:t>
            </a:r>
          </a:p>
          <a:p>
            <a:pPr>
              <a:lnSpc>
                <a:spcPct val="90000"/>
              </a:lnSpc>
            </a:pPr>
            <a:endParaRPr lang="tr-TR" smtClean="0">
              <a:solidFill>
                <a:srgbClr val="FF3300"/>
              </a:solidFill>
            </a:endParaRPr>
          </a:p>
          <a:p>
            <a:pPr>
              <a:lnSpc>
                <a:spcPct val="90000"/>
              </a:lnSpc>
            </a:pPr>
            <a:r>
              <a:rPr lang="tr-TR" sz="2400" i="1" smtClean="0"/>
              <a:t>Epidemiyoloji:Hastalıkların görülme sıklıkları ve yaygınlıklarının istatistiksel tekniklerle araştıran tıp dalıdır.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smtClean="0"/>
              <a:t>Sağlık ve Hastalığın Ölçülmesi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chemeClr val="bg2">
                  <a:gamma/>
                  <a:shade val="46275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pPr marL="812800" indent="-812800">
              <a:lnSpc>
                <a:spcPct val="90000"/>
              </a:lnSpc>
              <a:defRPr/>
            </a:pPr>
            <a:r>
              <a:rPr lang="tr-TR" sz="2400" smtClean="0">
                <a:solidFill>
                  <a:schemeClr val="bg1"/>
                </a:solidFill>
              </a:rPr>
              <a:t>Genel olarak sağlık ve hastalığın ölçülmesinde üç ayrı model bulunmaktadır:</a:t>
            </a:r>
          </a:p>
          <a:p>
            <a:pPr marL="812800" indent="-812800">
              <a:lnSpc>
                <a:spcPct val="90000"/>
              </a:lnSpc>
              <a:defRPr/>
            </a:pPr>
            <a:endParaRPr lang="tr-TR" sz="2400" smtClean="0">
              <a:solidFill>
                <a:schemeClr val="bg1"/>
              </a:solidFill>
            </a:endParaRPr>
          </a:p>
          <a:p>
            <a:pPr marL="812800" indent="-812800">
              <a:lnSpc>
                <a:spcPct val="90000"/>
              </a:lnSpc>
              <a:defRPr/>
            </a:pPr>
            <a:r>
              <a:rPr lang="tr-TR" sz="2400" smtClean="0">
                <a:solidFill>
                  <a:srgbClr val="FF3300"/>
                </a:solidFill>
              </a:rPr>
              <a:t>Fiziksel model</a:t>
            </a:r>
            <a:r>
              <a:rPr lang="tr-TR" sz="2400" smtClean="0">
                <a:solidFill>
                  <a:schemeClr val="bg1"/>
                </a:solidFill>
              </a:rPr>
              <a:t>: Nesnel testlerle ölçülen ve tanımlanan hastalığın yokluğu halidir.</a:t>
            </a:r>
          </a:p>
          <a:p>
            <a:pPr marL="812800" indent="-812800">
              <a:lnSpc>
                <a:spcPct val="90000"/>
              </a:lnSpc>
              <a:defRPr/>
            </a:pPr>
            <a:endParaRPr lang="tr-TR" sz="2400" smtClean="0">
              <a:solidFill>
                <a:schemeClr val="bg1"/>
              </a:solidFill>
            </a:endParaRPr>
          </a:p>
          <a:p>
            <a:pPr marL="812800" indent="-812800">
              <a:lnSpc>
                <a:spcPct val="90000"/>
              </a:lnSpc>
              <a:defRPr/>
            </a:pPr>
            <a:r>
              <a:rPr lang="tr-TR" sz="2400" smtClean="0">
                <a:solidFill>
                  <a:srgbClr val="FF3300"/>
                </a:solidFill>
              </a:rPr>
              <a:t>Sosyal Model</a:t>
            </a:r>
            <a:r>
              <a:rPr lang="tr-TR" sz="2400" smtClean="0">
                <a:solidFill>
                  <a:schemeClr val="bg1"/>
                </a:solidFill>
              </a:rPr>
              <a:t>: İnsanların sosyal olarak işlev göremediği, örneğin işe veya okula gidemediği gün sayısı ile ölçülür.</a:t>
            </a:r>
          </a:p>
          <a:p>
            <a:pPr marL="812800" indent="-812800">
              <a:lnSpc>
                <a:spcPct val="90000"/>
              </a:lnSpc>
              <a:defRPr/>
            </a:pPr>
            <a:endParaRPr lang="tr-TR" sz="2400" smtClean="0">
              <a:solidFill>
                <a:schemeClr val="bg1"/>
              </a:solidFill>
            </a:endParaRPr>
          </a:p>
          <a:p>
            <a:pPr marL="812800" indent="-812800">
              <a:lnSpc>
                <a:spcPct val="90000"/>
              </a:lnSpc>
              <a:defRPr/>
            </a:pPr>
            <a:r>
              <a:rPr lang="tr-TR" sz="2400" smtClean="0">
                <a:solidFill>
                  <a:srgbClr val="FF3300"/>
                </a:solidFill>
              </a:rPr>
              <a:t>Öznel model</a:t>
            </a:r>
            <a:r>
              <a:rPr lang="tr-TR" sz="2400" smtClean="0">
                <a:solidFill>
                  <a:schemeClr val="bg1"/>
                </a:solidFill>
              </a:rPr>
              <a:t>: Daha çok bireylerin kendi sağlık ve hastalıklarına ilişkin öznel algılarıyla belirlenir.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55298" name="WordArt 4"/>
          <p:cNvSpPr>
            <a:spLocks noChangeArrowheads="1" noChangeShapeType="1" noTextEdit="1"/>
          </p:cNvSpPr>
          <p:nvPr/>
        </p:nvSpPr>
        <p:spPr bwMode="auto">
          <a:xfrm>
            <a:off x="3057525" y="3103563"/>
            <a:ext cx="3028950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tr-TR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DÜNYADA SAĞLIK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tr-TR" smtClean="0"/>
              <a:t>DÜNYADA SAĞLIK</a:t>
            </a:r>
          </a:p>
        </p:txBody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1ADE2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800" smtClean="0">
                <a:solidFill>
                  <a:srgbClr val="FF3300"/>
                </a:solidFill>
              </a:rPr>
              <a:t>Temel sağlık hizmetleri</a:t>
            </a:r>
            <a:r>
              <a:rPr lang="tr-TR" sz="2800" smtClean="0"/>
              <a:t>, </a:t>
            </a:r>
            <a:r>
              <a:rPr lang="tr-TR" sz="2800" smtClean="0">
                <a:solidFill>
                  <a:srgbClr val="0066FF"/>
                </a:solidFill>
              </a:rPr>
              <a:t>hızlı nüfus artışı</a:t>
            </a:r>
            <a:r>
              <a:rPr lang="tr-TR" sz="2800" smtClean="0"/>
              <a:t>, başta içecek </a:t>
            </a:r>
            <a:r>
              <a:rPr lang="tr-TR" sz="2800" smtClean="0">
                <a:solidFill>
                  <a:schemeClr val="folHlink"/>
                </a:solidFill>
              </a:rPr>
              <a:t>temiz su</a:t>
            </a:r>
            <a:r>
              <a:rPr lang="tr-TR" sz="2800" smtClean="0"/>
              <a:t> bulmak üzere genel sağlık koşullarının yerine getirilmesindeki yetersizlikler yüzünden, gelişmiş ülkelerle karşılaştırıldığında gelişmekte olan ülkelerde </a:t>
            </a:r>
            <a:r>
              <a:rPr lang="tr-TR" sz="2800" smtClean="0">
                <a:solidFill>
                  <a:srgbClr val="FF3300"/>
                </a:solidFill>
              </a:rPr>
              <a:t>bebek ölümleri</a:t>
            </a:r>
            <a:r>
              <a:rPr lang="tr-TR" sz="2800" smtClean="0"/>
              <a:t> yüksek, beklenen</a:t>
            </a:r>
            <a:r>
              <a:rPr lang="tr-TR" sz="2800" smtClean="0">
                <a:solidFill>
                  <a:srgbClr val="FF3300"/>
                </a:solidFill>
              </a:rPr>
              <a:t> ömür</a:t>
            </a:r>
            <a:r>
              <a:rPr lang="tr-TR" sz="2800" smtClean="0"/>
              <a:t> daha kısadır.</a:t>
            </a:r>
          </a:p>
          <a:p>
            <a:pPr>
              <a:lnSpc>
                <a:spcPct val="90000"/>
              </a:lnSpc>
            </a:pPr>
            <a:endParaRPr lang="tr-TR" sz="2800" smtClean="0"/>
          </a:p>
          <a:p>
            <a:pPr>
              <a:lnSpc>
                <a:spcPct val="90000"/>
              </a:lnSpc>
            </a:pPr>
            <a:r>
              <a:rPr lang="tr-TR" sz="2800" smtClean="0"/>
              <a:t> Ayrıca geleneksel uygulamalar yüzünden </a:t>
            </a:r>
            <a:r>
              <a:rPr lang="tr-TR" sz="2800" smtClean="0">
                <a:solidFill>
                  <a:srgbClr val="0066FF"/>
                </a:solidFill>
              </a:rPr>
              <a:t>kadınlar</a:t>
            </a:r>
            <a:r>
              <a:rPr lang="tr-TR" sz="2800" smtClean="0"/>
              <a:t>da belirli sağlık problemleri daha yaygındır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tr-TR" smtClean="0"/>
              <a:t>DÜNYADA SAĞLIK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F1ADE2"/>
              </a:gs>
              <a:gs pos="100000">
                <a:srgbClr val="705069"/>
              </a:gs>
            </a:gsLst>
            <a:lin ang="5400000" scaled="1"/>
          </a:gradFill>
        </p:spPr>
        <p:txBody>
          <a:bodyPr/>
          <a:lstStyle/>
          <a:p>
            <a:pPr marL="812800" indent="-812800">
              <a:lnSpc>
                <a:spcPct val="90000"/>
              </a:lnSpc>
            </a:pPr>
            <a:r>
              <a:rPr lang="tr-TR" sz="2400" smtClean="0"/>
              <a:t>Gelişmekte olan ülkelerin </a:t>
            </a:r>
            <a:r>
              <a:rPr lang="tr-TR" sz="2400" smtClean="0">
                <a:solidFill>
                  <a:schemeClr val="folHlink"/>
                </a:solidFill>
              </a:rPr>
              <a:t>sağlık</a:t>
            </a:r>
            <a:r>
              <a:rPr lang="tr-TR" sz="2400" smtClean="0"/>
              <a:t>, </a:t>
            </a:r>
            <a:r>
              <a:rPr lang="tr-TR" sz="2400" smtClean="0">
                <a:solidFill>
                  <a:srgbClr val="0066FF"/>
                </a:solidFill>
              </a:rPr>
              <a:t>hastalık</a:t>
            </a:r>
            <a:r>
              <a:rPr lang="tr-TR" sz="2400" smtClean="0"/>
              <a:t>, </a:t>
            </a:r>
            <a:r>
              <a:rPr lang="tr-TR" sz="2400" smtClean="0">
                <a:solidFill>
                  <a:srgbClr val="FF3300"/>
                </a:solidFill>
              </a:rPr>
              <a:t>ölüm </a:t>
            </a:r>
            <a:r>
              <a:rPr lang="tr-TR" sz="2400" smtClean="0"/>
              <a:t>nedenleri de </a:t>
            </a:r>
            <a:r>
              <a:rPr lang="tr-TR" sz="2400" smtClean="0">
                <a:solidFill>
                  <a:schemeClr val="bg1"/>
                </a:solidFill>
              </a:rPr>
              <a:t>farklıdır. </a:t>
            </a:r>
          </a:p>
          <a:p>
            <a:pPr marL="812800" indent="-812800">
              <a:lnSpc>
                <a:spcPct val="90000"/>
              </a:lnSpc>
            </a:pPr>
            <a:endParaRPr lang="tr-TR" sz="2400" smtClean="0">
              <a:solidFill>
                <a:schemeClr val="bg1"/>
              </a:solidFill>
            </a:endParaRPr>
          </a:p>
          <a:p>
            <a:pPr marL="812800" indent="-812800">
              <a:lnSpc>
                <a:spcPct val="90000"/>
              </a:lnSpc>
            </a:pPr>
            <a:r>
              <a:rPr lang="tr-TR" sz="2400" smtClean="0"/>
              <a:t>Örneğin </a:t>
            </a:r>
            <a:r>
              <a:rPr lang="tr-TR" sz="2400" smtClean="0">
                <a:solidFill>
                  <a:schemeClr val="bg1"/>
                </a:solidFill>
              </a:rPr>
              <a:t>gelişmiş</a:t>
            </a:r>
            <a:r>
              <a:rPr lang="tr-TR" sz="2400" smtClean="0"/>
              <a:t> Batı sanayi toplumlarında daha çok kanser ve kalp damar hastalıklarından, </a:t>
            </a:r>
            <a:r>
              <a:rPr lang="tr-TR" sz="2400" smtClean="0">
                <a:solidFill>
                  <a:schemeClr val="bg1"/>
                </a:solidFill>
              </a:rPr>
              <a:t>gelişmekte</a:t>
            </a:r>
            <a:r>
              <a:rPr lang="tr-TR" sz="2400" smtClean="0"/>
              <a:t> olan ülkelerde ise, bulaşıcı ve paraziter hastalıklardan ölümler daha fazladır.</a:t>
            </a:r>
          </a:p>
          <a:p>
            <a:pPr marL="812800" indent="-812800">
              <a:lnSpc>
                <a:spcPct val="90000"/>
              </a:lnSpc>
            </a:pPr>
            <a:endParaRPr lang="tr-TR" sz="2400" smtClean="0"/>
          </a:p>
          <a:p>
            <a:pPr marL="812800" indent="-812800">
              <a:lnSpc>
                <a:spcPct val="90000"/>
              </a:lnSpc>
            </a:pPr>
            <a:r>
              <a:rPr lang="tr-TR" sz="2400" smtClean="0"/>
              <a:t> Gelişmekte olan ülkelerde de </a:t>
            </a:r>
            <a:r>
              <a:rPr lang="tr-TR" sz="2400" smtClean="0">
                <a:solidFill>
                  <a:srgbClr val="FF3300"/>
                </a:solidFill>
              </a:rPr>
              <a:t>üst gelir</a:t>
            </a:r>
            <a:r>
              <a:rPr lang="tr-TR" sz="2400" smtClean="0"/>
              <a:t> gruplarında </a:t>
            </a:r>
            <a:r>
              <a:rPr lang="tr-TR" sz="2400" smtClean="0">
                <a:solidFill>
                  <a:schemeClr val="hlink"/>
                </a:solidFill>
              </a:rPr>
              <a:t>kalp damar</a:t>
            </a:r>
            <a:r>
              <a:rPr lang="tr-TR" sz="2400" smtClean="0"/>
              <a:t> ve </a:t>
            </a:r>
            <a:r>
              <a:rPr lang="tr-TR" sz="2400" smtClean="0">
                <a:solidFill>
                  <a:schemeClr val="folHlink"/>
                </a:solidFill>
              </a:rPr>
              <a:t>kanserden</a:t>
            </a:r>
            <a:r>
              <a:rPr lang="tr-TR" sz="2400" smtClean="0"/>
              <a:t> ölüm giderek artmaktadır.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tr-TR" smtClean="0"/>
              <a:t>DÜNYADA SAĞLIK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1ADE2"/>
          </a:solidFill>
          <a:ln>
            <a:solidFill>
              <a:srgbClr val="FF3300"/>
            </a:solidFill>
          </a:ln>
        </p:spPr>
        <p:txBody>
          <a:bodyPr/>
          <a:lstStyle/>
          <a:p>
            <a:pPr marL="812800" indent="-812800">
              <a:lnSpc>
                <a:spcPct val="80000"/>
              </a:lnSpc>
            </a:pPr>
            <a:r>
              <a:rPr lang="tr-TR" sz="2800" smtClean="0"/>
              <a:t>Günümüzde hastalık nedenleri de değişmekte ve çoğunluğu önlenebilir kabul edilmektedir.</a:t>
            </a:r>
          </a:p>
          <a:p>
            <a:pPr marL="812800" indent="-812800">
              <a:lnSpc>
                <a:spcPct val="80000"/>
              </a:lnSpc>
            </a:pPr>
            <a:r>
              <a:rPr lang="tr-TR" sz="2800" smtClean="0"/>
              <a:t> </a:t>
            </a:r>
            <a:r>
              <a:rPr lang="tr-TR" sz="2800" b="1" smtClean="0">
                <a:solidFill>
                  <a:srgbClr val="FF3300"/>
                </a:solidFill>
              </a:rPr>
              <a:t>Aynı şekilde ölümlerin çoğu da önlenebilir türdendir. Örneğin </a:t>
            </a:r>
            <a:r>
              <a:rPr lang="tr-TR" sz="2800" b="1" smtClean="0">
                <a:solidFill>
                  <a:schemeClr val="folHlink"/>
                </a:solidFill>
              </a:rPr>
              <a:t>AIDS</a:t>
            </a:r>
            <a:r>
              <a:rPr lang="tr-TR" sz="2800" b="1" smtClean="0">
                <a:solidFill>
                  <a:srgbClr val="FF3300"/>
                </a:solidFill>
              </a:rPr>
              <a:t> den ölümler halen sınırlıda olsa da yaygınlaşma eğilimindedir. </a:t>
            </a:r>
          </a:p>
          <a:p>
            <a:pPr marL="812800" indent="-812800">
              <a:lnSpc>
                <a:spcPct val="80000"/>
              </a:lnSpc>
            </a:pPr>
            <a:endParaRPr lang="tr-TR" sz="2800" b="1" smtClean="0">
              <a:solidFill>
                <a:srgbClr val="FF3300"/>
              </a:solidFill>
            </a:endParaRPr>
          </a:p>
          <a:p>
            <a:pPr marL="812800" indent="-812800">
              <a:lnSpc>
                <a:spcPct val="80000"/>
              </a:lnSpc>
            </a:pPr>
            <a:r>
              <a:rPr lang="tr-TR" sz="2800" smtClean="0"/>
              <a:t>Aslında AIDS bulaşması önlenebilir hastalıktır. Ancak geleneksel inançlar ve kadınların eşlerine bağımlılıkları yüzünden artış eğilimine girmiştir.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tr-TR" smtClean="0"/>
              <a:t>DÜNYADA SAĞLIK</a:t>
            </a:r>
          </a:p>
        </p:txBody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F1ADE2"/>
              </a:gs>
              <a:gs pos="100000">
                <a:srgbClr val="705069"/>
              </a:gs>
            </a:gsLst>
            <a:lin ang="5400000" scaled="1"/>
          </a:gradFill>
        </p:spPr>
        <p:txBody>
          <a:bodyPr/>
          <a:lstStyle/>
          <a:p>
            <a:pPr marL="812800" indent="-812800"/>
            <a:r>
              <a:rPr lang="tr-TR" smtClean="0"/>
              <a:t>Sigara ve kanser ilişkisi çok açık olmakla birlikte ülkeler </a:t>
            </a:r>
            <a:r>
              <a:rPr lang="tr-TR" smtClean="0">
                <a:solidFill>
                  <a:schemeClr val="bg1"/>
                </a:solidFill>
              </a:rPr>
              <a:t>sigara endüstrisine</a:t>
            </a:r>
            <a:r>
              <a:rPr lang="tr-TR" smtClean="0"/>
              <a:t> boyun eğmektedir. </a:t>
            </a:r>
          </a:p>
          <a:p>
            <a:pPr marL="812800" indent="-812800"/>
            <a:endParaRPr lang="tr-TR" smtClean="0"/>
          </a:p>
          <a:p>
            <a:pPr marL="812800" indent="-812800"/>
            <a:r>
              <a:rPr lang="tr-TR" smtClean="0"/>
              <a:t>Bununla birlikte paketlerde uyarıcı yazılar ve TV de yayınlanan kampanyalar bu konuda uyarıcı olmaktadır.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tr-TR" smtClean="0"/>
              <a:t>DÜNYADA SAĞLIK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1ADE2"/>
          </a:solidFill>
        </p:spPr>
        <p:txBody>
          <a:bodyPr/>
          <a:lstStyle/>
          <a:p>
            <a:pPr marL="812800" indent="-812800">
              <a:lnSpc>
                <a:spcPct val="90000"/>
              </a:lnSpc>
            </a:pPr>
            <a:r>
              <a:rPr lang="tr-TR" smtClean="0"/>
              <a:t>Sağlık maliyetleri giderek artmaktadır. İllich(1973)’in “</a:t>
            </a:r>
            <a:r>
              <a:rPr lang="tr-TR" smtClean="0">
                <a:solidFill>
                  <a:srgbClr val="FF3300"/>
                </a:solidFill>
              </a:rPr>
              <a:t>Sağlığın Gaspı</a:t>
            </a:r>
            <a:r>
              <a:rPr lang="tr-TR" smtClean="0"/>
              <a:t>” olarak nitelediği sayısız testler, operasyonlar insanları yıldırmaktadır. </a:t>
            </a:r>
          </a:p>
          <a:p>
            <a:pPr marL="812800" indent="-812800">
              <a:lnSpc>
                <a:spcPct val="90000"/>
              </a:lnSpc>
            </a:pPr>
            <a:endParaRPr lang="tr-TR" smtClean="0"/>
          </a:p>
          <a:p>
            <a:pPr marL="812800" indent="-812800">
              <a:lnSpc>
                <a:spcPct val="90000"/>
              </a:lnSpc>
            </a:pPr>
            <a:r>
              <a:rPr lang="tr-TR" smtClean="0"/>
              <a:t>Pahalı tıbbi teknoloji, ileri uzmanlaşma </a:t>
            </a:r>
            <a:r>
              <a:rPr lang="tr-TR" smtClean="0">
                <a:solidFill>
                  <a:srgbClr val="0066FF"/>
                </a:solidFill>
              </a:rPr>
              <a:t>maliyeti </a:t>
            </a:r>
            <a:r>
              <a:rPr lang="tr-TR" smtClean="0"/>
              <a:t>arttırmaktadır. Buna karşılık ulus devletlerin bütçelerinde sağlığa ayrılan </a:t>
            </a:r>
            <a:r>
              <a:rPr lang="tr-TR" smtClean="0">
                <a:solidFill>
                  <a:schemeClr val="folHlink"/>
                </a:solidFill>
              </a:rPr>
              <a:t>pay giderek azalmaktadır</a:t>
            </a:r>
            <a:r>
              <a:rPr lang="tr-TR" smtClean="0"/>
              <a:t>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B1EDC1"/>
            </a:solidFill>
          </a:ln>
        </p:spPr>
        <p:txBody>
          <a:bodyPr/>
          <a:lstStyle/>
          <a:p>
            <a:r>
              <a:rPr lang="tr-TR" smtClean="0"/>
              <a:t>DÜNYADA SAĞLIK</a:t>
            </a:r>
          </a:p>
        </p:txBody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gradFill rotWithShape="1">
            <a:gsLst>
              <a:gs pos="0">
                <a:srgbClr val="705069"/>
              </a:gs>
              <a:gs pos="50000">
                <a:srgbClr val="F1ADE2"/>
              </a:gs>
              <a:gs pos="100000">
                <a:srgbClr val="705069"/>
              </a:gs>
            </a:gsLst>
            <a:lin ang="5400000" scaled="1"/>
          </a:gradFill>
          <a:ln>
            <a:solidFill>
              <a:schemeClr val="folHlink"/>
            </a:solidFill>
          </a:ln>
        </p:spPr>
        <p:txBody>
          <a:bodyPr/>
          <a:lstStyle/>
          <a:p>
            <a:pPr marL="812800" indent="-812800">
              <a:lnSpc>
                <a:spcPct val="90000"/>
              </a:lnSpc>
            </a:pPr>
            <a:r>
              <a:rPr lang="tr-TR" sz="2800" smtClean="0">
                <a:solidFill>
                  <a:schemeClr val="bg1"/>
                </a:solidFill>
              </a:rPr>
              <a:t>Kapitalist ülkelerde sağlık sigortası primlerinin yüksekliği karşısında kapsanan nüfus çok sınırlı kalmaktadır.</a:t>
            </a:r>
            <a:r>
              <a:rPr lang="tr-TR" sz="2800" smtClean="0"/>
              <a:t> </a:t>
            </a:r>
          </a:p>
          <a:p>
            <a:pPr marL="812800" indent="-812800">
              <a:lnSpc>
                <a:spcPct val="90000"/>
              </a:lnSpc>
            </a:pPr>
            <a:r>
              <a:rPr lang="tr-TR" sz="2800" smtClean="0"/>
              <a:t>Örneğin en gelişmiş sanayi toplumu olarak </a:t>
            </a:r>
            <a:r>
              <a:rPr lang="tr-TR" sz="2800" smtClean="0">
                <a:solidFill>
                  <a:srgbClr val="FF3300"/>
                </a:solidFill>
              </a:rPr>
              <a:t>ABD’d</a:t>
            </a:r>
            <a:r>
              <a:rPr lang="tr-TR" sz="2800" smtClean="0"/>
              <a:t>e sağlık sigortası olanların oranı diğer ülkelerden daha düşüktür. </a:t>
            </a:r>
          </a:p>
          <a:p>
            <a:pPr marL="812800" indent="-812800">
              <a:lnSpc>
                <a:spcPct val="90000"/>
              </a:lnSpc>
            </a:pPr>
            <a:endParaRPr lang="tr-TR" sz="2800" smtClean="0"/>
          </a:p>
          <a:p>
            <a:pPr marL="812800" indent="-812800">
              <a:lnSpc>
                <a:spcPct val="90000"/>
              </a:lnSpc>
            </a:pPr>
            <a:r>
              <a:rPr lang="tr-TR" sz="2800" smtClean="0"/>
              <a:t>ABD’li göçmenler, etnik azınlıklar geleneksel düşman Castro’nun ülkesi </a:t>
            </a:r>
            <a:r>
              <a:rPr lang="tr-TR" sz="2800" smtClean="0">
                <a:solidFill>
                  <a:srgbClr val="FF3300"/>
                </a:solidFill>
              </a:rPr>
              <a:t>Küba</a:t>
            </a:r>
            <a:r>
              <a:rPr lang="tr-TR" sz="2800" smtClean="0"/>
              <a:t>’ya giderek tedavi olmaktadır.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62466" name="WordArt 4"/>
          <p:cNvSpPr>
            <a:spLocks noChangeArrowheads="1" noChangeShapeType="1" noTextEdit="1"/>
          </p:cNvSpPr>
          <p:nvPr/>
        </p:nvSpPr>
        <p:spPr bwMode="auto">
          <a:xfrm>
            <a:off x="2617788" y="3108325"/>
            <a:ext cx="3908425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tr-TR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TÜRKİYE'DE SAĞLIK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3300"/>
          </a:solidFill>
        </p:spPr>
        <p:txBody>
          <a:bodyPr/>
          <a:lstStyle/>
          <a:p>
            <a:r>
              <a:rPr lang="tr-TR" smtClean="0"/>
              <a:t>TÜRKİYE’DE SAĞLIK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tx1"/>
          </a:solidFill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800" smtClean="0">
                <a:solidFill>
                  <a:schemeClr val="bg1"/>
                </a:solidFill>
              </a:rPr>
              <a:t>Türkiye’de nüfusun kalabalık olmasının yanı sıra genç olması bazı riskleri de beraberinde getirmektedir. </a:t>
            </a:r>
          </a:p>
          <a:p>
            <a:pPr>
              <a:lnSpc>
                <a:spcPct val="80000"/>
              </a:lnSpc>
            </a:pPr>
            <a:endParaRPr lang="tr-TR" sz="2800" smtClean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tr-TR" sz="2800" smtClean="0">
                <a:solidFill>
                  <a:srgbClr val="F1ADE2"/>
                </a:solidFill>
              </a:rPr>
              <a:t>Özellikle kadınlar çocuklar ve yaşlılar daha fazla risk altındadırlar. </a:t>
            </a:r>
          </a:p>
          <a:p>
            <a:pPr>
              <a:lnSpc>
                <a:spcPct val="80000"/>
              </a:lnSpc>
            </a:pPr>
            <a:endParaRPr lang="tr-TR" sz="2800" smtClean="0">
              <a:solidFill>
                <a:srgbClr val="F1ADE2"/>
              </a:solidFill>
            </a:endParaRPr>
          </a:p>
          <a:p>
            <a:pPr>
              <a:lnSpc>
                <a:spcPct val="80000"/>
              </a:lnSpc>
            </a:pPr>
            <a:r>
              <a:rPr lang="tr-TR" sz="2800" smtClean="0">
                <a:solidFill>
                  <a:schemeClr val="bg1"/>
                </a:solidFill>
              </a:rPr>
              <a:t>Sağlığa bütçeden ayrılan pay son yıllarda artmıştır.</a:t>
            </a:r>
          </a:p>
          <a:p>
            <a:pPr>
              <a:lnSpc>
                <a:spcPct val="80000"/>
              </a:lnSpc>
            </a:pPr>
            <a:endParaRPr lang="tr-TR" sz="2800" smtClean="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tr-TR" sz="2800" smtClean="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ESKİ VE </a:t>
            </a:r>
            <a:r>
              <a:rPr lang="tr-TR" smtClean="0">
                <a:solidFill>
                  <a:srgbClr val="FF3300"/>
                </a:solidFill>
              </a:rPr>
              <a:t>YENİ </a:t>
            </a:r>
            <a:r>
              <a:rPr lang="tr-TR" smtClean="0"/>
              <a:t>PARADİGMA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tr-TR" smtClean="0"/>
              <a:t>Eskiden hekim-hasta ilişkisi önemliydi.</a:t>
            </a:r>
          </a:p>
          <a:p>
            <a:endParaRPr lang="tr-TR" smtClean="0"/>
          </a:p>
          <a:p>
            <a:r>
              <a:rPr lang="tr-TR" smtClean="0">
                <a:solidFill>
                  <a:srgbClr val="FF3300"/>
                </a:solidFill>
              </a:rPr>
              <a:t>Artık uzmanlardan oluşan ekiplerle-hasta ilişkisi önemli olmaya başlar.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3300"/>
          </a:solidFill>
        </p:spPr>
        <p:txBody>
          <a:bodyPr/>
          <a:lstStyle/>
          <a:p>
            <a:r>
              <a:rPr lang="tr-TR" smtClean="0"/>
              <a:t>TÜRKİYE’DE SAĞLIK</a:t>
            </a:r>
          </a:p>
        </p:txBody>
      </p:sp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tx1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mtClean="0">
                <a:solidFill>
                  <a:schemeClr val="bg1"/>
                </a:solidFill>
              </a:rPr>
              <a:t> Türkiye’de sağlık alanında önemli bazı değişmelerden biri </a:t>
            </a:r>
          </a:p>
          <a:p>
            <a:pPr>
              <a:lnSpc>
                <a:spcPct val="90000"/>
              </a:lnSpc>
            </a:pPr>
            <a:endParaRPr lang="tr-TR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tr-TR" smtClean="0">
                <a:solidFill>
                  <a:schemeClr val="bg1"/>
                </a:solidFill>
              </a:rPr>
              <a:t>    “</a:t>
            </a:r>
            <a:r>
              <a:rPr lang="tr-TR" smtClean="0">
                <a:solidFill>
                  <a:srgbClr val="0066FF"/>
                </a:solidFill>
              </a:rPr>
              <a:t>Aile Hekimliği</a:t>
            </a:r>
            <a:r>
              <a:rPr lang="tr-TR" smtClean="0">
                <a:solidFill>
                  <a:schemeClr val="bg1"/>
                </a:solidFill>
              </a:rPr>
              <a:t>” diğeri ise “</a:t>
            </a:r>
            <a:r>
              <a:rPr lang="tr-TR" smtClean="0">
                <a:solidFill>
                  <a:schemeClr val="folHlink"/>
                </a:solidFill>
              </a:rPr>
              <a:t>Yeşil Kart”tır</a:t>
            </a:r>
            <a:r>
              <a:rPr lang="tr-TR" smtClean="0">
                <a:solidFill>
                  <a:schemeClr val="bg1"/>
                </a:solidFill>
              </a:rPr>
              <a:t>. </a:t>
            </a:r>
          </a:p>
          <a:p>
            <a:pPr>
              <a:lnSpc>
                <a:spcPct val="90000"/>
              </a:lnSpc>
            </a:pPr>
            <a:endParaRPr lang="tr-TR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tr-TR" smtClean="0">
                <a:solidFill>
                  <a:schemeClr val="folHlink"/>
                </a:solidFill>
              </a:rPr>
              <a:t>Yeşil Kart</a:t>
            </a:r>
            <a:r>
              <a:rPr lang="tr-TR" smtClean="0">
                <a:solidFill>
                  <a:schemeClr val="bg1"/>
                </a:solidFill>
              </a:rPr>
              <a:t>, düzenli bir geliri ve üzerine kayıtlı hiçbir mülkü olmayanlara devlet tarafından sınırsız sağlık hizmeti sağlanmasıdır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3300"/>
          </a:solidFill>
        </p:spPr>
        <p:txBody>
          <a:bodyPr/>
          <a:lstStyle/>
          <a:p>
            <a:r>
              <a:rPr lang="tr-TR" smtClean="0"/>
              <a:t>TÜRKİYE’DE SAĞLIK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tx1"/>
          </a:solidFill>
          <a:ln>
            <a:solidFill>
              <a:srgbClr val="0066FF"/>
            </a:solidFill>
          </a:ln>
        </p:spPr>
        <p:txBody>
          <a:bodyPr/>
          <a:lstStyle/>
          <a:p>
            <a:r>
              <a:rPr lang="tr-TR" smtClean="0">
                <a:solidFill>
                  <a:schemeClr val="bg1"/>
                </a:solidFill>
              </a:rPr>
              <a:t>Ayrıca Türkiye’de diğer bir değişmede “</a:t>
            </a:r>
            <a:r>
              <a:rPr lang="tr-TR" smtClean="0">
                <a:solidFill>
                  <a:srgbClr val="0066FF"/>
                </a:solidFill>
              </a:rPr>
              <a:t>Sosyal Güvenlik Kurumu</a:t>
            </a:r>
            <a:r>
              <a:rPr lang="tr-TR" smtClean="0">
                <a:solidFill>
                  <a:schemeClr val="bg1"/>
                </a:solidFill>
              </a:rPr>
              <a:t>” (SGK) adı altında daha önce ayrı ayrı bulunan Emekli Sandığı, Sosyal Sigortalar Kurumu ve Bağ-Kur’un birleştirilmesidir </a:t>
            </a:r>
          </a:p>
          <a:p>
            <a:endParaRPr lang="tr-TR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3300"/>
          </a:solidFill>
        </p:spPr>
        <p:txBody>
          <a:bodyPr/>
          <a:lstStyle/>
          <a:p>
            <a:r>
              <a:rPr lang="tr-TR" smtClean="0"/>
              <a:t>TÜRKİYE’DE SAĞLIK</a:t>
            </a:r>
          </a:p>
        </p:txBody>
      </p:sp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tx1"/>
          </a:solidFill>
          <a:ln>
            <a:solidFill>
              <a:srgbClr val="F1ADE2"/>
            </a:solidFill>
          </a:ln>
        </p:spPr>
        <p:txBody>
          <a:bodyPr/>
          <a:lstStyle/>
          <a:p>
            <a:r>
              <a:rPr lang="tr-TR" smtClean="0">
                <a:solidFill>
                  <a:schemeClr val="bg1"/>
                </a:solidFill>
              </a:rPr>
              <a:t>Ancak Türkiye’de </a:t>
            </a:r>
            <a:r>
              <a:rPr lang="tr-TR" smtClean="0">
                <a:solidFill>
                  <a:srgbClr val="F1ADE2"/>
                </a:solidFill>
              </a:rPr>
              <a:t>Koruyucu Tıp/Hekimlik</a:t>
            </a:r>
            <a:r>
              <a:rPr lang="tr-TR" smtClean="0">
                <a:solidFill>
                  <a:schemeClr val="bg1"/>
                </a:solidFill>
              </a:rPr>
              <a:t> (Preventive Medicine) yerine, </a:t>
            </a:r>
            <a:r>
              <a:rPr lang="tr-TR" smtClean="0">
                <a:solidFill>
                  <a:schemeClr val="folHlink"/>
                </a:solidFill>
              </a:rPr>
              <a:t>Tedavi Edici</a:t>
            </a:r>
            <a:r>
              <a:rPr lang="tr-TR" smtClean="0">
                <a:solidFill>
                  <a:schemeClr val="bg1"/>
                </a:solidFill>
              </a:rPr>
              <a:t> Hekimlik (Curative Medicine) üzerinde daha fazla durulması ve kaynak tahsisi en önemli eleştiri konusudur.</a:t>
            </a:r>
          </a:p>
          <a:p>
            <a:endParaRPr lang="tr-TR" smtClean="0">
              <a:solidFill>
                <a:schemeClr val="bg1"/>
              </a:solidFill>
            </a:endParaRPr>
          </a:p>
          <a:p>
            <a:r>
              <a:rPr lang="tr-TR" smtClean="0">
                <a:solidFill>
                  <a:schemeClr val="bg1"/>
                </a:solidFill>
              </a:rPr>
              <a:t> </a:t>
            </a:r>
            <a:r>
              <a:rPr lang="tr-TR" smtClean="0">
                <a:solidFill>
                  <a:srgbClr val="0066FF"/>
                </a:solidFill>
              </a:rPr>
              <a:t>Aile Hekimliği</a:t>
            </a:r>
            <a:r>
              <a:rPr lang="tr-TR" smtClean="0">
                <a:solidFill>
                  <a:schemeClr val="bg1"/>
                </a:solidFill>
              </a:rPr>
              <a:t> uygulamalarına bu nedenle daha fazla önem verilmesi gerekmektedir.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ESKİ VE </a:t>
            </a:r>
            <a:r>
              <a:rPr lang="tr-TR" smtClean="0">
                <a:solidFill>
                  <a:srgbClr val="FF3300"/>
                </a:solidFill>
              </a:rPr>
              <a:t>YENİ </a:t>
            </a:r>
            <a:r>
              <a:rPr lang="tr-TR" smtClean="0"/>
              <a:t>PARADİGMA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tr-TR" smtClean="0"/>
              <a:t>Eskiden teşhis ve tedavi aynı kişiler tarafından yapılırdı veya birlikteydi.</a:t>
            </a:r>
          </a:p>
          <a:p>
            <a:endParaRPr lang="tr-TR" smtClean="0"/>
          </a:p>
          <a:p>
            <a:endParaRPr lang="tr-TR" smtClean="0"/>
          </a:p>
          <a:p>
            <a:r>
              <a:rPr lang="tr-TR" smtClean="0">
                <a:solidFill>
                  <a:srgbClr val="FF3300"/>
                </a:solidFill>
              </a:rPr>
              <a:t>Artık teşhis ve tedavi ayrılmaya başlar. Teşhis koyan uzmanlar ve tedavi edenler farklılaşır.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ESKİ VE </a:t>
            </a:r>
            <a:r>
              <a:rPr lang="tr-TR" smtClean="0">
                <a:solidFill>
                  <a:srgbClr val="FF3300"/>
                </a:solidFill>
              </a:rPr>
              <a:t>YENİ </a:t>
            </a:r>
            <a:r>
              <a:rPr lang="tr-TR" smtClean="0"/>
              <a:t>PARADİGMA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tr-TR" smtClean="0"/>
              <a:t>Hasta bakımında sağlıkta uzman olanlar önemsenirdi.</a:t>
            </a:r>
          </a:p>
          <a:p>
            <a:endParaRPr lang="tr-TR" smtClean="0"/>
          </a:p>
          <a:p>
            <a:r>
              <a:rPr lang="tr-TR" smtClean="0">
                <a:solidFill>
                  <a:srgbClr val="FF3300"/>
                </a:solidFill>
              </a:rPr>
              <a:t>Hastalar artık müşteri olarak görüldüğünden, hekimden çok  onların konforunu sağlayıcılar önemsenmeye başlar.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ESKİ VE </a:t>
            </a:r>
            <a:r>
              <a:rPr lang="tr-TR" smtClean="0">
                <a:solidFill>
                  <a:srgbClr val="FF3300"/>
                </a:solidFill>
              </a:rPr>
              <a:t>YENİ </a:t>
            </a:r>
            <a:r>
              <a:rPr lang="tr-TR" smtClean="0"/>
              <a:t>PARADİGMA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tr-TR" smtClean="0"/>
              <a:t>Hekimler uygulamalarında bağımsız hareket eden özerk kişilerdi.</a:t>
            </a:r>
          </a:p>
          <a:p>
            <a:endParaRPr lang="tr-TR" smtClean="0"/>
          </a:p>
          <a:p>
            <a:r>
              <a:rPr lang="tr-TR" smtClean="0">
                <a:solidFill>
                  <a:srgbClr val="FF3300"/>
                </a:solidFill>
              </a:rPr>
              <a:t>Artık hekimler hastane yöneticilerinin astı konumuna gelmişlerdir.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ESKİ VE </a:t>
            </a:r>
            <a:r>
              <a:rPr lang="tr-TR" smtClean="0">
                <a:solidFill>
                  <a:srgbClr val="FF3300"/>
                </a:solidFill>
              </a:rPr>
              <a:t>YENİ </a:t>
            </a:r>
            <a:r>
              <a:rPr lang="tr-TR" smtClean="0"/>
              <a:t>PARADİGMA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tr-TR" smtClean="0"/>
              <a:t>Eskiden hastane ve polikliniklerde sağlık “yöneticileri” vardı.</a:t>
            </a:r>
          </a:p>
          <a:p>
            <a:endParaRPr lang="tr-TR" smtClean="0"/>
          </a:p>
          <a:p>
            <a:r>
              <a:rPr lang="tr-TR" smtClean="0">
                <a:solidFill>
                  <a:srgbClr val="FF3300"/>
                </a:solidFill>
              </a:rPr>
              <a:t>Artık onlar da en verimli /karlı hizmeti planlayan sağlık “stratejistleri” haline dönüşmüştür.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1248</Words>
  <Application>Microsoft Office PowerPoint</Application>
  <PresentationFormat>Ekran Gösterisi (4:3)</PresentationFormat>
  <Paragraphs>227</Paragraphs>
  <Slides>52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52</vt:i4>
      </vt:variant>
    </vt:vector>
  </HeadingPairs>
  <TitlesOfParts>
    <vt:vector size="57" baseType="lpstr">
      <vt:lpstr>Arial</vt:lpstr>
      <vt:lpstr>Arial Black</vt:lpstr>
      <vt:lpstr>Impact</vt:lpstr>
      <vt:lpstr>Times New Roman</vt:lpstr>
      <vt:lpstr>Varsayılan Tasarım</vt:lpstr>
      <vt:lpstr>PowerPoint Sunusu</vt:lpstr>
      <vt:lpstr>ESKİ VE YENİ PARADİGMA</vt:lpstr>
      <vt:lpstr>ESKİ VE YENİ PARADİGMA</vt:lpstr>
      <vt:lpstr>ESKİ VE YENİ PARADİGMA</vt:lpstr>
      <vt:lpstr>ESKİ VE YENİ PARADİGMA</vt:lpstr>
      <vt:lpstr>ESKİ VE YENİ PARADİGMA</vt:lpstr>
      <vt:lpstr>ESKİ VE YENİ PARADİGMA</vt:lpstr>
      <vt:lpstr>ESKİ VE YENİ PARADİGMA</vt:lpstr>
      <vt:lpstr>ESKİ VE YENİ PARADİGMA</vt:lpstr>
      <vt:lpstr>PowerPoint Sunusu</vt:lpstr>
      <vt:lpstr>1.Alternatif oluşturma</vt:lpstr>
      <vt:lpstr>  2. Hasta statüsünün yükselmesi  </vt:lpstr>
      <vt:lpstr>   3.Hasta bakımının sosyalleşmesi  </vt:lpstr>
      <vt:lpstr>   4.Sağlığın korunmasının önemi  </vt:lpstr>
      <vt:lpstr> 5.Uzman/seçkin hegemonyasını kırma,bilgi hiyerarşisini reddetme.</vt:lpstr>
      <vt:lpstr>PowerPoint Sunusu</vt:lpstr>
      <vt:lpstr>SAĞLIĞIN İŞLEVLERİ</vt:lpstr>
      <vt:lpstr>  1.Toplumsal refahı sağlamak  </vt:lpstr>
      <vt:lpstr>  2.Toplumsal kontrolü sağlamak  </vt:lpstr>
      <vt:lpstr>3.Sağlık sistemi geliştirmek</vt:lpstr>
      <vt:lpstr>  4.Sağlık mesleklerinde uzmanlaşma </vt:lpstr>
      <vt:lpstr>   5.Sağlık alanında örgütlenme ve istihdam  </vt:lpstr>
      <vt:lpstr>PowerPoint Sunusu</vt:lpstr>
      <vt:lpstr>TEMEL ELEŞTİRİLER</vt:lpstr>
      <vt:lpstr>TEMEL ELEŞTİRİLER</vt:lpstr>
      <vt:lpstr>Özellikler </vt:lpstr>
      <vt:lpstr>  1.Sağlığın tekelleşmesi (monopoly)  </vt:lpstr>
      <vt:lpstr>2.Sağlığın profesyonelleşmesi</vt:lpstr>
      <vt:lpstr>3.Sağlığın metalaşması</vt:lpstr>
      <vt:lpstr>4.Sağlıkta eşitsizliklerin artması</vt:lpstr>
      <vt:lpstr>5.Denetimsiz ve seçkinci hale gelmesi</vt:lpstr>
      <vt:lpstr>PowerPoint Sunusu</vt:lpstr>
      <vt:lpstr>ÖZELLİKLER</vt:lpstr>
      <vt:lpstr>1.Sağlık ve hastalık onu tanımlayana göre değişir</vt:lpstr>
      <vt:lpstr> 2.Sağlık ve hastalık nesnel olarak tanımlanamaz. </vt:lpstr>
      <vt:lpstr>3.Sağlık ve hastalık bir inşadır</vt:lpstr>
      <vt:lpstr>  4. Bu inşa sürecinin incelenmesi önemlidir.  </vt:lpstr>
      <vt:lpstr>İnşacı Yaklaşım  (Constructionist Perspective )</vt:lpstr>
      <vt:lpstr>İnşacı Yaklaşım (Constructionist Perspective )</vt:lpstr>
      <vt:lpstr>Sağlık ve Hastalığın Ölçülmesi</vt:lpstr>
      <vt:lpstr>PowerPoint Sunusu</vt:lpstr>
      <vt:lpstr>DÜNYADA SAĞLIK</vt:lpstr>
      <vt:lpstr>DÜNYADA SAĞLIK</vt:lpstr>
      <vt:lpstr>DÜNYADA SAĞLIK</vt:lpstr>
      <vt:lpstr>DÜNYADA SAĞLIK</vt:lpstr>
      <vt:lpstr>DÜNYADA SAĞLIK</vt:lpstr>
      <vt:lpstr>DÜNYADA SAĞLIK</vt:lpstr>
      <vt:lpstr>PowerPoint Sunusu</vt:lpstr>
      <vt:lpstr>TÜRKİYE’DE SAĞLIK</vt:lpstr>
      <vt:lpstr>TÜRKİYE’DE SAĞLIK</vt:lpstr>
      <vt:lpstr>TÜRKİYE’DE SAĞLIK</vt:lpstr>
      <vt:lpstr>TÜRKİYE’DE SAĞLIK</vt:lpstr>
    </vt:vector>
  </TitlesOfParts>
  <Company>aa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</dc:creator>
  <cp:lastModifiedBy>AytulKasapoglu</cp:lastModifiedBy>
  <cp:revision>22</cp:revision>
  <dcterms:created xsi:type="dcterms:W3CDTF">2011-02-20T20:11:21Z</dcterms:created>
  <dcterms:modified xsi:type="dcterms:W3CDTF">2017-11-14T07:30:48Z</dcterms:modified>
</cp:coreProperties>
</file>