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9" r:id="rId6"/>
    <p:sldId id="270" r:id="rId7"/>
    <p:sldId id="271" r:id="rId8"/>
    <p:sldId id="272" r:id="rId9"/>
    <p:sldId id="267" r:id="rId10"/>
    <p:sldId id="268" r:id="rId11"/>
    <p:sldId id="262" r:id="rId12"/>
    <p:sldId id="263" r:id="rId13"/>
    <p:sldId id="264" r:id="rId14"/>
    <p:sldId id="265" r:id="rId15"/>
    <p:sldId id="260"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00FF"/>
    <a:srgbClr val="FF006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CFDCAA0-E76F-4684-9AC0-19A1B77A6415}"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3AB36B-2A28-4359-9DAC-6A12E68FFDEF}" type="slidenum">
              <a:rPr lang="tr-TR" smtClean="0"/>
              <a:t>‹#›</a:t>
            </a:fld>
            <a:endParaRPr lang="tr-TR"/>
          </a:p>
        </p:txBody>
      </p:sp>
    </p:spTree>
    <p:extLst>
      <p:ext uri="{BB962C8B-B14F-4D97-AF65-F5344CB8AC3E}">
        <p14:creationId xmlns:p14="http://schemas.microsoft.com/office/powerpoint/2010/main" val="103607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FDCAA0-E76F-4684-9AC0-19A1B77A6415}"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3AB36B-2A28-4359-9DAC-6A12E68FFDEF}" type="slidenum">
              <a:rPr lang="tr-TR" smtClean="0"/>
              <a:t>‹#›</a:t>
            </a:fld>
            <a:endParaRPr lang="tr-TR"/>
          </a:p>
        </p:txBody>
      </p:sp>
    </p:spTree>
    <p:extLst>
      <p:ext uri="{BB962C8B-B14F-4D97-AF65-F5344CB8AC3E}">
        <p14:creationId xmlns:p14="http://schemas.microsoft.com/office/powerpoint/2010/main" val="877070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FDCAA0-E76F-4684-9AC0-19A1B77A6415}"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3AB36B-2A28-4359-9DAC-6A12E68FFDEF}" type="slidenum">
              <a:rPr lang="tr-TR" smtClean="0"/>
              <a:t>‹#›</a:t>
            </a:fld>
            <a:endParaRPr lang="tr-TR"/>
          </a:p>
        </p:txBody>
      </p:sp>
    </p:spTree>
    <p:extLst>
      <p:ext uri="{BB962C8B-B14F-4D97-AF65-F5344CB8AC3E}">
        <p14:creationId xmlns:p14="http://schemas.microsoft.com/office/powerpoint/2010/main" val="3775416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CFDCAA0-E76F-4684-9AC0-19A1B77A6415}"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3AB36B-2A28-4359-9DAC-6A12E68FFDEF}" type="slidenum">
              <a:rPr lang="tr-TR" smtClean="0"/>
              <a:t>‹#›</a:t>
            </a:fld>
            <a:endParaRPr lang="tr-TR"/>
          </a:p>
        </p:txBody>
      </p:sp>
    </p:spTree>
    <p:extLst>
      <p:ext uri="{BB962C8B-B14F-4D97-AF65-F5344CB8AC3E}">
        <p14:creationId xmlns:p14="http://schemas.microsoft.com/office/powerpoint/2010/main" val="355712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CFDCAA0-E76F-4684-9AC0-19A1B77A6415}" type="datetimeFigureOut">
              <a:rPr lang="tr-TR" smtClean="0"/>
              <a:t>19.3.2020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3AB36B-2A28-4359-9DAC-6A12E68FFDEF}" type="slidenum">
              <a:rPr lang="tr-TR" smtClean="0"/>
              <a:t>‹#›</a:t>
            </a:fld>
            <a:endParaRPr lang="tr-TR"/>
          </a:p>
        </p:txBody>
      </p:sp>
    </p:spTree>
    <p:extLst>
      <p:ext uri="{BB962C8B-B14F-4D97-AF65-F5344CB8AC3E}">
        <p14:creationId xmlns:p14="http://schemas.microsoft.com/office/powerpoint/2010/main" val="3454730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CFDCAA0-E76F-4684-9AC0-19A1B77A6415}" type="datetimeFigureOut">
              <a:rPr lang="tr-TR" smtClean="0"/>
              <a:t>19.3.2020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3AB36B-2A28-4359-9DAC-6A12E68FFDEF}" type="slidenum">
              <a:rPr lang="tr-TR" smtClean="0"/>
              <a:t>‹#›</a:t>
            </a:fld>
            <a:endParaRPr lang="tr-TR"/>
          </a:p>
        </p:txBody>
      </p:sp>
    </p:spTree>
    <p:extLst>
      <p:ext uri="{BB962C8B-B14F-4D97-AF65-F5344CB8AC3E}">
        <p14:creationId xmlns:p14="http://schemas.microsoft.com/office/powerpoint/2010/main" val="312258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CFDCAA0-E76F-4684-9AC0-19A1B77A6415}" type="datetimeFigureOut">
              <a:rPr lang="tr-TR" smtClean="0"/>
              <a:t>19.3.2020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13AB36B-2A28-4359-9DAC-6A12E68FFDEF}" type="slidenum">
              <a:rPr lang="tr-TR" smtClean="0"/>
              <a:t>‹#›</a:t>
            </a:fld>
            <a:endParaRPr lang="tr-TR"/>
          </a:p>
        </p:txBody>
      </p:sp>
    </p:spTree>
    <p:extLst>
      <p:ext uri="{BB962C8B-B14F-4D97-AF65-F5344CB8AC3E}">
        <p14:creationId xmlns:p14="http://schemas.microsoft.com/office/powerpoint/2010/main" val="444074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CFDCAA0-E76F-4684-9AC0-19A1B77A6415}" type="datetimeFigureOut">
              <a:rPr lang="tr-TR" smtClean="0"/>
              <a:t>19.3.2020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13AB36B-2A28-4359-9DAC-6A12E68FFDEF}" type="slidenum">
              <a:rPr lang="tr-TR" smtClean="0"/>
              <a:t>‹#›</a:t>
            </a:fld>
            <a:endParaRPr lang="tr-TR"/>
          </a:p>
        </p:txBody>
      </p:sp>
    </p:spTree>
    <p:extLst>
      <p:ext uri="{BB962C8B-B14F-4D97-AF65-F5344CB8AC3E}">
        <p14:creationId xmlns:p14="http://schemas.microsoft.com/office/powerpoint/2010/main" val="4049227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CFDCAA0-E76F-4684-9AC0-19A1B77A6415}" type="datetimeFigureOut">
              <a:rPr lang="tr-TR" smtClean="0"/>
              <a:t>19.3.2020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13AB36B-2A28-4359-9DAC-6A12E68FFDEF}" type="slidenum">
              <a:rPr lang="tr-TR" smtClean="0"/>
              <a:t>‹#›</a:t>
            </a:fld>
            <a:endParaRPr lang="tr-TR"/>
          </a:p>
        </p:txBody>
      </p:sp>
    </p:spTree>
    <p:extLst>
      <p:ext uri="{BB962C8B-B14F-4D97-AF65-F5344CB8AC3E}">
        <p14:creationId xmlns:p14="http://schemas.microsoft.com/office/powerpoint/2010/main" val="2292457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CFDCAA0-E76F-4684-9AC0-19A1B77A6415}" type="datetimeFigureOut">
              <a:rPr lang="tr-TR" smtClean="0"/>
              <a:t>19.3.2020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3AB36B-2A28-4359-9DAC-6A12E68FFDEF}" type="slidenum">
              <a:rPr lang="tr-TR" smtClean="0"/>
              <a:t>‹#›</a:t>
            </a:fld>
            <a:endParaRPr lang="tr-TR"/>
          </a:p>
        </p:txBody>
      </p:sp>
    </p:spTree>
    <p:extLst>
      <p:ext uri="{BB962C8B-B14F-4D97-AF65-F5344CB8AC3E}">
        <p14:creationId xmlns:p14="http://schemas.microsoft.com/office/powerpoint/2010/main" val="131342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CFDCAA0-E76F-4684-9AC0-19A1B77A6415}" type="datetimeFigureOut">
              <a:rPr lang="tr-TR" smtClean="0"/>
              <a:t>19.3.2020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3AB36B-2A28-4359-9DAC-6A12E68FFDEF}" type="slidenum">
              <a:rPr lang="tr-TR" smtClean="0"/>
              <a:t>‹#›</a:t>
            </a:fld>
            <a:endParaRPr lang="tr-TR"/>
          </a:p>
        </p:txBody>
      </p:sp>
    </p:spTree>
    <p:extLst>
      <p:ext uri="{BB962C8B-B14F-4D97-AF65-F5344CB8AC3E}">
        <p14:creationId xmlns:p14="http://schemas.microsoft.com/office/powerpoint/2010/main" val="424793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FDCAA0-E76F-4684-9AC0-19A1B77A6415}" type="datetimeFigureOut">
              <a:rPr lang="tr-TR" smtClean="0"/>
              <a:t>19.3.2020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3AB36B-2A28-4359-9DAC-6A12E68FFDEF}" type="slidenum">
              <a:rPr lang="tr-TR" smtClean="0"/>
              <a:t>‹#›</a:t>
            </a:fld>
            <a:endParaRPr lang="tr-TR"/>
          </a:p>
        </p:txBody>
      </p:sp>
    </p:spTree>
    <p:extLst>
      <p:ext uri="{BB962C8B-B14F-4D97-AF65-F5344CB8AC3E}">
        <p14:creationId xmlns:p14="http://schemas.microsoft.com/office/powerpoint/2010/main" val="4580901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93371" y="1834882"/>
            <a:ext cx="9144000" cy="2387600"/>
          </a:xfrm>
        </p:spPr>
        <p:txBody>
          <a:bodyPr>
            <a:normAutofit fontScale="90000"/>
          </a:bodyPr>
          <a:lstStyle/>
          <a:p>
            <a:r>
              <a:rPr lang="tr-TR" b="1" dirty="0" smtClean="0">
                <a:latin typeface="Arial Black" panose="020B0A04020102020204" pitchFamily="34" charset="0"/>
              </a:rPr>
              <a:t>İLAÇLARIN VÜCUTTAN</a:t>
            </a:r>
            <a:br>
              <a:rPr lang="tr-TR" b="1" dirty="0" smtClean="0">
                <a:latin typeface="Arial Black" panose="020B0A04020102020204" pitchFamily="34" charset="0"/>
              </a:rPr>
            </a:br>
            <a:r>
              <a:rPr lang="tr-TR" b="1" dirty="0" smtClean="0">
                <a:latin typeface="Arial Black" panose="020B0A04020102020204" pitchFamily="34" charset="0"/>
              </a:rPr>
              <a:t>ATILMASI</a:t>
            </a:r>
            <a:endParaRPr lang="tr-TR" b="1" dirty="0">
              <a:latin typeface="Arial Black" panose="020B0A04020102020204" pitchFamily="34" charset="0"/>
            </a:endParaRPr>
          </a:p>
        </p:txBody>
      </p:sp>
    </p:spTree>
    <p:extLst>
      <p:ext uri="{BB962C8B-B14F-4D97-AF65-F5344CB8AC3E}">
        <p14:creationId xmlns:p14="http://schemas.microsoft.com/office/powerpoint/2010/main" val="3271678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3998" y="1092530"/>
            <a:ext cx="10515600" cy="5084433"/>
          </a:xfrm>
        </p:spPr>
        <p:txBody>
          <a:bodyPr>
            <a:normAutofit fontScale="92500" lnSpcReduction="10000"/>
          </a:bodyPr>
          <a:lstStyle/>
          <a:p>
            <a:r>
              <a:rPr lang="tr-TR" sz="1600" dirty="0">
                <a:latin typeface="Arial Black" panose="020B0A04020102020204" pitchFamily="34" charset="0"/>
              </a:rPr>
              <a:t>Sonrasında ilaçlar ve </a:t>
            </a:r>
            <a:r>
              <a:rPr lang="tr-TR" sz="1600" dirty="0" err="1">
                <a:latin typeface="Arial Black" panose="020B0A04020102020204" pitchFamily="34" charset="0"/>
              </a:rPr>
              <a:t>metabolitleri</a:t>
            </a:r>
            <a:r>
              <a:rPr lang="tr-TR" sz="1600" dirty="0">
                <a:latin typeface="Arial Black" panose="020B0A04020102020204" pitchFamily="34" charset="0"/>
              </a:rPr>
              <a:t> </a:t>
            </a:r>
            <a:r>
              <a:rPr lang="tr-TR" sz="1600" dirty="0" smtClean="0">
                <a:latin typeface="Arial Black" panose="020B0A04020102020204" pitchFamily="34" charset="0"/>
              </a:rPr>
              <a:t>bağırsaktan </a:t>
            </a:r>
            <a:r>
              <a:rPr lang="tr-TR" sz="1600" dirty="0">
                <a:latin typeface="Arial Black" panose="020B0A04020102020204" pitchFamily="34" charset="0"/>
              </a:rPr>
              <a:t>vücuda geri emilebilir, bu süreçte </a:t>
            </a:r>
            <a:r>
              <a:rPr lang="tr-TR" sz="1600" dirty="0" err="1">
                <a:latin typeface="Arial Black" panose="020B0A04020102020204" pitchFamily="34" charset="0"/>
              </a:rPr>
              <a:t>glukronoid</a:t>
            </a:r>
            <a:r>
              <a:rPr lang="tr-TR" sz="1600" dirty="0">
                <a:latin typeface="Arial Black" panose="020B0A04020102020204" pitchFamily="34" charset="0"/>
              </a:rPr>
              <a:t> örneğinde olduğu gibi, </a:t>
            </a:r>
            <a:r>
              <a:rPr lang="tr-TR" sz="1600" dirty="0" err="1">
                <a:solidFill>
                  <a:schemeClr val="tx2">
                    <a:lumMod val="40000"/>
                    <a:lumOff val="60000"/>
                  </a:schemeClr>
                </a:solidFill>
                <a:latin typeface="Arial Black" panose="020B0A04020102020204" pitchFamily="34" charset="0"/>
              </a:rPr>
              <a:t>konjuge</a:t>
            </a:r>
            <a:r>
              <a:rPr lang="tr-TR" sz="1600" dirty="0">
                <a:latin typeface="Arial Black" panose="020B0A04020102020204" pitchFamily="34" charset="0"/>
              </a:rPr>
              <a:t> </a:t>
            </a:r>
            <a:r>
              <a:rPr lang="tr-TR" sz="1600" dirty="0" err="1">
                <a:latin typeface="Arial Black" panose="020B0A04020102020204" pitchFamily="34" charset="0"/>
              </a:rPr>
              <a:t>metabolitler</a:t>
            </a:r>
            <a:r>
              <a:rPr lang="tr-TR" sz="1600" dirty="0">
                <a:latin typeface="Arial Black" panose="020B0A04020102020204" pitchFamily="34" charset="0"/>
              </a:rPr>
              <a:t> </a:t>
            </a:r>
            <a:r>
              <a:rPr lang="tr-TR" sz="1600" dirty="0" err="1">
                <a:latin typeface="Arial Black" panose="020B0A04020102020204" pitchFamily="34" charset="0"/>
              </a:rPr>
              <a:t>intestinal</a:t>
            </a:r>
            <a:r>
              <a:rPr lang="tr-TR" sz="1600" dirty="0">
                <a:latin typeface="Arial Black" panose="020B0A04020102020204" pitchFamily="34" charset="0"/>
              </a:rPr>
              <a:t> </a:t>
            </a:r>
            <a:r>
              <a:rPr lang="tr-TR" sz="1600" dirty="0" err="1">
                <a:latin typeface="Arial Black" panose="020B0A04020102020204" pitchFamily="34" charset="0"/>
              </a:rPr>
              <a:t>mikroflorada</a:t>
            </a:r>
            <a:r>
              <a:rPr lang="tr-TR" sz="1600" dirty="0">
                <a:latin typeface="Arial Black" panose="020B0A04020102020204" pitchFamily="34" charset="0"/>
              </a:rPr>
              <a:t> </a:t>
            </a:r>
            <a:r>
              <a:rPr lang="tr-TR" sz="1600" dirty="0" err="1">
                <a:latin typeface="Arial Black" panose="020B0A04020102020204" pitchFamily="34" charset="0"/>
              </a:rPr>
              <a:t>enzimatik</a:t>
            </a:r>
            <a:r>
              <a:rPr lang="tr-TR" sz="1600" dirty="0">
                <a:latin typeface="Arial Black" panose="020B0A04020102020204" pitchFamily="34" charset="0"/>
              </a:rPr>
              <a:t> hidrolize gereksinim duyabilir. </a:t>
            </a:r>
          </a:p>
          <a:p>
            <a:r>
              <a:rPr lang="tr-TR" sz="1600" dirty="0">
                <a:latin typeface="Arial Black" panose="020B0A04020102020204" pitchFamily="34" charset="0"/>
              </a:rPr>
              <a:t>Böylesi bir </a:t>
            </a:r>
            <a:r>
              <a:rPr lang="tr-TR" sz="1600" dirty="0" err="1">
                <a:solidFill>
                  <a:srgbClr val="00B050"/>
                </a:solidFill>
                <a:latin typeface="Arial Black" panose="020B0A04020102020204" pitchFamily="34" charset="0"/>
              </a:rPr>
              <a:t>enterohepatik</a:t>
            </a:r>
            <a:r>
              <a:rPr lang="tr-TR" sz="1600" dirty="0">
                <a:solidFill>
                  <a:srgbClr val="00B050"/>
                </a:solidFill>
                <a:latin typeface="Arial Black" panose="020B0A04020102020204" pitchFamily="34" charset="0"/>
              </a:rPr>
              <a:t> döngü</a:t>
            </a:r>
            <a:r>
              <a:rPr lang="tr-TR" sz="1600" dirty="0">
                <a:latin typeface="Arial Black" panose="020B0A04020102020204" pitchFamily="34" charset="0"/>
              </a:rPr>
              <a:t>, eğer fazlaysa, bir ilacın (veya toksinin) varlığını ve diğer yollarla eliminasyonundan önce oluşan etkilerini belirgin olarak uzatabilir.</a:t>
            </a:r>
          </a:p>
          <a:p>
            <a:r>
              <a:rPr lang="tr-TR" sz="1600" dirty="0">
                <a:latin typeface="Arial Black" panose="020B0A04020102020204" pitchFamily="34" charset="0"/>
              </a:rPr>
              <a:t>Bu nedenle, ilaçlar safra yoluyla atılan maddeleri bağlamak için ağız yolundan verilebilir</a:t>
            </a:r>
            <a:r>
              <a:rPr lang="tr-TR" sz="1600" dirty="0" smtClean="0">
                <a:latin typeface="Arial Black" panose="020B0A04020102020204" pitchFamily="34" charset="0"/>
              </a:rPr>
              <a:t>.</a:t>
            </a:r>
          </a:p>
          <a:p>
            <a:endParaRPr lang="tr-TR" sz="1600" dirty="0">
              <a:latin typeface="Arial Black" panose="020B0A04020102020204" pitchFamily="34" charset="0"/>
            </a:endParaRPr>
          </a:p>
          <a:p>
            <a:endParaRPr lang="tr-TR" sz="1600" dirty="0" smtClean="0">
              <a:latin typeface="Arial Black" panose="020B0A04020102020204" pitchFamily="34" charset="0"/>
            </a:endParaRPr>
          </a:p>
          <a:p>
            <a:endParaRPr lang="tr-TR" sz="1600" dirty="0">
              <a:latin typeface="Arial Black" panose="020B0A04020102020204" pitchFamily="34" charset="0"/>
            </a:endParaRPr>
          </a:p>
          <a:p>
            <a:endParaRPr lang="tr-TR" sz="1600" dirty="0" smtClean="0">
              <a:latin typeface="Arial Black" panose="020B0A04020102020204" pitchFamily="34" charset="0"/>
            </a:endParaRPr>
          </a:p>
          <a:p>
            <a:endParaRPr lang="tr-TR" sz="1600" dirty="0">
              <a:latin typeface="Arial Black" panose="020B0A04020102020204" pitchFamily="34" charset="0"/>
            </a:endParaRPr>
          </a:p>
          <a:p>
            <a:endParaRPr lang="tr-TR" sz="1600" dirty="0" smtClean="0">
              <a:latin typeface="Arial Black" panose="020B0A04020102020204" pitchFamily="34" charset="0"/>
            </a:endParaRPr>
          </a:p>
          <a:p>
            <a:endParaRPr lang="tr-TR" sz="1600" dirty="0">
              <a:latin typeface="Arial Black" panose="020B0A04020102020204" pitchFamily="34" charset="0"/>
            </a:endParaRPr>
          </a:p>
          <a:p>
            <a:pPr marL="0" indent="0">
              <a:buNone/>
            </a:pPr>
            <a:endParaRPr lang="tr-TR" sz="1400" dirty="0" smtClean="0">
              <a:solidFill>
                <a:schemeClr val="tx2">
                  <a:lumMod val="40000"/>
                  <a:lumOff val="60000"/>
                </a:schemeClr>
              </a:solidFill>
              <a:latin typeface="Arial Black" panose="020B0A04020102020204" pitchFamily="34" charset="0"/>
            </a:endParaRPr>
          </a:p>
          <a:p>
            <a:pPr marL="0" indent="0">
              <a:buNone/>
            </a:pPr>
            <a:r>
              <a:rPr lang="tr-TR" sz="1400" dirty="0" err="1" smtClean="0">
                <a:solidFill>
                  <a:schemeClr val="tx2">
                    <a:lumMod val="40000"/>
                    <a:lumOff val="60000"/>
                  </a:schemeClr>
                </a:solidFill>
                <a:latin typeface="Arial Black" panose="020B0A04020102020204" pitchFamily="34" charset="0"/>
              </a:rPr>
              <a:t>Konjuge</a:t>
            </a:r>
            <a:r>
              <a:rPr lang="tr-TR" sz="1400" dirty="0" smtClean="0">
                <a:solidFill>
                  <a:schemeClr val="tx2">
                    <a:lumMod val="40000"/>
                    <a:lumOff val="60000"/>
                  </a:schemeClr>
                </a:solidFill>
                <a:latin typeface="Arial Black" panose="020B0A04020102020204" pitchFamily="34" charset="0"/>
              </a:rPr>
              <a:t>; </a:t>
            </a:r>
            <a:r>
              <a:rPr lang="tr-TR" sz="1400" dirty="0">
                <a:latin typeface="Arial Black" panose="020B0A04020102020204" pitchFamily="34" charset="0"/>
              </a:rPr>
              <a:t>Bağlı halde olan, </a:t>
            </a:r>
            <a:r>
              <a:rPr lang="tr-TR" sz="1400" dirty="0" smtClean="0">
                <a:latin typeface="Arial Black" panose="020B0A04020102020204" pitchFamily="34" charset="0"/>
              </a:rPr>
              <a:t>bağlanan anlamındadır.</a:t>
            </a:r>
          </a:p>
          <a:p>
            <a:pPr marL="0" indent="0">
              <a:buNone/>
            </a:pPr>
            <a:r>
              <a:rPr lang="tr-TR" sz="1400" dirty="0" err="1" smtClean="0">
                <a:solidFill>
                  <a:srgbClr val="00B050"/>
                </a:solidFill>
                <a:latin typeface="Arial Black" panose="020B0A04020102020204" pitchFamily="34" charset="0"/>
              </a:rPr>
              <a:t>Enterohepatik</a:t>
            </a:r>
            <a:r>
              <a:rPr lang="tr-TR" sz="1400" dirty="0" smtClean="0">
                <a:solidFill>
                  <a:srgbClr val="00B050"/>
                </a:solidFill>
                <a:latin typeface="Arial Black" panose="020B0A04020102020204" pitchFamily="34" charset="0"/>
              </a:rPr>
              <a:t> döngü; </a:t>
            </a:r>
            <a:r>
              <a:rPr lang="tr-TR" sz="1500" dirty="0" smtClean="0">
                <a:latin typeface="Arial Black" panose="020B0A04020102020204" pitchFamily="34" charset="0"/>
              </a:rPr>
              <a:t>Karaciğer </a:t>
            </a:r>
            <a:r>
              <a:rPr lang="tr-TR" sz="1500" dirty="0" err="1">
                <a:latin typeface="Arial Black" panose="020B0A04020102020204" pitchFamily="34" charset="0"/>
              </a:rPr>
              <a:t>lobülleri</a:t>
            </a:r>
            <a:r>
              <a:rPr lang="tr-TR" sz="1500" dirty="0">
                <a:latin typeface="Arial Black" panose="020B0A04020102020204" pitchFamily="34" charset="0"/>
              </a:rPr>
              <a:t> içindeki </a:t>
            </a:r>
            <a:r>
              <a:rPr lang="tr-TR" sz="1500" dirty="0" err="1">
                <a:latin typeface="Arial Black" panose="020B0A04020102020204" pitchFamily="34" charset="0"/>
              </a:rPr>
              <a:t>sinüzoidlerden</a:t>
            </a:r>
            <a:r>
              <a:rPr lang="tr-TR" sz="1500" dirty="0">
                <a:latin typeface="Arial Black" panose="020B0A04020102020204" pitchFamily="34" charset="0"/>
              </a:rPr>
              <a:t> geçerken karaciğer hücreleri tarafından kısmen yakalanan ilaç moleküllerinin genellikle </a:t>
            </a:r>
            <a:r>
              <a:rPr lang="tr-TR" sz="1500" dirty="0" err="1">
                <a:latin typeface="Arial Black" panose="020B0A04020102020204" pitchFamily="34" charset="0"/>
              </a:rPr>
              <a:t>metabolize</a:t>
            </a:r>
            <a:r>
              <a:rPr lang="tr-TR" sz="1500" dirty="0">
                <a:latin typeface="Arial Black" panose="020B0A04020102020204" pitchFamily="34" charset="0"/>
              </a:rPr>
              <a:t> edildikten sonra, safra içine verilmesi ve buradan ince bağırsağa gelen ilaç moleküllerinin yeniden emilerek bir daha karaciğere gelmesi biçiminde, ince bağırsakla karaciğer arasında devam eden ilaç </a:t>
            </a:r>
            <a:r>
              <a:rPr lang="tr-TR" sz="1500" dirty="0" smtClean="0">
                <a:latin typeface="Arial Black" panose="020B0A04020102020204" pitchFamily="34" charset="0"/>
              </a:rPr>
              <a:t>döngüsüdür.</a:t>
            </a:r>
            <a:endParaRPr lang="tr-TR" sz="1500" dirty="0">
              <a:solidFill>
                <a:srgbClr val="FFFF00"/>
              </a:solidFill>
              <a:latin typeface="Arial Black" panose="020B0A04020102020204" pitchFamily="34" charset="0"/>
            </a:endParaRPr>
          </a:p>
          <a:p>
            <a:endParaRPr lang="tr-TR" sz="1600" dirty="0">
              <a:latin typeface="Arial Black" panose="020B0A04020102020204" pitchFamily="34" charset="0"/>
            </a:endParaRPr>
          </a:p>
          <a:p>
            <a:endParaRPr lang="tr-TR" sz="1600" dirty="0">
              <a:latin typeface="Arial Black" panose="020B0A04020102020204" pitchFamily="34" charset="0"/>
            </a:endParaRPr>
          </a:p>
        </p:txBody>
      </p:sp>
      <p:sp>
        <p:nvSpPr>
          <p:cNvPr id="4" name="Dikdörtgen 3"/>
          <p:cNvSpPr/>
          <p:nvPr/>
        </p:nvSpPr>
        <p:spPr>
          <a:xfrm rot="16200000">
            <a:off x="-3152002" y="3152002"/>
            <a:ext cx="6858001" cy="553998"/>
          </a:xfrm>
          <a:prstGeom prst="rect">
            <a:avLst/>
          </a:prstGeom>
          <a:solidFill>
            <a:srgbClr val="FF0000">
              <a:alpha val="20000"/>
            </a:srgbClr>
          </a:solidFill>
        </p:spPr>
        <p:txBody>
          <a:bodyPr wrap="square" lIns="91440" tIns="45720" rIns="91440" bIns="45720">
            <a:spAutoFit/>
          </a:bodyPr>
          <a:lstStyle/>
          <a:p>
            <a:pPr algn="ctr"/>
            <a:r>
              <a:rPr lang="tr-TR" sz="30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BİLİYEL VE FEKAL</a:t>
            </a:r>
            <a:r>
              <a:rPr lang="tr-TR" sz="30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ATILIM</a:t>
            </a:r>
            <a:endParaRPr lang="tr-TR" sz="30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7987934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5691" y="436212"/>
            <a:ext cx="10515600" cy="6285222"/>
          </a:xfrm>
        </p:spPr>
        <p:txBody>
          <a:bodyPr>
            <a:normAutofit/>
          </a:bodyPr>
          <a:lstStyle/>
          <a:p>
            <a:endParaRPr lang="tr-TR" sz="1600" dirty="0" smtClean="0">
              <a:latin typeface="Arial Black" panose="020B0A04020102020204" pitchFamily="34" charset="0"/>
            </a:endParaRPr>
          </a:p>
          <a:p>
            <a:pPr marL="0" indent="0">
              <a:buNone/>
            </a:pPr>
            <a:r>
              <a:rPr lang="tr-TR" sz="2400" dirty="0" smtClean="0">
                <a:solidFill>
                  <a:srgbClr val="FF0000"/>
                </a:solidFill>
                <a:latin typeface="Arial Black" panose="020B0A04020102020204" pitchFamily="34" charset="0"/>
              </a:rPr>
              <a:t>      DİĞER YOLLARLA ATILIM</a:t>
            </a:r>
            <a:endParaRPr lang="tr-TR" sz="2400" dirty="0">
              <a:solidFill>
                <a:srgbClr val="FF0000"/>
              </a:solidFill>
              <a:latin typeface="Arial Black" panose="020B0A04020102020204" pitchFamily="34" charset="0"/>
            </a:endParaRPr>
          </a:p>
          <a:p>
            <a:endParaRPr lang="tr-TR" sz="1600" dirty="0" smtClean="0">
              <a:latin typeface="Arial Black" panose="020B0A04020102020204" pitchFamily="34" charset="0"/>
            </a:endParaRPr>
          </a:p>
          <a:p>
            <a:endParaRPr lang="tr-TR" sz="1600" dirty="0" smtClean="0">
              <a:latin typeface="Arial Black" panose="020B0A04020102020204" pitchFamily="34" charset="0"/>
            </a:endParaRPr>
          </a:p>
          <a:p>
            <a:endParaRPr lang="tr-TR" sz="1600" dirty="0">
              <a:latin typeface="Arial Black" panose="020B0A04020102020204" pitchFamily="34" charset="0"/>
            </a:endParaRPr>
          </a:p>
          <a:p>
            <a:endParaRPr lang="tr-TR" sz="1600" dirty="0" smtClean="0">
              <a:latin typeface="Arial Black" panose="020B0A04020102020204" pitchFamily="34" charset="0"/>
            </a:endParaRPr>
          </a:p>
          <a:p>
            <a:endParaRPr lang="tr-TR" sz="1600" dirty="0">
              <a:latin typeface="Arial Black" panose="020B0A04020102020204" pitchFamily="34" charset="0"/>
            </a:endParaRPr>
          </a:p>
          <a:p>
            <a:r>
              <a:rPr lang="tr-TR" sz="1600" dirty="0" err="1" smtClean="0">
                <a:latin typeface="Arial Black" panose="020B0A04020102020204" pitchFamily="34" charset="0"/>
              </a:rPr>
              <a:t>Tükrük</a:t>
            </a:r>
            <a:r>
              <a:rPr lang="tr-TR" sz="1600" dirty="0" smtClean="0">
                <a:latin typeface="Arial Black" panose="020B0A04020102020204" pitchFamily="34" charset="0"/>
              </a:rPr>
              <a:t> bezleri ile İyodür, Bromür, Lityum, Eroin, Amfetamin bağırsak mukozasındaki bezler ile çeşitli </a:t>
            </a:r>
            <a:r>
              <a:rPr lang="tr-TR" sz="1600" dirty="0" err="1" smtClean="0">
                <a:solidFill>
                  <a:srgbClr val="0000FF"/>
                </a:solidFill>
                <a:latin typeface="Arial Black" panose="020B0A04020102020204" pitchFamily="34" charset="0"/>
              </a:rPr>
              <a:t>lipofilik</a:t>
            </a:r>
            <a:r>
              <a:rPr lang="tr-TR" sz="1600" dirty="0" smtClean="0">
                <a:latin typeface="Arial Black" panose="020B0A04020102020204" pitchFamily="34" charset="0"/>
              </a:rPr>
              <a:t> ilaçlar, İyodür ve Bromürler atılır.</a:t>
            </a:r>
          </a:p>
          <a:p>
            <a:r>
              <a:rPr lang="tr-TR" sz="1600" dirty="0" smtClean="0">
                <a:latin typeface="Arial Black" panose="020B0A04020102020204" pitchFamily="34" charset="0"/>
              </a:rPr>
              <a:t>İlaçların salyadaki konsantrasyonları, onların plazmadaki serbest </a:t>
            </a:r>
            <a:r>
              <a:rPr lang="tr-TR" sz="1600" dirty="0" smtClean="0">
                <a:solidFill>
                  <a:srgbClr val="FF33CC"/>
                </a:solidFill>
                <a:latin typeface="Arial Black" panose="020B0A04020102020204" pitchFamily="34" charset="0"/>
              </a:rPr>
              <a:t>fraksiyon</a:t>
            </a:r>
            <a:r>
              <a:rPr lang="tr-TR" sz="1600" dirty="0" smtClean="0">
                <a:latin typeface="Arial Black" panose="020B0A04020102020204" pitchFamily="34" charset="0"/>
              </a:rPr>
              <a:t> </a:t>
            </a:r>
            <a:r>
              <a:rPr lang="tr-TR" sz="1600" dirty="0" smtClean="0">
                <a:solidFill>
                  <a:schemeClr val="accent6">
                    <a:lumMod val="75000"/>
                  </a:schemeClr>
                </a:solidFill>
                <a:latin typeface="Arial Black" panose="020B0A04020102020204" pitchFamily="34" charset="0"/>
              </a:rPr>
              <a:t>konsantrasyonunu</a:t>
            </a:r>
            <a:r>
              <a:rPr lang="tr-TR" sz="1600" dirty="0" smtClean="0">
                <a:latin typeface="Arial Black" panose="020B0A04020102020204" pitchFamily="34" charset="0"/>
              </a:rPr>
              <a:t> yansıtabilir.    </a:t>
            </a:r>
          </a:p>
          <a:p>
            <a:r>
              <a:rPr lang="tr-TR" sz="1600" dirty="0" smtClean="0">
                <a:latin typeface="Arial Black" panose="020B0A04020102020204" pitchFamily="34" charset="0"/>
              </a:rPr>
              <a:t>Bu yollarla </a:t>
            </a:r>
            <a:r>
              <a:rPr lang="tr-TR" sz="1600" dirty="0" err="1" smtClean="0">
                <a:latin typeface="Arial Black" panose="020B0A04020102020204" pitchFamily="34" charset="0"/>
              </a:rPr>
              <a:t>itrah</a:t>
            </a:r>
            <a:r>
              <a:rPr lang="tr-TR" sz="1600" dirty="0" smtClean="0">
                <a:latin typeface="Arial Black" panose="020B0A04020102020204" pitchFamily="34" charset="0"/>
              </a:rPr>
              <a:t>, ilaçların iyonize olmayan yağda çözünebilir biçimlerinin, bezlerin </a:t>
            </a:r>
            <a:r>
              <a:rPr lang="tr-TR" sz="1600" dirty="0" err="1" smtClean="0">
                <a:latin typeface="Arial Black" panose="020B0A04020102020204" pitchFamily="34" charset="0"/>
              </a:rPr>
              <a:t>epitelyal</a:t>
            </a:r>
            <a:r>
              <a:rPr lang="tr-TR" sz="1600" dirty="0" smtClean="0">
                <a:latin typeface="Arial Black" panose="020B0A04020102020204" pitchFamily="34" charset="0"/>
              </a:rPr>
              <a:t> hücrelerinden difüzyonuna ve </a:t>
            </a:r>
            <a:r>
              <a:rPr lang="tr-TR" sz="1600" dirty="0" err="1" smtClean="0">
                <a:latin typeface="Arial Black" panose="020B0A04020102020204" pitchFamily="34" charset="0"/>
              </a:rPr>
              <a:t>pH’ya</a:t>
            </a:r>
            <a:r>
              <a:rPr lang="tr-TR" sz="1600" dirty="0" smtClean="0">
                <a:latin typeface="Arial Black" panose="020B0A04020102020204" pitchFamily="34" charset="0"/>
              </a:rPr>
              <a:t> bağlıdır.</a:t>
            </a:r>
          </a:p>
          <a:p>
            <a:endParaRPr lang="tr-TR" sz="1600" dirty="0">
              <a:latin typeface="Arial Black" panose="020B0A04020102020204" pitchFamily="34" charset="0"/>
            </a:endParaRPr>
          </a:p>
          <a:p>
            <a:endParaRPr lang="tr-TR" sz="1600" dirty="0" smtClean="0">
              <a:latin typeface="Arial Black" panose="020B0A04020102020204" pitchFamily="34" charset="0"/>
            </a:endParaRPr>
          </a:p>
          <a:p>
            <a:endParaRPr lang="tr-TR" sz="1600" dirty="0">
              <a:latin typeface="Arial Black" panose="020B0A04020102020204" pitchFamily="34" charset="0"/>
            </a:endParaRPr>
          </a:p>
          <a:p>
            <a:pPr marL="0" indent="0">
              <a:buNone/>
            </a:pPr>
            <a:r>
              <a:rPr lang="tr-TR" sz="1400" dirty="0" smtClean="0">
                <a:solidFill>
                  <a:srgbClr val="FF33CC"/>
                </a:solidFill>
                <a:latin typeface="Arial Black" panose="020B0A04020102020204" pitchFamily="34" charset="0"/>
              </a:rPr>
              <a:t>Fraksiyon; </a:t>
            </a:r>
            <a:r>
              <a:rPr lang="tr-TR" sz="1400" dirty="0" smtClean="0">
                <a:latin typeface="Arial Black" panose="020B0A04020102020204" pitchFamily="34" charset="0"/>
              </a:rPr>
              <a:t>B</a:t>
            </a:r>
            <a:r>
              <a:rPr lang="nn-NO" sz="1400" dirty="0" smtClean="0">
                <a:latin typeface="Arial Black" panose="020B0A04020102020204" pitchFamily="34" charset="0"/>
              </a:rPr>
              <a:t>ir </a:t>
            </a:r>
            <a:r>
              <a:rPr lang="nn-NO" sz="1400" dirty="0">
                <a:latin typeface="Arial Black" panose="020B0A04020102020204" pitchFamily="34" charset="0"/>
              </a:rPr>
              <a:t>bütünün ayrılabilen parçalarından her </a:t>
            </a:r>
            <a:r>
              <a:rPr lang="nn-NO" sz="1400" dirty="0" smtClean="0">
                <a:latin typeface="Arial Black" panose="020B0A04020102020204" pitchFamily="34" charset="0"/>
              </a:rPr>
              <a:t>biri</a:t>
            </a:r>
            <a:r>
              <a:rPr lang="tr-TR" sz="1400" dirty="0" err="1" smtClean="0">
                <a:latin typeface="Arial Black" panose="020B0A04020102020204" pitchFamily="34" charset="0"/>
              </a:rPr>
              <a:t>dir</a:t>
            </a:r>
            <a:r>
              <a:rPr lang="tr-TR" sz="1400" dirty="0" smtClean="0">
                <a:latin typeface="Arial Black" panose="020B0A04020102020204" pitchFamily="34" charset="0"/>
              </a:rPr>
              <a:t>.</a:t>
            </a:r>
            <a:r>
              <a:rPr lang="nn-NO" sz="1400" dirty="0">
                <a:latin typeface="Arial Black" panose="020B0A04020102020204" pitchFamily="34" charset="0"/>
              </a:rPr>
              <a:t/>
            </a:r>
            <a:br>
              <a:rPr lang="nn-NO" sz="1400" dirty="0">
                <a:latin typeface="Arial Black" panose="020B0A04020102020204" pitchFamily="34" charset="0"/>
              </a:rPr>
            </a:br>
            <a:r>
              <a:rPr lang="tr-TR" sz="1400" dirty="0" err="1" smtClean="0">
                <a:solidFill>
                  <a:srgbClr val="0000FF"/>
                </a:solidFill>
                <a:latin typeface="Arial Black" panose="020B0A04020102020204" pitchFamily="34" charset="0"/>
              </a:rPr>
              <a:t>Lipofilik</a:t>
            </a:r>
            <a:r>
              <a:rPr lang="tr-TR" sz="1400" dirty="0" smtClean="0">
                <a:solidFill>
                  <a:srgbClr val="0000FF"/>
                </a:solidFill>
                <a:latin typeface="Arial Black" panose="020B0A04020102020204" pitchFamily="34" charset="0"/>
              </a:rPr>
              <a:t>; </a:t>
            </a:r>
            <a:r>
              <a:rPr lang="tr-TR" sz="1400" dirty="0" smtClean="0">
                <a:latin typeface="Arial Black" panose="020B0A04020102020204" pitchFamily="34" charset="0"/>
              </a:rPr>
              <a:t>Kimyasal </a:t>
            </a:r>
            <a:r>
              <a:rPr lang="tr-TR" sz="1400" dirty="0">
                <a:latin typeface="Arial Black" panose="020B0A04020102020204" pitchFamily="34" charset="0"/>
              </a:rPr>
              <a:t>bir bileşiğin yağlarda, lipitlerde ve </a:t>
            </a:r>
            <a:r>
              <a:rPr lang="tr-TR" sz="1400" dirty="0" err="1">
                <a:latin typeface="Arial Black" panose="020B0A04020102020204" pitchFamily="34" charset="0"/>
              </a:rPr>
              <a:t>heksan</a:t>
            </a:r>
            <a:r>
              <a:rPr lang="tr-TR" sz="1400" dirty="0">
                <a:latin typeface="Arial Black" panose="020B0A04020102020204" pitchFamily="34" charset="0"/>
              </a:rPr>
              <a:t> ya da </a:t>
            </a:r>
            <a:r>
              <a:rPr lang="tr-TR" sz="1400" dirty="0" err="1">
                <a:latin typeface="Arial Black" panose="020B0A04020102020204" pitchFamily="34" charset="0"/>
              </a:rPr>
              <a:t>toluen</a:t>
            </a:r>
            <a:r>
              <a:rPr lang="tr-TR" sz="1400" dirty="0">
                <a:latin typeface="Arial Black" panose="020B0A04020102020204" pitchFamily="34" charset="0"/>
              </a:rPr>
              <a:t> gibi polar olmayan çözücülerde çözünme kabiliyetini ifade eder.</a:t>
            </a:r>
            <a:endParaRPr lang="tr-TR" sz="1400" dirty="0" smtClean="0">
              <a:latin typeface="Arial Black" panose="020B0A04020102020204" pitchFamily="34" charset="0"/>
            </a:endParaRPr>
          </a:p>
          <a:p>
            <a:pPr marL="0" indent="0">
              <a:buNone/>
            </a:pPr>
            <a:endParaRPr lang="tr-TR" sz="1600" dirty="0">
              <a:latin typeface="Arial Black" panose="020B0A04020102020204" pitchFamily="34" charset="0"/>
            </a:endParaRPr>
          </a:p>
          <a:p>
            <a:pPr marL="0" indent="0">
              <a:buNone/>
            </a:pPr>
            <a:endParaRPr lang="tr-TR" sz="1600" dirty="0">
              <a:latin typeface="Arial Black" panose="020B0A04020102020204" pitchFamily="34" charset="0"/>
            </a:endParaRPr>
          </a:p>
        </p:txBody>
      </p:sp>
    </p:spTree>
    <p:extLst>
      <p:ext uri="{BB962C8B-B14F-4D97-AF65-F5344CB8AC3E}">
        <p14:creationId xmlns:p14="http://schemas.microsoft.com/office/powerpoint/2010/main" val="3435755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1512" y="2419392"/>
            <a:ext cx="10515600" cy="4313917"/>
          </a:xfrm>
        </p:spPr>
        <p:txBody>
          <a:bodyPr>
            <a:normAutofit lnSpcReduction="10000"/>
          </a:bodyPr>
          <a:lstStyle/>
          <a:p>
            <a:r>
              <a:rPr lang="tr-TR" sz="1600" dirty="0" smtClean="0">
                <a:latin typeface="Arial Black" panose="020B0A04020102020204" pitchFamily="34" charset="0"/>
              </a:rPr>
              <a:t>Emziren annenin aldığı bazı ilaçlar meme bezleri tarafından süt içine </a:t>
            </a:r>
            <a:r>
              <a:rPr lang="tr-TR" sz="1600" dirty="0" err="1" smtClean="0">
                <a:solidFill>
                  <a:schemeClr val="accent2">
                    <a:lumMod val="75000"/>
                  </a:schemeClr>
                </a:solidFill>
                <a:latin typeface="Arial Black" panose="020B0A04020102020204" pitchFamily="34" charset="0"/>
              </a:rPr>
              <a:t>itrah</a:t>
            </a:r>
            <a:r>
              <a:rPr lang="tr-TR" sz="1600" dirty="0" smtClean="0">
                <a:latin typeface="Arial Black" panose="020B0A04020102020204" pitchFamily="34" charset="0"/>
              </a:rPr>
              <a:t> edilebilir.</a:t>
            </a:r>
            <a:endParaRPr lang="tr-TR" sz="1600" dirty="0">
              <a:latin typeface="Arial Black" panose="020B0A04020102020204" pitchFamily="34" charset="0"/>
            </a:endParaRPr>
          </a:p>
          <a:p>
            <a:r>
              <a:rPr lang="tr-TR" sz="1600" dirty="0" smtClean="0">
                <a:latin typeface="Arial Black" panose="020B0A04020102020204" pitchFamily="34" charset="0"/>
              </a:rPr>
              <a:t>Süt içinde </a:t>
            </a:r>
            <a:r>
              <a:rPr lang="tr-TR" sz="1600" dirty="0" err="1" smtClean="0">
                <a:solidFill>
                  <a:schemeClr val="accent2">
                    <a:lumMod val="75000"/>
                  </a:schemeClr>
                </a:solidFill>
                <a:latin typeface="Arial Black" panose="020B0A04020102020204" pitchFamily="34" charset="0"/>
              </a:rPr>
              <a:t>itrah</a:t>
            </a:r>
            <a:r>
              <a:rPr lang="tr-TR" sz="1600" dirty="0" smtClean="0">
                <a:latin typeface="Arial Black" panose="020B0A04020102020204" pitchFamily="34" charset="0"/>
              </a:rPr>
              <a:t>, emziren kadınların aldıkları ilaçların bebeğe geçmesi açısından önemli bir konudur.</a:t>
            </a:r>
          </a:p>
          <a:p>
            <a:r>
              <a:rPr lang="tr-TR" sz="1600" dirty="0" err="1" smtClean="0">
                <a:solidFill>
                  <a:srgbClr val="0070C0"/>
                </a:solidFill>
                <a:latin typeface="Arial Black" panose="020B0A04020102020204" pitchFamily="34" charset="0"/>
              </a:rPr>
              <a:t>Pürgatif</a:t>
            </a:r>
            <a:r>
              <a:rPr lang="tr-TR" sz="1600" dirty="0" smtClean="0">
                <a:latin typeface="Arial Black" panose="020B0A04020102020204" pitchFamily="34" charset="0"/>
              </a:rPr>
              <a:t> ilaçlar ise bebekte ishal yan etkisi gösterebilir.</a:t>
            </a:r>
          </a:p>
          <a:p>
            <a:r>
              <a:rPr lang="tr-TR" sz="1600" dirty="0" smtClean="0">
                <a:latin typeface="Arial Black" panose="020B0A04020102020204" pitchFamily="34" charset="0"/>
              </a:rPr>
              <a:t>Alkol de büyük oranda süt ile atılır.</a:t>
            </a:r>
          </a:p>
          <a:p>
            <a:endParaRPr lang="tr-TR" sz="1600" dirty="0">
              <a:latin typeface="Arial Black" panose="020B0A04020102020204" pitchFamily="34" charset="0"/>
            </a:endParaRPr>
          </a:p>
          <a:p>
            <a:pPr marL="0" indent="0">
              <a:buNone/>
            </a:pPr>
            <a:r>
              <a:rPr lang="tr-TR" sz="1600" dirty="0" smtClean="0">
                <a:latin typeface="Arial Black" panose="020B0A04020102020204" pitchFamily="34" charset="0"/>
              </a:rPr>
              <a:t> </a:t>
            </a:r>
          </a:p>
          <a:p>
            <a:pPr marL="0" indent="0">
              <a:buNone/>
            </a:pPr>
            <a:endParaRPr lang="tr-TR" sz="1600" dirty="0">
              <a:latin typeface="Arial Black" panose="020B0A04020102020204" pitchFamily="34" charset="0"/>
            </a:endParaRPr>
          </a:p>
          <a:p>
            <a:pPr marL="0" indent="0">
              <a:buNone/>
            </a:pPr>
            <a:endParaRPr lang="tr-TR" sz="1600" dirty="0" smtClean="0">
              <a:latin typeface="Arial Black" panose="020B0A04020102020204" pitchFamily="34" charset="0"/>
            </a:endParaRPr>
          </a:p>
          <a:p>
            <a:pPr marL="0" indent="0">
              <a:buNone/>
            </a:pPr>
            <a:endParaRPr lang="tr-TR" sz="1600" dirty="0">
              <a:latin typeface="Arial Black" panose="020B0A04020102020204" pitchFamily="34" charset="0"/>
            </a:endParaRPr>
          </a:p>
          <a:p>
            <a:pPr marL="0" indent="0">
              <a:buNone/>
            </a:pPr>
            <a:endParaRPr lang="tr-TR" sz="1600" dirty="0" smtClean="0">
              <a:latin typeface="Arial Black" panose="020B0A04020102020204" pitchFamily="34" charset="0"/>
            </a:endParaRPr>
          </a:p>
          <a:p>
            <a:pPr marL="0" indent="0">
              <a:buNone/>
            </a:pPr>
            <a:endParaRPr lang="tr-TR" sz="1600" dirty="0">
              <a:latin typeface="Arial Black" panose="020B0A04020102020204" pitchFamily="34" charset="0"/>
            </a:endParaRPr>
          </a:p>
          <a:p>
            <a:pPr marL="0" indent="0">
              <a:buNone/>
            </a:pPr>
            <a:r>
              <a:rPr lang="tr-TR" sz="1400" dirty="0" err="1" smtClean="0">
                <a:solidFill>
                  <a:srgbClr val="0070C0"/>
                </a:solidFill>
                <a:latin typeface="Arial Black" panose="020B0A04020102020204" pitchFamily="34" charset="0"/>
              </a:rPr>
              <a:t>Pürgatif</a:t>
            </a:r>
            <a:r>
              <a:rPr lang="tr-TR" sz="1400" dirty="0" smtClean="0">
                <a:solidFill>
                  <a:srgbClr val="0070C0"/>
                </a:solidFill>
                <a:latin typeface="Arial Black" panose="020B0A04020102020204" pitchFamily="34" charset="0"/>
              </a:rPr>
              <a:t>; </a:t>
            </a:r>
            <a:r>
              <a:rPr lang="tr-TR" sz="1400" dirty="0">
                <a:latin typeface="Arial Black" panose="020B0A04020102020204" pitchFamily="34" charset="0"/>
              </a:rPr>
              <a:t>Gaitanın sulandırılmış şekilde dışarı atılmasını sağlayan </a:t>
            </a:r>
            <a:r>
              <a:rPr lang="tr-TR" sz="1400" dirty="0" smtClean="0">
                <a:latin typeface="Arial Black" panose="020B0A04020102020204" pitchFamily="34" charset="0"/>
              </a:rPr>
              <a:t>maddedir.</a:t>
            </a:r>
            <a:endParaRPr lang="tr-TR" sz="1400" dirty="0">
              <a:latin typeface="Arial Black" panose="020B0A04020102020204" pitchFamily="34" charset="0"/>
            </a:endParaRPr>
          </a:p>
        </p:txBody>
      </p:sp>
      <p:sp>
        <p:nvSpPr>
          <p:cNvPr id="4" name="Dikdörtgen 3"/>
          <p:cNvSpPr/>
          <p:nvPr/>
        </p:nvSpPr>
        <p:spPr>
          <a:xfrm rot="16200000">
            <a:off x="-3143245" y="3143245"/>
            <a:ext cx="6858001" cy="571512"/>
          </a:xfrm>
          <a:prstGeom prst="rect">
            <a:avLst/>
          </a:prstGeom>
          <a:solidFill>
            <a:srgbClr val="FF0000">
              <a:alpha val="20000"/>
            </a:srgbClr>
          </a:solidFill>
        </p:spPr>
        <p:txBody>
          <a:bodyPr wrap="square" lIns="91440" tIns="45720" rIns="91440" bIns="45720">
            <a:spAutoFit/>
          </a:bodyPr>
          <a:lstStyle/>
          <a:p>
            <a:pPr algn="ctr"/>
            <a:r>
              <a:rPr lang="tr-TR" sz="30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DİĞER YOLLARLA ATILIM</a:t>
            </a:r>
            <a:endParaRPr lang="tr-TR" sz="30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38972926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1512" y="2506662"/>
            <a:ext cx="10515600" cy="4351338"/>
          </a:xfrm>
        </p:spPr>
        <p:txBody>
          <a:bodyPr>
            <a:normAutofit/>
          </a:bodyPr>
          <a:lstStyle/>
          <a:p>
            <a:r>
              <a:rPr lang="tr-TR" sz="1600" dirty="0" smtClean="0">
                <a:latin typeface="Arial Black" panose="020B0A04020102020204" pitchFamily="34" charset="0"/>
              </a:rPr>
              <a:t>Süt plazmadan daha asidik olduğu için, bazik bileşikler bu sıvıda hafifçe yoğunlaşabilir.</a:t>
            </a:r>
          </a:p>
          <a:p>
            <a:r>
              <a:rPr lang="tr-TR" sz="1600" dirty="0" smtClean="0">
                <a:latin typeface="Arial Black" panose="020B0A04020102020204" pitchFamily="34" charset="0"/>
              </a:rPr>
              <a:t>Tersine asidik bileşiklerin sütteki konsantrasyonu plazmadakinden daha düşüktür.</a:t>
            </a:r>
          </a:p>
          <a:p>
            <a:r>
              <a:rPr lang="tr-TR" sz="1600" dirty="0">
                <a:latin typeface="Arial Black" panose="020B0A04020102020204" pitchFamily="34" charset="0"/>
              </a:rPr>
              <a:t>Cilt ve saça </a:t>
            </a:r>
            <a:r>
              <a:rPr lang="tr-TR" sz="1600" dirty="0" err="1">
                <a:solidFill>
                  <a:schemeClr val="accent2">
                    <a:lumMod val="75000"/>
                  </a:schemeClr>
                </a:solidFill>
                <a:latin typeface="Arial Black" panose="020B0A04020102020204" pitchFamily="34" charset="0"/>
              </a:rPr>
              <a:t>itrah</a:t>
            </a:r>
            <a:r>
              <a:rPr lang="tr-TR" sz="1600" dirty="0">
                <a:latin typeface="Arial Black" panose="020B0A04020102020204" pitchFamily="34" charset="0"/>
              </a:rPr>
              <a:t> nicel yönden önemsiz olmakla birlikte, bu dokularda ilaçların saptanmasına yönelik duyarlı yöntemler adli bakımdan önem taşır.</a:t>
            </a:r>
          </a:p>
          <a:p>
            <a:endParaRPr lang="tr-TR" sz="1600" dirty="0" smtClean="0">
              <a:latin typeface="Arial Black" panose="020B0A04020102020204" pitchFamily="34" charset="0"/>
            </a:endParaRPr>
          </a:p>
        </p:txBody>
      </p:sp>
      <p:sp>
        <p:nvSpPr>
          <p:cNvPr id="4" name="Dikdörtgen 3"/>
          <p:cNvSpPr/>
          <p:nvPr/>
        </p:nvSpPr>
        <p:spPr>
          <a:xfrm rot="16200000">
            <a:off x="-3143245" y="3143245"/>
            <a:ext cx="6858001" cy="571512"/>
          </a:xfrm>
          <a:prstGeom prst="rect">
            <a:avLst/>
          </a:prstGeom>
          <a:solidFill>
            <a:srgbClr val="FF0000">
              <a:alpha val="20000"/>
            </a:srgbClr>
          </a:solidFill>
        </p:spPr>
        <p:txBody>
          <a:bodyPr wrap="square" lIns="91440" tIns="45720" rIns="91440" bIns="45720">
            <a:spAutoFit/>
          </a:bodyPr>
          <a:lstStyle/>
          <a:p>
            <a:pPr algn="ctr"/>
            <a:r>
              <a:rPr lang="tr-TR" sz="30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DİĞER YOLLARLA ATILIM</a:t>
            </a:r>
            <a:endParaRPr lang="tr-TR" sz="30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5889073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1512" y="2506662"/>
            <a:ext cx="10515600" cy="4351338"/>
          </a:xfrm>
        </p:spPr>
        <p:txBody>
          <a:bodyPr>
            <a:normAutofit/>
          </a:bodyPr>
          <a:lstStyle/>
          <a:p>
            <a:r>
              <a:rPr lang="tr-TR" sz="1600" dirty="0">
                <a:latin typeface="Arial Black" panose="020B0A04020102020204" pitchFamily="34" charset="0"/>
              </a:rPr>
              <a:t>Bu nedenle, emziren annelere ilaç uygulaması sırasında bebeklerin de ilaca ve </a:t>
            </a:r>
            <a:r>
              <a:rPr lang="tr-TR" sz="1600" dirty="0" err="1">
                <a:latin typeface="Arial Black" panose="020B0A04020102020204" pitchFamily="34" charset="0"/>
              </a:rPr>
              <a:t>metabolitlerine</a:t>
            </a:r>
            <a:r>
              <a:rPr lang="tr-TR" sz="1600" dirty="0">
                <a:latin typeface="Arial Black" panose="020B0A04020102020204" pitchFamily="34" charset="0"/>
              </a:rPr>
              <a:t> belirli ölçülerde maruz kalacağı konusunda uyarı yapılmalıdır.</a:t>
            </a:r>
          </a:p>
          <a:p>
            <a:r>
              <a:rPr lang="tr-TR" sz="1600" dirty="0" smtClean="0">
                <a:latin typeface="Arial Black" panose="020B0A04020102020204" pitchFamily="34" charset="0"/>
              </a:rPr>
              <a:t>Elektrolit </a:t>
            </a:r>
            <a:r>
              <a:rPr lang="tr-TR" sz="1600" dirty="0">
                <a:latin typeface="Arial Black" panose="020B0A04020102020204" pitchFamily="34" charset="0"/>
              </a:rPr>
              <a:t>olmayan (örneğin </a:t>
            </a:r>
            <a:r>
              <a:rPr lang="tr-TR" sz="1600" dirty="0" err="1">
                <a:latin typeface="Arial Black" panose="020B0A04020102020204" pitchFamily="34" charset="0"/>
              </a:rPr>
              <a:t>etonel</a:t>
            </a:r>
            <a:r>
              <a:rPr lang="tr-TR" sz="1600" dirty="0">
                <a:latin typeface="Arial Black" panose="020B0A04020102020204" pitchFamily="34" charset="0"/>
              </a:rPr>
              <a:t> ve üre) maddeler süte kolayca geçebilir ve sütün </a:t>
            </a:r>
            <a:r>
              <a:rPr lang="tr-TR" sz="1600" dirty="0" err="1">
                <a:latin typeface="Arial Black" panose="020B0A04020102020204" pitchFamily="34" charset="0"/>
              </a:rPr>
              <a:t>pH’sından</a:t>
            </a:r>
            <a:r>
              <a:rPr lang="tr-TR" sz="1600" dirty="0">
                <a:latin typeface="Arial Black" panose="020B0A04020102020204" pitchFamily="34" charset="0"/>
              </a:rPr>
              <a:t> bağımsız olarak burada da plazmadaki </a:t>
            </a:r>
            <a:r>
              <a:rPr lang="tr-TR" sz="1600" dirty="0" smtClean="0">
                <a:solidFill>
                  <a:schemeClr val="accent6">
                    <a:lumMod val="75000"/>
                  </a:schemeClr>
                </a:solidFill>
                <a:latin typeface="Arial Black" panose="020B0A04020102020204" pitchFamily="34" charset="0"/>
              </a:rPr>
              <a:t>konsantrasyonlarına</a:t>
            </a:r>
            <a:r>
              <a:rPr lang="tr-TR" sz="1600" dirty="0" smtClean="0">
                <a:latin typeface="Arial Black" panose="020B0A04020102020204" pitchFamily="34" charset="0"/>
              </a:rPr>
              <a:t> </a:t>
            </a:r>
            <a:r>
              <a:rPr lang="tr-TR" sz="1600" dirty="0">
                <a:latin typeface="Arial Black" panose="020B0A04020102020204" pitchFamily="34" charset="0"/>
              </a:rPr>
              <a:t>ulaşabilir</a:t>
            </a:r>
            <a:r>
              <a:rPr lang="tr-TR" sz="1600" dirty="0" smtClean="0">
                <a:latin typeface="Arial Black" panose="020B0A04020102020204" pitchFamily="34" charset="0"/>
              </a:rPr>
              <a:t>.</a:t>
            </a:r>
          </a:p>
          <a:p>
            <a:r>
              <a:rPr lang="tr-TR" sz="1600" dirty="0">
                <a:latin typeface="Arial Black" panose="020B0A04020102020204" pitchFamily="34" charset="0"/>
              </a:rPr>
              <a:t>Belli tedavilerde, örneğin bir beta </a:t>
            </a:r>
            <a:r>
              <a:rPr lang="tr-TR" sz="1600" dirty="0" err="1">
                <a:latin typeface="Arial Black" panose="020B0A04020102020204" pitchFamily="34" charset="0"/>
              </a:rPr>
              <a:t>blokör</a:t>
            </a:r>
            <a:r>
              <a:rPr lang="tr-TR" sz="1600" dirty="0">
                <a:latin typeface="Arial Black" panose="020B0A04020102020204" pitchFamily="34" charset="0"/>
              </a:rPr>
              <a:t> olan </a:t>
            </a:r>
            <a:r>
              <a:rPr lang="tr-TR" sz="1600" dirty="0" err="1">
                <a:latin typeface="Arial Black" panose="020B0A04020102020204" pitchFamily="34" charset="0"/>
              </a:rPr>
              <a:t>atenolol</a:t>
            </a:r>
            <a:r>
              <a:rPr lang="tr-TR" sz="1600" dirty="0">
                <a:latin typeface="Arial Black" panose="020B0A04020102020204" pitchFamily="34" charset="0"/>
              </a:rPr>
              <a:t> ile tedavi sırasında olduğu gibi, emen bebek önemli miktarlarda ilaca maruz kalabilir.</a:t>
            </a:r>
          </a:p>
          <a:p>
            <a:endParaRPr lang="tr-TR" sz="1600" dirty="0">
              <a:latin typeface="Arial Black" panose="020B0A04020102020204" pitchFamily="34" charset="0"/>
            </a:endParaRPr>
          </a:p>
          <a:p>
            <a:endParaRPr lang="tr-TR" sz="1600" dirty="0" smtClean="0">
              <a:latin typeface="Arial Black" panose="020B0A04020102020204" pitchFamily="34" charset="0"/>
            </a:endParaRPr>
          </a:p>
        </p:txBody>
      </p:sp>
      <p:sp>
        <p:nvSpPr>
          <p:cNvPr id="4" name="Dikdörtgen 3"/>
          <p:cNvSpPr/>
          <p:nvPr/>
        </p:nvSpPr>
        <p:spPr>
          <a:xfrm rot="16200000">
            <a:off x="-3143245" y="3143245"/>
            <a:ext cx="6858001" cy="571512"/>
          </a:xfrm>
          <a:prstGeom prst="rect">
            <a:avLst/>
          </a:prstGeom>
          <a:solidFill>
            <a:srgbClr val="FF0000">
              <a:alpha val="20000"/>
            </a:srgbClr>
          </a:solidFill>
        </p:spPr>
        <p:txBody>
          <a:bodyPr wrap="square" lIns="91440" tIns="45720" rIns="91440" bIns="45720">
            <a:spAutoFit/>
          </a:bodyPr>
          <a:lstStyle/>
          <a:p>
            <a:pPr algn="ctr"/>
            <a:r>
              <a:rPr lang="tr-TR" sz="30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DİĞER YOLLARLA ATILIM</a:t>
            </a:r>
            <a:endParaRPr lang="tr-TR" sz="30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42507916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lstStyle/>
          <a:p>
            <a:endParaRPr lang="tr-TR" dirty="0" smtClean="0"/>
          </a:p>
          <a:p>
            <a:endParaRPr lang="tr-TR" dirty="0"/>
          </a:p>
          <a:p>
            <a:endParaRPr lang="tr-TR" dirty="0" smtClean="0"/>
          </a:p>
          <a:p>
            <a:r>
              <a:rPr lang="tr-TR" dirty="0" smtClean="0"/>
              <a:t>PROF.DR. REMZİ ERDEM   FARMAKOLOJİ VE TEDAVİ EL KİTABI</a:t>
            </a:r>
          </a:p>
          <a:p>
            <a:r>
              <a:rPr lang="tr-TR" dirty="0" smtClean="0"/>
              <a:t>https</a:t>
            </a:r>
            <a:r>
              <a:rPr lang="tr-TR" dirty="0"/>
              <a:t>://</a:t>
            </a:r>
            <a:r>
              <a:rPr lang="tr-TR" dirty="0" smtClean="0"/>
              <a:t>tr.wikipedia.org/wiki/Anasayfa</a:t>
            </a:r>
          </a:p>
          <a:p>
            <a:r>
              <a:rPr lang="tr-TR" dirty="0" smtClean="0"/>
              <a:t>LEYLA DEMİR  FARMAKOLOJİ KİTABI</a:t>
            </a:r>
          </a:p>
          <a:p>
            <a:r>
              <a:rPr lang="tr-TR" dirty="0"/>
              <a:t>NOBEL YAYINLARI DOÇ.DR. İLKER İLHANLI   TEMEL TIBBİ TERMİNOLOJİ</a:t>
            </a:r>
          </a:p>
          <a:p>
            <a:endParaRPr lang="tr-TR" dirty="0" smtClean="0"/>
          </a:p>
          <a:p>
            <a:endParaRPr lang="tr-TR" dirty="0"/>
          </a:p>
        </p:txBody>
      </p:sp>
      <p:sp>
        <p:nvSpPr>
          <p:cNvPr id="2" name="Dikdörtgen 1"/>
          <p:cNvSpPr/>
          <p:nvPr/>
        </p:nvSpPr>
        <p:spPr>
          <a:xfrm>
            <a:off x="3004457" y="259761"/>
            <a:ext cx="4952011" cy="923330"/>
          </a:xfrm>
          <a:prstGeom prst="rect">
            <a:avLst/>
          </a:prstGeom>
          <a:solidFill>
            <a:schemeClr val="bg1"/>
          </a:solidFill>
        </p:spPr>
        <p:txBody>
          <a:bodyPr wrap="square" lIns="91440" tIns="45720" rIns="91440" bIns="45720">
            <a:spAutoFit/>
          </a:bodyPr>
          <a:lstStyle/>
          <a:p>
            <a:pPr algn="ctr"/>
            <a:r>
              <a:rPr lang="tr-TR"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KAYNAKÇA</a:t>
            </a:r>
            <a:endParaRPr lang="tr-TR"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9231035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6400" y="2221654"/>
            <a:ext cx="10515600" cy="4351338"/>
          </a:xfrm>
        </p:spPr>
        <p:txBody>
          <a:bodyPr>
            <a:normAutofit/>
          </a:bodyPr>
          <a:lstStyle/>
          <a:p>
            <a:pPr marL="0" indent="0">
              <a:buNone/>
            </a:pPr>
            <a:r>
              <a:rPr lang="tr-TR" sz="4400" b="1" dirty="0" smtClean="0">
                <a:latin typeface="Arial Black" panose="020B0A04020102020204" pitchFamily="34" charset="0"/>
              </a:rPr>
              <a:t>     ANTİVİRAL  İLAÇLAR </a:t>
            </a:r>
          </a:p>
          <a:p>
            <a:pPr marL="0" indent="0">
              <a:buNone/>
            </a:pPr>
            <a:r>
              <a:rPr lang="tr-TR" sz="4400" b="1" dirty="0" smtClean="0">
                <a:latin typeface="Arial Black" panose="020B0A04020102020204" pitchFamily="34" charset="0"/>
              </a:rPr>
              <a:t>                   VE  </a:t>
            </a:r>
          </a:p>
          <a:p>
            <a:pPr marL="0" indent="0">
              <a:buNone/>
            </a:pPr>
            <a:r>
              <a:rPr lang="tr-TR" sz="4400" b="1" dirty="0" smtClean="0">
                <a:latin typeface="Arial Black" panose="020B0A04020102020204" pitchFamily="34" charset="0"/>
              </a:rPr>
              <a:t> ANTİPARAZİTER İLAÇLAR</a:t>
            </a:r>
            <a:endParaRPr lang="tr-TR" sz="4400" b="1" dirty="0">
              <a:latin typeface="Arial Black" panose="020B0A04020102020204" pitchFamily="34" charset="0"/>
            </a:endParaRPr>
          </a:p>
        </p:txBody>
      </p:sp>
    </p:spTree>
    <p:extLst>
      <p:ext uri="{BB962C8B-B14F-4D97-AF65-F5344CB8AC3E}">
        <p14:creationId xmlns:p14="http://schemas.microsoft.com/office/powerpoint/2010/main" val="26780220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lstStyle/>
          <a:p>
            <a:pPr marL="0" indent="0">
              <a:buNone/>
            </a:pPr>
            <a:r>
              <a:rPr lang="tr-TR" dirty="0" smtClean="0">
                <a:solidFill>
                  <a:srgbClr val="FF0000"/>
                </a:solidFill>
              </a:rPr>
              <a:t>    </a:t>
            </a:r>
            <a:r>
              <a:rPr lang="tr-TR" sz="2600" b="1" dirty="0" smtClean="0">
                <a:solidFill>
                  <a:srgbClr val="FF0000"/>
                </a:solidFill>
                <a:latin typeface="Arial Black" panose="020B0A04020102020204" pitchFamily="34" charset="0"/>
              </a:rPr>
              <a:t>ANTİVİRAL İLAÇ </a:t>
            </a:r>
          </a:p>
          <a:p>
            <a:endParaRPr lang="tr-TR" sz="2000" dirty="0" smtClean="0">
              <a:latin typeface="Arial Black" panose="020B0A04020102020204" pitchFamily="34" charset="0"/>
            </a:endParaRPr>
          </a:p>
          <a:p>
            <a:r>
              <a:rPr lang="tr-TR" sz="2000" dirty="0">
                <a:latin typeface="Arial Black" panose="020B0A04020102020204" pitchFamily="34" charset="0"/>
              </a:rPr>
              <a:t>V</a:t>
            </a:r>
            <a:r>
              <a:rPr lang="tr-TR" sz="2000" dirty="0" smtClean="0">
                <a:latin typeface="Arial Black" panose="020B0A04020102020204" pitchFamily="34" charset="0"/>
              </a:rPr>
              <a:t>irüs </a:t>
            </a:r>
            <a:r>
              <a:rPr lang="tr-TR" sz="2000" dirty="0">
                <a:latin typeface="Arial Black" panose="020B0A04020102020204" pitchFamily="34" charset="0"/>
              </a:rPr>
              <a:t>enfeksiyonlarına karşı kullanılan farmakolojik ajanlardır. </a:t>
            </a:r>
            <a:r>
              <a:rPr lang="tr-TR" sz="2000" dirty="0" err="1">
                <a:latin typeface="Arial Black" panose="020B0A04020102020204" pitchFamily="34" charset="0"/>
              </a:rPr>
              <a:t>Viral</a:t>
            </a:r>
            <a:r>
              <a:rPr lang="tr-TR" sz="2000" dirty="0">
                <a:latin typeface="Arial Black" panose="020B0A04020102020204" pitchFamily="34" charset="0"/>
              </a:rPr>
              <a:t> enfeksiyonun kontrol altına alınması ya da yok edilmesi amacıyla kullanılırlar</a:t>
            </a:r>
            <a:r>
              <a:rPr lang="tr-TR" sz="2000" dirty="0" smtClean="0">
                <a:latin typeface="Arial Black" panose="020B0A04020102020204" pitchFamily="34" charset="0"/>
              </a:rPr>
              <a:t>.</a:t>
            </a:r>
          </a:p>
          <a:p>
            <a:endParaRPr lang="tr-TR" sz="2000" dirty="0">
              <a:latin typeface="Arial Black" panose="020B0A04020102020204" pitchFamily="34" charset="0"/>
            </a:endParaRPr>
          </a:p>
          <a:p>
            <a:endParaRPr lang="tr-TR" sz="2000" dirty="0" smtClean="0">
              <a:latin typeface="Arial Black" panose="020B0A04020102020204" pitchFamily="34" charset="0"/>
            </a:endParaRPr>
          </a:p>
          <a:p>
            <a:pPr marL="0" indent="0">
              <a:buNone/>
            </a:pPr>
            <a:endParaRPr lang="tr-TR" sz="2000" dirty="0" smtClean="0">
              <a:latin typeface="Arial Black" panose="020B0A04020102020204" pitchFamily="34" charset="0"/>
            </a:endParaRPr>
          </a:p>
          <a:p>
            <a:pPr marL="0" indent="0">
              <a:buNone/>
            </a:pPr>
            <a:endParaRPr lang="tr-TR" sz="2000" dirty="0">
              <a:latin typeface="Arial Black" panose="020B0A04020102020204" pitchFamily="34" charset="0"/>
            </a:endParaRPr>
          </a:p>
          <a:p>
            <a:pPr marL="0" indent="0">
              <a:buNone/>
            </a:pPr>
            <a:r>
              <a:rPr lang="tr-TR" sz="2000" dirty="0" smtClean="0">
                <a:latin typeface="Arial Black" panose="020B0A04020102020204" pitchFamily="34" charset="0"/>
              </a:rPr>
              <a:t>   </a:t>
            </a:r>
            <a:r>
              <a:rPr lang="tr-TR" sz="2600" b="1" dirty="0" smtClean="0">
                <a:solidFill>
                  <a:srgbClr val="FF0000"/>
                </a:solidFill>
                <a:latin typeface="Arial Black" panose="020B0A04020102020204" pitchFamily="34" charset="0"/>
              </a:rPr>
              <a:t>ANTİPARAZİTER İLAÇ</a:t>
            </a:r>
          </a:p>
          <a:p>
            <a:endParaRPr lang="tr-TR" sz="2000" dirty="0" smtClean="0">
              <a:latin typeface="Arial Black" panose="020B0A04020102020204" pitchFamily="34" charset="0"/>
            </a:endParaRPr>
          </a:p>
          <a:p>
            <a:r>
              <a:rPr lang="tr-TR" sz="2000" dirty="0" smtClean="0">
                <a:latin typeface="Arial Black" panose="020B0A04020102020204" pitchFamily="34" charset="0"/>
              </a:rPr>
              <a:t>Parazitleri öldürmek, asalakları </a:t>
            </a:r>
            <a:r>
              <a:rPr lang="tr-TR" sz="2000" dirty="0">
                <a:latin typeface="Arial Black" panose="020B0A04020102020204" pitchFamily="34" charset="0"/>
              </a:rPr>
              <a:t>yok </a:t>
            </a:r>
            <a:r>
              <a:rPr lang="tr-TR" sz="2000" dirty="0" smtClean="0">
                <a:latin typeface="Arial Black" panose="020B0A04020102020204" pitchFamily="34" charset="0"/>
              </a:rPr>
              <a:t>etmek </a:t>
            </a:r>
            <a:r>
              <a:rPr lang="tr-TR" sz="2000" dirty="0">
                <a:latin typeface="Arial Black" panose="020B0A04020102020204" pitchFamily="34" charset="0"/>
              </a:rPr>
              <a:t>veya onlarla </a:t>
            </a:r>
            <a:r>
              <a:rPr lang="tr-TR" sz="2000" dirty="0" smtClean="0">
                <a:latin typeface="Arial Black" panose="020B0A04020102020204" pitchFamily="34" charset="0"/>
              </a:rPr>
              <a:t>mücadele etmek için kullanılan ilaçlardır.</a:t>
            </a:r>
            <a:endParaRPr lang="tr-TR" sz="2000" dirty="0">
              <a:latin typeface="Arial Black" panose="020B0A04020102020204" pitchFamily="34" charset="0"/>
            </a:endParaRPr>
          </a:p>
        </p:txBody>
      </p:sp>
    </p:spTree>
    <p:extLst>
      <p:ext uri="{BB962C8B-B14F-4D97-AF65-F5344CB8AC3E}">
        <p14:creationId xmlns:p14="http://schemas.microsoft.com/office/powerpoint/2010/main" val="3903051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Düz Bağlayıcı 3"/>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Düz Bağlayıcı 4"/>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Dikdörtgen 14"/>
          <p:cNvSpPr/>
          <p:nvPr/>
        </p:nvSpPr>
        <p:spPr>
          <a:xfrm rot="16200000">
            <a:off x="-1399308" y="3113529"/>
            <a:ext cx="3213124"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Antiviral</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6" name="Dikdörtgen 15"/>
          <p:cNvSpPr/>
          <p:nvPr/>
        </p:nvSpPr>
        <p:spPr>
          <a:xfrm rot="16200000">
            <a:off x="-2561310" y="3097036"/>
            <a:ext cx="6555577" cy="492443"/>
          </a:xfrm>
          <a:prstGeom prst="rect">
            <a:avLst/>
          </a:prstGeom>
          <a:noFill/>
        </p:spPr>
        <p:txBody>
          <a:bodyPr wrap="none" lIns="91440" tIns="45720" rIns="91440" bIns="45720">
            <a:spAutoFit/>
          </a:bodyPr>
          <a:lstStyle/>
          <a:p>
            <a:pPr algn="ctr"/>
            <a:r>
              <a:rPr lang="tr-TR" sz="26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Herpes</a:t>
            </a:r>
            <a:r>
              <a:rPr lang="tr-TR" sz="26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Virüs Enfeksiyonu</a:t>
            </a:r>
            <a:r>
              <a:rPr lang="tr-TR" sz="26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2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7" name="İçerik Yer Tutucusu 2"/>
          <p:cNvSpPr txBox="1">
            <a:spLocks/>
          </p:cNvSpPr>
          <p:nvPr/>
        </p:nvSpPr>
        <p:spPr>
          <a:xfrm>
            <a:off x="1145474" y="-25547"/>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18" name="Metin kutusu 17"/>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19" name="Metin kutusu 18"/>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0" name="Metin kutusu 19"/>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1" name="Metin kutusu 20"/>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2" name="Metin kutusu 21"/>
          <p:cNvSpPr txBox="1"/>
          <p:nvPr/>
        </p:nvSpPr>
        <p:spPr>
          <a:xfrm>
            <a:off x="2588821" y="476377"/>
            <a:ext cx="2417292" cy="784830"/>
          </a:xfrm>
          <a:prstGeom prst="rect">
            <a:avLst/>
          </a:prstGeom>
          <a:noFill/>
        </p:spPr>
        <p:txBody>
          <a:bodyPr wrap="square" rtlCol="0">
            <a:spAutoFit/>
          </a:bodyPr>
          <a:lstStyle/>
          <a:p>
            <a:r>
              <a:rPr lang="tr-TR" sz="1500" dirty="0" err="1"/>
              <a:t>Varicella</a:t>
            </a:r>
            <a:r>
              <a:rPr lang="tr-TR" sz="1500" dirty="0"/>
              <a:t> </a:t>
            </a:r>
            <a:r>
              <a:rPr lang="tr-TR" sz="1500" dirty="0" err="1"/>
              <a:t>zoster</a:t>
            </a:r>
            <a:r>
              <a:rPr lang="tr-TR" sz="1500" dirty="0"/>
              <a:t> </a:t>
            </a:r>
            <a:r>
              <a:rPr lang="tr-TR" sz="1500" dirty="0" err="1"/>
              <a:t>virus'un</a:t>
            </a:r>
            <a:r>
              <a:rPr lang="tr-TR" sz="1500" dirty="0"/>
              <a:t> neden olduğu </a:t>
            </a:r>
            <a:r>
              <a:rPr lang="tr-TR" sz="1500" dirty="0" smtClean="0"/>
              <a:t>enfeksiyonlar</a:t>
            </a:r>
          </a:p>
          <a:p>
            <a:endParaRPr lang="tr-TR" sz="1500" dirty="0"/>
          </a:p>
        </p:txBody>
      </p:sp>
      <p:sp>
        <p:nvSpPr>
          <p:cNvPr id="23" name="Metin kutusu 22"/>
          <p:cNvSpPr txBox="1"/>
          <p:nvPr/>
        </p:nvSpPr>
        <p:spPr>
          <a:xfrm>
            <a:off x="5050967" y="374563"/>
            <a:ext cx="2410691" cy="1246495"/>
          </a:xfrm>
          <a:prstGeom prst="rect">
            <a:avLst/>
          </a:prstGeom>
          <a:noFill/>
        </p:spPr>
        <p:txBody>
          <a:bodyPr wrap="square" rtlCol="0">
            <a:spAutoFit/>
          </a:bodyPr>
          <a:lstStyle/>
          <a:p>
            <a:r>
              <a:rPr lang="tr-TR" sz="1500" dirty="0" err="1"/>
              <a:t>Asiklovir'e</a:t>
            </a:r>
            <a:r>
              <a:rPr lang="tr-TR" sz="1500" dirty="0"/>
              <a:t> veya formüldeki herhangi bir maddeye karşı </a:t>
            </a:r>
            <a:r>
              <a:rPr lang="tr-TR" sz="1500" dirty="0" err="1"/>
              <a:t>kontrendikasyona</a:t>
            </a:r>
            <a:r>
              <a:rPr lang="tr-TR" sz="1500" dirty="0"/>
              <a:t>  aşırı duyarlılığı olan hastalarda kullanılmamalıdır.</a:t>
            </a:r>
          </a:p>
        </p:txBody>
      </p:sp>
      <p:sp>
        <p:nvSpPr>
          <p:cNvPr id="24" name="Metin kutusu 23"/>
          <p:cNvSpPr txBox="1"/>
          <p:nvPr/>
        </p:nvSpPr>
        <p:spPr>
          <a:xfrm>
            <a:off x="1224389" y="726553"/>
            <a:ext cx="2417292" cy="369332"/>
          </a:xfrm>
          <a:prstGeom prst="rect">
            <a:avLst/>
          </a:prstGeom>
          <a:noFill/>
        </p:spPr>
        <p:txBody>
          <a:bodyPr wrap="square" rtlCol="0">
            <a:spAutoFit/>
          </a:bodyPr>
          <a:lstStyle/>
          <a:p>
            <a:r>
              <a:rPr lang="tr-TR" b="1" dirty="0" err="1" smtClean="0"/>
              <a:t>Asiklovir</a:t>
            </a:r>
            <a:endParaRPr lang="tr-TR" b="1" dirty="0"/>
          </a:p>
        </p:txBody>
      </p:sp>
      <p:sp>
        <p:nvSpPr>
          <p:cNvPr id="25" name="Metin kutusu 24"/>
          <p:cNvSpPr txBox="1"/>
          <p:nvPr/>
        </p:nvSpPr>
        <p:spPr>
          <a:xfrm>
            <a:off x="7461658" y="349728"/>
            <a:ext cx="2410691" cy="4016484"/>
          </a:xfrm>
          <a:prstGeom prst="rect">
            <a:avLst/>
          </a:prstGeom>
          <a:noFill/>
        </p:spPr>
        <p:txBody>
          <a:bodyPr wrap="square" rtlCol="0">
            <a:spAutoFit/>
          </a:bodyPr>
          <a:lstStyle/>
          <a:p>
            <a:r>
              <a:rPr lang="tr-TR" sz="1500" dirty="0" smtClean="0"/>
              <a:t>Tablet </a:t>
            </a:r>
            <a:r>
              <a:rPr lang="tr-TR" sz="1500" dirty="0"/>
              <a:t>günde 5 defa yaklaşık 4 saat ara ile, gece dozu atlanarak, 1 tablet kullanılır. Tedaviye yedi gün süreyle devam edilmelidir. Bağışıklık sistemi ciddi şekilde baskılanmış olgularda </a:t>
            </a:r>
            <a:r>
              <a:rPr lang="tr-TR" sz="1500" dirty="0" err="1"/>
              <a:t>Varicella</a:t>
            </a:r>
            <a:r>
              <a:rPr lang="tr-TR" sz="1500" dirty="0"/>
              <a:t> enfeksiyonlarının (su çiçeğinin) tedavisinde kullanımı: 40 kg üzeri çocuklar ve yetişkinlerde 800 mg tablet yaklaşık 6 saatlik aralarla günde 4 kez verilmelidir. 2 yaş üzeri çocuklarda günde 4 kez 20 mg/kg şeklinde uygulanır. Tedaviye 5 gün devam edilir. </a:t>
            </a:r>
          </a:p>
        </p:txBody>
      </p:sp>
      <p:sp>
        <p:nvSpPr>
          <p:cNvPr id="26" name="Metin kutusu 25"/>
          <p:cNvSpPr txBox="1"/>
          <p:nvPr/>
        </p:nvSpPr>
        <p:spPr>
          <a:xfrm>
            <a:off x="9809018" y="351593"/>
            <a:ext cx="2410691" cy="3323987"/>
          </a:xfrm>
          <a:prstGeom prst="rect">
            <a:avLst/>
          </a:prstGeom>
          <a:noFill/>
        </p:spPr>
        <p:txBody>
          <a:bodyPr wrap="square" rtlCol="0">
            <a:spAutoFit/>
          </a:bodyPr>
          <a:lstStyle/>
          <a:p>
            <a:r>
              <a:rPr lang="tr-TR" sz="1500" dirty="0" err="1"/>
              <a:t>Menstrual</a:t>
            </a:r>
            <a:r>
              <a:rPr lang="tr-TR" sz="1500" dirty="0"/>
              <a:t> periyot da </a:t>
            </a:r>
            <a:r>
              <a:rPr lang="tr-TR" sz="1500" dirty="0" smtClean="0"/>
              <a:t>değişiklikler </a:t>
            </a:r>
          </a:p>
          <a:p>
            <a:r>
              <a:rPr lang="tr-TR" sz="1500" dirty="0"/>
              <a:t>C</a:t>
            </a:r>
            <a:r>
              <a:rPr lang="tr-TR" sz="1500" dirty="0" smtClean="0"/>
              <a:t>iltte kızarıklık </a:t>
            </a:r>
          </a:p>
          <a:p>
            <a:r>
              <a:rPr lang="tr-TR" sz="1500" dirty="0" err="1" smtClean="0"/>
              <a:t>Diyare</a:t>
            </a:r>
            <a:endParaRPr lang="tr-TR" sz="1500" dirty="0" smtClean="0"/>
          </a:p>
          <a:p>
            <a:r>
              <a:rPr lang="tr-TR" sz="1500" dirty="0"/>
              <a:t>B</a:t>
            </a:r>
            <a:r>
              <a:rPr lang="tr-TR" sz="1500" dirty="0" smtClean="0"/>
              <a:t>aş dönmesi</a:t>
            </a:r>
          </a:p>
          <a:p>
            <a:r>
              <a:rPr lang="tr-TR" sz="1500" dirty="0"/>
              <a:t>B</a:t>
            </a:r>
            <a:r>
              <a:rPr lang="tr-TR" sz="1500" dirty="0" smtClean="0"/>
              <a:t>aş ağrısı</a:t>
            </a:r>
          </a:p>
          <a:p>
            <a:r>
              <a:rPr lang="tr-TR" sz="1500" dirty="0" smtClean="0"/>
              <a:t>Eklem ağrısı</a:t>
            </a:r>
          </a:p>
          <a:p>
            <a:r>
              <a:rPr lang="tr-TR" sz="1500" dirty="0"/>
              <a:t>B</a:t>
            </a:r>
            <a:r>
              <a:rPr lang="tr-TR" sz="1500" dirty="0" smtClean="0"/>
              <a:t>ulantı </a:t>
            </a:r>
            <a:r>
              <a:rPr lang="tr-TR" sz="1500" dirty="0"/>
              <a:t>ve </a:t>
            </a:r>
            <a:r>
              <a:rPr lang="tr-TR" sz="1500" dirty="0" smtClean="0"/>
              <a:t>kusma</a:t>
            </a:r>
          </a:p>
          <a:p>
            <a:r>
              <a:rPr lang="tr-TR" sz="1500" dirty="0"/>
              <a:t>A</a:t>
            </a:r>
            <a:r>
              <a:rPr lang="tr-TR" sz="1500" dirty="0" smtClean="0"/>
              <a:t>kne </a:t>
            </a:r>
          </a:p>
          <a:p>
            <a:r>
              <a:rPr lang="tr-TR" sz="1500" dirty="0"/>
              <a:t>U</a:t>
            </a:r>
            <a:r>
              <a:rPr lang="tr-TR" sz="1500" dirty="0" smtClean="0"/>
              <a:t>yku bozukluğu </a:t>
            </a:r>
          </a:p>
          <a:p>
            <a:r>
              <a:rPr lang="tr-TR" sz="1500" dirty="0"/>
              <a:t>H</a:t>
            </a:r>
            <a:r>
              <a:rPr lang="tr-TR" sz="1500" dirty="0" smtClean="0"/>
              <a:t>alsizlik</a:t>
            </a:r>
          </a:p>
          <a:p>
            <a:r>
              <a:rPr lang="tr-TR" sz="1500" dirty="0" smtClean="0"/>
              <a:t>Ateş</a:t>
            </a:r>
          </a:p>
          <a:p>
            <a:r>
              <a:rPr lang="tr-TR" sz="1500" dirty="0" err="1" smtClean="0"/>
              <a:t>Lenfadenopat</a:t>
            </a:r>
            <a:r>
              <a:rPr lang="tr-TR" sz="1500" dirty="0" err="1"/>
              <a:t>i</a:t>
            </a:r>
            <a:r>
              <a:rPr lang="tr-TR" sz="1500" dirty="0" smtClean="0"/>
              <a:t> </a:t>
            </a:r>
          </a:p>
          <a:p>
            <a:r>
              <a:rPr lang="tr-TR" sz="1500" dirty="0"/>
              <a:t>K</a:t>
            </a:r>
            <a:r>
              <a:rPr lang="tr-TR" sz="1500" dirty="0" smtClean="0"/>
              <a:t>as </a:t>
            </a:r>
            <a:r>
              <a:rPr lang="tr-TR" sz="1500" dirty="0"/>
              <a:t>krampları</a:t>
            </a:r>
          </a:p>
        </p:txBody>
      </p:sp>
    </p:spTree>
    <p:extLst>
      <p:ext uri="{BB962C8B-B14F-4D97-AF65-F5344CB8AC3E}">
        <p14:creationId xmlns:p14="http://schemas.microsoft.com/office/powerpoint/2010/main" val="23869105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Düz Bağlayıcı 3"/>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Düz Bağlayıcı 4"/>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Dikdörtgen 14"/>
          <p:cNvSpPr/>
          <p:nvPr/>
        </p:nvSpPr>
        <p:spPr>
          <a:xfrm rot="16200000">
            <a:off x="-1399308" y="3113529"/>
            <a:ext cx="3213124"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Antiviral</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6" name="Dikdörtgen 15"/>
          <p:cNvSpPr/>
          <p:nvPr/>
        </p:nvSpPr>
        <p:spPr>
          <a:xfrm rot="16200000">
            <a:off x="-2561310" y="3097036"/>
            <a:ext cx="6555577" cy="492443"/>
          </a:xfrm>
          <a:prstGeom prst="rect">
            <a:avLst/>
          </a:prstGeom>
          <a:noFill/>
        </p:spPr>
        <p:txBody>
          <a:bodyPr wrap="none" lIns="91440" tIns="45720" rIns="91440" bIns="45720">
            <a:spAutoFit/>
          </a:bodyPr>
          <a:lstStyle/>
          <a:p>
            <a:pPr algn="ctr"/>
            <a:r>
              <a:rPr lang="tr-TR" sz="26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Herpes</a:t>
            </a:r>
            <a:r>
              <a:rPr lang="tr-TR" sz="26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Virüs Enfeksiyonu</a:t>
            </a:r>
            <a:r>
              <a:rPr lang="tr-TR" sz="26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2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7" name="İçerik Yer Tutucusu 2"/>
          <p:cNvSpPr txBox="1">
            <a:spLocks/>
          </p:cNvSpPr>
          <p:nvPr/>
        </p:nvSpPr>
        <p:spPr>
          <a:xfrm>
            <a:off x="1145474" y="-25547"/>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18" name="Metin kutusu 17"/>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19" name="Metin kutusu 18"/>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0" name="Metin kutusu 19"/>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1" name="Metin kutusu 20"/>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2" name="Metin kutusu 21"/>
          <p:cNvSpPr txBox="1"/>
          <p:nvPr/>
        </p:nvSpPr>
        <p:spPr>
          <a:xfrm>
            <a:off x="1202046" y="587195"/>
            <a:ext cx="2417292" cy="369332"/>
          </a:xfrm>
          <a:prstGeom prst="rect">
            <a:avLst/>
          </a:prstGeom>
          <a:noFill/>
        </p:spPr>
        <p:txBody>
          <a:bodyPr wrap="square" rtlCol="0">
            <a:spAutoFit/>
          </a:bodyPr>
          <a:lstStyle/>
          <a:p>
            <a:r>
              <a:rPr lang="tr-TR" b="1" dirty="0" err="1" smtClean="0"/>
              <a:t>Valtrex</a:t>
            </a:r>
            <a:endParaRPr lang="tr-TR" b="1" dirty="0"/>
          </a:p>
        </p:txBody>
      </p:sp>
      <p:sp>
        <p:nvSpPr>
          <p:cNvPr id="23" name="Metin kutusu 22"/>
          <p:cNvSpPr txBox="1"/>
          <p:nvPr/>
        </p:nvSpPr>
        <p:spPr>
          <a:xfrm>
            <a:off x="5210632" y="487325"/>
            <a:ext cx="2410691" cy="323165"/>
          </a:xfrm>
          <a:prstGeom prst="rect">
            <a:avLst/>
          </a:prstGeom>
          <a:noFill/>
        </p:spPr>
        <p:txBody>
          <a:bodyPr wrap="square" rtlCol="0">
            <a:spAutoFit/>
          </a:bodyPr>
          <a:lstStyle/>
          <a:p>
            <a:r>
              <a:rPr lang="tr-TR" sz="1500" dirty="0" smtClean="0"/>
              <a:t>Aşırı duyarlılık</a:t>
            </a:r>
            <a:endParaRPr lang="tr-TR" sz="1500" dirty="0"/>
          </a:p>
        </p:txBody>
      </p:sp>
      <p:sp>
        <p:nvSpPr>
          <p:cNvPr id="24" name="Metin kutusu 23"/>
          <p:cNvSpPr txBox="1"/>
          <p:nvPr/>
        </p:nvSpPr>
        <p:spPr>
          <a:xfrm>
            <a:off x="2612572" y="349728"/>
            <a:ext cx="2410691" cy="1815882"/>
          </a:xfrm>
          <a:prstGeom prst="rect">
            <a:avLst/>
          </a:prstGeom>
          <a:noFill/>
        </p:spPr>
        <p:txBody>
          <a:bodyPr wrap="square" rtlCol="0">
            <a:spAutoFit/>
          </a:bodyPr>
          <a:lstStyle/>
          <a:p>
            <a:r>
              <a:rPr lang="tr-TR" sz="1600" dirty="0"/>
              <a:t>Zona</a:t>
            </a:r>
          </a:p>
          <a:p>
            <a:r>
              <a:rPr lang="tr-TR" sz="1600" dirty="0"/>
              <a:t>Deri ve </a:t>
            </a:r>
            <a:r>
              <a:rPr lang="tr-TR" sz="1600" dirty="0" err="1"/>
              <a:t>mukoz</a:t>
            </a:r>
            <a:r>
              <a:rPr lang="tr-TR" sz="1600" dirty="0"/>
              <a:t> </a:t>
            </a:r>
            <a:r>
              <a:rPr lang="tr-TR" sz="1600" dirty="0" err="1"/>
              <a:t>membran</a:t>
            </a:r>
            <a:r>
              <a:rPr lang="tr-TR" sz="1600" dirty="0"/>
              <a:t> enfeksiyonları</a:t>
            </a:r>
          </a:p>
          <a:p>
            <a:r>
              <a:rPr lang="tr-TR" sz="1600" dirty="0"/>
              <a:t>Uçuk</a:t>
            </a:r>
          </a:p>
          <a:p>
            <a:r>
              <a:rPr lang="tr-TR" sz="1600" dirty="0" err="1"/>
              <a:t>Herpes</a:t>
            </a:r>
            <a:r>
              <a:rPr lang="tr-TR" sz="1600" dirty="0"/>
              <a:t> </a:t>
            </a:r>
            <a:r>
              <a:rPr lang="tr-TR" sz="1600" dirty="0" err="1"/>
              <a:t>simplex</a:t>
            </a:r>
            <a:endParaRPr lang="tr-TR" sz="1600" dirty="0"/>
          </a:p>
          <a:p>
            <a:r>
              <a:rPr lang="tr-TR" sz="1600" dirty="0" err="1"/>
              <a:t>Cytomegalovirus</a:t>
            </a:r>
            <a:r>
              <a:rPr lang="tr-TR" sz="1600" dirty="0"/>
              <a:t>(CMV) enfeksiyonu </a:t>
            </a:r>
          </a:p>
        </p:txBody>
      </p:sp>
      <p:sp>
        <p:nvSpPr>
          <p:cNvPr id="25" name="Metin kutusu 24"/>
          <p:cNvSpPr txBox="1"/>
          <p:nvPr/>
        </p:nvSpPr>
        <p:spPr>
          <a:xfrm>
            <a:off x="9797144" y="374563"/>
            <a:ext cx="2410691" cy="5401479"/>
          </a:xfrm>
          <a:prstGeom prst="rect">
            <a:avLst/>
          </a:prstGeom>
          <a:noFill/>
        </p:spPr>
        <p:txBody>
          <a:bodyPr wrap="square" rtlCol="0">
            <a:spAutoFit/>
          </a:bodyPr>
          <a:lstStyle/>
          <a:p>
            <a:r>
              <a:rPr lang="tr-TR" sz="1500" dirty="0"/>
              <a:t>Sinir sistemi bozuklukları </a:t>
            </a:r>
          </a:p>
          <a:p>
            <a:r>
              <a:rPr lang="tr-TR" sz="1500" dirty="0" err="1"/>
              <a:t>Başağrısı</a:t>
            </a:r>
            <a:r>
              <a:rPr lang="tr-TR" sz="1500" dirty="0"/>
              <a:t> </a:t>
            </a:r>
          </a:p>
          <a:p>
            <a:r>
              <a:rPr lang="tr-TR" sz="1500" dirty="0" err="1"/>
              <a:t>Gastrointestinal</a:t>
            </a:r>
            <a:r>
              <a:rPr lang="tr-TR" sz="1500" dirty="0"/>
              <a:t> bozukluklar </a:t>
            </a:r>
          </a:p>
          <a:p>
            <a:r>
              <a:rPr lang="tr-TR" sz="1500" dirty="0"/>
              <a:t>Bulantı </a:t>
            </a:r>
          </a:p>
          <a:p>
            <a:r>
              <a:rPr lang="tr-TR" sz="1500" dirty="0"/>
              <a:t>Kan ve lenfatik sistem bozuklukları </a:t>
            </a:r>
          </a:p>
          <a:p>
            <a:r>
              <a:rPr lang="tr-TR" sz="1500" dirty="0" err="1"/>
              <a:t>Lökopeni</a:t>
            </a:r>
            <a:endParaRPr lang="tr-TR" sz="1500" dirty="0"/>
          </a:p>
          <a:p>
            <a:r>
              <a:rPr lang="tr-TR" sz="1500" dirty="0" err="1"/>
              <a:t>Trombositopeni</a:t>
            </a:r>
            <a:r>
              <a:rPr lang="tr-TR" sz="1500" dirty="0"/>
              <a:t> </a:t>
            </a:r>
          </a:p>
          <a:p>
            <a:r>
              <a:rPr lang="tr-TR" sz="1500" dirty="0" err="1"/>
              <a:t>İmmun</a:t>
            </a:r>
            <a:r>
              <a:rPr lang="tr-TR" sz="1500" dirty="0"/>
              <a:t> sistem bozuklukları </a:t>
            </a:r>
          </a:p>
          <a:p>
            <a:r>
              <a:rPr lang="tr-TR" sz="1500" dirty="0" err="1"/>
              <a:t>Anaflaksi</a:t>
            </a:r>
            <a:r>
              <a:rPr lang="tr-TR" sz="1500" dirty="0"/>
              <a:t> </a:t>
            </a:r>
          </a:p>
          <a:p>
            <a:r>
              <a:rPr lang="tr-TR" sz="1500" dirty="0" err="1"/>
              <a:t>Başdönmesi</a:t>
            </a:r>
            <a:r>
              <a:rPr lang="tr-TR" sz="1500" dirty="0"/>
              <a:t> </a:t>
            </a:r>
          </a:p>
          <a:p>
            <a:r>
              <a:rPr lang="tr-TR" sz="1500" dirty="0" err="1"/>
              <a:t>Konfüzyon</a:t>
            </a:r>
            <a:endParaRPr lang="tr-TR" sz="1500" dirty="0"/>
          </a:p>
          <a:p>
            <a:r>
              <a:rPr lang="tr-TR" sz="1500" dirty="0"/>
              <a:t>Halüsinasyonlar </a:t>
            </a:r>
          </a:p>
          <a:p>
            <a:r>
              <a:rPr lang="tr-TR" sz="1500" dirty="0"/>
              <a:t>Bilinç azalması </a:t>
            </a:r>
          </a:p>
          <a:p>
            <a:r>
              <a:rPr lang="tr-TR" sz="1500" dirty="0"/>
              <a:t>Ajitasyon</a:t>
            </a:r>
          </a:p>
          <a:p>
            <a:r>
              <a:rPr lang="tr-TR" sz="1500" dirty="0"/>
              <a:t>Titreme</a:t>
            </a:r>
          </a:p>
          <a:p>
            <a:r>
              <a:rPr lang="tr-TR" sz="1500" dirty="0" err="1"/>
              <a:t>Ataksi</a:t>
            </a:r>
            <a:endParaRPr lang="tr-TR" sz="1500" dirty="0"/>
          </a:p>
          <a:p>
            <a:r>
              <a:rPr lang="tr-TR" sz="1500" dirty="0" err="1"/>
              <a:t>Disartri</a:t>
            </a:r>
            <a:r>
              <a:rPr lang="tr-TR" sz="1500" dirty="0"/>
              <a:t> (konuşma </a:t>
            </a:r>
            <a:r>
              <a:rPr lang="tr-TR" sz="1500" dirty="0" smtClean="0"/>
              <a:t>bozukluğu)</a:t>
            </a:r>
            <a:endParaRPr lang="tr-TR" sz="1500" dirty="0"/>
          </a:p>
          <a:p>
            <a:r>
              <a:rPr lang="tr-TR" sz="1500" dirty="0" err="1"/>
              <a:t>Psikotik</a:t>
            </a:r>
            <a:r>
              <a:rPr lang="tr-TR" sz="1500" dirty="0"/>
              <a:t> </a:t>
            </a:r>
            <a:r>
              <a:rPr lang="tr-TR" sz="1500" dirty="0" smtClean="0"/>
              <a:t>semptomlar</a:t>
            </a:r>
            <a:endParaRPr lang="tr-TR" sz="1500" dirty="0"/>
          </a:p>
          <a:p>
            <a:r>
              <a:rPr lang="tr-TR" sz="1500" dirty="0" err="1" smtClean="0"/>
              <a:t>Konvülsiyonlar</a:t>
            </a:r>
            <a:r>
              <a:rPr lang="tr-TR" sz="1500" dirty="0" smtClean="0"/>
              <a:t> </a:t>
            </a:r>
            <a:endParaRPr lang="tr-TR" sz="1500" dirty="0"/>
          </a:p>
          <a:p>
            <a:r>
              <a:rPr lang="tr-TR" sz="1500" dirty="0" err="1" smtClean="0"/>
              <a:t>Ansefalopati</a:t>
            </a:r>
            <a:r>
              <a:rPr lang="tr-TR" sz="1500" dirty="0" smtClean="0"/>
              <a:t> </a:t>
            </a:r>
            <a:endParaRPr lang="tr-TR" sz="1500" dirty="0"/>
          </a:p>
          <a:p>
            <a:r>
              <a:rPr lang="tr-TR" sz="1500" dirty="0" smtClean="0"/>
              <a:t>Koma</a:t>
            </a:r>
            <a:endParaRPr lang="tr-TR" sz="1500" dirty="0"/>
          </a:p>
        </p:txBody>
      </p:sp>
      <p:sp>
        <p:nvSpPr>
          <p:cNvPr id="26" name="Metin kutusu 25"/>
          <p:cNvSpPr txBox="1"/>
          <p:nvPr/>
        </p:nvSpPr>
        <p:spPr>
          <a:xfrm>
            <a:off x="7386452" y="356284"/>
            <a:ext cx="2410691" cy="1815882"/>
          </a:xfrm>
          <a:prstGeom prst="rect">
            <a:avLst/>
          </a:prstGeom>
          <a:noFill/>
        </p:spPr>
        <p:txBody>
          <a:bodyPr wrap="square" rtlCol="0">
            <a:spAutoFit/>
          </a:bodyPr>
          <a:lstStyle/>
          <a:p>
            <a:r>
              <a:rPr lang="tr-TR" sz="1400" dirty="0"/>
              <a:t>Erişkinler </a:t>
            </a:r>
            <a:r>
              <a:rPr lang="tr-TR" sz="1400" dirty="0" smtClean="0"/>
              <a:t>, günde </a:t>
            </a:r>
            <a:r>
              <a:rPr lang="tr-TR" sz="1400" dirty="0"/>
              <a:t>3 </a:t>
            </a:r>
            <a:r>
              <a:rPr lang="tr-TR" sz="1400" dirty="0" smtClean="0"/>
              <a:t>kez </a:t>
            </a:r>
            <a:r>
              <a:rPr lang="tr-TR" sz="1400" dirty="0"/>
              <a:t>7 gün süre ile alınmalıdır.</a:t>
            </a:r>
          </a:p>
          <a:p>
            <a:r>
              <a:rPr lang="tr-TR" sz="1400" dirty="0" smtClean="0"/>
              <a:t>Çocuklar, </a:t>
            </a:r>
            <a:r>
              <a:rPr lang="tr-TR" sz="1400" dirty="0" err="1"/>
              <a:t>Valtrex’in</a:t>
            </a:r>
            <a:r>
              <a:rPr lang="tr-TR" sz="1400" dirty="0"/>
              <a:t> çocuklarda kullanımıyla ilgili bilgi yoktur. </a:t>
            </a:r>
          </a:p>
          <a:p>
            <a:r>
              <a:rPr lang="tr-TR" sz="1400" dirty="0" smtClean="0"/>
              <a:t>Yaşlılar, yaşlılarda </a:t>
            </a:r>
            <a:r>
              <a:rPr lang="tr-TR" sz="1400" dirty="0"/>
              <a:t>böbrek yetmezliği olasılığı </a:t>
            </a:r>
            <a:r>
              <a:rPr lang="tr-TR" sz="1400" dirty="0" smtClean="0"/>
              <a:t>göz önüne </a:t>
            </a:r>
            <a:r>
              <a:rPr lang="tr-TR" sz="1400" dirty="0"/>
              <a:t>alınmalıdır ve buna göre dozaj </a:t>
            </a:r>
            <a:r>
              <a:rPr lang="tr-TR" sz="1400" dirty="0" smtClean="0"/>
              <a:t>ayarlanmalıdır.</a:t>
            </a:r>
            <a:endParaRPr lang="tr-TR" sz="1400" dirty="0"/>
          </a:p>
        </p:txBody>
      </p:sp>
    </p:spTree>
    <p:extLst>
      <p:ext uri="{BB962C8B-B14F-4D97-AF65-F5344CB8AC3E}">
        <p14:creationId xmlns:p14="http://schemas.microsoft.com/office/powerpoint/2010/main" val="1162084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b="1" dirty="0" smtClean="0">
                <a:solidFill>
                  <a:srgbClr val="FF0000"/>
                </a:solidFill>
                <a:latin typeface="Arial Black" panose="020B0A04020102020204" pitchFamily="34" charset="0"/>
              </a:rPr>
              <a:t>  </a:t>
            </a:r>
          </a:p>
          <a:p>
            <a:pPr marL="0" indent="0" algn="just">
              <a:buNone/>
            </a:pPr>
            <a:r>
              <a:rPr lang="tr-TR" sz="2400" b="1" dirty="0">
                <a:solidFill>
                  <a:srgbClr val="FF0000"/>
                </a:solidFill>
                <a:latin typeface="Arial Black" panose="020B0A04020102020204" pitchFamily="34" charset="0"/>
              </a:rPr>
              <a:t> </a:t>
            </a:r>
            <a:r>
              <a:rPr lang="tr-TR" sz="2400" b="1" dirty="0" smtClean="0">
                <a:solidFill>
                  <a:srgbClr val="FF0000"/>
                </a:solidFill>
                <a:latin typeface="Arial Black" panose="020B0A04020102020204" pitchFamily="34" charset="0"/>
              </a:rPr>
              <a:t>  İLAÇLARIN  VÜCUTTAN  ATILIMI</a:t>
            </a:r>
          </a:p>
          <a:p>
            <a:pPr marL="0" indent="0" algn="just">
              <a:buNone/>
            </a:pPr>
            <a:endParaRPr lang="tr-TR" sz="2400" b="1" dirty="0">
              <a:solidFill>
                <a:srgbClr val="FF0000"/>
              </a:solidFill>
              <a:latin typeface="Arial Black" panose="020B0A04020102020204" pitchFamily="34" charset="0"/>
            </a:endParaRPr>
          </a:p>
          <a:p>
            <a:pPr marL="0" indent="0" algn="just">
              <a:buNone/>
            </a:pPr>
            <a:endParaRPr lang="tr-TR" sz="2400" b="1" dirty="0" smtClean="0">
              <a:solidFill>
                <a:srgbClr val="FF0000"/>
              </a:solidFill>
              <a:latin typeface="Arial Black" panose="020B0A04020102020204" pitchFamily="34" charset="0"/>
            </a:endParaRPr>
          </a:p>
          <a:p>
            <a:pPr marL="0" indent="0" algn="just">
              <a:buNone/>
            </a:pPr>
            <a:endParaRPr lang="tr-TR" sz="2400" b="1" dirty="0">
              <a:solidFill>
                <a:srgbClr val="FF0000"/>
              </a:solidFill>
              <a:latin typeface="Arial Black" panose="020B0A04020102020204" pitchFamily="34" charset="0"/>
            </a:endParaRPr>
          </a:p>
          <a:p>
            <a:pPr algn="just"/>
            <a:r>
              <a:rPr lang="tr-TR" sz="1600" dirty="0" smtClean="0">
                <a:latin typeface="Arial Black" panose="020B0A04020102020204" pitchFamily="34" charset="0"/>
              </a:rPr>
              <a:t>İlaçlar vücuttan değişim olmadan veya </a:t>
            </a:r>
            <a:r>
              <a:rPr lang="tr-TR" sz="1600" dirty="0" err="1" smtClean="0">
                <a:latin typeface="Arial Black" panose="020B0A04020102020204" pitchFamily="34" charset="0"/>
              </a:rPr>
              <a:t>metabolit</a:t>
            </a:r>
            <a:r>
              <a:rPr lang="tr-TR" sz="1600" dirty="0" smtClean="0">
                <a:latin typeface="Arial Black" panose="020B0A04020102020204" pitchFamily="34" charset="0"/>
              </a:rPr>
              <a:t> olarak atılır.</a:t>
            </a:r>
          </a:p>
          <a:p>
            <a:pPr algn="just"/>
            <a:r>
              <a:rPr lang="tr-TR" sz="1600" dirty="0" smtClean="0">
                <a:latin typeface="Arial Black" panose="020B0A04020102020204" pitchFamily="34" charset="0"/>
              </a:rPr>
              <a:t>İnsanlara uygulanan ilaçların yaklaşık %25-30’u için başlıca eliminasyon yolu </a:t>
            </a:r>
            <a:r>
              <a:rPr lang="tr-TR" sz="1600" dirty="0" smtClean="0">
                <a:solidFill>
                  <a:srgbClr val="00B050"/>
                </a:solidFill>
                <a:latin typeface="Arial Black" panose="020B0A04020102020204" pitchFamily="34" charset="0"/>
              </a:rPr>
              <a:t>böbreklerdir</a:t>
            </a:r>
            <a:r>
              <a:rPr lang="tr-TR" sz="1600" dirty="0" smtClean="0">
                <a:latin typeface="Arial Black" panose="020B0A04020102020204" pitchFamily="34" charset="0"/>
              </a:rPr>
              <a:t>.</a:t>
            </a:r>
          </a:p>
          <a:p>
            <a:pPr algn="just"/>
            <a:r>
              <a:rPr lang="tr-TR" sz="1600" dirty="0" smtClean="0">
                <a:solidFill>
                  <a:srgbClr val="00B050"/>
                </a:solidFill>
                <a:latin typeface="Arial Black" panose="020B0A04020102020204" pitchFamily="34" charset="0"/>
              </a:rPr>
              <a:t>Böbrek</a:t>
            </a:r>
            <a:r>
              <a:rPr lang="tr-TR" sz="1600" dirty="0" smtClean="0">
                <a:latin typeface="Arial Black" panose="020B0A04020102020204" pitchFamily="34" charset="0"/>
              </a:rPr>
              <a:t>, ilaçların ve </a:t>
            </a:r>
            <a:r>
              <a:rPr lang="tr-TR" sz="1600" dirty="0" err="1" smtClean="0">
                <a:latin typeface="Arial Black" panose="020B0A04020102020204" pitchFamily="34" charset="0"/>
              </a:rPr>
              <a:t>metabolitlerinin</a:t>
            </a:r>
            <a:r>
              <a:rPr lang="tr-TR" sz="1600" dirty="0" smtClean="0">
                <a:latin typeface="Arial Black" panose="020B0A04020102020204" pitchFamily="34" charset="0"/>
              </a:rPr>
              <a:t> atılması için en önemli organdır.</a:t>
            </a:r>
          </a:p>
          <a:p>
            <a:pPr algn="just"/>
            <a:endParaRPr lang="tr-TR" sz="1600" b="1" dirty="0" smtClean="0">
              <a:latin typeface="Arial Black" panose="020B0A04020102020204" pitchFamily="34" charset="0"/>
            </a:endParaRPr>
          </a:p>
          <a:p>
            <a:pPr algn="just"/>
            <a:endParaRPr lang="tr-TR" sz="1600" b="1" dirty="0" smtClean="0">
              <a:latin typeface="Arial Black" panose="020B0A04020102020204" pitchFamily="34" charset="0"/>
            </a:endParaRPr>
          </a:p>
          <a:p>
            <a:pPr algn="just"/>
            <a:endParaRPr lang="tr-TR" sz="1400" b="1" dirty="0" smtClean="0">
              <a:solidFill>
                <a:srgbClr val="00B050"/>
              </a:solidFill>
              <a:latin typeface="Arial Black" panose="020B0A04020102020204" pitchFamily="34" charset="0"/>
            </a:endParaRPr>
          </a:p>
          <a:p>
            <a:pPr algn="just"/>
            <a:endParaRPr lang="tr-TR" sz="1400" b="1" dirty="0">
              <a:solidFill>
                <a:srgbClr val="00B050"/>
              </a:solidFill>
              <a:latin typeface="Arial Black" panose="020B0A04020102020204" pitchFamily="34" charset="0"/>
            </a:endParaRPr>
          </a:p>
          <a:p>
            <a:pPr algn="just"/>
            <a:r>
              <a:rPr lang="tr-TR" sz="1400" b="1" dirty="0" smtClean="0">
                <a:solidFill>
                  <a:srgbClr val="00B050"/>
                </a:solidFill>
                <a:latin typeface="Arial Black" panose="020B0A04020102020204" pitchFamily="34" charset="0"/>
              </a:rPr>
              <a:t>Böbrek; </a:t>
            </a:r>
            <a:r>
              <a:rPr lang="tr-TR" sz="1400" b="1" dirty="0" smtClean="0">
                <a:latin typeface="Arial Black" panose="020B0A04020102020204" pitchFamily="34" charset="0"/>
              </a:rPr>
              <a:t>Kan filtreleyen, vücut metabolizmasının son ürünlerini idrar formunda atan ve vücut mineral seviyelerini düzenleyen iki adet organdır.</a:t>
            </a:r>
            <a:endParaRPr lang="tr-TR" sz="1400" b="1" dirty="0">
              <a:latin typeface="Arial Black" panose="020B0A04020102020204" pitchFamily="34" charset="0"/>
            </a:endParaRPr>
          </a:p>
          <a:p>
            <a:pPr algn="just"/>
            <a:endParaRPr lang="tr-TR" sz="1600" dirty="0" smtClean="0">
              <a:latin typeface="Arial Black" panose="020B0A04020102020204" pitchFamily="34" charset="0"/>
            </a:endParaRPr>
          </a:p>
        </p:txBody>
      </p:sp>
    </p:spTree>
    <p:extLst>
      <p:ext uri="{BB962C8B-B14F-4D97-AF65-F5344CB8AC3E}">
        <p14:creationId xmlns:p14="http://schemas.microsoft.com/office/powerpoint/2010/main" val="32106542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Düz Bağlayıcı 3"/>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Düz Bağlayıcı 4"/>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Dikdörtgen 14"/>
          <p:cNvSpPr/>
          <p:nvPr/>
        </p:nvSpPr>
        <p:spPr>
          <a:xfrm rot="16200000">
            <a:off x="-1399308" y="3113529"/>
            <a:ext cx="3213124"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Antiviral</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6" name="Dikdörtgen 15"/>
          <p:cNvSpPr/>
          <p:nvPr/>
        </p:nvSpPr>
        <p:spPr>
          <a:xfrm rot="16200000">
            <a:off x="-2561310" y="3097036"/>
            <a:ext cx="6555577" cy="492443"/>
          </a:xfrm>
          <a:prstGeom prst="rect">
            <a:avLst/>
          </a:prstGeom>
          <a:noFill/>
        </p:spPr>
        <p:txBody>
          <a:bodyPr wrap="none" lIns="91440" tIns="45720" rIns="91440" bIns="45720">
            <a:spAutoFit/>
          </a:bodyPr>
          <a:lstStyle/>
          <a:p>
            <a:pPr algn="ctr"/>
            <a:r>
              <a:rPr lang="tr-TR" sz="26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Herpes</a:t>
            </a:r>
            <a:r>
              <a:rPr lang="tr-TR" sz="26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Virüs Enfeksiyonu</a:t>
            </a:r>
            <a:r>
              <a:rPr lang="tr-TR" sz="26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2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7" name="İçerik Yer Tutucusu 2"/>
          <p:cNvSpPr txBox="1">
            <a:spLocks/>
          </p:cNvSpPr>
          <p:nvPr/>
        </p:nvSpPr>
        <p:spPr>
          <a:xfrm>
            <a:off x="1145474" y="-25547"/>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18" name="Metin kutusu 17"/>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19" name="Metin kutusu 18"/>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0" name="Metin kutusu 19"/>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1" name="Metin kutusu 20"/>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2" name="Metin kutusu 21"/>
          <p:cNvSpPr txBox="1"/>
          <p:nvPr/>
        </p:nvSpPr>
        <p:spPr>
          <a:xfrm>
            <a:off x="1045430" y="587195"/>
            <a:ext cx="2417292" cy="646331"/>
          </a:xfrm>
          <a:prstGeom prst="rect">
            <a:avLst/>
          </a:prstGeom>
          <a:noFill/>
        </p:spPr>
        <p:txBody>
          <a:bodyPr wrap="square" rtlCol="0">
            <a:spAutoFit/>
          </a:bodyPr>
          <a:lstStyle/>
          <a:p>
            <a:r>
              <a:rPr lang="tr-TR" b="1" dirty="0" err="1" smtClean="0"/>
              <a:t>Famsiklovir</a:t>
            </a:r>
            <a:r>
              <a:rPr lang="tr-TR" b="1" dirty="0"/>
              <a:t/>
            </a:r>
            <a:br>
              <a:rPr lang="tr-TR" b="1" dirty="0"/>
            </a:br>
            <a:endParaRPr lang="tr-TR" b="1" dirty="0"/>
          </a:p>
        </p:txBody>
      </p:sp>
      <p:sp>
        <p:nvSpPr>
          <p:cNvPr id="23" name="Metin kutusu 22"/>
          <p:cNvSpPr txBox="1"/>
          <p:nvPr/>
        </p:nvSpPr>
        <p:spPr>
          <a:xfrm>
            <a:off x="2620487" y="400110"/>
            <a:ext cx="2410691" cy="1015663"/>
          </a:xfrm>
          <a:prstGeom prst="rect">
            <a:avLst/>
          </a:prstGeom>
          <a:noFill/>
        </p:spPr>
        <p:txBody>
          <a:bodyPr wrap="square" rtlCol="0">
            <a:spAutoFit/>
          </a:bodyPr>
          <a:lstStyle/>
          <a:p>
            <a:r>
              <a:rPr lang="tr-TR" sz="1500" dirty="0" err="1"/>
              <a:t>Herpes</a:t>
            </a:r>
            <a:r>
              <a:rPr lang="tr-TR" sz="1500" dirty="0"/>
              <a:t> </a:t>
            </a:r>
            <a:r>
              <a:rPr lang="tr-TR" sz="1500" dirty="0" err="1"/>
              <a:t>zoster</a:t>
            </a:r>
            <a:r>
              <a:rPr lang="tr-TR" sz="1500" dirty="0"/>
              <a:t> (zona) tedavisi </a:t>
            </a:r>
          </a:p>
          <a:p>
            <a:r>
              <a:rPr lang="tr-TR" sz="1500" dirty="0" smtClean="0"/>
              <a:t>Post-</a:t>
            </a:r>
            <a:r>
              <a:rPr lang="tr-TR" sz="1500" dirty="0" err="1" smtClean="0"/>
              <a:t>herpetik</a:t>
            </a:r>
            <a:r>
              <a:rPr lang="tr-TR" sz="1500" dirty="0" smtClean="0"/>
              <a:t> </a:t>
            </a:r>
            <a:r>
              <a:rPr lang="tr-TR" sz="1500" dirty="0"/>
              <a:t>nevralji gelişimi riski olduğunda kullanılır.</a:t>
            </a:r>
          </a:p>
        </p:txBody>
      </p:sp>
      <p:sp>
        <p:nvSpPr>
          <p:cNvPr id="24" name="Metin kutusu 23"/>
          <p:cNvSpPr txBox="1"/>
          <p:nvPr/>
        </p:nvSpPr>
        <p:spPr>
          <a:xfrm>
            <a:off x="5210632" y="487325"/>
            <a:ext cx="2410691" cy="323165"/>
          </a:xfrm>
          <a:prstGeom prst="rect">
            <a:avLst/>
          </a:prstGeom>
          <a:noFill/>
        </p:spPr>
        <p:txBody>
          <a:bodyPr wrap="square" rtlCol="0">
            <a:spAutoFit/>
          </a:bodyPr>
          <a:lstStyle/>
          <a:p>
            <a:r>
              <a:rPr lang="tr-TR" sz="1500" dirty="0" smtClean="0"/>
              <a:t>Aşırı duyarlılık</a:t>
            </a:r>
            <a:endParaRPr lang="tr-TR" sz="1500" dirty="0"/>
          </a:p>
        </p:txBody>
      </p:sp>
      <p:sp>
        <p:nvSpPr>
          <p:cNvPr id="25" name="Metin kutusu 24"/>
          <p:cNvSpPr txBox="1"/>
          <p:nvPr/>
        </p:nvSpPr>
        <p:spPr>
          <a:xfrm>
            <a:off x="9844644" y="424945"/>
            <a:ext cx="2410691" cy="553998"/>
          </a:xfrm>
          <a:prstGeom prst="rect">
            <a:avLst/>
          </a:prstGeom>
          <a:noFill/>
        </p:spPr>
        <p:txBody>
          <a:bodyPr wrap="square" rtlCol="0">
            <a:spAutoFit/>
          </a:bodyPr>
          <a:lstStyle/>
          <a:p>
            <a:r>
              <a:rPr lang="tr-TR" sz="1500" dirty="0"/>
              <a:t>Baş ağrısı</a:t>
            </a:r>
          </a:p>
          <a:p>
            <a:r>
              <a:rPr lang="tr-TR" sz="1500" dirty="0"/>
              <a:t>Mide bulantısı </a:t>
            </a:r>
          </a:p>
        </p:txBody>
      </p:sp>
      <p:sp>
        <p:nvSpPr>
          <p:cNvPr id="26" name="Metin kutusu 25"/>
          <p:cNvSpPr txBox="1"/>
          <p:nvPr/>
        </p:nvSpPr>
        <p:spPr>
          <a:xfrm>
            <a:off x="7433953" y="400110"/>
            <a:ext cx="2410691" cy="3093154"/>
          </a:xfrm>
          <a:prstGeom prst="rect">
            <a:avLst/>
          </a:prstGeom>
          <a:noFill/>
        </p:spPr>
        <p:txBody>
          <a:bodyPr wrap="square" rtlCol="0">
            <a:spAutoFit/>
          </a:bodyPr>
          <a:lstStyle/>
          <a:p>
            <a:r>
              <a:rPr lang="tr-TR" sz="1500" dirty="0"/>
              <a:t>Erişkinler,  Akut </a:t>
            </a:r>
            <a:r>
              <a:rPr lang="tr-TR" sz="1500" dirty="0" err="1"/>
              <a:t>Herpes</a:t>
            </a:r>
            <a:r>
              <a:rPr lang="tr-TR" sz="1500" dirty="0"/>
              <a:t> </a:t>
            </a:r>
            <a:r>
              <a:rPr lang="tr-TR" sz="1500" dirty="0" err="1"/>
              <a:t>zoster</a:t>
            </a:r>
            <a:r>
              <a:rPr lang="tr-TR" sz="1500" dirty="0"/>
              <a:t> (zona) enfeksiyonlarının tedavisi için yedi gün süreyle günde üç </a:t>
            </a:r>
            <a:r>
              <a:rPr lang="tr-TR" sz="1500" dirty="0" smtClean="0"/>
              <a:t>kez 250 </a:t>
            </a:r>
            <a:r>
              <a:rPr lang="tr-TR" sz="1500" dirty="0" err="1"/>
              <a:t>mg'lık</a:t>
            </a:r>
            <a:r>
              <a:rPr lang="tr-TR" sz="1500" dirty="0"/>
              <a:t> tablet. Post-</a:t>
            </a:r>
            <a:r>
              <a:rPr lang="tr-TR" sz="1500" dirty="0" err="1"/>
              <a:t>herpetik</a:t>
            </a:r>
            <a:r>
              <a:rPr lang="tr-TR" sz="1500" dirty="0"/>
              <a:t> nevralji gelişimi riski taşıdığı düşünülen hastalarda yedi gün süreyle günde üç kez </a:t>
            </a:r>
            <a:r>
              <a:rPr lang="tr-TR" sz="1500" dirty="0" smtClean="0"/>
              <a:t> 500 </a:t>
            </a:r>
            <a:r>
              <a:rPr lang="tr-TR" sz="1500" dirty="0"/>
              <a:t>mg önerilir. Yaşlılar, </a:t>
            </a:r>
            <a:r>
              <a:rPr lang="tr-TR" sz="1500" dirty="0" err="1"/>
              <a:t>Renal</a:t>
            </a:r>
            <a:r>
              <a:rPr lang="tr-TR" sz="1500" dirty="0"/>
              <a:t> bozukluk söz konusu değilse dozajın değiştirilmesi gerekmez.</a:t>
            </a:r>
          </a:p>
        </p:txBody>
      </p:sp>
      <p:cxnSp>
        <p:nvCxnSpPr>
          <p:cNvPr id="28" name="Düz Bağlayıcı 27"/>
          <p:cNvCxnSpPr/>
          <p:nvPr/>
        </p:nvCxnSpPr>
        <p:spPr>
          <a:xfrm>
            <a:off x="973777" y="3493264"/>
            <a:ext cx="11218223"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Metin kutusu 28"/>
          <p:cNvSpPr txBox="1"/>
          <p:nvPr/>
        </p:nvSpPr>
        <p:spPr>
          <a:xfrm>
            <a:off x="1053973" y="3832556"/>
            <a:ext cx="2417292" cy="646331"/>
          </a:xfrm>
          <a:prstGeom prst="rect">
            <a:avLst/>
          </a:prstGeom>
          <a:noFill/>
        </p:spPr>
        <p:txBody>
          <a:bodyPr wrap="square" rtlCol="0">
            <a:spAutoFit/>
          </a:bodyPr>
          <a:lstStyle/>
          <a:p>
            <a:r>
              <a:rPr lang="tr-TR" b="1" dirty="0" err="1" smtClean="0"/>
              <a:t>Vidarabin</a:t>
            </a:r>
            <a:r>
              <a:rPr lang="tr-TR" b="1" dirty="0"/>
              <a:t/>
            </a:r>
            <a:br>
              <a:rPr lang="tr-TR" b="1" dirty="0"/>
            </a:br>
            <a:endParaRPr lang="tr-TR" b="1" dirty="0"/>
          </a:p>
        </p:txBody>
      </p:sp>
      <p:sp>
        <p:nvSpPr>
          <p:cNvPr id="30" name="Metin kutusu 29"/>
          <p:cNvSpPr txBox="1"/>
          <p:nvPr/>
        </p:nvSpPr>
        <p:spPr>
          <a:xfrm>
            <a:off x="2651868" y="3612639"/>
            <a:ext cx="2410691" cy="1015663"/>
          </a:xfrm>
          <a:prstGeom prst="rect">
            <a:avLst/>
          </a:prstGeom>
          <a:noFill/>
        </p:spPr>
        <p:txBody>
          <a:bodyPr wrap="square" rtlCol="0">
            <a:spAutoFit/>
          </a:bodyPr>
          <a:lstStyle/>
          <a:p>
            <a:r>
              <a:rPr lang="tr-TR" sz="1500" dirty="0" err="1"/>
              <a:t>Varisella</a:t>
            </a:r>
            <a:r>
              <a:rPr lang="tr-TR" sz="1500" dirty="0"/>
              <a:t> </a:t>
            </a:r>
            <a:r>
              <a:rPr lang="tr-TR" sz="1500" dirty="0" err="1"/>
              <a:t>zoster</a:t>
            </a:r>
            <a:r>
              <a:rPr lang="tr-TR" sz="1500" dirty="0"/>
              <a:t> virüsü</a:t>
            </a:r>
          </a:p>
          <a:p>
            <a:r>
              <a:rPr lang="tr-TR" sz="1500" dirty="0"/>
              <a:t>Su çiçeği</a:t>
            </a:r>
          </a:p>
          <a:p>
            <a:r>
              <a:rPr lang="tr-TR" sz="1500" dirty="0" err="1"/>
              <a:t>Herpes</a:t>
            </a:r>
            <a:r>
              <a:rPr lang="tr-TR" sz="1500" dirty="0"/>
              <a:t> virüsleri</a:t>
            </a:r>
          </a:p>
          <a:p>
            <a:r>
              <a:rPr lang="tr-TR" sz="1500" dirty="0"/>
              <a:t>Aşı virüsü</a:t>
            </a:r>
          </a:p>
        </p:txBody>
      </p:sp>
      <p:sp>
        <p:nvSpPr>
          <p:cNvPr id="31" name="Metin kutusu 30"/>
          <p:cNvSpPr txBox="1"/>
          <p:nvPr/>
        </p:nvSpPr>
        <p:spPr>
          <a:xfrm>
            <a:off x="5210632" y="3704028"/>
            <a:ext cx="2410691" cy="323165"/>
          </a:xfrm>
          <a:prstGeom prst="rect">
            <a:avLst/>
          </a:prstGeom>
          <a:noFill/>
        </p:spPr>
        <p:txBody>
          <a:bodyPr wrap="square" rtlCol="0">
            <a:spAutoFit/>
          </a:bodyPr>
          <a:lstStyle/>
          <a:p>
            <a:r>
              <a:rPr lang="tr-TR" sz="1500" dirty="0" smtClean="0"/>
              <a:t>Aşırı duyarlılık</a:t>
            </a:r>
            <a:endParaRPr lang="tr-TR" sz="1500" dirty="0"/>
          </a:p>
        </p:txBody>
      </p:sp>
      <p:sp>
        <p:nvSpPr>
          <p:cNvPr id="32" name="Metin kutusu 31"/>
          <p:cNvSpPr txBox="1"/>
          <p:nvPr/>
        </p:nvSpPr>
        <p:spPr>
          <a:xfrm>
            <a:off x="7419580" y="3641297"/>
            <a:ext cx="2410691" cy="1246495"/>
          </a:xfrm>
          <a:prstGeom prst="rect">
            <a:avLst/>
          </a:prstGeom>
          <a:noFill/>
        </p:spPr>
        <p:txBody>
          <a:bodyPr wrap="square" rtlCol="0">
            <a:spAutoFit/>
          </a:bodyPr>
          <a:lstStyle/>
          <a:p>
            <a:r>
              <a:rPr lang="tr-TR" sz="1500" dirty="0"/>
              <a:t>Çapı 0,4-1 cm büyüklüğünde merhem parmağa alınarak cilde sürülerek uygulanır, her 5-6 saatte bir günde 3-6 kez kullanılır.</a:t>
            </a:r>
          </a:p>
        </p:txBody>
      </p:sp>
      <p:sp>
        <p:nvSpPr>
          <p:cNvPr id="33" name="Metin kutusu 32"/>
          <p:cNvSpPr txBox="1"/>
          <p:nvPr/>
        </p:nvSpPr>
        <p:spPr>
          <a:xfrm>
            <a:off x="9844644" y="3543133"/>
            <a:ext cx="2410691" cy="1708160"/>
          </a:xfrm>
          <a:prstGeom prst="rect">
            <a:avLst/>
          </a:prstGeom>
          <a:noFill/>
        </p:spPr>
        <p:txBody>
          <a:bodyPr wrap="square" rtlCol="0">
            <a:spAutoFit/>
          </a:bodyPr>
          <a:lstStyle/>
          <a:p>
            <a:r>
              <a:rPr lang="tr-TR" sz="1500" dirty="0"/>
              <a:t>Mide bulantısı</a:t>
            </a:r>
          </a:p>
          <a:p>
            <a:r>
              <a:rPr lang="tr-TR" sz="1500" dirty="0"/>
              <a:t>Kusma</a:t>
            </a:r>
          </a:p>
          <a:p>
            <a:r>
              <a:rPr lang="tr-TR" sz="1500" dirty="0"/>
              <a:t>İshal</a:t>
            </a:r>
          </a:p>
          <a:p>
            <a:r>
              <a:rPr lang="tr-TR" sz="1500" dirty="0"/>
              <a:t>Zayıflık</a:t>
            </a:r>
          </a:p>
          <a:p>
            <a:r>
              <a:rPr lang="tr-TR" sz="1500" dirty="0"/>
              <a:t>İsilik</a:t>
            </a:r>
          </a:p>
          <a:p>
            <a:r>
              <a:rPr lang="tr-TR" sz="1500" dirty="0" err="1"/>
              <a:t>Hipokalemi</a:t>
            </a:r>
            <a:endParaRPr lang="tr-TR" sz="1500" dirty="0"/>
          </a:p>
          <a:p>
            <a:r>
              <a:rPr lang="tr-TR" sz="1500" dirty="0" err="1"/>
              <a:t>Lökopeni</a:t>
            </a:r>
            <a:endParaRPr lang="tr-TR" sz="1500" dirty="0"/>
          </a:p>
        </p:txBody>
      </p:sp>
    </p:spTree>
    <p:extLst>
      <p:ext uri="{BB962C8B-B14F-4D97-AF65-F5344CB8AC3E}">
        <p14:creationId xmlns:p14="http://schemas.microsoft.com/office/powerpoint/2010/main" val="888092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Düz Bağlayıcı 3"/>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Düz Bağlayıcı 4"/>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flipH="1">
            <a:off x="947872"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Dikdörtgen 14"/>
          <p:cNvSpPr/>
          <p:nvPr/>
        </p:nvSpPr>
        <p:spPr>
          <a:xfrm rot="16200000">
            <a:off x="-1399308" y="3113529"/>
            <a:ext cx="3213124"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Antiviral</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6" name="Dikdörtgen 15"/>
          <p:cNvSpPr/>
          <p:nvPr/>
        </p:nvSpPr>
        <p:spPr>
          <a:xfrm rot="16200000">
            <a:off x="-2561310" y="3097036"/>
            <a:ext cx="6555577" cy="492443"/>
          </a:xfrm>
          <a:prstGeom prst="rect">
            <a:avLst/>
          </a:prstGeom>
          <a:noFill/>
        </p:spPr>
        <p:txBody>
          <a:bodyPr wrap="none" lIns="91440" tIns="45720" rIns="91440" bIns="45720">
            <a:spAutoFit/>
          </a:bodyPr>
          <a:lstStyle/>
          <a:p>
            <a:pPr algn="ctr"/>
            <a:r>
              <a:rPr lang="tr-TR" sz="26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Herpes</a:t>
            </a:r>
            <a:r>
              <a:rPr lang="tr-TR" sz="26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Virüs Enfeksiyonu</a:t>
            </a:r>
            <a:r>
              <a:rPr lang="tr-TR" sz="26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2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7" name="İçerik Yer Tutucusu 2"/>
          <p:cNvSpPr txBox="1">
            <a:spLocks/>
          </p:cNvSpPr>
          <p:nvPr/>
        </p:nvSpPr>
        <p:spPr>
          <a:xfrm>
            <a:off x="1145474" y="-25547"/>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18" name="Metin kutusu 17"/>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19" name="Metin kutusu 18"/>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0" name="Metin kutusu 19"/>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1" name="Metin kutusu 20"/>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2" name="Metin kutusu 21"/>
          <p:cNvSpPr txBox="1"/>
          <p:nvPr/>
        </p:nvSpPr>
        <p:spPr>
          <a:xfrm>
            <a:off x="2600698" y="374563"/>
            <a:ext cx="2410691" cy="2169825"/>
          </a:xfrm>
          <a:prstGeom prst="rect">
            <a:avLst/>
          </a:prstGeom>
          <a:noFill/>
        </p:spPr>
        <p:txBody>
          <a:bodyPr wrap="square" rtlCol="0">
            <a:spAutoFit/>
          </a:bodyPr>
          <a:lstStyle/>
          <a:p>
            <a:r>
              <a:rPr lang="tr-TR" sz="1500" dirty="0" err="1"/>
              <a:t>İmmün</a:t>
            </a:r>
            <a:r>
              <a:rPr lang="tr-TR" sz="1500" dirty="0"/>
              <a:t> uyuşmazlığı bulunan şahıslardaki yaşamı veya görmeyi tehdit edici enfeksiyonlar </a:t>
            </a:r>
          </a:p>
          <a:p>
            <a:r>
              <a:rPr lang="tr-TR" sz="1500" dirty="0" err="1"/>
              <a:t>Edinsel</a:t>
            </a:r>
            <a:r>
              <a:rPr lang="tr-TR" sz="1500" dirty="0"/>
              <a:t> bağışıklık yetersizliği </a:t>
            </a:r>
            <a:r>
              <a:rPr lang="tr-TR" sz="1500" dirty="0" err="1"/>
              <a:t>sendonu</a:t>
            </a:r>
            <a:r>
              <a:rPr lang="tr-TR" sz="1500" dirty="0"/>
              <a:t> olan kişiler </a:t>
            </a:r>
          </a:p>
          <a:p>
            <a:r>
              <a:rPr lang="tr-TR" sz="1500" dirty="0"/>
              <a:t>Organ nakli yapılan hastalarda CMV enfeksiyonlarını önlemek</a:t>
            </a:r>
          </a:p>
        </p:txBody>
      </p:sp>
      <p:sp>
        <p:nvSpPr>
          <p:cNvPr id="23" name="Metin kutusu 22"/>
          <p:cNvSpPr txBox="1"/>
          <p:nvPr/>
        </p:nvSpPr>
        <p:spPr>
          <a:xfrm>
            <a:off x="5112546" y="423481"/>
            <a:ext cx="2410691" cy="553998"/>
          </a:xfrm>
          <a:prstGeom prst="rect">
            <a:avLst/>
          </a:prstGeom>
          <a:noFill/>
        </p:spPr>
        <p:txBody>
          <a:bodyPr wrap="square" rtlCol="0">
            <a:spAutoFit/>
          </a:bodyPr>
          <a:lstStyle/>
          <a:p>
            <a:r>
              <a:rPr lang="tr-TR" sz="1500" dirty="0" smtClean="0"/>
              <a:t>Aşırı duyarlılık</a:t>
            </a:r>
          </a:p>
          <a:p>
            <a:r>
              <a:rPr lang="tr-TR" sz="1500" dirty="0" smtClean="0"/>
              <a:t>Gebelik</a:t>
            </a:r>
            <a:endParaRPr lang="tr-TR" sz="1500" dirty="0"/>
          </a:p>
        </p:txBody>
      </p:sp>
      <p:sp>
        <p:nvSpPr>
          <p:cNvPr id="24" name="Metin kutusu 23"/>
          <p:cNvSpPr txBox="1"/>
          <p:nvPr/>
        </p:nvSpPr>
        <p:spPr>
          <a:xfrm>
            <a:off x="9844644" y="400110"/>
            <a:ext cx="2410691" cy="1477328"/>
          </a:xfrm>
          <a:prstGeom prst="rect">
            <a:avLst/>
          </a:prstGeom>
          <a:noFill/>
        </p:spPr>
        <p:txBody>
          <a:bodyPr wrap="square" rtlCol="0">
            <a:spAutoFit/>
          </a:bodyPr>
          <a:lstStyle/>
          <a:p>
            <a:r>
              <a:rPr lang="tr-TR" sz="1500" dirty="0" err="1"/>
              <a:t>Nötropeni</a:t>
            </a:r>
            <a:endParaRPr lang="tr-TR" sz="1500" dirty="0"/>
          </a:p>
          <a:p>
            <a:r>
              <a:rPr lang="tr-TR" sz="1500" dirty="0" err="1"/>
              <a:t>Trombositopeni</a:t>
            </a:r>
            <a:endParaRPr lang="tr-TR" sz="1500" dirty="0"/>
          </a:p>
          <a:p>
            <a:r>
              <a:rPr lang="tr-TR" sz="1500" dirty="0" err="1"/>
              <a:t>Eozinofili</a:t>
            </a:r>
            <a:endParaRPr lang="tr-TR" sz="1500" dirty="0"/>
          </a:p>
          <a:p>
            <a:r>
              <a:rPr lang="tr-TR" sz="1500" dirty="0" err="1"/>
              <a:t>Fasiyal</a:t>
            </a:r>
            <a:r>
              <a:rPr lang="tr-TR" sz="1500" dirty="0"/>
              <a:t> ödem</a:t>
            </a:r>
          </a:p>
          <a:p>
            <a:r>
              <a:rPr lang="tr-TR" sz="1500" dirty="0"/>
              <a:t>Boğaz ağrısı </a:t>
            </a:r>
          </a:p>
          <a:p>
            <a:r>
              <a:rPr lang="tr-TR" sz="1500" dirty="0"/>
              <a:t>Burun kanaması</a:t>
            </a:r>
          </a:p>
        </p:txBody>
      </p:sp>
      <p:sp>
        <p:nvSpPr>
          <p:cNvPr id="25" name="Metin kutusu 24"/>
          <p:cNvSpPr txBox="1"/>
          <p:nvPr/>
        </p:nvSpPr>
        <p:spPr>
          <a:xfrm>
            <a:off x="7410203" y="367103"/>
            <a:ext cx="2410691" cy="2631490"/>
          </a:xfrm>
          <a:prstGeom prst="rect">
            <a:avLst/>
          </a:prstGeom>
          <a:noFill/>
        </p:spPr>
        <p:txBody>
          <a:bodyPr wrap="square" rtlCol="0">
            <a:spAutoFit/>
          </a:bodyPr>
          <a:lstStyle/>
          <a:p>
            <a:r>
              <a:rPr lang="tr-TR" sz="1500" dirty="0" smtClean="0"/>
              <a:t>Normal </a:t>
            </a:r>
            <a:r>
              <a:rPr lang="tr-TR" sz="1500" dirty="0" err="1"/>
              <a:t>renal</a:t>
            </a:r>
            <a:r>
              <a:rPr lang="tr-TR" sz="1500" dirty="0"/>
              <a:t> </a:t>
            </a:r>
            <a:r>
              <a:rPr lang="tr-TR" sz="1500" dirty="0" smtClean="0"/>
              <a:t>fonksiyonu </a:t>
            </a:r>
            <a:r>
              <a:rPr lang="tr-TR" sz="1500" dirty="0"/>
              <a:t>bulunan hastalar için 1-21 gün süre ile her 12 saatte bir 1 saatten fazla sürecek sabit bir hızla 5mg/kg </a:t>
            </a:r>
            <a:r>
              <a:rPr lang="tr-TR" sz="1500" dirty="0" smtClean="0"/>
              <a:t> </a:t>
            </a:r>
            <a:r>
              <a:rPr lang="tr-TR" sz="1500" dirty="0" err="1" smtClean="0"/>
              <a:t>İ.v</a:t>
            </a:r>
            <a:r>
              <a:rPr lang="tr-TR" sz="1500" dirty="0"/>
              <a:t>. </a:t>
            </a:r>
            <a:r>
              <a:rPr lang="tr-TR" sz="1500" dirty="0" err="1" smtClean="0"/>
              <a:t>infüzyon</a:t>
            </a:r>
            <a:r>
              <a:rPr lang="tr-TR" sz="1500" dirty="0" smtClean="0"/>
              <a:t> </a:t>
            </a:r>
            <a:r>
              <a:rPr lang="tr-TR" sz="1500" dirty="0"/>
              <a:t>şeklinde uygulanır. (10mg/kg/gün) .</a:t>
            </a:r>
          </a:p>
          <a:p>
            <a:r>
              <a:rPr lang="tr-TR" sz="1500" dirty="0"/>
              <a:t>İdame </a:t>
            </a:r>
            <a:r>
              <a:rPr lang="tr-TR" sz="1500" dirty="0" smtClean="0"/>
              <a:t>tedavisi: Her </a:t>
            </a:r>
            <a:r>
              <a:rPr lang="tr-TR" sz="1500" dirty="0"/>
              <a:t>hafta 5 gün süre ile günde </a:t>
            </a:r>
            <a:endParaRPr lang="tr-TR" sz="1500" dirty="0" smtClean="0"/>
          </a:p>
          <a:p>
            <a:r>
              <a:rPr lang="tr-TR" sz="1500" dirty="0" smtClean="0"/>
              <a:t>6 </a:t>
            </a:r>
            <a:r>
              <a:rPr lang="tr-TR" sz="1500" dirty="0"/>
              <a:t>mg/kg </a:t>
            </a:r>
            <a:r>
              <a:rPr lang="tr-TR" sz="1500" dirty="0" smtClean="0"/>
              <a:t> veya </a:t>
            </a:r>
            <a:r>
              <a:rPr lang="tr-TR" sz="1500" dirty="0"/>
              <a:t>haftada 7 gün günde 5mg/kg'dır</a:t>
            </a:r>
            <a:r>
              <a:rPr lang="tr-TR" sz="1500" dirty="0" smtClean="0"/>
              <a:t>.</a:t>
            </a:r>
            <a:endParaRPr lang="tr-TR" sz="1500" dirty="0"/>
          </a:p>
        </p:txBody>
      </p:sp>
      <p:cxnSp>
        <p:nvCxnSpPr>
          <p:cNvPr id="27" name="Düz Bağlayıcı 26"/>
          <p:cNvCxnSpPr/>
          <p:nvPr/>
        </p:nvCxnSpPr>
        <p:spPr>
          <a:xfrm flipV="1">
            <a:off x="959747" y="3176170"/>
            <a:ext cx="11232253" cy="59377"/>
          </a:xfrm>
          <a:prstGeom prst="line">
            <a:avLst/>
          </a:prstGeom>
        </p:spPr>
        <p:style>
          <a:lnRef idx="1">
            <a:schemeClr val="accent1"/>
          </a:lnRef>
          <a:fillRef idx="0">
            <a:schemeClr val="accent1"/>
          </a:fillRef>
          <a:effectRef idx="0">
            <a:schemeClr val="accent1"/>
          </a:effectRef>
          <a:fontRef idx="minor">
            <a:schemeClr val="tx1"/>
          </a:fontRef>
        </p:style>
      </p:cxnSp>
      <p:sp>
        <p:nvSpPr>
          <p:cNvPr id="28" name="Metin kutusu 27"/>
          <p:cNvSpPr txBox="1"/>
          <p:nvPr/>
        </p:nvSpPr>
        <p:spPr>
          <a:xfrm>
            <a:off x="1129308" y="647909"/>
            <a:ext cx="2417292" cy="646331"/>
          </a:xfrm>
          <a:prstGeom prst="rect">
            <a:avLst/>
          </a:prstGeom>
          <a:noFill/>
        </p:spPr>
        <p:txBody>
          <a:bodyPr wrap="square" rtlCol="0">
            <a:spAutoFit/>
          </a:bodyPr>
          <a:lstStyle/>
          <a:p>
            <a:r>
              <a:rPr lang="tr-TR" b="1" dirty="0" err="1" smtClean="0"/>
              <a:t>Cytovene</a:t>
            </a:r>
            <a:r>
              <a:rPr lang="tr-TR" b="1" dirty="0"/>
              <a:t/>
            </a:r>
            <a:br>
              <a:rPr lang="tr-TR" b="1" dirty="0"/>
            </a:br>
            <a:endParaRPr lang="tr-TR" b="1" dirty="0"/>
          </a:p>
        </p:txBody>
      </p:sp>
      <p:sp>
        <p:nvSpPr>
          <p:cNvPr id="29" name="Metin kutusu 28"/>
          <p:cNvSpPr txBox="1"/>
          <p:nvPr/>
        </p:nvSpPr>
        <p:spPr>
          <a:xfrm>
            <a:off x="1053973" y="3592414"/>
            <a:ext cx="2417292" cy="369332"/>
          </a:xfrm>
          <a:prstGeom prst="rect">
            <a:avLst/>
          </a:prstGeom>
          <a:noFill/>
        </p:spPr>
        <p:txBody>
          <a:bodyPr wrap="square" rtlCol="0">
            <a:spAutoFit/>
          </a:bodyPr>
          <a:lstStyle/>
          <a:p>
            <a:r>
              <a:rPr lang="tr-TR" b="1" dirty="0" err="1" smtClean="0"/>
              <a:t>Trifuluridin</a:t>
            </a:r>
            <a:endParaRPr lang="tr-TR" b="1" dirty="0"/>
          </a:p>
        </p:txBody>
      </p:sp>
      <p:sp>
        <p:nvSpPr>
          <p:cNvPr id="30" name="Metin kutusu 29"/>
          <p:cNvSpPr txBox="1"/>
          <p:nvPr/>
        </p:nvSpPr>
        <p:spPr>
          <a:xfrm>
            <a:off x="2772669" y="3393362"/>
            <a:ext cx="2410691" cy="323165"/>
          </a:xfrm>
          <a:prstGeom prst="rect">
            <a:avLst/>
          </a:prstGeom>
          <a:noFill/>
        </p:spPr>
        <p:txBody>
          <a:bodyPr wrap="square" rtlCol="0">
            <a:spAutoFit/>
          </a:bodyPr>
          <a:lstStyle/>
          <a:p>
            <a:r>
              <a:rPr lang="tr-TR" sz="1500" dirty="0" smtClean="0"/>
              <a:t>Uçuk enfeksiyonları</a:t>
            </a:r>
            <a:endParaRPr lang="tr-TR" sz="1500" dirty="0"/>
          </a:p>
        </p:txBody>
      </p:sp>
      <p:sp>
        <p:nvSpPr>
          <p:cNvPr id="31" name="Metin kutusu 30"/>
          <p:cNvSpPr txBox="1"/>
          <p:nvPr/>
        </p:nvSpPr>
        <p:spPr>
          <a:xfrm>
            <a:off x="5112545" y="3365815"/>
            <a:ext cx="2410691" cy="323165"/>
          </a:xfrm>
          <a:prstGeom prst="rect">
            <a:avLst/>
          </a:prstGeom>
          <a:noFill/>
        </p:spPr>
        <p:txBody>
          <a:bodyPr wrap="square" rtlCol="0">
            <a:spAutoFit/>
          </a:bodyPr>
          <a:lstStyle/>
          <a:p>
            <a:r>
              <a:rPr lang="tr-TR" sz="1500" dirty="0" smtClean="0"/>
              <a:t>Aşırı duyarlılık</a:t>
            </a:r>
            <a:endParaRPr lang="tr-TR" sz="1500" dirty="0"/>
          </a:p>
        </p:txBody>
      </p:sp>
      <p:sp>
        <p:nvSpPr>
          <p:cNvPr id="32" name="Metin kutusu 31"/>
          <p:cNvSpPr txBox="1"/>
          <p:nvPr/>
        </p:nvSpPr>
        <p:spPr>
          <a:xfrm>
            <a:off x="7398326" y="3281662"/>
            <a:ext cx="2410691" cy="1015663"/>
          </a:xfrm>
          <a:prstGeom prst="rect">
            <a:avLst/>
          </a:prstGeom>
          <a:noFill/>
        </p:spPr>
        <p:txBody>
          <a:bodyPr wrap="square" rtlCol="0">
            <a:spAutoFit/>
          </a:bodyPr>
          <a:lstStyle/>
          <a:p>
            <a:r>
              <a:rPr lang="tr-TR" sz="1500" dirty="0"/>
              <a:t>1 damlayla başlanır ve 2 gün her 2 saatte bir kullanılır. Sonra günde 3-6 kez kullanılır.</a:t>
            </a:r>
          </a:p>
        </p:txBody>
      </p:sp>
      <p:sp>
        <p:nvSpPr>
          <p:cNvPr id="33" name="Metin kutusu 32"/>
          <p:cNvSpPr txBox="1"/>
          <p:nvPr/>
        </p:nvSpPr>
        <p:spPr>
          <a:xfrm>
            <a:off x="9844643" y="3354453"/>
            <a:ext cx="2410691" cy="323165"/>
          </a:xfrm>
          <a:prstGeom prst="rect">
            <a:avLst/>
          </a:prstGeom>
          <a:noFill/>
        </p:spPr>
        <p:txBody>
          <a:bodyPr wrap="square" rtlCol="0">
            <a:spAutoFit/>
          </a:bodyPr>
          <a:lstStyle/>
          <a:p>
            <a:r>
              <a:rPr lang="tr-TR" sz="1500" dirty="0" smtClean="0"/>
              <a:t>Yanık</a:t>
            </a:r>
            <a:endParaRPr lang="tr-TR" sz="1500" dirty="0"/>
          </a:p>
        </p:txBody>
      </p:sp>
    </p:spTree>
    <p:extLst>
      <p:ext uri="{BB962C8B-B14F-4D97-AF65-F5344CB8AC3E}">
        <p14:creationId xmlns:p14="http://schemas.microsoft.com/office/powerpoint/2010/main" val="34472890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Düz Bağlayıcı 3"/>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Düz Bağlayıcı 4"/>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Dikdörtgen 14"/>
          <p:cNvSpPr/>
          <p:nvPr/>
        </p:nvSpPr>
        <p:spPr>
          <a:xfrm rot="16200000">
            <a:off x="-1399308" y="3113529"/>
            <a:ext cx="3213124"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Antiviral</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6" name="Dikdörtgen 15"/>
          <p:cNvSpPr/>
          <p:nvPr/>
        </p:nvSpPr>
        <p:spPr>
          <a:xfrm rot="16200000">
            <a:off x="-2561310" y="3097036"/>
            <a:ext cx="6555577" cy="492443"/>
          </a:xfrm>
          <a:prstGeom prst="rect">
            <a:avLst/>
          </a:prstGeom>
          <a:noFill/>
        </p:spPr>
        <p:txBody>
          <a:bodyPr wrap="none" lIns="91440" tIns="45720" rIns="91440" bIns="45720">
            <a:spAutoFit/>
          </a:bodyPr>
          <a:lstStyle/>
          <a:p>
            <a:pPr algn="ctr"/>
            <a:r>
              <a:rPr lang="tr-TR" sz="26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Herpes</a:t>
            </a:r>
            <a:r>
              <a:rPr lang="tr-TR" sz="26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Virüs Enfeksiyonu</a:t>
            </a:r>
            <a:r>
              <a:rPr lang="tr-TR" sz="26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2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7" name="İçerik Yer Tutucusu 2"/>
          <p:cNvSpPr txBox="1">
            <a:spLocks/>
          </p:cNvSpPr>
          <p:nvPr/>
        </p:nvSpPr>
        <p:spPr>
          <a:xfrm>
            <a:off x="1145474" y="-25547"/>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18" name="Metin kutusu 17"/>
          <p:cNvSpPr txBox="1"/>
          <p:nvPr/>
        </p:nvSpPr>
        <p:spPr>
          <a:xfrm>
            <a:off x="2958752" y="-92045"/>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19" name="Metin kutusu 18"/>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0" name="Metin kutusu 19"/>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1" name="Metin kutusu 20"/>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2" name="Metin kutusu 21"/>
          <p:cNvSpPr txBox="1"/>
          <p:nvPr/>
        </p:nvSpPr>
        <p:spPr>
          <a:xfrm>
            <a:off x="1145474" y="515814"/>
            <a:ext cx="2417292" cy="369332"/>
          </a:xfrm>
          <a:prstGeom prst="rect">
            <a:avLst/>
          </a:prstGeom>
          <a:noFill/>
        </p:spPr>
        <p:txBody>
          <a:bodyPr wrap="square" rtlCol="0">
            <a:spAutoFit/>
          </a:bodyPr>
          <a:lstStyle/>
          <a:p>
            <a:r>
              <a:rPr lang="tr-TR" b="1" dirty="0" err="1"/>
              <a:t>S</a:t>
            </a:r>
            <a:r>
              <a:rPr lang="tr-TR" b="1" dirty="0" err="1" smtClean="0"/>
              <a:t>idofovir</a:t>
            </a:r>
            <a:endParaRPr lang="tr-TR" b="1" dirty="0"/>
          </a:p>
        </p:txBody>
      </p:sp>
      <p:sp>
        <p:nvSpPr>
          <p:cNvPr id="23" name="Metin kutusu 22"/>
          <p:cNvSpPr txBox="1"/>
          <p:nvPr/>
        </p:nvSpPr>
        <p:spPr>
          <a:xfrm>
            <a:off x="2594760" y="477342"/>
            <a:ext cx="2410691" cy="815608"/>
          </a:xfrm>
          <a:prstGeom prst="rect">
            <a:avLst/>
          </a:prstGeom>
          <a:noFill/>
        </p:spPr>
        <p:txBody>
          <a:bodyPr wrap="square" rtlCol="0">
            <a:spAutoFit/>
          </a:bodyPr>
          <a:lstStyle/>
          <a:p>
            <a:r>
              <a:rPr lang="tr-TR" sz="1500" dirty="0" smtClean="0"/>
              <a:t>AİDS gibi hastalıklar</a:t>
            </a:r>
          </a:p>
          <a:p>
            <a:r>
              <a:rPr lang="tr-TR" sz="1600" dirty="0" err="1"/>
              <a:t>S</a:t>
            </a:r>
            <a:r>
              <a:rPr lang="tr-TR" sz="1600" dirty="0" err="1" smtClean="0"/>
              <a:t>itomegalovirüs</a:t>
            </a:r>
            <a:r>
              <a:rPr lang="tr-TR" sz="1600" dirty="0" smtClean="0"/>
              <a:t> </a:t>
            </a:r>
            <a:r>
              <a:rPr lang="tr-TR" sz="1600" dirty="0" err="1"/>
              <a:t>retinitinin</a:t>
            </a:r>
            <a:r>
              <a:rPr lang="tr-TR" sz="1600" dirty="0"/>
              <a:t> tedavisi</a:t>
            </a:r>
            <a:r>
              <a:rPr lang="tr-TR" sz="1500" dirty="0" smtClean="0"/>
              <a:t> </a:t>
            </a:r>
            <a:endParaRPr lang="tr-TR" sz="1500" dirty="0"/>
          </a:p>
        </p:txBody>
      </p:sp>
      <p:sp>
        <p:nvSpPr>
          <p:cNvPr id="24" name="Dikdörtgen 23"/>
          <p:cNvSpPr/>
          <p:nvPr/>
        </p:nvSpPr>
        <p:spPr>
          <a:xfrm>
            <a:off x="4981559" y="400110"/>
            <a:ext cx="2428644" cy="1246495"/>
          </a:xfrm>
          <a:prstGeom prst="rect">
            <a:avLst/>
          </a:prstGeom>
        </p:spPr>
        <p:txBody>
          <a:bodyPr wrap="square">
            <a:spAutoFit/>
          </a:bodyPr>
          <a:lstStyle/>
          <a:p>
            <a:r>
              <a:rPr lang="tr-TR" sz="1500" dirty="0"/>
              <a:t>Aşırı duyarlılık</a:t>
            </a:r>
          </a:p>
          <a:p>
            <a:r>
              <a:rPr lang="tr-TR" sz="1500" dirty="0"/>
              <a:t>Direkt göz içi enjeksiyon </a:t>
            </a:r>
          </a:p>
          <a:p>
            <a:r>
              <a:rPr lang="tr-TR" sz="1500" dirty="0" err="1" smtClean="0"/>
              <a:t>Nefrotoksik</a:t>
            </a:r>
            <a:r>
              <a:rPr lang="tr-TR" sz="1500" dirty="0" smtClean="0"/>
              <a:t> </a:t>
            </a:r>
            <a:r>
              <a:rPr lang="tr-TR" sz="1500" dirty="0"/>
              <a:t>potansiyeli olan maddeler alan hastalarda kullanılmamalıdır.</a:t>
            </a:r>
          </a:p>
        </p:txBody>
      </p:sp>
      <p:sp>
        <p:nvSpPr>
          <p:cNvPr id="25" name="Metin kutusu 24"/>
          <p:cNvSpPr txBox="1"/>
          <p:nvPr/>
        </p:nvSpPr>
        <p:spPr>
          <a:xfrm>
            <a:off x="9832767" y="349728"/>
            <a:ext cx="2410691" cy="2631490"/>
          </a:xfrm>
          <a:prstGeom prst="rect">
            <a:avLst/>
          </a:prstGeom>
          <a:noFill/>
        </p:spPr>
        <p:txBody>
          <a:bodyPr wrap="square" rtlCol="0">
            <a:spAutoFit/>
          </a:bodyPr>
          <a:lstStyle/>
          <a:p>
            <a:r>
              <a:rPr lang="tr-TR" sz="1500" dirty="0" err="1" smtClean="0"/>
              <a:t>Proteinüri</a:t>
            </a:r>
            <a:endParaRPr lang="tr-TR" sz="1500" dirty="0"/>
          </a:p>
          <a:p>
            <a:r>
              <a:rPr lang="tr-TR" sz="1500" dirty="0" err="1"/>
              <a:t>Nötropeni</a:t>
            </a:r>
            <a:endParaRPr lang="tr-TR" sz="1500" dirty="0"/>
          </a:p>
          <a:p>
            <a:r>
              <a:rPr lang="tr-TR" sz="1500" dirty="0"/>
              <a:t>Azalmış göz içi basınç</a:t>
            </a:r>
          </a:p>
          <a:p>
            <a:r>
              <a:rPr lang="tr-TR" sz="1500" dirty="0"/>
              <a:t>Azalmış serum bikarbonat</a:t>
            </a:r>
          </a:p>
          <a:p>
            <a:r>
              <a:rPr lang="tr-TR" sz="1500" dirty="0"/>
              <a:t>Ateş</a:t>
            </a:r>
          </a:p>
          <a:p>
            <a:r>
              <a:rPr lang="tr-TR" sz="1500" dirty="0"/>
              <a:t>Enfeksiyon</a:t>
            </a:r>
          </a:p>
          <a:p>
            <a:r>
              <a:rPr lang="tr-TR" sz="1500" dirty="0" err="1"/>
              <a:t>Zatüre</a:t>
            </a:r>
            <a:endParaRPr lang="tr-TR" sz="1500" dirty="0"/>
          </a:p>
          <a:p>
            <a:r>
              <a:rPr lang="tr-TR" sz="1500" dirty="0"/>
              <a:t>Solunum güçlüğü</a:t>
            </a:r>
          </a:p>
          <a:p>
            <a:r>
              <a:rPr lang="tr-TR" sz="1500" dirty="0"/>
              <a:t>Mide bulantısı</a:t>
            </a:r>
          </a:p>
          <a:p>
            <a:r>
              <a:rPr lang="tr-TR" sz="1500" dirty="0" err="1"/>
              <a:t>Kereatinin</a:t>
            </a:r>
            <a:r>
              <a:rPr lang="tr-TR" sz="1500" dirty="0"/>
              <a:t> yükselmesi  </a:t>
            </a:r>
          </a:p>
          <a:p>
            <a:r>
              <a:rPr lang="tr-TR" sz="1500" dirty="0" smtClean="0"/>
              <a:t> </a:t>
            </a:r>
            <a:endParaRPr lang="tr-TR" sz="1500" dirty="0"/>
          </a:p>
        </p:txBody>
      </p:sp>
      <p:sp>
        <p:nvSpPr>
          <p:cNvPr id="26" name="Metin kutusu 25"/>
          <p:cNvSpPr txBox="1"/>
          <p:nvPr/>
        </p:nvSpPr>
        <p:spPr>
          <a:xfrm>
            <a:off x="7398326" y="360675"/>
            <a:ext cx="2410691" cy="1015663"/>
          </a:xfrm>
          <a:prstGeom prst="rect">
            <a:avLst/>
          </a:prstGeom>
          <a:noFill/>
        </p:spPr>
        <p:txBody>
          <a:bodyPr wrap="square" rtlCol="0">
            <a:spAutoFit/>
          </a:bodyPr>
          <a:lstStyle/>
          <a:p>
            <a:r>
              <a:rPr lang="tr-TR" sz="1500" dirty="0"/>
              <a:t>Başlangıçta 1,8mg  ve 21 </a:t>
            </a:r>
            <a:r>
              <a:rPr lang="tr-TR" sz="1500" dirty="0" smtClean="0"/>
              <a:t>gün </a:t>
            </a:r>
            <a:r>
              <a:rPr lang="tr-TR" sz="1500" dirty="0"/>
              <a:t>kullanılır. Daha sonra gerekirse iki haftada bir 5 mg dozda IV kullanılır.</a:t>
            </a:r>
          </a:p>
        </p:txBody>
      </p:sp>
      <p:cxnSp>
        <p:nvCxnSpPr>
          <p:cNvPr id="28" name="Düz Bağlayıcı 27"/>
          <p:cNvCxnSpPr/>
          <p:nvPr/>
        </p:nvCxnSpPr>
        <p:spPr>
          <a:xfrm flipH="1" flipV="1">
            <a:off x="985652" y="2768283"/>
            <a:ext cx="11206348" cy="35626"/>
          </a:xfrm>
          <a:prstGeom prst="line">
            <a:avLst/>
          </a:prstGeom>
        </p:spPr>
        <p:style>
          <a:lnRef idx="1">
            <a:schemeClr val="accent1"/>
          </a:lnRef>
          <a:fillRef idx="0">
            <a:schemeClr val="accent1"/>
          </a:fillRef>
          <a:effectRef idx="0">
            <a:schemeClr val="accent1"/>
          </a:effectRef>
          <a:fontRef idx="minor">
            <a:schemeClr val="tx1"/>
          </a:fontRef>
        </p:style>
      </p:cxnSp>
      <p:sp>
        <p:nvSpPr>
          <p:cNvPr id="29" name="Metin kutusu 28"/>
          <p:cNvSpPr txBox="1"/>
          <p:nvPr/>
        </p:nvSpPr>
        <p:spPr>
          <a:xfrm>
            <a:off x="1082754" y="3225742"/>
            <a:ext cx="2417292" cy="369332"/>
          </a:xfrm>
          <a:prstGeom prst="rect">
            <a:avLst/>
          </a:prstGeom>
          <a:noFill/>
        </p:spPr>
        <p:txBody>
          <a:bodyPr wrap="square" rtlCol="0">
            <a:spAutoFit/>
          </a:bodyPr>
          <a:lstStyle/>
          <a:p>
            <a:r>
              <a:rPr lang="tr-TR" b="1" dirty="0" err="1" smtClean="0"/>
              <a:t>Foskarnet</a:t>
            </a:r>
            <a:endParaRPr lang="tr-TR" b="1" dirty="0"/>
          </a:p>
        </p:txBody>
      </p:sp>
      <p:sp>
        <p:nvSpPr>
          <p:cNvPr id="30" name="Metin kutusu 29"/>
          <p:cNvSpPr txBox="1"/>
          <p:nvPr/>
        </p:nvSpPr>
        <p:spPr>
          <a:xfrm>
            <a:off x="2612571" y="2938352"/>
            <a:ext cx="2410691" cy="1246495"/>
          </a:xfrm>
          <a:prstGeom prst="rect">
            <a:avLst/>
          </a:prstGeom>
          <a:noFill/>
        </p:spPr>
        <p:txBody>
          <a:bodyPr wrap="square" rtlCol="0">
            <a:spAutoFit/>
          </a:bodyPr>
          <a:lstStyle/>
          <a:p>
            <a:r>
              <a:rPr lang="tr-TR" sz="1500" dirty="0" err="1"/>
              <a:t>Herpes</a:t>
            </a:r>
            <a:r>
              <a:rPr lang="tr-TR" sz="1500" dirty="0"/>
              <a:t> virüslere </a:t>
            </a:r>
          </a:p>
          <a:p>
            <a:r>
              <a:rPr lang="tr-TR" sz="1500" dirty="0"/>
              <a:t>HIV’ a etkili </a:t>
            </a:r>
          </a:p>
          <a:p>
            <a:r>
              <a:rPr lang="tr-TR" sz="1500" dirty="0" err="1"/>
              <a:t>Herpes</a:t>
            </a:r>
            <a:r>
              <a:rPr lang="tr-TR" sz="1500" dirty="0"/>
              <a:t> virüs DNA </a:t>
            </a:r>
            <a:r>
              <a:rPr lang="tr-TR" sz="1500" dirty="0" err="1"/>
              <a:t>polimerazını</a:t>
            </a:r>
            <a:r>
              <a:rPr lang="tr-TR" sz="1500" dirty="0"/>
              <a:t> </a:t>
            </a:r>
          </a:p>
          <a:p>
            <a:r>
              <a:rPr lang="tr-TR" sz="1500" dirty="0"/>
              <a:t>HIV RT enzimini </a:t>
            </a:r>
          </a:p>
        </p:txBody>
      </p:sp>
      <p:sp>
        <p:nvSpPr>
          <p:cNvPr id="31" name="Metin kutusu 30"/>
          <p:cNvSpPr txBox="1"/>
          <p:nvPr/>
        </p:nvSpPr>
        <p:spPr>
          <a:xfrm>
            <a:off x="4999512" y="2968750"/>
            <a:ext cx="2410691" cy="323165"/>
          </a:xfrm>
          <a:prstGeom prst="rect">
            <a:avLst/>
          </a:prstGeom>
          <a:noFill/>
        </p:spPr>
        <p:txBody>
          <a:bodyPr wrap="square" rtlCol="0">
            <a:spAutoFit/>
          </a:bodyPr>
          <a:lstStyle/>
          <a:p>
            <a:r>
              <a:rPr lang="tr-TR" sz="1500" dirty="0"/>
              <a:t>Aşırı duyarlılık</a:t>
            </a:r>
          </a:p>
        </p:txBody>
      </p:sp>
      <p:sp>
        <p:nvSpPr>
          <p:cNvPr id="32" name="Metin kutusu 31"/>
          <p:cNvSpPr txBox="1"/>
          <p:nvPr/>
        </p:nvSpPr>
        <p:spPr>
          <a:xfrm>
            <a:off x="9832767" y="2907287"/>
            <a:ext cx="2410691" cy="1938992"/>
          </a:xfrm>
          <a:prstGeom prst="rect">
            <a:avLst/>
          </a:prstGeom>
          <a:noFill/>
        </p:spPr>
        <p:txBody>
          <a:bodyPr wrap="square" rtlCol="0">
            <a:spAutoFit/>
          </a:bodyPr>
          <a:lstStyle/>
          <a:p>
            <a:r>
              <a:rPr lang="tr-TR" sz="1500" dirty="0"/>
              <a:t>Mide bulantısı </a:t>
            </a:r>
          </a:p>
          <a:p>
            <a:r>
              <a:rPr lang="tr-TR" sz="1500" dirty="0"/>
              <a:t>İshal</a:t>
            </a:r>
          </a:p>
          <a:p>
            <a:r>
              <a:rPr lang="tr-TR" sz="1500" dirty="0"/>
              <a:t>Kusma</a:t>
            </a:r>
          </a:p>
          <a:p>
            <a:r>
              <a:rPr lang="tr-TR" sz="1500" dirty="0"/>
              <a:t>Mide ağrısı</a:t>
            </a:r>
          </a:p>
          <a:p>
            <a:r>
              <a:rPr lang="tr-TR" sz="1500" dirty="0"/>
              <a:t>İştahsızlık</a:t>
            </a:r>
          </a:p>
          <a:p>
            <a:r>
              <a:rPr lang="tr-TR" sz="1500" dirty="0"/>
              <a:t>Karışıklık</a:t>
            </a:r>
          </a:p>
          <a:p>
            <a:r>
              <a:rPr lang="tr-TR" sz="1500" dirty="0"/>
              <a:t>Baş dönmesi</a:t>
            </a:r>
          </a:p>
          <a:p>
            <a:r>
              <a:rPr lang="tr-TR" sz="1500" dirty="0"/>
              <a:t>Baş ağrısı </a:t>
            </a:r>
          </a:p>
        </p:txBody>
      </p:sp>
      <p:sp>
        <p:nvSpPr>
          <p:cNvPr id="33" name="Metin kutusu 32"/>
          <p:cNvSpPr txBox="1"/>
          <p:nvPr/>
        </p:nvSpPr>
        <p:spPr>
          <a:xfrm>
            <a:off x="7398326" y="2875884"/>
            <a:ext cx="2410691" cy="2169825"/>
          </a:xfrm>
          <a:prstGeom prst="rect">
            <a:avLst/>
          </a:prstGeom>
          <a:noFill/>
        </p:spPr>
        <p:txBody>
          <a:bodyPr wrap="square" rtlCol="0">
            <a:spAutoFit/>
          </a:bodyPr>
          <a:lstStyle/>
          <a:p>
            <a:r>
              <a:rPr lang="tr-TR" sz="1500" dirty="0"/>
              <a:t>Günde 3 kez 60 mg/kg veya günde 2 kez 100 mg/kg </a:t>
            </a:r>
            <a:r>
              <a:rPr lang="tr-TR" sz="1500" dirty="0" smtClean="0"/>
              <a:t>dozda  14-21 </a:t>
            </a:r>
            <a:r>
              <a:rPr lang="tr-TR" sz="1500" dirty="0"/>
              <a:t>gün yükleme  tedavisinden sonra, her gün 90-120 mg/kg günlük dozda ömür boyu IV uygulaması önerilmektedir. </a:t>
            </a:r>
            <a:r>
              <a:rPr lang="tr-TR" sz="1500" dirty="0" err="1"/>
              <a:t>Foskarnet</a:t>
            </a:r>
            <a:r>
              <a:rPr lang="tr-TR" sz="1500" dirty="0"/>
              <a:t> </a:t>
            </a:r>
            <a:r>
              <a:rPr lang="tr-TR" sz="1500" dirty="0" err="1"/>
              <a:t>intraventreal</a:t>
            </a:r>
            <a:r>
              <a:rPr lang="tr-TR" sz="1500" dirty="0"/>
              <a:t> olarak da uygulanır.</a:t>
            </a:r>
          </a:p>
        </p:txBody>
      </p:sp>
    </p:spTree>
    <p:extLst>
      <p:ext uri="{BB962C8B-B14F-4D97-AF65-F5344CB8AC3E}">
        <p14:creationId xmlns:p14="http://schemas.microsoft.com/office/powerpoint/2010/main" val="26223405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Metin kutusu 15"/>
          <p:cNvSpPr txBox="1"/>
          <p:nvPr/>
        </p:nvSpPr>
        <p:spPr>
          <a:xfrm>
            <a:off x="2990596" y="-49874"/>
            <a:ext cx="2062352" cy="430887"/>
          </a:xfrm>
          <a:prstGeom prst="rect">
            <a:avLst/>
          </a:prstGeom>
          <a:noFill/>
        </p:spPr>
        <p:txBody>
          <a:bodyPr wrap="square" rtlCol="0">
            <a:spAutoFit/>
          </a:bodyPr>
          <a:lstStyle/>
          <a:p>
            <a:r>
              <a:rPr lang="tr-TR" sz="2200" dirty="0" err="1" smtClean="0">
                <a:solidFill>
                  <a:srgbClr val="FF0000"/>
                </a:solidFill>
              </a:rPr>
              <a:t>Endikasyonlar</a:t>
            </a:r>
            <a:endParaRPr lang="tr-TR" sz="2200" dirty="0">
              <a:solidFill>
                <a:srgbClr val="FF0000"/>
              </a:solidFill>
            </a:endParaRPr>
          </a:p>
        </p:txBody>
      </p:sp>
      <p:sp>
        <p:nvSpPr>
          <p:cNvPr id="17" name="Metin kutusu 16"/>
          <p:cNvSpPr txBox="1"/>
          <p:nvPr/>
        </p:nvSpPr>
        <p:spPr>
          <a:xfrm>
            <a:off x="1285096" y="-49874"/>
            <a:ext cx="869149" cy="430887"/>
          </a:xfrm>
          <a:prstGeom prst="rect">
            <a:avLst/>
          </a:prstGeom>
          <a:noFill/>
        </p:spPr>
        <p:txBody>
          <a:bodyPr wrap="none" rtlCol="0">
            <a:spAutoFit/>
          </a:bodyPr>
          <a:lstStyle/>
          <a:p>
            <a:r>
              <a:rPr lang="tr-TR" sz="2200" dirty="0" smtClean="0">
                <a:solidFill>
                  <a:srgbClr val="FF0000"/>
                </a:solidFill>
              </a:rPr>
              <a:t>İlaçlar</a:t>
            </a:r>
            <a:endParaRPr lang="tr-TR" sz="2200" dirty="0">
              <a:solidFill>
                <a:srgbClr val="FF0000"/>
              </a:solidFill>
            </a:endParaRPr>
          </a:p>
        </p:txBody>
      </p:sp>
      <p:sp>
        <p:nvSpPr>
          <p:cNvPr id="18" name="Metin kutusu 17"/>
          <p:cNvSpPr txBox="1"/>
          <p:nvPr/>
        </p:nvSpPr>
        <p:spPr>
          <a:xfrm>
            <a:off x="5050607" y="-49874"/>
            <a:ext cx="2389821" cy="430887"/>
          </a:xfrm>
          <a:prstGeom prst="rect">
            <a:avLst/>
          </a:prstGeom>
          <a:noFill/>
        </p:spPr>
        <p:txBody>
          <a:bodyPr wrap="none" rtlCol="0">
            <a:spAutoFit/>
          </a:bodyPr>
          <a:lstStyle/>
          <a:p>
            <a:r>
              <a:rPr lang="tr-TR" sz="2200" dirty="0" err="1" smtClean="0">
                <a:solidFill>
                  <a:srgbClr val="FF0000"/>
                </a:solidFill>
              </a:rPr>
              <a:t>Kontrendikasyonlar</a:t>
            </a:r>
            <a:endParaRPr lang="tr-TR" sz="2200" dirty="0">
              <a:solidFill>
                <a:srgbClr val="FF0000"/>
              </a:solidFill>
            </a:endParaRPr>
          </a:p>
        </p:txBody>
      </p:sp>
      <p:sp>
        <p:nvSpPr>
          <p:cNvPr id="19" name="Metin kutusu 18"/>
          <p:cNvSpPr txBox="1"/>
          <p:nvPr/>
        </p:nvSpPr>
        <p:spPr>
          <a:xfrm>
            <a:off x="7876733" y="-49874"/>
            <a:ext cx="1414298" cy="430887"/>
          </a:xfrm>
          <a:prstGeom prst="rect">
            <a:avLst/>
          </a:prstGeom>
          <a:noFill/>
        </p:spPr>
        <p:txBody>
          <a:bodyPr wrap="none" rtlCol="0">
            <a:spAutoFit/>
          </a:bodyPr>
          <a:lstStyle/>
          <a:p>
            <a:r>
              <a:rPr lang="tr-TR" sz="2200" dirty="0" smtClean="0">
                <a:solidFill>
                  <a:srgbClr val="FF0000"/>
                </a:solidFill>
              </a:rPr>
              <a:t>Veriliş Yolu</a:t>
            </a:r>
            <a:endParaRPr lang="tr-TR" sz="2200" dirty="0">
              <a:solidFill>
                <a:srgbClr val="FF0000"/>
              </a:solidFill>
            </a:endParaRPr>
          </a:p>
        </p:txBody>
      </p:sp>
      <p:sp>
        <p:nvSpPr>
          <p:cNvPr id="20" name="Metin kutusu 19"/>
          <p:cNvSpPr txBox="1"/>
          <p:nvPr/>
        </p:nvSpPr>
        <p:spPr>
          <a:xfrm>
            <a:off x="10315110" y="-49180"/>
            <a:ext cx="1374735" cy="430887"/>
          </a:xfrm>
          <a:prstGeom prst="rect">
            <a:avLst/>
          </a:prstGeom>
          <a:noFill/>
        </p:spPr>
        <p:txBody>
          <a:bodyPr wrap="none" rtlCol="0">
            <a:spAutoFit/>
          </a:bodyPr>
          <a:lstStyle/>
          <a:p>
            <a:r>
              <a:rPr lang="tr-TR" sz="2200" dirty="0" smtClean="0">
                <a:solidFill>
                  <a:srgbClr val="FF0000"/>
                </a:solidFill>
              </a:rPr>
              <a:t>Yan Etkiler</a:t>
            </a:r>
            <a:endParaRPr lang="tr-TR" sz="2200" dirty="0">
              <a:solidFill>
                <a:srgbClr val="FF0000"/>
              </a:solidFill>
            </a:endParaRPr>
          </a:p>
        </p:txBody>
      </p:sp>
      <p:sp>
        <p:nvSpPr>
          <p:cNvPr id="21" name="Dikdörtgen 20"/>
          <p:cNvSpPr/>
          <p:nvPr/>
        </p:nvSpPr>
        <p:spPr>
          <a:xfrm rot="16200000">
            <a:off x="-1352084" y="2844577"/>
            <a:ext cx="3187090" cy="646331"/>
          </a:xfrm>
          <a:prstGeom prst="rect">
            <a:avLst/>
          </a:prstGeom>
          <a:noFill/>
        </p:spPr>
        <p:txBody>
          <a:bodyPr wrap="none" lIns="91440" tIns="45720" rIns="91440" bIns="45720">
            <a:spAutoFit/>
          </a:bodyPr>
          <a:lstStyle/>
          <a:p>
            <a:pPr algn="ctr"/>
            <a:r>
              <a:rPr lang="tr-TR" sz="36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Antiviral</a:t>
            </a:r>
            <a:r>
              <a:rPr lang="tr-TR" sz="36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6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22" name="Dikdörtgen 21"/>
          <p:cNvSpPr/>
          <p:nvPr/>
        </p:nvSpPr>
        <p:spPr>
          <a:xfrm rot="16200000">
            <a:off x="-1005298" y="2844576"/>
            <a:ext cx="3440237" cy="646331"/>
          </a:xfrm>
          <a:prstGeom prst="rect">
            <a:avLst/>
          </a:prstGeom>
          <a:noFill/>
        </p:spPr>
        <p:txBody>
          <a:bodyPr wrap="none" lIns="91440" tIns="45720" rIns="91440" bIns="45720">
            <a:spAutoFit/>
          </a:bodyPr>
          <a:lstStyle/>
          <a:p>
            <a:pPr algn="ctr"/>
            <a:r>
              <a:rPr lang="tr-TR" sz="36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Diğer </a:t>
            </a:r>
            <a:r>
              <a:rPr lang="tr-TR" sz="3600" b="1" cap="none" spc="0"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Antiviraller</a:t>
            </a:r>
            <a:endParaRPr lang="tr-TR" sz="3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23" name="Unvan 1"/>
          <p:cNvSpPr txBox="1">
            <a:spLocks/>
          </p:cNvSpPr>
          <p:nvPr/>
        </p:nvSpPr>
        <p:spPr>
          <a:xfrm>
            <a:off x="2428172" y="154750"/>
            <a:ext cx="2700647"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a-DK" sz="1600" dirty="0" smtClean="0">
                <a:latin typeface="Calibri" panose="020F0502020204030204" pitchFamily="34" charset="0"/>
                <a:cs typeface="Calibri" panose="020F0502020204030204" pitchFamily="34" charset="0"/>
              </a:rPr>
              <a:t>Kronik hepatit B enfeksiyonu</a:t>
            </a:r>
            <a:br>
              <a:rPr lang="da-DK" sz="1600" dirty="0" smtClean="0">
                <a:latin typeface="Calibri" panose="020F0502020204030204" pitchFamily="34" charset="0"/>
                <a:cs typeface="Calibri" panose="020F0502020204030204" pitchFamily="34" charset="0"/>
              </a:rPr>
            </a:br>
            <a:endParaRPr lang="tr-TR" sz="1600" dirty="0" smtClean="0">
              <a:latin typeface="Calibri" panose="020F0502020204030204" pitchFamily="34" charset="0"/>
              <a:cs typeface="Calibri" panose="020F0502020204030204" pitchFamily="34" charset="0"/>
            </a:endParaRPr>
          </a:p>
          <a:p>
            <a:r>
              <a:rPr lang="da-DK" sz="1600" dirty="0" smtClean="0">
                <a:latin typeface="Calibri" panose="020F0502020204030204" pitchFamily="34" charset="0"/>
                <a:cs typeface="Calibri" panose="020F0502020204030204" pitchFamily="34" charset="0"/>
              </a:rPr>
              <a:t>Kronik hepatit C enfeksiyonu</a:t>
            </a:r>
            <a:br>
              <a:rPr lang="da-DK" sz="1600" dirty="0" smtClean="0">
                <a:latin typeface="Calibri" panose="020F0502020204030204" pitchFamily="34" charset="0"/>
                <a:cs typeface="Calibri" panose="020F0502020204030204" pitchFamily="34" charset="0"/>
              </a:rPr>
            </a:br>
            <a:endParaRPr lang="tr-TR" sz="1600" dirty="0">
              <a:latin typeface="Calibri" panose="020F0502020204030204" pitchFamily="34" charset="0"/>
              <a:cs typeface="Calibri" panose="020F0502020204030204" pitchFamily="34" charset="0"/>
            </a:endParaRPr>
          </a:p>
        </p:txBody>
      </p:sp>
      <p:sp>
        <p:nvSpPr>
          <p:cNvPr id="24" name="Unvan 1"/>
          <p:cNvSpPr txBox="1">
            <a:spLocks/>
          </p:cNvSpPr>
          <p:nvPr/>
        </p:nvSpPr>
        <p:spPr>
          <a:xfrm>
            <a:off x="4811540" y="1682457"/>
            <a:ext cx="2700647" cy="132556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1600" dirty="0" smtClean="0">
                <a:latin typeface="Calibri" panose="020F0502020204030204" pitchFamily="34" charset="0"/>
                <a:cs typeface="Calibri" panose="020F0502020204030204" pitchFamily="34" charset="0"/>
              </a:rPr>
              <a:t>Aşırı duyarlılık</a:t>
            </a:r>
            <a:br>
              <a:rPr lang="tr-TR" sz="1600" dirty="0" smtClean="0">
                <a:latin typeface="Calibri" panose="020F0502020204030204" pitchFamily="34" charset="0"/>
                <a:cs typeface="Calibri" panose="020F0502020204030204" pitchFamily="34" charset="0"/>
              </a:rPr>
            </a:br>
            <a:r>
              <a:rPr lang="tr-TR" sz="1600" dirty="0" smtClean="0">
                <a:latin typeface="Calibri" panose="020F0502020204030204" pitchFamily="34" charset="0"/>
                <a:cs typeface="Calibri" panose="020F0502020204030204" pitchFamily="34" charset="0"/>
              </a:rPr>
              <a:t>Ciddi böbrek yetmezliği</a:t>
            </a:r>
            <a:br>
              <a:rPr lang="tr-TR" sz="1600" dirty="0" smtClean="0">
                <a:latin typeface="Calibri" panose="020F0502020204030204" pitchFamily="34" charset="0"/>
                <a:cs typeface="Calibri" panose="020F0502020204030204" pitchFamily="34" charset="0"/>
              </a:rPr>
            </a:br>
            <a:r>
              <a:rPr lang="tr-TR" sz="1600" dirty="0" smtClean="0">
                <a:latin typeface="Calibri" panose="020F0502020204030204" pitchFamily="34" charset="0"/>
                <a:cs typeface="Calibri" panose="020F0502020204030204" pitchFamily="34" charset="0"/>
              </a:rPr>
              <a:t>Gebelik</a:t>
            </a:r>
            <a:br>
              <a:rPr lang="tr-TR" sz="1600" dirty="0" smtClean="0">
                <a:latin typeface="Calibri" panose="020F0502020204030204" pitchFamily="34" charset="0"/>
                <a:cs typeface="Calibri" panose="020F0502020204030204" pitchFamily="34" charset="0"/>
              </a:rPr>
            </a:br>
            <a:r>
              <a:rPr lang="tr-TR" sz="1600" dirty="0" err="1" smtClean="0">
                <a:latin typeface="Calibri" panose="020F0502020204030204" pitchFamily="34" charset="0"/>
                <a:cs typeface="Calibri" panose="020F0502020204030204" pitchFamily="34" charset="0"/>
              </a:rPr>
              <a:t>Konjestif</a:t>
            </a:r>
            <a:r>
              <a:rPr lang="tr-TR" sz="1600" dirty="0" smtClean="0">
                <a:latin typeface="Calibri" panose="020F0502020204030204" pitchFamily="34" charset="0"/>
                <a:cs typeface="Calibri" panose="020F0502020204030204" pitchFamily="34" charset="0"/>
              </a:rPr>
              <a:t> kalp yetmezliği</a:t>
            </a:r>
            <a:br>
              <a:rPr lang="tr-TR" sz="1600" dirty="0" smtClean="0">
                <a:latin typeface="Calibri" panose="020F0502020204030204" pitchFamily="34" charset="0"/>
                <a:cs typeface="Calibri" panose="020F0502020204030204" pitchFamily="34" charset="0"/>
              </a:rPr>
            </a:br>
            <a:r>
              <a:rPr lang="tr-TR" sz="1600" dirty="0" err="1" smtClean="0">
                <a:latin typeface="Calibri" panose="020F0502020204030204" pitchFamily="34" charset="0"/>
                <a:cs typeface="Calibri" panose="020F0502020204030204" pitchFamily="34" charset="0"/>
              </a:rPr>
              <a:t>Otoimmün</a:t>
            </a:r>
            <a:r>
              <a:rPr lang="tr-TR" sz="1600" dirty="0" smtClean="0">
                <a:latin typeface="Calibri" panose="020F0502020204030204" pitchFamily="34" charset="0"/>
                <a:cs typeface="Calibri" panose="020F0502020204030204" pitchFamily="34" charset="0"/>
              </a:rPr>
              <a:t> hepatit</a:t>
            </a:r>
            <a:br>
              <a:rPr lang="tr-TR" sz="1600" dirty="0" smtClean="0">
                <a:latin typeface="Calibri" panose="020F0502020204030204" pitchFamily="34" charset="0"/>
                <a:cs typeface="Calibri" panose="020F0502020204030204" pitchFamily="34" charset="0"/>
              </a:rPr>
            </a:br>
            <a:r>
              <a:rPr lang="tr-TR" sz="1600" dirty="0" smtClean="0">
                <a:latin typeface="Calibri" panose="020F0502020204030204" pitchFamily="34" charset="0"/>
                <a:cs typeface="Calibri" panose="020F0502020204030204" pitchFamily="34" charset="0"/>
              </a:rPr>
              <a:t>Laktoz </a:t>
            </a:r>
            <a:r>
              <a:rPr lang="tr-TR" sz="1600" dirty="0" err="1" smtClean="0">
                <a:latin typeface="Calibri" panose="020F0502020204030204" pitchFamily="34" charset="0"/>
                <a:cs typeface="Calibri" panose="020F0502020204030204" pitchFamily="34" charset="0"/>
              </a:rPr>
              <a:t>intoleransı</a:t>
            </a:r>
            <a:r>
              <a:rPr lang="tr-TR" sz="1600" dirty="0" smtClean="0">
                <a:latin typeface="Calibri" panose="020F0502020204030204" pitchFamily="34" charset="0"/>
                <a:cs typeface="Calibri" panose="020F0502020204030204" pitchFamily="34" charset="0"/>
              </a:rPr>
              <a:t/>
            </a:r>
            <a:br>
              <a:rPr lang="tr-TR" sz="1600" dirty="0" smtClean="0">
                <a:latin typeface="Calibri" panose="020F0502020204030204" pitchFamily="34" charset="0"/>
                <a:cs typeface="Calibri" panose="020F0502020204030204" pitchFamily="34" charset="0"/>
              </a:rPr>
            </a:br>
            <a:r>
              <a:rPr lang="tr-TR" sz="1600" dirty="0" smtClean="0">
                <a:latin typeface="Calibri" panose="020F0502020204030204" pitchFamily="34" charset="0"/>
                <a:cs typeface="Calibri" panose="020F0502020204030204" pitchFamily="34" charset="0"/>
              </a:rPr>
              <a:t>Ağır karaciğer yetmezliği</a:t>
            </a:r>
            <a:br>
              <a:rPr lang="tr-TR" sz="1600" dirty="0" smtClean="0">
                <a:latin typeface="Calibri" panose="020F0502020204030204" pitchFamily="34" charset="0"/>
                <a:cs typeface="Calibri" panose="020F0502020204030204" pitchFamily="34" charset="0"/>
              </a:rPr>
            </a:br>
            <a:r>
              <a:rPr lang="tr-TR" sz="1600" dirty="0" smtClean="0">
                <a:latin typeface="Calibri" panose="020F0502020204030204" pitchFamily="34" charset="0"/>
                <a:cs typeface="Calibri" panose="020F0502020204030204" pitchFamily="34" charset="0"/>
              </a:rPr>
              <a:t>Siroz</a:t>
            </a:r>
            <a:br>
              <a:rPr lang="tr-TR" sz="1600" dirty="0" smtClean="0">
                <a:latin typeface="Calibri" panose="020F0502020204030204" pitchFamily="34" charset="0"/>
                <a:cs typeface="Calibri" panose="020F0502020204030204" pitchFamily="34" charset="0"/>
              </a:rPr>
            </a:br>
            <a:r>
              <a:rPr lang="tr-TR" sz="1600" dirty="0" err="1" smtClean="0">
                <a:latin typeface="Calibri" panose="020F0502020204030204" pitchFamily="34" charset="0"/>
                <a:cs typeface="Calibri" panose="020F0502020204030204" pitchFamily="34" charset="0"/>
              </a:rPr>
              <a:t>Hemoglobinopatiler</a:t>
            </a:r>
            <a:r>
              <a:rPr lang="tr-TR" sz="1600" dirty="0" smtClean="0">
                <a:latin typeface="Calibri" panose="020F0502020204030204" pitchFamily="34" charset="0"/>
                <a:cs typeface="Calibri" panose="020F0502020204030204" pitchFamily="34" charset="0"/>
              </a:rPr>
              <a:t/>
            </a:r>
            <a:br>
              <a:rPr lang="tr-TR" sz="1600" dirty="0" smtClean="0">
                <a:latin typeface="Calibri" panose="020F0502020204030204" pitchFamily="34" charset="0"/>
                <a:cs typeface="Calibri" panose="020F0502020204030204" pitchFamily="34" charset="0"/>
              </a:rPr>
            </a:br>
            <a:r>
              <a:rPr lang="tr-TR" sz="1600" dirty="0" err="1" smtClean="0">
                <a:latin typeface="Calibri" panose="020F0502020204030204" pitchFamily="34" charset="0"/>
                <a:cs typeface="Calibri" panose="020F0502020204030204" pitchFamily="34" charset="0"/>
              </a:rPr>
              <a:t>Talasemi</a:t>
            </a:r>
            <a:r>
              <a:rPr lang="tr-TR" sz="1600" dirty="0" smtClean="0">
                <a:latin typeface="Calibri" panose="020F0502020204030204" pitchFamily="34" charset="0"/>
                <a:cs typeface="Calibri" panose="020F0502020204030204" pitchFamily="34" charset="0"/>
              </a:rPr>
              <a:t/>
            </a:r>
            <a:br>
              <a:rPr lang="tr-TR" sz="1600" dirty="0" smtClean="0">
                <a:latin typeface="Calibri" panose="020F0502020204030204" pitchFamily="34" charset="0"/>
                <a:cs typeface="Calibri" panose="020F0502020204030204" pitchFamily="34" charset="0"/>
              </a:rPr>
            </a:br>
            <a:r>
              <a:rPr lang="tr-TR" sz="1600" dirty="0" smtClean="0">
                <a:latin typeface="Calibri" panose="020F0502020204030204" pitchFamily="34" charset="0"/>
                <a:cs typeface="Calibri" panose="020F0502020204030204" pitchFamily="34" charset="0"/>
              </a:rPr>
              <a:t>Orak hücreli anemi</a:t>
            </a:r>
            <a:endParaRPr lang="tr-TR" sz="1600" dirty="0">
              <a:latin typeface="Calibri" panose="020F0502020204030204" pitchFamily="34" charset="0"/>
              <a:cs typeface="Calibri" panose="020F0502020204030204" pitchFamily="34" charset="0"/>
            </a:endParaRPr>
          </a:p>
        </p:txBody>
      </p:sp>
      <p:sp>
        <p:nvSpPr>
          <p:cNvPr id="25" name="Metin kutusu 24"/>
          <p:cNvSpPr txBox="1"/>
          <p:nvPr/>
        </p:nvSpPr>
        <p:spPr>
          <a:xfrm>
            <a:off x="9797309" y="350240"/>
            <a:ext cx="2510367" cy="5909310"/>
          </a:xfrm>
          <a:prstGeom prst="rect">
            <a:avLst/>
          </a:prstGeom>
          <a:noFill/>
        </p:spPr>
        <p:txBody>
          <a:bodyPr wrap="none" rtlCol="0">
            <a:spAutoFit/>
          </a:bodyPr>
          <a:lstStyle/>
          <a:p>
            <a:r>
              <a:rPr lang="tr-TR" sz="1400" dirty="0" err="1">
                <a:latin typeface="Calibri" panose="020F0502020204030204" pitchFamily="34" charset="0"/>
                <a:cs typeface="Calibri" panose="020F0502020204030204" pitchFamily="34" charset="0"/>
              </a:rPr>
              <a:t>Hiperürisemi</a:t>
            </a:r>
            <a:endParaRPr lang="tr-TR" sz="1400" dirty="0">
              <a:latin typeface="Calibri" panose="020F0502020204030204" pitchFamily="34" charset="0"/>
              <a:cs typeface="Calibri" panose="020F0502020204030204" pitchFamily="34" charset="0"/>
            </a:endParaRPr>
          </a:p>
          <a:p>
            <a:r>
              <a:rPr lang="tr-TR" sz="1400" dirty="0" err="1">
                <a:latin typeface="Calibri" panose="020F0502020204030204" pitchFamily="34" charset="0"/>
                <a:cs typeface="Calibri" panose="020F0502020204030204" pitchFamily="34" charset="0"/>
              </a:rPr>
              <a:t>Lupus</a:t>
            </a:r>
            <a:r>
              <a:rPr lang="tr-TR" sz="1400" dirty="0">
                <a:latin typeface="Calibri" panose="020F0502020204030204" pitchFamily="34" charset="0"/>
                <a:cs typeface="Calibri" panose="020F0502020204030204" pitchFamily="34" charset="0"/>
              </a:rPr>
              <a:t> aktivasyonu</a:t>
            </a:r>
          </a:p>
          <a:p>
            <a:r>
              <a:rPr lang="tr-TR" sz="1400" dirty="0">
                <a:latin typeface="Calibri" panose="020F0502020204030204" pitchFamily="34" charset="0"/>
                <a:cs typeface="Calibri" panose="020F0502020204030204" pitchFamily="34" charset="0"/>
              </a:rPr>
              <a:t>Mantar enfeksiyonları</a:t>
            </a:r>
          </a:p>
          <a:p>
            <a:r>
              <a:rPr lang="tr-TR" sz="1400" dirty="0" err="1">
                <a:latin typeface="Calibri" panose="020F0502020204030204" pitchFamily="34" charset="0"/>
                <a:cs typeface="Calibri" panose="020F0502020204030204" pitchFamily="34" charset="0"/>
              </a:rPr>
              <a:t>Herpes</a:t>
            </a:r>
            <a:r>
              <a:rPr lang="tr-TR" sz="1400" dirty="0">
                <a:latin typeface="Calibri" panose="020F0502020204030204" pitchFamily="34" charset="0"/>
                <a:cs typeface="Calibri" panose="020F0502020204030204" pitchFamily="34" charset="0"/>
              </a:rPr>
              <a:t> enfeksiyonu</a:t>
            </a:r>
          </a:p>
          <a:p>
            <a:r>
              <a:rPr lang="tr-TR" sz="1400" dirty="0" err="1">
                <a:latin typeface="Calibri" panose="020F0502020204030204" pitchFamily="34" charset="0"/>
                <a:cs typeface="Calibri" panose="020F0502020204030204" pitchFamily="34" charset="0"/>
              </a:rPr>
              <a:t>İnflüenza</a:t>
            </a:r>
            <a:r>
              <a:rPr lang="tr-TR" sz="1400" dirty="0">
                <a:latin typeface="Calibri" panose="020F0502020204030204" pitchFamily="34" charset="0"/>
                <a:cs typeface="Calibri" panose="020F0502020204030204" pitchFamily="34" charset="0"/>
              </a:rPr>
              <a:t> virüs enfeksiyonu</a:t>
            </a:r>
          </a:p>
          <a:p>
            <a:r>
              <a:rPr lang="tr-TR" sz="1400" dirty="0" smtClean="0">
                <a:latin typeface="Calibri" panose="020F0502020204030204" pitchFamily="34" charset="0"/>
                <a:cs typeface="Calibri" panose="020F0502020204030204" pitchFamily="34" charset="0"/>
              </a:rPr>
              <a:t>Hepatit, </a:t>
            </a:r>
            <a:r>
              <a:rPr lang="tr-TR" sz="1400" dirty="0" err="1" smtClean="0">
                <a:latin typeface="Calibri" panose="020F0502020204030204" pitchFamily="34" charset="0"/>
                <a:cs typeface="Calibri" panose="020F0502020204030204" pitchFamily="34" charset="0"/>
              </a:rPr>
              <a:t>Reflü</a:t>
            </a:r>
            <a:endParaRPr lang="tr-TR" sz="1400" dirty="0">
              <a:latin typeface="Calibri" panose="020F0502020204030204" pitchFamily="34" charset="0"/>
              <a:cs typeface="Calibri" panose="020F0502020204030204" pitchFamily="34" charset="0"/>
            </a:endParaRPr>
          </a:p>
          <a:p>
            <a:r>
              <a:rPr lang="tr-TR" sz="1400" dirty="0" err="1">
                <a:latin typeface="Calibri" panose="020F0502020204030204" pitchFamily="34" charset="0"/>
                <a:cs typeface="Calibri" panose="020F0502020204030204" pitchFamily="34" charset="0"/>
              </a:rPr>
              <a:t>Nefrotik</a:t>
            </a:r>
            <a:r>
              <a:rPr lang="tr-TR" sz="1400" dirty="0">
                <a:latin typeface="Calibri" panose="020F0502020204030204" pitchFamily="34" charset="0"/>
                <a:cs typeface="Calibri" panose="020F0502020204030204" pitchFamily="34" charset="0"/>
              </a:rPr>
              <a:t> sendrom</a:t>
            </a:r>
          </a:p>
          <a:p>
            <a:r>
              <a:rPr lang="tr-TR" sz="1400" dirty="0" smtClean="0">
                <a:latin typeface="Calibri" panose="020F0502020204030204" pitchFamily="34" charset="0"/>
                <a:cs typeface="Calibri" panose="020F0502020204030204" pitchFamily="34" charset="0"/>
              </a:rPr>
              <a:t>Farenjit </a:t>
            </a:r>
            <a:r>
              <a:rPr lang="tr-TR" sz="1400" dirty="0">
                <a:latin typeface="Calibri" panose="020F0502020204030204" pitchFamily="34" charset="0"/>
                <a:cs typeface="Calibri" panose="020F0502020204030204" pitchFamily="34" charset="0"/>
              </a:rPr>
              <a:t>gelişimi</a:t>
            </a:r>
          </a:p>
          <a:p>
            <a:r>
              <a:rPr lang="tr-TR" sz="1400" dirty="0" err="1">
                <a:latin typeface="Calibri" panose="020F0502020204030204" pitchFamily="34" charset="0"/>
                <a:cs typeface="Calibri" panose="020F0502020204030204" pitchFamily="34" charset="0"/>
              </a:rPr>
              <a:t>Dehidratasyon</a:t>
            </a:r>
            <a:endParaRPr lang="tr-TR" sz="1400" dirty="0">
              <a:latin typeface="Calibri" panose="020F0502020204030204" pitchFamily="34" charset="0"/>
              <a:cs typeface="Calibri" panose="020F0502020204030204" pitchFamily="34" charset="0"/>
            </a:endParaRPr>
          </a:p>
          <a:p>
            <a:r>
              <a:rPr lang="tr-TR" sz="1400" dirty="0" err="1">
                <a:latin typeface="Calibri" panose="020F0502020204030204" pitchFamily="34" charset="0"/>
                <a:cs typeface="Calibri" panose="020F0502020204030204" pitchFamily="34" charset="0"/>
              </a:rPr>
              <a:t>Ülseratif</a:t>
            </a:r>
            <a:r>
              <a:rPr lang="tr-TR" sz="1400" dirty="0">
                <a:latin typeface="Calibri" panose="020F0502020204030204" pitchFamily="34" charset="0"/>
                <a:cs typeface="Calibri" panose="020F0502020204030204" pitchFamily="34" charset="0"/>
              </a:rPr>
              <a:t> kolit aktivasyonu</a:t>
            </a:r>
          </a:p>
          <a:p>
            <a:r>
              <a:rPr lang="tr-TR" sz="1400" dirty="0">
                <a:latin typeface="Calibri" panose="020F0502020204030204" pitchFamily="34" charset="0"/>
                <a:cs typeface="Calibri" panose="020F0502020204030204" pitchFamily="34" charset="0"/>
              </a:rPr>
              <a:t>Görme alanı kaybı</a:t>
            </a:r>
          </a:p>
          <a:p>
            <a:r>
              <a:rPr lang="tr-TR" sz="1400" dirty="0" smtClean="0">
                <a:latin typeface="Calibri" panose="020F0502020204030204" pitchFamily="34" charset="0"/>
                <a:cs typeface="Calibri" panose="020F0502020204030204" pitchFamily="34" charset="0"/>
              </a:rPr>
              <a:t>İdrar </a:t>
            </a:r>
            <a:r>
              <a:rPr lang="tr-TR" sz="1400" dirty="0">
                <a:latin typeface="Calibri" panose="020F0502020204030204" pitchFamily="34" charset="0"/>
                <a:cs typeface="Calibri" panose="020F0502020204030204" pitchFamily="34" charset="0"/>
              </a:rPr>
              <a:t>yolu enfeksiyonu</a:t>
            </a:r>
          </a:p>
          <a:p>
            <a:r>
              <a:rPr lang="tr-TR" sz="1400" dirty="0" err="1">
                <a:latin typeface="Calibri" panose="020F0502020204030204" pitchFamily="34" charset="0"/>
                <a:cs typeface="Calibri" panose="020F0502020204030204" pitchFamily="34" charset="0"/>
              </a:rPr>
              <a:t>Nasal</a:t>
            </a:r>
            <a:r>
              <a:rPr lang="tr-TR" sz="1400" dirty="0">
                <a:latin typeface="Calibri" panose="020F0502020204030204" pitchFamily="34" charset="0"/>
                <a:cs typeface="Calibri" panose="020F0502020204030204" pitchFamily="34" charset="0"/>
              </a:rPr>
              <a:t> </a:t>
            </a:r>
            <a:r>
              <a:rPr lang="tr-TR" sz="1400" dirty="0" err="1">
                <a:latin typeface="Calibri" panose="020F0502020204030204" pitchFamily="34" charset="0"/>
                <a:cs typeface="Calibri" panose="020F0502020204030204" pitchFamily="34" charset="0"/>
              </a:rPr>
              <a:t>konjesyon</a:t>
            </a:r>
            <a:r>
              <a:rPr lang="tr-TR" sz="1400" dirty="0">
                <a:latin typeface="Calibri" panose="020F0502020204030204" pitchFamily="34" charset="0"/>
                <a:cs typeface="Calibri" panose="020F0502020204030204" pitchFamily="34" charset="0"/>
              </a:rPr>
              <a:t> </a:t>
            </a:r>
            <a:r>
              <a:rPr lang="tr-TR" sz="1400" dirty="0" smtClean="0">
                <a:latin typeface="Calibri" panose="020F0502020204030204" pitchFamily="34" charset="0"/>
                <a:cs typeface="Calibri" panose="020F0502020204030204" pitchFamily="34" charset="0"/>
              </a:rPr>
              <a:t>(Burun akıntısı)</a:t>
            </a:r>
            <a:endParaRPr lang="tr-TR" sz="1400" dirty="0">
              <a:latin typeface="Calibri" panose="020F0502020204030204" pitchFamily="34" charset="0"/>
              <a:cs typeface="Calibri" panose="020F0502020204030204" pitchFamily="34" charset="0"/>
            </a:endParaRPr>
          </a:p>
          <a:p>
            <a:r>
              <a:rPr lang="tr-TR" sz="1400" dirty="0" err="1">
                <a:latin typeface="Calibri" panose="020F0502020204030204" pitchFamily="34" charset="0"/>
                <a:cs typeface="Calibri" panose="020F0502020204030204" pitchFamily="34" charset="0"/>
              </a:rPr>
              <a:t>Psikotik</a:t>
            </a:r>
            <a:r>
              <a:rPr lang="tr-TR" sz="1400" dirty="0">
                <a:latin typeface="Calibri" panose="020F0502020204030204" pitchFamily="34" charset="0"/>
                <a:cs typeface="Calibri" panose="020F0502020204030204" pitchFamily="34" charset="0"/>
              </a:rPr>
              <a:t> bozukluklar</a:t>
            </a:r>
          </a:p>
          <a:p>
            <a:r>
              <a:rPr lang="tr-TR" sz="1400" dirty="0">
                <a:latin typeface="Calibri" panose="020F0502020204030204" pitchFamily="34" charset="0"/>
                <a:cs typeface="Calibri" panose="020F0502020204030204" pitchFamily="34" charset="0"/>
              </a:rPr>
              <a:t>Akut </a:t>
            </a:r>
            <a:r>
              <a:rPr lang="tr-TR" sz="1400" dirty="0" err="1">
                <a:latin typeface="Calibri" panose="020F0502020204030204" pitchFamily="34" charset="0"/>
                <a:cs typeface="Calibri" panose="020F0502020204030204" pitchFamily="34" charset="0"/>
              </a:rPr>
              <a:t>otitis</a:t>
            </a:r>
            <a:r>
              <a:rPr lang="tr-TR" sz="1400" dirty="0">
                <a:latin typeface="Calibri" panose="020F0502020204030204" pitchFamily="34" charset="0"/>
                <a:cs typeface="Calibri" panose="020F0502020204030204" pitchFamily="34" charset="0"/>
              </a:rPr>
              <a:t> </a:t>
            </a:r>
            <a:r>
              <a:rPr lang="tr-TR" sz="1400" dirty="0" err="1">
                <a:latin typeface="Calibri" panose="020F0502020204030204" pitchFamily="34" charset="0"/>
                <a:cs typeface="Calibri" panose="020F0502020204030204" pitchFamily="34" charset="0"/>
              </a:rPr>
              <a:t>media</a:t>
            </a:r>
            <a:endParaRPr lang="tr-TR" sz="1400" dirty="0">
              <a:latin typeface="Calibri" panose="020F0502020204030204" pitchFamily="34" charset="0"/>
              <a:cs typeface="Calibri" panose="020F0502020204030204" pitchFamily="34" charset="0"/>
            </a:endParaRPr>
          </a:p>
          <a:p>
            <a:r>
              <a:rPr lang="tr-TR" sz="1400" dirty="0" smtClean="0">
                <a:latin typeface="Calibri" panose="020F0502020204030204" pitchFamily="34" charset="0"/>
                <a:cs typeface="Calibri" panose="020F0502020204030204" pitchFamily="34" charset="0"/>
              </a:rPr>
              <a:t>Bronşit, </a:t>
            </a:r>
            <a:r>
              <a:rPr lang="tr-TR" sz="1400" dirty="0" err="1" smtClean="0">
                <a:latin typeface="Calibri" panose="020F0502020204030204" pitchFamily="34" charset="0"/>
                <a:cs typeface="Calibri" panose="020F0502020204030204" pitchFamily="34" charset="0"/>
              </a:rPr>
              <a:t>Pnömoni</a:t>
            </a:r>
            <a:r>
              <a:rPr lang="tr-TR" sz="1400" dirty="0" smtClean="0">
                <a:latin typeface="Calibri" panose="020F0502020204030204" pitchFamily="34" charset="0"/>
                <a:cs typeface="Calibri" panose="020F0502020204030204" pitchFamily="34" charset="0"/>
              </a:rPr>
              <a:t>, </a:t>
            </a:r>
            <a:r>
              <a:rPr lang="tr-TR" sz="1400" dirty="0" err="1" smtClean="0">
                <a:latin typeface="Calibri" panose="020F0502020204030204" pitchFamily="34" charset="0"/>
                <a:cs typeface="Calibri" panose="020F0502020204030204" pitchFamily="34" charset="0"/>
              </a:rPr>
              <a:t>Sepsis</a:t>
            </a:r>
            <a:endParaRPr lang="tr-TR" sz="1400" dirty="0">
              <a:latin typeface="Calibri" panose="020F0502020204030204" pitchFamily="34" charset="0"/>
              <a:cs typeface="Calibri" panose="020F0502020204030204" pitchFamily="34" charset="0"/>
            </a:endParaRPr>
          </a:p>
          <a:p>
            <a:r>
              <a:rPr lang="tr-TR" sz="1400" dirty="0" err="1">
                <a:latin typeface="Calibri" panose="020F0502020204030204" pitchFamily="34" charset="0"/>
                <a:cs typeface="Calibri" panose="020F0502020204030204" pitchFamily="34" charset="0"/>
              </a:rPr>
              <a:t>Perikardiyal</a:t>
            </a:r>
            <a:r>
              <a:rPr lang="tr-TR" sz="1400" dirty="0">
                <a:latin typeface="Calibri" panose="020F0502020204030204" pitchFamily="34" charset="0"/>
                <a:cs typeface="Calibri" panose="020F0502020204030204" pitchFamily="34" charset="0"/>
              </a:rPr>
              <a:t> </a:t>
            </a:r>
            <a:r>
              <a:rPr lang="tr-TR" sz="1400" dirty="0" err="1" smtClean="0">
                <a:latin typeface="Calibri" panose="020F0502020204030204" pitchFamily="34" charset="0"/>
                <a:cs typeface="Calibri" panose="020F0502020204030204" pitchFamily="34" charset="0"/>
              </a:rPr>
              <a:t>efüzyon</a:t>
            </a:r>
            <a:endParaRPr lang="tr-TR" sz="1400" dirty="0">
              <a:latin typeface="Calibri" panose="020F0502020204030204" pitchFamily="34" charset="0"/>
              <a:cs typeface="Calibri" panose="020F0502020204030204" pitchFamily="34" charset="0"/>
            </a:endParaRPr>
          </a:p>
          <a:p>
            <a:r>
              <a:rPr lang="tr-TR" sz="1400" dirty="0" err="1">
                <a:latin typeface="Calibri" panose="020F0502020204030204" pitchFamily="34" charset="0"/>
                <a:cs typeface="Calibri" panose="020F0502020204030204" pitchFamily="34" charset="0"/>
              </a:rPr>
              <a:t>Viral</a:t>
            </a:r>
            <a:r>
              <a:rPr lang="tr-TR" sz="1400" dirty="0">
                <a:latin typeface="Calibri" panose="020F0502020204030204" pitchFamily="34" charset="0"/>
                <a:cs typeface="Calibri" panose="020F0502020204030204" pitchFamily="34" charset="0"/>
              </a:rPr>
              <a:t> enfeksiyonlar</a:t>
            </a:r>
          </a:p>
          <a:p>
            <a:r>
              <a:rPr lang="tr-TR" sz="1400" dirty="0">
                <a:latin typeface="Calibri" panose="020F0502020204030204" pitchFamily="34" charset="0"/>
                <a:cs typeface="Calibri" panose="020F0502020204030204" pitchFamily="34" charset="0"/>
              </a:rPr>
              <a:t>Sık idrara çıkma ( </a:t>
            </a:r>
            <a:r>
              <a:rPr lang="tr-TR" sz="1400" dirty="0" err="1">
                <a:latin typeface="Calibri" panose="020F0502020204030204" pitchFamily="34" charset="0"/>
                <a:cs typeface="Calibri" panose="020F0502020204030204" pitchFamily="34" charset="0"/>
              </a:rPr>
              <a:t>Pollaküri</a:t>
            </a:r>
            <a:r>
              <a:rPr lang="tr-TR" sz="1400" dirty="0">
                <a:latin typeface="Calibri" panose="020F0502020204030204" pitchFamily="34" charset="0"/>
                <a:cs typeface="Calibri" panose="020F0502020204030204" pitchFamily="34" charset="0"/>
              </a:rPr>
              <a:t> )</a:t>
            </a:r>
          </a:p>
          <a:p>
            <a:r>
              <a:rPr lang="tr-TR" sz="1400" dirty="0" err="1" smtClean="0">
                <a:latin typeface="Calibri" panose="020F0502020204030204" pitchFamily="34" charset="0"/>
                <a:cs typeface="Calibri" panose="020F0502020204030204" pitchFamily="34" charset="0"/>
              </a:rPr>
              <a:t>Hipertrigliseridemi</a:t>
            </a:r>
            <a:endParaRPr lang="tr-TR" sz="1400" dirty="0">
              <a:latin typeface="Calibri" panose="020F0502020204030204" pitchFamily="34" charset="0"/>
              <a:cs typeface="Calibri" panose="020F0502020204030204" pitchFamily="34" charset="0"/>
            </a:endParaRPr>
          </a:p>
          <a:p>
            <a:r>
              <a:rPr lang="tr-TR" sz="1400" dirty="0">
                <a:latin typeface="Calibri" panose="020F0502020204030204" pitchFamily="34" charset="0"/>
                <a:cs typeface="Calibri" panose="020F0502020204030204" pitchFamily="34" charset="0"/>
              </a:rPr>
              <a:t>Geçici işitme kaybı</a:t>
            </a:r>
          </a:p>
          <a:p>
            <a:r>
              <a:rPr lang="tr-TR" sz="1400" dirty="0" err="1" smtClean="0">
                <a:latin typeface="Calibri" panose="020F0502020204030204" pitchFamily="34" charset="0"/>
                <a:cs typeface="Calibri" panose="020F0502020204030204" pitchFamily="34" charset="0"/>
              </a:rPr>
              <a:t>Vaskülit</a:t>
            </a:r>
            <a:r>
              <a:rPr lang="tr-TR" sz="1400" dirty="0" smtClean="0">
                <a:latin typeface="Calibri" panose="020F0502020204030204" pitchFamily="34" charset="0"/>
                <a:cs typeface="Calibri" panose="020F0502020204030204" pitchFamily="34" charset="0"/>
              </a:rPr>
              <a:t>, </a:t>
            </a:r>
            <a:r>
              <a:rPr lang="tr-TR" sz="1400" dirty="0" err="1" smtClean="0">
                <a:latin typeface="Calibri" panose="020F0502020204030204" pitchFamily="34" charset="0"/>
                <a:cs typeface="Calibri" panose="020F0502020204030204" pitchFamily="34" charset="0"/>
              </a:rPr>
              <a:t>Rinit</a:t>
            </a:r>
            <a:endParaRPr lang="tr-TR" sz="1400" dirty="0">
              <a:latin typeface="Calibri" panose="020F0502020204030204" pitchFamily="34" charset="0"/>
              <a:cs typeface="Calibri" panose="020F0502020204030204" pitchFamily="34" charset="0"/>
            </a:endParaRPr>
          </a:p>
          <a:p>
            <a:r>
              <a:rPr lang="tr-TR" sz="1400" dirty="0" err="1">
                <a:latin typeface="Calibri" panose="020F0502020204030204" pitchFamily="34" charset="0"/>
                <a:cs typeface="Calibri" panose="020F0502020204030204" pitchFamily="34" charset="0"/>
              </a:rPr>
              <a:t>Psöriyazis</a:t>
            </a:r>
            <a:endParaRPr lang="tr-TR" sz="1400" dirty="0">
              <a:latin typeface="Calibri" panose="020F0502020204030204" pitchFamily="34" charset="0"/>
              <a:cs typeface="Calibri" panose="020F0502020204030204" pitchFamily="34" charset="0"/>
            </a:endParaRPr>
          </a:p>
          <a:p>
            <a:r>
              <a:rPr lang="tr-TR" sz="1400" dirty="0" err="1">
                <a:latin typeface="Calibri" panose="020F0502020204030204" pitchFamily="34" charset="0"/>
                <a:cs typeface="Calibri" panose="020F0502020204030204" pitchFamily="34" charset="0"/>
              </a:rPr>
              <a:t>Serebrovasküler</a:t>
            </a:r>
            <a:r>
              <a:rPr lang="tr-TR" sz="1400" dirty="0">
                <a:latin typeface="Calibri" panose="020F0502020204030204" pitchFamily="34" charset="0"/>
                <a:cs typeface="Calibri" panose="020F0502020204030204" pitchFamily="34" charset="0"/>
              </a:rPr>
              <a:t> olay ( SVO )</a:t>
            </a:r>
          </a:p>
          <a:p>
            <a:r>
              <a:rPr lang="tr-TR" sz="1400" dirty="0" err="1">
                <a:latin typeface="Calibri" panose="020F0502020204030204" pitchFamily="34" charset="0"/>
                <a:cs typeface="Calibri" panose="020F0502020204030204" pitchFamily="34" charset="0"/>
              </a:rPr>
              <a:t>Fotosensitivite</a:t>
            </a:r>
            <a:endParaRPr lang="tr-TR" sz="1400" dirty="0">
              <a:latin typeface="Calibri" panose="020F0502020204030204" pitchFamily="34" charset="0"/>
              <a:cs typeface="Calibri" panose="020F0502020204030204" pitchFamily="34" charset="0"/>
            </a:endParaRPr>
          </a:p>
          <a:p>
            <a:r>
              <a:rPr lang="tr-TR" sz="1400" dirty="0">
                <a:latin typeface="Calibri" panose="020F0502020204030204" pitchFamily="34" charset="0"/>
                <a:cs typeface="Calibri" panose="020F0502020204030204" pitchFamily="34" charset="0"/>
              </a:rPr>
              <a:t>Burun kanaması ( </a:t>
            </a:r>
            <a:r>
              <a:rPr lang="tr-TR" sz="1400" dirty="0" err="1">
                <a:latin typeface="Calibri" panose="020F0502020204030204" pitchFamily="34" charset="0"/>
                <a:cs typeface="Calibri" panose="020F0502020204030204" pitchFamily="34" charset="0"/>
              </a:rPr>
              <a:t>Epistaksis</a:t>
            </a:r>
            <a:r>
              <a:rPr lang="tr-TR" sz="1400" dirty="0">
                <a:latin typeface="Calibri" panose="020F0502020204030204" pitchFamily="34" charset="0"/>
                <a:cs typeface="Calibri" panose="020F0502020204030204" pitchFamily="34" charset="0"/>
              </a:rPr>
              <a:t> )</a:t>
            </a:r>
          </a:p>
          <a:p>
            <a:endParaRPr lang="tr-TR" sz="1400" dirty="0">
              <a:latin typeface="Calibri" panose="020F0502020204030204" pitchFamily="34" charset="0"/>
              <a:cs typeface="Calibri" panose="020F0502020204030204" pitchFamily="34" charset="0"/>
            </a:endParaRPr>
          </a:p>
        </p:txBody>
      </p:sp>
      <p:sp>
        <p:nvSpPr>
          <p:cNvPr id="26" name="Metin kutusu 25"/>
          <p:cNvSpPr txBox="1"/>
          <p:nvPr/>
        </p:nvSpPr>
        <p:spPr>
          <a:xfrm>
            <a:off x="7398202" y="490819"/>
            <a:ext cx="2411110" cy="3785652"/>
          </a:xfrm>
          <a:prstGeom prst="rect">
            <a:avLst/>
          </a:prstGeom>
          <a:noFill/>
        </p:spPr>
        <p:txBody>
          <a:bodyPr wrap="square" rtlCol="0">
            <a:spAutoFit/>
          </a:bodyPr>
          <a:lstStyle/>
          <a:p>
            <a:r>
              <a:rPr lang="tr-TR" sz="1600" dirty="0"/>
              <a:t>Oral </a:t>
            </a:r>
            <a:r>
              <a:rPr lang="tr-TR" sz="1600" dirty="0" smtClean="0"/>
              <a:t>solüsyon şeklinde kullanımda günde </a:t>
            </a:r>
            <a:r>
              <a:rPr lang="tr-TR" sz="1600" dirty="0"/>
              <a:t>2 defa 200mg kullanılır. Gerekli durumlarda günde 2-3 defa 400mg kullanılır. 48 hafta boyunca tedaviye devam edilir.</a:t>
            </a:r>
          </a:p>
          <a:p>
            <a:r>
              <a:rPr lang="tr-TR" sz="1600" dirty="0"/>
              <a:t>Tablet, </a:t>
            </a:r>
            <a:r>
              <a:rPr lang="tr-TR" sz="1600" dirty="0" smtClean="0"/>
              <a:t>Kapsül şeklinde kullanımda günde </a:t>
            </a:r>
            <a:r>
              <a:rPr lang="tr-TR" sz="1600" dirty="0"/>
              <a:t>2 defa 200mg kullanılır. Gerekli durumlarda günde 2-3 defa 400mg kullanılır. 48 hafta boyunca tedaviye devam edilir.</a:t>
            </a:r>
          </a:p>
          <a:p>
            <a:endParaRPr lang="tr-TR" sz="1600" dirty="0"/>
          </a:p>
        </p:txBody>
      </p:sp>
      <p:sp>
        <p:nvSpPr>
          <p:cNvPr id="27" name="Metin kutusu 26"/>
          <p:cNvSpPr txBox="1"/>
          <p:nvPr/>
        </p:nvSpPr>
        <p:spPr>
          <a:xfrm>
            <a:off x="1173622" y="814844"/>
            <a:ext cx="2897581" cy="430887"/>
          </a:xfrm>
          <a:prstGeom prst="rect">
            <a:avLst/>
          </a:prstGeom>
          <a:noFill/>
        </p:spPr>
        <p:txBody>
          <a:bodyPr wrap="square" rtlCol="0">
            <a:spAutoFit/>
          </a:bodyPr>
          <a:lstStyle/>
          <a:p>
            <a:r>
              <a:rPr lang="tr-TR" sz="2200" b="1" dirty="0" err="1" smtClean="0"/>
              <a:t>Ribavirin</a:t>
            </a:r>
            <a:endParaRPr lang="tr-TR" sz="2200" b="1" dirty="0"/>
          </a:p>
        </p:txBody>
      </p:sp>
    </p:spTree>
    <p:extLst>
      <p:ext uri="{BB962C8B-B14F-4D97-AF65-F5344CB8AC3E}">
        <p14:creationId xmlns:p14="http://schemas.microsoft.com/office/powerpoint/2010/main" val="12565274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Dikdörtgen 15"/>
          <p:cNvSpPr/>
          <p:nvPr/>
        </p:nvSpPr>
        <p:spPr>
          <a:xfrm rot="16200000">
            <a:off x="-1352084" y="2844577"/>
            <a:ext cx="3187090" cy="646331"/>
          </a:xfrm>
          <a:prstGeom prst="rect">
            <a:avLst/>
          </a:prstGeom>
          <a:noFill/>
        </p:spPr>
        <p:txBody>
          <a:bodyPr wrap="none" lIns="91440" tIns="45720" rIns="91440" bIns="45720">
            <a:spAutoFit/>
          </a:bodyPr>
          <a:lstStyle/>
          <a:p>
            <a:pPr algn="ctr"/>
            <a:r>
              <a:rPr lang="tr-TR" sz="36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Antiviral</a:t>
            </a:r>
            <a:r>
              <a:rPr lang="tr-TR" sz="36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6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7" name="Dikdörtgen 16"/>
          <p:cNvSpPr/>
          <p:nvPr/>
        </p:nvSpPr>
        <p:spPr>
          <a:xfrm rot="16200000">
            <a:off x="-1005298" y="2844576"/>
            <a:ext cx="3440237" cy="646331"/>
          </a:xfrm>
          <a:prstGeom prst="rect">
            <a:avLst/>
          </a:prstGeom>
          <a:noFill/>
        </p:spPr>
        <p:txBody>
          <a:bodyPr wrap="none" lIns="91440" tIns="45720" rIns="91440" bIns="45720">
            <a:spAutoFit/>
          </a:bodyPr>
          <a:lstStyle/>
          <a:p>
            <a:pPr algn="ctr"/>
            <a:r>
              <a:rPr lang="tr-TR" sz="36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Diğer </a:t>
            </a:r>
            <a:r>
              <a:rPr lang="tr-TR" sz="3600" b="1" cap="none" spc="0"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Antiviraller</a:t>
            </a:r>
            <a:endParaRPr lang="tr-TR" sz="3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8" name="Metin kutusu 17"/>
          <p:cNvSpPr txBox="1"/>
          <p:nvPr/>
        </p:nvSpPr>
        <p:spPr>
          <a:xfrm>
            <a:off x="1285096" y="-49874"/>
            <a:ext cx="869149" cy="430887"/>
          </a:xfrm>
          <a:prstGeom prst="rect">
            <a:avLst/>
          </a:prstGeom>
          <a:noFill/>
        </p:spPr>
        <p:txBody>
          <a:bodyPr wrap="none" rtlCol="0">
            <a:spAutoFit/>
          </a:bodyPr>
          <a:lstStyle/>
          <a:p>
            <a:r>
              <a:rPr lang="tr-TR" sz="2200" dirty="0" smtClean="0">
                <a:solidFill>
                  <a:srgbClr val="FF0000"/>
                </a:solidFill>
              </a:rPr>
              <a:t>İlaçlar</a:t>
            </a:r>
            <a:endParaRPr lang="tr-TR" sz="2200" dirty="0">
              <a:solidFill>
                <a:srgbClr val="FF0000"/>
              </a:solidFill>
            </a:endParaRPr>
          </a:p>
        </p:txBody>
      </p:sp>
      <p:sp>
        <p:nvSpPr>
          <p:cNvPr id="19" name="Metin kutusu 18"/>
          <p:cNvSpPr txBox="1"/>
          <p:nvPr/>
        </p:nvSpPr>
        <p:spPr>
          <a:xfrm>
            <a:off x="2990596" y="-49874"/>
            <a:ext cx="2062352" cy="430887"/>
          </a:xfrm>
          <a:prstGeom prst="rect">
            <a:avLst/>
          </a:prstGeom>
          <a:noFill/>
        </p:spPr>
        <p:txBody>
          <a:bodyPr wrap="square" rtlCol="0">
            <a:spAutoFit/>
          </a:bodyPr>
          <a:lstStyle/>
          <a:p>
            <a:r>
              <a:rPr lang="tr-TR" sz="2200" dirty="0" err="1" smtClean="0">
                <a:solidFill>
                  <a:srgbClr val="FF0000"/>
                </a:solidFill>
              </a:rPr>
              <a:t>Endikasyonlar</a:t>
            </a:r>
            <a:endParaRPr lang="tr-TR" sz="2200" dirty="0">
              <a:solidFill>
                <a:srgbClr val="FF0000"/>
              </a:solidFill>
            </a:endParaRPr>
          </a:p>
        </p:txBody>
      </p:sp>
      <p:sp>
        <p:nvSpPr>
          <p:cNvPr id="20" name="Metin kutusu 19"/>
          <p:cNvSpPr txBox="1"/>
          <p:nvPr/>
        </p:nvSpPr>
        <p:spPr>
          <a:xfrm>
            <a:off x="5050607" y="-49874"/>
            <a:ext cx="2389821" cy="430887"/>
          </a:xfrm>
          <a:prstGeom prst="rect">
            <a:avLst/>
          </a:prstGeom>
          <a:noFill/>
        </p:spPr>
        <p:txBody>
          <a:bodyPr wrap="none" rtlCol="0">
            <a:spAutoFit/>
          </a:bodyPr>
          <a:lstStyle/>
          <a:p>
            <a:r>
              <a:rPr lang="tr-TR" sz="2200" dirty="0" err="1" smtClean="0">
                <a:solidFill>
                  <a:srgbClr val="FF0000"/>
                </a:solidFill>
              </a:rPr>
              <a:t>Kontrendikasyonlar</a:t>
            </a:r>
            <a:endParaRPr lang="tr-TR" sz="2200" dirty="0">
              <a:solidFill>
                <a:srgbClr val="FF0000"/>
              </a:solidFill>
            </a:endParaRPr>
          </a:p>
        </p:txBody>
      </p:sp>
      <p:sp>
        <p:nvSpPr>
          <p:cNvPr id="21" name="Metin kutusu 20"/>
          <p:cNvSpPr txBox="1"/>
          <p:nvPr/>
        </p:nvSpPr>
        <p:spPr>
          <a:xfrm>
            <a:off x="7876733" y="-49874"/>
            <a:ext cx="1414298" cy="430887"/>
          </a:xfrm>
          <a:prstGeom prst="rect">
            <a:avLst/>
          </a:prstGeom>
          <a:noFill/>
        </p:spPr>
        <p:txBody>
          <a:bodyPr wrap="none" rtlCol="0">
            <a:spAutoFit/>
          </a:bodyPr>
          <a:lstStyle/>
          <a:p>
            <a:r>
              <a:rPr lang="tr-TR" sz="2200" dirty="0" smtClean="0">
                <a:solidFill>
                  <a:srgbClr val="FF0000"/>
                </a:solidFill>
              </a:rPr>
              <a:t>Veriliş Yolu</a:t>
            </a:r>
            <a:endParaRPr lang="tr-TR" sz="2200" dirty="0">
              <a:solidFill>
                <a:srgbClr val="FF0000"/>
              </a:solidFill>
            </a:endParaRPr>
          </a:p>
        </p:txBody>
      </p:sp>
      <p:sp>
        <p:nvSpPr>
          <p:cNvPr id="22" name="Metin kutusu 21"/>
          <p:cNvSpPr txBox="1"/>
          <p:nvPr/>
        </p:nvSpPr>
        <p:spPr>
          <a:xfrm>
            <a:off x="10315110" y="-49180"/>
            <a:ext cx="1374735" cy="430887"/>
          </a:xfrm>
          <a:prstGeom prst="rect">
            <a:avLst/>
          </a:prstGeom>
          <a:noFill/>
        </p:spPr>
        <p:txBody>
          <a:bodyPr wrap="none" rtlCol="0">
            <a:spAutoFit/>
          </a:bodyPr>
          <a:lstStyle/>
          <a:p>
            <a:r>
              <a:rPr lang="tr-TR" sz="2200" dirty="0" smtClean="0">
                <a:solidFill>
                  <a:srgbClr val="FF0000"/>
                </a:solidFill>
              </a:rPr>
              <a:t>Yan Etkiler</a:t>
            </a:r>
            <a:endParaRPr lang="tr-TR" sz="2200" dirty="0">
              <a:solidFill>
                <a:srgbClr val="FF0000"/>
              </a:solidFill>
            </a:endParaRPr>
          </a:p>
        </p:txBody>
      </p:sp>
      <p:sp>
        <p:nvSpPr>
          <p:cNvPr id="23" name="Metin kutusu 22"/>
          <p:cNvSpPr txBox="1"/>
          <p:nvPr/>
        </p:nvSpPr>
        <p:spPr>
          <a:xfrm>
            <a:off x="1072243" y="846606"/>
            <a:ext cx="2897581" cy="430887"/>
          </a:xfrm>
          <a:prstGeom prst="rect">
            <a:avLst/>
          </a:prstGeom>
          <a:noFill/>
        </p:spPr>
        <p:txBody>
          <a:bodyPr wrap="square" rtlCol="0">
            <a:spAutoFit/>
          </a:bodyPr>
          <a:lstStyle/>
          <a:p>
            <a:r>
              <a:rPr lang="tr-TR" sz="2200" b="1" dirty="0" err="1" smtClean="0"/>
              <a:t>Amantadin</a:t>
            </a:r>
            <a:endParaRPr lang="tr-TR" sz="2200" b="1" dirty="0"/>
          </a:p>
        </p:txBody>
      </p:sp>
      <p:sp>
        <p:nvSpPr>
          <p:cNvPr id="24" name="Metin kutusu 23"/>
          <p:cNvSpPr txBox="1"/>
          <p:nvPr/>
        </p:nvSpPr>
        <p:spPr>
          <a:xfrm>
            <a:off x="2545493" y="515950"/>
            <a:ext cx="2897581" cy="3046988"/>
          </a:xfrm>
          <a:prstGeom prst="rect">
            <a:avLst/>
          </a:prstGeom>
          <a:noFill/>
        </p:spPr>
        <p:txBody>
          <a:bodyPr wrap="square" rtlCol="0">
            <a:spAutoFit/>
          </a:bodyPr>
          <a:lstStyle/>
          <a:p>
            <a:r>
              <a:rPr lang="tr-TR" sz="1600" dirty="0"/>
              <a:t>Parkinson hastalığı</a:t>
            </a:r>
          </a:p>
          <a:p>
            <a:endParaRPr lang="tr-TR" sz="1600" dirty="0" smtClean="0"/>
          </a:p>
          <a:p>
            <a:r>
              <a:rPr lang="tr-TR" sz="1600" dirty="0" err="1" smtClean="0"/>
              <a:t>Akinetik</a:t>
            </a:r>
            <a:r>
              <a:rPr lang="tr-TR" sz="1600" dirty="0" smtClean="0"/>
              <a:t> </a:t>
            </a:r>
            <a:r>
              <a:rPr lang="tr-TR" sz="1600" dirty="0" err="1"/>
              <a:t>parkinson</a:t>
            </a:r>
            <a:r>
              <a:rPr lang="tr-TR" sz="1600" dirty="0"/>
              <a:t> </a:t>
            </a:r>
            <a:r>
              <a:rPr lang="tr-TR" sz="1600" dirty="0" smtClean="0"/>
              <a:t>krizi</a:t>
            </a:r>
          </a:p>
          <a:p>
            <a:endParaRPr lang="tr-TR" sz="1600" dirty="0" smtClean="0"/>
          </a:p>
          <a:p>
            <a:r>
              <a:rPr lang="tr-TR" sz="1600" dirty="0" smtClean="0"/>
              <a:t>Üst solunum solu </a:t>
            </a:r>
          </a:p>
          <a:p>
            <a:r>
              <a:rPr lang="tr-TR" sz="1600" dirty="0"/>
              <a:t>e</a:t>
            </a:r>
            <a:r>
              <a:rPr lang="tr-TR" sz="1600" dirty="0" smtClean="0"/>
              <a:t>nfeksiyonları</a:t>
            </a:r>
          </a:p>
          <a:p>
            <a:endParaRPr lang="tr-TR" sz="1600" dirty="0" smtClean="0"/>
          </a:p>
          <a:p>
            <a:r>
              <a:rPr lang="tr-TR" sz="1600" dirty="0" smtClean="0"/>
              <a:t>Uyuşturucu kaynaklı</a:t>
            </a:r>
          </a:p>
          <a:p>
            <a:r>
              <a:rPr lang="tr-TR" sz="1600" dirty="0" err="1"/>
              <a:t>e</a:t>
            </a:r>
            <a:r>
              <a:rPr lang="tr-TR" sz="1600" dirty="0" err="1" smtClean="0"/>
              <a:t>kstrapiramidal</a:t>
            </a:r>
            <a:r>
              <a:rPr lang="tr-TR" sz="1600" dirty="0" smtClean="0"/>
              <a:t> reaksiyonlar</a:t>
            </a:r>
          </a:p>
          <a:p>
            <a:endParaRPr lang="tr-TR" sz="1600" dirty="0" smtClean="0"/>
          </a:p>
          <a:p>
            <a:endParaRPr lang="tr-TR" sz="1600" dirty="0"/>
          </a:p>
          <a:p>
            <a:endParaRPr lang="tr-TR" sz="1600" b="1" dirty="0"/>
          </a:p>
        </p:txBody>
      </p:sp>
      <p:sp>
        <p:nvSpPr>
          <p:cNvPr id="25" name="Metin kutusu 24"/>
          <p:cNvSpPr txBox="1"/>
          <p:nvPr/>
        </p:nvSpPr>
        <p:spPr>
          <a:xfrm>
            <a:off x="5034174" y="409447"/>
            <a:ext cx="2460109" cy="2169825"/>
          </a:xfrm>
          <a:prstGeom prst="rect">
            <a:avLst/>
          </a:prstGeom>
          <a:noFill/>
        </p:spPr>
        <p:txBody>
          <a:bodyPr wrap="square" rtlCol="0">
            <a:spAutoFit/>
          </a:bodyPr>
          <a:lstStyle/>
          <a:p>
            <a:r>
              <a:rPr lang="tr-TR" sz="1500" dirty="0" err="1"/>
              <a:t>Dekompanse</a:t>
            </a:r>
            <a:r>
              <a:rPr lang="tr-TR" sz="1500" dirty="0"/>
              <a:t> kalp yetmezliği</a:t>
            </a:r>
          </a:p>
          <a:p>
            <a:r>
              <a:rPr lang="tr-TR" sz="1500" dirty="0"/>
              <a:t>Ciddi böbrek yetmezliği</a:t>
            </a:r>
          </a:p>
          <a:p>
            <a:r>
              <a:rPr lang="tr-TR" sz="1500" dirty="0" err="1"/>
              <a:t>Kardiyomiyopati</a:t>
            </a:r>
            <a:endParaRPr lang="tr-TR" sz="1500" dirty="0"/>
          </a:p>
          <a:p>
            <a:r>
              <a:rPr lang="tr-TR" sz="1500" dirty="0" err="1"/>
              <a:t>Miyokardit</a:t>
            </a:r>
            <a:endParaRPr lang="tr-TR" sz="1500" dirty="0"/>
          </a:p>
          <a:p>
            <a:r>
              <a:rPr lang="tr-TR" sz="1500" dirty="0" err="1"/>
              <a:t>Bradikardi</a:t>
            </a:r>
            <a:endParaRPr lang="tr-TR" sz="1500" dirty="0"/>
          </a:p>
          <a:p>
            <a:r>
              <a:rPr lang="tr-TR" sz="1500" dirty="0"/>
              <a:t>Uzamış QT sendromu</a:t>
            </a:r>
          </a:p>
          <a:p>
            <a:r>
              <a:rPr lang="tr-TR" sz="1500" dirty="0" err="1"/>
              <a:t>Ventriküler</a:t>
            </a:r>
            <a:r>
              <a:rPr lang="tr-TR" sz="1500" dirty="0"/>
              <a:t> </a:t>
            </a:r>
            <a:r>
              <a:rPr lang="tr-TR" sz="1500" dirty="0" smtClean="0"/>
              <a:t>aritmi</a:t>
            </a:r>
          </a:p>
          <a:p>
            <a:r>
              <a:rPr lang="tr-TR" sz="1500" dirty="0" smtClean="0"/>
              <a:t>İşlenmemiş dar açılı glokom</a:t>
            </a:r>
            <a:endParaRPr lang="tr-TR" sz="1500" dirty="0"/>
          </a:p>
          <a:p>
            <a:endParaRPr lang="tr-TR" sz="1500" b="1" dirty="0"/>
          </a:p>
        </p:txBody>
      </p:sp>
      <p:sp>
        <p:nvSpPr>
          <p:cNvPr id="26" name="Metin kutusu 25"/>
          <p:cNvSpPr txBox="1"/>
          <p:nvPr/>
        </p:nvSpPr>
        <p:spPr>
          <a:xfrm>
            <a:off x="9784558" y="381013"/>
            <a:ext cx="2897581" cy="3323987"/>
          </a:xfrm>
          <a:prstGeom prst="rect">
            <a:avLst/>
          </a:prstGeom>
          <a:noFill/>
        </p:spPr>
        <p:txBody>
          <a:bodyPr wrap="square" rtlCol="0">
            <a:spAutoFit/>
          </a:bodyPr>
          <a:lstStyle/>
          <a:p>
            <a:r>
              <a:rPr lang="tr-TR" sz="1500" dirty="0"/>
              <a:t>Baş Dönmesi ( </a:t>
            </a:r>
            <a:r>
              <a:rPr lang="tr-TR" sz="1500" dirty="0" err="1"/>
              <a:t>Vertigo</a:t>
            </a:r>
            <a:r>
              <a:rPr lang="tr-TR" sz="1500" dirty="0"/>
              <a:t> )</a:t>
            </a:r>
          </a:p>
          <a:p>
            <a:r>
              <a:rPr lang="tr-TR" sz="1500" dirty="0"/>
              <a:t>Aritmiler</a:t>
            </a:r>
          </a:p>
          <a:p>
            <a:r>
              <a:rPr lang="tr-TR" sz="1500" dirty="0"/>
              <a:t>Bulantı ( </a:t>
            </a:r>
            <a:r>
              <a:rPr lang="tr-TR" sz="1500" dirty="0" err="1"/>
              <a:t>Emezis</a:t>
            </a:r>
            <a:r>
              <a:rPr lang="tr-TR" sz="1500" dirty="0"/>
              <a:t> )</a:t>
            </a:r>
          </a:p>
          <a:p>
            <a:r>
              <a:rPr lang="tr-TR" sz="1500" dirty="0"/>
              <a:t>Ajitasyon ( Huzursuzluk )</a:t>
            </a:r>
          </a:p>
          <a:p>
            <a:r>
              <a:rPr lang="tr-TR" sz="1500" dirty="0"/>
              <a:t>Bulanık görme</a:t>
            </a:r>
          </a:p>
          <a:p>
            <a:r>
              <a:rPr lang="tr-TR" sz="1500" dirty="0"/>
              <a:t>Uykusuzluk</a:t>
            </a:r>
          </a:p>
          <a:p>
            <a:r>
              <a:rPr lang="tr-TR" sz="1500" dirty="0"/>
              <a:t>Ağız kuruluğu</a:t>
            </a:r>
          </a:p>
          <a:p>
            <a:r>
              <a:rPr lang="tr-TR" sz="1500" dirty="0" err="1"/>
              <a:t>Trombositopeni</a:t>
            </a:r>
            <a:endParaRPr lang="tr-TR" sz="1500" dirty="0"/>
          </a:p>
          <a:p>
            <a:r>
              <a:rPr lang="tr-TR" sz="1500" dirty="0" err="1"/>
              <a:t>Periferik</a:t>
            </a:r>
            <a:r>
              <a:rPr lang="tr-TR" sz="1500" dirty="0"/>
              <a:t> ödem</a:t>
            </a:r>
          </a:p>
          <a:p>
            <a:r>
              <a:rPr lang="tr-TR" sz="1500" dirty="0" err="1"/>
              <a:t>Lökopeni</a:t>
            </a:r>
            <a:endParaRPr lang="tr-TR" sz="1500" dirty="0"/>
          </a:p>
          <a:p>
            <a:r>
              <a:rPr lang="tr-TR" sz="1500" dirty="0" err="1"/>
              <a:t>Periferal</a:t>
            </a:r>
            <a:r>
              <a:rPr lang="tr-TR" sz="1500" dirty="0"/>
              <a:t> </a:t>
            </a:r>
            <a:r>
              <a:rPr lang="tr-TR" sz="1500" dirty="0" err="1"/>
              <a:t>nöropati</a:t>
            </a:r>
            <a:endParaRPr lang="tr-TR" sz="1500" dirty="0"/>
          </a:p>
          <a:p>
            <a:r>
              <a:rPr lang="tr-TR" sz="1500" dirty="0" err="1"/>
              <a:t>Miyoklonus</a:t>
            </a:r>
            <a:endParaRPr lang="tr-TR" sz="1500" dirty="0"/>
          </a:p>
          <a:p>
            <a:r>
              <a:rPr lang="tr-TR" sz="1500" dirty="0" err="1"/>
              <a:t>Üriner</a:t>
            </a:r>
            <a:r>
              <a:rPr lang="tr-TR" sz="1500" dirty="0"/>
              <a:t> </a:t>
            </a:r>
            <a:r>
              <a:rPr lang="tr-TR" sz="1500" dirty="0" err="1"/>
              <a:t>retansiyon</a:t>
            </a:r>
            <a:endParaRPr lang="tr-TR" sz="1500" dirty="0"/>
          </a:p>
          <a:p>
            <a:endParaRPr lang="tr-TR" sz="1500" b="1" dirty="0"/>
          </a:p>
        </p:txBody>
      </p:sp>
      <p:sp>
        <p:nvSpPr>
          <p:cNvPr id="27" name="Metin kutusu 26"/>
          <p:cNvSpPr txBox="1"/>
          <p:nvPr/>
        </p:nvSpPr>
        <p:spPr>
          <a:xfrm>
            <a:off x="7398326" y="446400"/>
            <a:ext cx="2410691" cy="1938992"/>
          </a:xfrm>
          <a:prstGeom prst="rect">
            <a:avLst/>
          </a:prstGeom>
          <a:noFill/>
        </p:spPr>
        <p:txBody>
          <a:bodyPr wrap="square" rtlCol="0">
            <a:spAutoFit/>
          </a:bodyPr>
          <a:lstStyle/>
          <a:p>
            <a:r>
              <a:rPr lang="tr-TR" sz="1500" dirty="0"/>
              <a:t>Tablet, </a:t>
            </a:r>
            <a:r>
              <a:rPr lang="tr-TR" sz="1500" dirty="0" smtClean="0"/>
              <a:t>Kapsül şeklinde kullanımda günde </a:t>
            </a:r>
            <a:r>
              <a:rPr lang="tr-TR" sz="1500" dirty="0"/>
              <a:t>2-3 defa 100mg kullanılır. Maksimum günlük doz 600mg'dır.</a:t>
            </a:r>
          </a:p>
          <a:p>
            <a:r>
              <a:rPr lang="tr-TR" sz="1500" dirty="0"/>
              <a:t>Ampul, </a:t>
            </a:r>
            <a:r>
              <a:rPr lang="tr-TR" sz="1500" dirty="0" err="1"/>
              <a:t>Flakon</a:t>
            </a:r>
            <a:r>
              <a:rPr lang="tr-TR" sz="1500" dirty="0"/>
              <a:t>, </a:t>
            </a:r>
            <a:r>
              <a:rPr lang="tr-TR" sz="1500" dirty="0" smtClean="0"/>
              <a:t>Enjektör şeklinde kullanımda</a:t>
            </a:r>
            <a:endParaRPr lang="tr-TR" sz="1500" dirty="0"/>
          </a:p>
          <a:p>
            <a:r>
              <a:rPr lang="tr-TR" sz="1500" dirty="0" smtClean="0"/>
              <a:t>günde </a:t>
            </a:r>
            <a:r>
              <a:rPr lang="tr-TR" sz="1500" dirty="0"/>
              <a:t>1-3 defa 200mg yavaş </a:t>
            </a:r>
            <a:r>
              <a:rPr lang="tr-TR" sz="1500" dirty="0" err="1"/>
              <a:t>infüzyonla</a:t>
            </a:r>
            <a:r>
              <a:rPr lang="tr-TR" sz="1500" dirty="0"/>
              <a:t> uygulanır.</a:t>
            </a:r>
          </a:p>
        </p:txBody>
      </p:sp>
      <p:cxnSp>
        <p:nvCxnSpPr>
          <p:cNvPr id="29" name="Düz Bağlayıcı 28"/>
          <p:cNvCxnSpPr/>
          <p:nvPr/>
        </p:nvCxnSpPr>
        <p:spPr>
          <a:xfrm>
            <a:off x="973777" y="4139753"/>
            <a:ext cx="11218223"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Dikdörtgen 29"/>
          <p:cNvSpPr/>
          <p:nvPr/>
        </p:nvSpPr>
        <p:spPr>
          <a:xfrm>
            <a:off x="1018249" y="4545844"/>
            <a:ext cx="3459678" cy="430887"/>
          </a:xfrm>
          <a:prstGeom prst="rect">
            <a:avLst/>
          </a:prstGeom>
        </p:spPr>
        <p:txBody>
          <a:bodyPr wrap="square">
            <a:spAutoFit/>
          </a:bodyPr>
          <a:lstStyle/>
          <a:p>
            <a:pPr fontAlgn="base"/>
            <a:r>
              <a:rPr lang="tr-TR" sz="2200" b="1" dirty="0" err="1" smtClean="0"/>
              <a:t>Rimantadin</a:t>
            </a:r>
            <a:endParaRPr lang="tr-TR" sz="2200" b="1" dirty="0"/>
          </a:p>
        </p:txBody>
      </p:sp>
      <p:sp>
        <p:nvSpPr>
          <p:cNvPr id="31" name="Dikdörtgen 30"/>
          <p:cNvSpPr/>
          <p:nvPr/>
        </p:nvSpPr>
        <p:spPr>
          <a:xfrm>
            <a:off x="2680740" y="4322049"/>
            <a:ext cx="3027544" cy="323165"/>
          </a:xfrm>
          <a:prstGeom prst="rect">
            <a:avLst/>
          </a:prstGeom>
        </p:spPr>
        <p:txBody>
          <a:bodyPr wrap="square">
            <a:spAutoFit/>
          </a:bodyPr>
          <a:lstStyle/>
          <a:p>
            <a:pPr fontAlgn="base"/>
            <a:r>
              <a:rPr lang="tr-TR" sz="1500" dirty="0" err="1" smtClean="0"/>
              <a:t>İnfluenza</a:t>
            </a:r>
            <a:r>
              <a:rPr lang="tr-TR" sz="1500" dirty="0" smtClean="0"/>
              <a:t> A virüs enfeksiyonları</a:t>
            </a:r>
            <a:endParaRPr lang="tr-TR" sz="1500" dirty="0"/>
          </a:p>
        </p:txBody>
      </p:sp>
      <p:sp>
        <p:nvSpPr>
          <p:cNvPr id="32" name="Dikdörtgen 31"/>
          <p:cNvSpPr/>
          <p:nvPr/>
        </p:nvSpPr>
        <p:spPr>
          <a:xfrm>
            <a:off x="9851905" y="4139753"/>
            <a:ext cx="3027544" cy="2800767"/>
          </a:xfrm>
          <a:prstGeom prst="rect">
            <a:avLst/>
          </a:prstGeom>
        </p:spPr>
        <p:txBody>
          <a:bodyPr wrap="square">
            <a:spAutoFit/>
          </a:bodyPr>
          <a:lstStyle/>
          <a:p>
            <a:pPr fontAlgn="base"/>
            <a:r>
              <a:rPr lang="tr-TR" sz="1600" dirty="0"/>
              <a:t>Uykusuzluk hastalığı</a:t>
            </a:r>
          </a:p>
          <a:p>
            <a:pPr fontAlgn="base"/>
            <a:r>
              <a:rPr lang="tr-TR" sz="1600" dirty="0"/>
              <a:t>Baş dönmesi</a:t>
            </a:r>
          </a:p>
          <a:p>
            <a:pPr fontAlgn="base"/>
            <a:r>
              <a:rPr lang="tr-TR" sz="1600" dirty="0"/>
              <a:t>Baş </a:t>
            </a:r>
            <a:r>
              <a:rPr lang="tr-TR" sz="1600" dirty="0" smtClean="0"/>
              <a:t>ağrısı</a:t>
            </a:r>
            <a:endParaRPr lang="tr-TR" sz="1600" dirty="0"/>
          </a:p>
          <a:p>
            <a:pPr fontAlgn="base"/>
            <a:r>
              <a:rPr lang="tr-TR" sz="1600" dirty="0"/>
              <a:t>Kusma</a:t>
            </a:r>
          </a:p>
          <a:p>
            <a:pPr fontAlgn="base"/>
            <a:r>
              <a:rPr lang="tr-TR" sz="1600" dirty="0"/>
              <a:t>Yorgunluk</a:t>
            </a:r>
          </a:p>
          <a:p>
            <a:pPr fontAlgn="base"/>
            <a:r>
              <a:rPr lang="tr-TR" sz="1600" dirty="0"/>
              <a:t>Mide bulantısı</a:t>
            </a:r>
          </a:p>
          <a:p>
            <a:pPr fontAlgn="base"/>
            <a:r>
              <a:rPr lang="tr-TR" sz="1600" dirty="0"/>
              <a:t>Kuru ağız</a:t>
            </a:r>
          </a:p>
          <a:p>
            <a:pPr fontAlgn="base"/>
            <a:r>
              <a:rPr lang="tr-TR" sz="1600" dirty="0" err="1"/>
              <a:t>Asteni</a:t>
            </a:r>
            <a:endParaRPr lang="tr-TR" sz="1600" dirty="0"/>
          </a:p>
          <a:p>
            <a:pPr fontAlgn="base"/>
            <a:r>
              <a:rPr lang="tr-TR" sz="1600" dirty="0"/>
              <a:t>Uyuşukluk</a:t>
            </a:r>
          </a:p>
          <a:p>
            <a:pPr fontAlgn="base"/>
            <a:r>
              <a:rPr lang="tr-TR" sz="1600" dirty="0" smtClean="0"/>
              <a:t>Çalkalama</a:t>
            </a:r>
          </a:p>
          <a:p>
            <a:pPr fontAlgn="base"/>
            <a:r>
              <a:rPr lang="tr-TR" sz="1600" dirty="0" smtClean="0"/>
              <a:t>Depresyon</a:t>
            </a:r>
            <a:endParaRPr lang="tr-TR" sz="1600" dirty="0"/>
          </a:p>
        </p:txBody>
      </p:sp>
      <p:sp>
        <p:nvSpPr>
          <p:cNvPr id="33" name="Dikdörtgen 32"/>
          <p:cNvSpPr/>
          <p:nvPr/>
        </p:nvSpPr>
        <p:spPr>
          <a:xfrm>
            <a:off x="5106456" y="4339244"/>
            <a:ext cx="3027544" cy="323165"/>
          </a:xfrm>
          <a:prstGeom prst="rect">
            <a:avLst/>
          </a:prstGeom>
        </p:spPr>
        <p:txBody>
          <a:bodyPr wrap="square">
            <a:spAutoFit/>
          </a:bodyPr>
          <a:lstStyle/>
          <a:p>
            <a:pPr fontAlgn="base"/>
            <a:r>
              <a:rPr lang="tr-TR" sz="1500" dirty="0">
                <a:latin typeface="Calibri" panose="020F0502020204030204" pitchFamily="34" charset="0"/>
                <a:cs typeface="Calibri" panose="020F0502020204030204" pitchFamily="34" charset="0"/>
              </a:rPr>
              <a:t>Aşırı duyarlılık</a:t>
            </a:r>
            <a:endParaRPr lang="tr-TR" sz="1500" dirty="0"/>
          </a:p>
        </p:txBody>
      </p:sp>
      <p:sp>
        <p:nvSpPr>
          <p:cNvPr id="34" name="Metin kutusu 33"/>
          <p:cNvSpPr txBox="1"/>
          <p:nvPr/>
        </p:nvSpPr>
        <p:spPr>
          <a:xfrm>
            <a:off x="7452849" y="4217457"/>
            <a:ext cx="2086099" cy="1477328"/>
          </a:xfrm>
          <a:prstGeom prst="rect">
            <a:avLst/>
          </a:prstGeom>
          <a:noFill/>
        </p:spPr>
        <p:txBody>
          <a:bodyPr wrap="square" rtlCol="0">
            <a:spAutoFit/>
          </a:bodyPr>
          <a:lstStyle/>
          <a:p>
            <a:r>
              <a:rPr lang="tr-TR" sz="1500" dirty="0" smtClean="0"/>
              <a:t>Oral yol ile kullanılır.</a:t>
            </a:r>
          </a:p>
          <a:p>
            <a:r>
              <a:rPr lang="tr-TR" sz="1500" dirty="0" smtClean="0"/>
              <a:t>Sabah </a:t>
            </a:r>
            <a:r>
              <a:rPr lang="tr-TR" sz="1500" dirty="0"/>
              <a:t>ve akşam olmak üzere günde iki defa </a:t>
            </a:r>
            <a:r>
              <a:rPr lang="tr-TR" sz="1500" dirty="0" smtClean="0"/>
              <a:t>tüketilir. </a:t>
            </a:r>
            <a:r>
              <a:rPr lang="tr-TR" sz="1500" dirty="0"/>
              <a:t>Her kullanımda 1 </a:t>
            </a:r>
            <a:r>
              <a:rPr lang="tr-TR" sz="1500" dirty="0" smtClean="0"/>
              <a:t>ilaç kaşığı </a:t>
            </a:r>
            <a:r>
              <a:rPr lang="tr-TR" sz="1500" dirty="0"/>
              <a:t>tüketilmesi yeterli olacaktır.</a:t>
            </a:r>
          </a:p>
        </p:txBody>
      </p:sp>
    </p:spTree>
    <p:extLst>
      <p:ext uri="{BB962C8B-B14F-4D97-AF65-F5344CB8AC3E}">
        <p14:creationId xmlns:p14="http://schemas.microsoft.com/office/powerpoint/2010/main" val="34224324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Dikdörtgen 15"/>
          <p:cNvSpPr/>
          <p:nvPr/>
        </p:nvSpPr>
        <p:spPr>
          <a:xfrm rot="16200000">
            <a:off x="-1804364" y="2843733"/>
            <a:ext cx="4090351" cy="646331"/>
          </a:xfrm>
          <a:prstGeom prst="rect">
            <a:avLst/>
          </a:prstGeom>
          <a:noFill/>
        </p:spPr>
        <p:txBody>
          <a:bodyPr wrap="none" lIns="91440" tIns="45720" rIns="91440" bIns="45720">
            <a:spAutoFit/>
          </a:bodyPr>
          <a:lstStyle/>
          <a:p>
            <a:pPr algn="ctr"/>
            <a:r>
              <a:rPr lang="tr-TR" sz="36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6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6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7" name="Dikdörtgen 16"/>
          <p:cNvSpPr/>
          <p:nvPr/>
        </p:nvSpPr>
        <p:spPr>
          <a:xfrm rot="16200000">
            <a:off x="-1809420" y="2843732"/>
            <a:ext cx="5093126" cy="646331"/>
          </a:xfrm>
          <a:prstGeom prst="rect">
            <a:avLst/>
          </a:prstGeom>
          <a:noFill/>
        </p:spPr>
        <p:txBody>
          <a:bodyPr wrap="none" lIns="91440" tIns="45720" rIns="91440" bIns="45720">
            <a:spAutoFit/>
          </a:bodyPr>
          <a:lstStyle/>
          <a:p>
            <a:pPr algn="ctr"/>
            <a:r>
              <a:rPr lang="tr-TR" sz="36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Uyuz Tedavisindeki İlaçlar</a:t>
            </a:r>
            <a:endParaRPr lang="tr-TR" sz="3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8" name="Metin kutusu 17"/>
          <p:cNvSpPr txBox="1"/>
          <p:nvPr/>
        </p:nvSpPr>
        <p:spPr>
          <a:xfrm>
            <a:off x="1285096" y="-49874"/>
            <a:ext cx="869149" cy="430887"/>
          </a:xfrm>
          <a:prstGeom prst="rect">
            <a:avLst/>
          </a:prstGeom>
          <a:noFill/>
        </p:spPr>
        <p:txBody>
          <a:bodyPr wrap="none" rtlCol="0">
            <a:spAutoFit/>
          </a:bodyPr>
          <a:lstStyle/>
          <a:p>
            <a:r>
              <a:rPr lang="tr-TR" sz="2200" dirty="0" smtClean="0">
                <a:solidFill>
                  <a:srgbClr val="FF0000"/>
                </a:solidFill>
              </a:rPr>
              <a:t>İlaçlar</a:t>
            </a:r>
            <a:endParaRPr lang="tr-TR" sz="2200" dirty="0">
              <a:solidFill>
                <a:srgbClr val="FF0000"/>
              </a:solidFill>
            </a:endParaRPr>
          </a:p>
        </p:txBody>
      </p:sp>
      <p:sp>
        <p:nvSpPr>
          <p:cNvPr id="19" name="Metin kutusu 18"/>
          <p:cNvSpPr txBox="1"/>
          <p:nvPr/>
        </p:nvSpPr>
        <p:spPr>
          <a:xfrm>
            <a:off x="2990596" y="-49874"/>
            <a:ext cx="2062352" cy="430887"/>
          </a:xfrm>
          <a:prstGeom prst="rect">
            <a:avLst/>
          </a:prstGeom>
          <a:noFill/>
        </p:spPr>
        <p:txBody>
          <a:bodyPr wrap="square" rtlCol="0">
            <a:spAutoFit/>
          </a:bodyPr>
          <a:lstStyle/>
          <a:p>
            <a:r>
              <a:rPr lang="tr-TR" sz="2200" dirty="0" err="1" smtClean="0">
                <a:solidFill>
                  <a:srgbClr val="FF0000"/>
                </a:solidFill>
              </a:rPr>
              <a:t>Endikasyonlar</a:t>
            </a:r>
            <a:endParaRPr lang="tr-TR" sz="2200" dirty="0">
              <a:solidFill>
                <a:srgbClr val="FF0000"/>
              </a:solidFill>
            </a:endParaRPr>
          </a:p>
        </p:txBody>
      </p:sp>
      <p:sp>
        <p:nvSpPr>
          <p:cNvPr id="20" name="Metin kutusu 19"/>
          <p:cNvSpPr txBox="1"/>
          <p:nvPr/>
        </p:nvSpPr>
        <p:spPr>
          <a:xfrm>
            <a:off x="5050607" y="-49874"/>
            <a:ext cx="2389821" cy="430887"/>
          </a:xfrm>
          <a:prstGeom prst="rect">
            <a:avLst/>
          </a:prstGeom>
          <a:noFill/>
        </p:spPr>
        <p:txBody>
          <a:bodyPr wrap="none" rtlCol="0">
            <a:spAutoFit/>
          </a:bodyPr>
          <a:lstStyle/>
          <a:p>
            <a:r>
              <a:rPr lang="tr-TR" sz="2200" dirty="0" err="1" smtClean="0">
                <a:solidFill>
                  <a:srgbClr val="FF0000"/>
                </a:solidFill>
              </a:rPr>
              <a:t>Kontrendikasyonlar</a:t>
            </a:r>
            <a:endParaRPr lang="tr-TR" sz="2200" dirty="0">
              <a:solidFill>
                <a:srgbClr val="FF0000"/>
              </a:solidFill>
            </a:endParaRPr>
          </a:p>
        </p:txBody>
      </p:sp>
      <p:sp>
        <p:nvSpPr>
          <p:cNvPr id="21" name="Metin kutusu 20"/>
          <p:cNvSpPr txBox="1"/>
          <p:nvPr/>
        </p:nvSpPr>
        <p:spPr>
          <a:xfrm>
            <a:off x="7876733" y="-49874"/>
            <a:ext cx="1414298" cy="430887"/>
          </a:xfrm>
          <a:prstGeom prst="rect">
            <a:avLst/>
          </a:prstGeom>
          <a:noFill/>
        </p:spPr>
        <p:txBody>
          <a:bodyPr wrap="none" rtlCol="0">
            <a:spAutoFit/>
          </a:bodyPr>
          <a:lstStyle/>
          <a:p>
            <a:r>
              <a:rPr lang="tr-TR" sz="2200" dirty="0" smtClean="0">
                <a:solidFill>
                  <a:srgbClr val="FF0000"/>
                </a:solidFill>
              </a:rPr>
              <a:t>Veriliş Yolu</a:t>
            </a:r>
            <a:endParaRPr lang="tr-TR" sz="2200" dirty="0">
              <a:solidFill>
                <a:srgbClr val="FF0000"/>
              </a:solidFill>
            </a:endParaRPr>
          </a:p>
        </p:txBody>
      </p:sp>
      <p:sp>
        <p:nvSpPr>
          <p:cNvPr id="22" name="Metin kutusu 21"/>
          <p:cNvSpPr txBox="1"/>
          <p:nvPr/>
        </p:nvSpPr>
        <p:spPr>
          <a:xfrm>
            <a:off x="10315110" y="-49180"/>
            <a:ext cx="1374735" cy="430887"/>
          </a:xfrm>
          <a:prstGeom prst="rect">
            <a:avLst/>
          </a:prstGeom>
          <a:noFill/>
        </p:spPr>
        <p:txBody>
          <a:bodyPr wrap="none" rtlCol="0">
            <a:spAutoFit/>
          </a:bodyPr>
          <a:lstStyle/>
          <a:p>
            <a:r>
              <a:rPr lang="tr-TR" sz="2200" dirty="0" smtClean="0">
                <a:solidFill>
                  <a:srgbClr val="FF0000"/>
                </a:solidFill>
              </a:rPr>
              <a:t>Yan Etkiler</a:t>
            </a:r>
            <a:endParaRPr lang="tr-TR" sz="2200" dirty="0">
              <a:solidFill>
                <a:srgbClr val="FF0000"/>
              </a:solidFill>
            </a:endParaRPr>
          </a:p>
        </p:txBody>
      </p:sp>
      <p:sp>
        <p:nvSpPr>
          <p:cNvPr id="23" name="Metin kutusu 22"/>
          <p:cNvSpPr txBox="1"/>
          <p:nvPr/>
        </p:nvSpPr>
        <p:spPr>
          <a:xfrm>
            <a:off x="1009401" y="869130"/>
            <a:ext cx="2897581" cy="430887"/>
          </a:xfrm>
          <a:prstGeom prst="rect">
            <a:avLst/>
          </a:prstGeom>
          <a:noFill/>
        </p:spPr>
        <p:txBody>
          <a:bodyPr wrap="square" rtlCol="0">
            <a:spAutoFit/>
          </a:bodyPr>
          <a:lstStyle/>
          <a:p>
            <a:r>
              <a:rPr lang="tr-TR" sz="2200" b="1" dirty="0" err="1" smtClean="0"/>
              <a:t>Krotamiton</a:t>
            </a:r>
            <a:endParaRPr lang="tr-TR" sz="2200" b="1" dirty="0"/>
          </a:p>
        </p:txBody>
      </p:sp>
      <p:sp>
        <p:nvSpPr>
          <p:cNvPr id="24" name="Metin kutusu 23"/>
          <p:cNvSpPr txBox="1"/>
          <p:nvPr/>
        </p:nvSpPr>
        <p:spPr>
          <a:xfrm>
            <a:off x="2571528" y="515950"/>
            <a:ext cx="2148152" cy="3323987"/>
          </a:xfrm>
          <a:prstGeom prst="rect">
            <a:avLst/>
          </a:prstGeom>
          <a:noFill/>
        </p:spPr>
        <p:txBody>
          <a:bodyPr wrap="none" rtlCol="0">
            <a:spAutoFit/>
          </a:bodyPr>
          <a:lstStyle/>
          <a:p>
            <a:r>
              <a:rPr lang="tr-TR" sz="1500" dirty="0"/>
              <a:t>Ürtiker</a:t>
            </a:r>
          </a:p>
          <a:p>
            <a:r>
              <a:rPr lang="tr-TR" sz="1500" dirty="0" err="1"/>
              <a:t>Atopik</a:t>
            </a:r>
            <a:r>
              <a:rPr lang="tr-TR" sz="1500" dirty="0"/>
              <a:t> dermatit</a:t>
            </a:r>
          </a:p>
          <a:p>
            <a:r>
              <a:rPr lang="tr-TR" sz="1500" dirty="0"/>
              <a:t>Solar ( Güneş ) egzama</a:t>
            </a:r>
          </a:p>
          <a:p>
            <a:r>
              <a:rPr lang="tr-TR" sz="1500" dirty="0"/>
              <a:t>Uyuz ( </a:t>
            </a:r>
            <a:r>
              <a:rPr lang="tr-TR" sz="1500" dirty="0" err="1"/>
              <a:t>Scabies</a:t>
            </a:r>
            <a:r>
              <a:rPr lang="tr-TR" sz="1500" dirty="0"/>
              <a:t> )</a:t>
            </a:r>
          </a:p>
          <a:p>
            <a:r>
              <a:rPr lang="tr-TR" sz="1500" dirty="0" smtClean="0"/>
              <a:t>Suçiçeği</a:t>
            </a:r>
          </a:p>
          <a:p>
            <a:r>
              <a:rPr lang="tr-TR" sz="1500" dirty="0" err="1" smtClean="0"/>
              <a:t>Enflamatuar</a:t>
            </a:r>
            <a:r>
              <a:rPr lang="tr-TR" sz="1500" dirty="0" smtClean="0"/>
              <a:t> cilt </a:t>
            </a:r>
          </a:p>
          <a:p>
            <a:r>
              <a:rPr lang="tr-TR" sz="1500" dirty="0" smtClean="0"/>
              <a:t>Hastalıkları</a:t>
            </a:r>
          </a:p>
          <a:p>
            <a:r>
              <a:rPr lang="tr-TR" sz="1500" dirty="0" smtClean="0"/>
              <a:t>Kaşıntılı deri  döküntüsü</a:t>
            </a:r>
          </a:p>
          <a:p>
            <a:r>
              <a:rPr lang="tr-TR" sz="1500" dirty="0" smtClean="0"/>
              <a:t>Böcek ısırığı reaksiyonları</a:t>
            </a:r>
          </a:p>
          <a:p>
            <a:r>
              <a:rPr lang="tr-TR" sz="1500" dirty="0" smtClean="0"/>
              <a:t>Ağrı</a:t>
            </a:r>
          </a:p>
          <a:p>
            <a:r>
              <a:rPr lang="tr-TR" sz="1500" dirty="0" smtClean="0"/>
              <a:t>Şişme </a:t>
            </a:r>
          </a:p>
          <a:p>
            <a:r>
              <a:rPr lang="tr-TR" sz="1500" dirty="0" smtClean="0"/>
              <a:t>Deri iltihabı</a:t>
            </a:r>
          </a:p>
          <a:p>
            <a:endParaRPr lang="tr-TR" sz="1500" dirty="0"/>
          </a:p>
          <a:p>
            <a:endParaRPr lang="tr-TR" sz="1500" dirty="0"/>
          </a:p>
        </p:txBody>
      </p:sp>
      <p:sp>
        <p:nvSpPr>
          <p:cNvPr id="25" name="Metin kutusu 24"/>
          <p:cNvSpPr txBox="1"/>
          <p:nvPr/>
        </p:nvSpPr>
        <p:spPr>
          <a:xfrm>
            <a:off x="4989575" y="485178"/>
            <a:ext cx="2388270" cy="2400657"/>
          </a:xfrm>
          <a:prstGeom prst="rect">
            <a:avLst/>
          </a:prstGeom>
          <a:noFill/>
        </p:spPr>
        <p:txBody>
          <a:bodyPr wrap="square" rtlCol="0">
            <a:spAutoFit/>
          </a:bodyPr>
          <a:lstStyle/>
          <a:p>
            <a:r>
              <a:rPr lang="tr-TR" sz="1500" dirty="0" smtClean="0"/>
              <a:t>Aşırı Duyarlılık</a:t>
            </a:r>
          </a:p>
          <a:p>
            <a:r>
              <a:rPr lang="tr-TR" sz="1500" dirty="0" smtClean="0"/>
              <a:t>Osteoporoz </a:t>
            </a:r>
          </a:p>
          <a:p>
            <a:r>
              <a:rPr lang="tr-TR" sz="1500" dirty="0" smtClean="0"/>
              <a:t>5 yaş altı çocuklar</a:t>
            </a:r>
          </a:p>
          <a:p>
            <a:r>
              <a:rPr lang="tr-TR" sz="1500" dirty="0" smtClean="0"/>
              <a:t>Böbrek yetmezliği</a:t>
            </a:r>
          </a:p>
          <a:p>
            <a:r>
              <a:rPr lang="tr-TR" sz="1500" dirty="0" err="1" smtClean="0"/>
              <a:t>Viral</a:t>
            </a:r>
            <a:r>
              <a:rPr lang="tr-TR" sz="1500" dirty="0" smtClean="0"/>
              <a:t> enfeksiyonu</a:t>
            </a:r>
          </a:p>
          <a:p>
            <a:r>
              <a:rPr lang="tr-TR" sz="1500" dirty="0" smtClean="0"/>
              <a:t>Mantar enfeksiyonu</a:t>
            </a:r>
          </a:p>
          <a:p>
            <a:r>
              <a:rPr lang="tr-TR" sz="1500" dirty="0" smtClean="0"/>
              <a:t>Emzirme</a:t>
            </a:r>
          </a:p>
          <a:p>
            <a:endParaRPr lang="tr-TR" sz="1500" dirty="0" smtClean="0"/>
          </a:p>
          <a:p>
            <a:endParaRPr lang="tr-TR" sz="1500" dirty="0" smtClean="0"/>
          </a:p>
          <a:p>
            <a:endParaRPr lang="tr-TR" sz="1500" dirty="0"/>
          </a:p>
        </p:txBody>
      </p:sp>
      <p:sp>
        <p:nvSpPr>
          <p:cNvPr id="26" name="Metin kutusu 25"/>
          <p:cNvSpPr txBox="1"/>
          <p:nvPr/>
        </p:nvSpPr>
        <p:spPr>
          <a:xfrm>
            <a:off x="9851093" y="515950"/>
            <a:ext cx="1909177" cy="3093154"/>
          </a:xfrm>
          <a:prstGeom prst="rect">
            <a:avLst/>
          </a:prstGeom>
          <a:noFill/>
        </p:spPr>
        <p:txBody>
          <a:bodyPr wrap="none" rtlCol="0">
            <a:spAutoFit/>
          </a:bodyPr>
          <a:lstStyle/>
          <a:p>
            <a:r>
              <a:rPr lang="tr-TR" sz="1500" dirty="0"/>
              <a:t>Kaşıntı</a:t>
            </a:r>
          </a:p>
          <a:p>
            <a:r>
              <a:rPr lang="tr-TR" sz="1500" dirty="0"/>
              <a:t>Lokal tahriş</a:t>
            </a:r>
          </a:p>
          <a:p>
            <a:r>
              <a:rPr lang="tr-TR" sz="1500" dirty="0" err="1" smtClean="0"/>
              <a:t>Peptik</a:t>
            </a:r>
            <a:r>
              <a:rPr lang="tr-TR" sz="1500" dirty="0" smtClean="0"/>
              <a:t> ülser</a:t>
            </a:r>
          </a:p>
          <a:p>
            <a:r>
              <a:rPr lang="tr-TR" sz="1500" dirty="0" err="1" smtClean="0"/>
              <a:t>Cushing</a:t>
            </a:r>
            <a:r>
              <a:rPr lang="tr-TR" sz="1500" dirty="0" smtClean="0"/>
              <a:t> habitus</a:t>
            </a:r>
          </a:p>
          <a:p>
            <a:r>
              <a:rPr lang="tr-TR" sz="1500" dirty="0" smtClean="0"/>
              <a:t>Potasyum ve Kalsiyum</a:t>
            </a:r>
          </a:p>
          <a:p>
            <a:r>
              <a:rPr lang="tr-TR" sz="1500" dirty="0" smtClean="0"/>
              <a:t>Azalması</a:t>
            </a:r>
          </a:p>
          <a:p>
            <a:r>
              <a:rPr lang="tr-TR" sz="1500" dirty="0" err="1" smtClean="0"/>
              <a:t>Gastorintestinal</a:t>
            </a:r>
            <a:r>
              <a:rPr lang="tr-TR" sz="1500" dirty="0" smtClean="0"/>
              <a:t> </a:t>
            </a:r>
          </a:p>
          <a:p>
            <a:r>
              <a:rPr lang="tr-TR" sz="1500" dirty="0"/>
              <a:t>r</a:t>
            </a:r>
            <a:r>
              <a:rPr lang="tr-TR" sz="1500" dirty="0" smtClean="0"/>
              <a:t>ahatsızlıklar</a:t>
            </a:r>
          </a:p>
          <a:p>
            <a:r>
              <a:rPr lang="tr-TR" sz="1500" dirty="0" smtClean="0"/>
              <a:t>Kas erimesi</a:t>
            </a:r>
          </a:p>
          <a:p>
            <a:r>
              <a:rPr lang="tr-TR" sz="1500" dirty="0" err="1" smtClean="0"/>
              <a:t>Parestezi</a:t>
            </a:r>
            <a:endParaRPr lang="tr-TR" sz="1500" dirty="0" smtClean="0"/>
          </a:p>
          <a:p>
            <a:r>
              <a:rPr lang="tr-TR" sz="1500" dirty="0" err="1" smtClean="0"/>
              <a:t>Siyanoz</a:t>
            </a:r>
            <a:endParaRPr lang="tr-TR" sz="1500" dirty="0" smtClean="0"/>
          </a:p>
          <a:p>
            <a:r>
              <a:rPr lang="tr-TR" sz="1500" dirty="0" smtClean="0"/>
              <a:t>İştahta artış</a:t>
            </a:r>
          </a:p>
          <a:p>
            <a:endParaRPr lang="tr-TR" sz="1500" dirty="0"/>
          </a:p>
        </p:txBody>
      </p:sp>
      <p:sp>
        <p:nvSpPr>
          <p:cNvPr id="27" name="Dikdörtgen 26"/>
          <p:cNvSpPr/>
          <p:nvPr/>
        </p:nvSpPr>
        <p:spPr>
          <a:xfrm>
            <a:off x="7430685" y="519961"/>
            <a:ext cx="2409306" cy="1477328"/>
          </a:xfrm>
          <a:prstGeom prst="rect">
            <a:avLst/>
          </a:prstGeom>
        </p:spPr>
        <p:txBody>
          <a:bodyPr wrap="square">
            <a:spAutoFit/>
          </a:bodyPr>
          <a:lstStyle/>
          <a:p>
            <a:r>
              <a:rPr lang="tr-TR" sz="1500" b="0" i="0" dirty="0" smtClean="0">
                <a:effectLst/>
              </a:rPr>
              <a:t>Cilt solüsyonu şeklinde kullanımda </a:t>
            </a:r>
          </a:p>
          <a:p>
            <a:r>
              <a:rPr lang="tr-TR" sz="1500" dirty="0"/>
              <a:t>g</a:t>
            </a:r>
            <a:r>
              <a:rPr lang="tr-TR" sz="1500" b="0" i="0" dirty="0" smtClean="0">
                <a:effectLst/>
              </a:rPr>
              <a:t>ünde 3-4 defa hasta bölgeye uygulanır. Uyuz tedavisinde banyo sonrası tüm vücuda uygulanır.</a:t>
            </a:r>
            <a:endParaRPr lang="tr-TR" sz="1500" dirty="0"/>
          </a:p>
        </p:txBody>
      </p:sp>
    </p:spTree>
    <p:extLst>
      <p:ext uri="{BB962C8B-B14F-4D97-AF65-F5344CB8AC3E}">
        <p14:creationId xmlns:p14="http://schemas.microsoft.com/office/powerpoint/2010/main" val="24690029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Metin kutusu 15"/>
          <p:cNvSpPr txBox="1"/>
          <p:nvPr/>
        </p:nvSpPr>
        <p:spPr>
          <a:xfrm>
            <a:off x="2593768" y="318774"/>
            <a:ext cx="2462146" cy="6324808"/>
          </a:xfrm>
          <a:prstGeom prst="rect">
            <a:avLst/>
          </a:prstGeom>
          <a:noFill/>
        </p:spPr>
        <p:txBody>
          <a:bodyPr wrap="square" rtlCol="0">
            <a:spAutoFit/>
          </a:bodyPr>
          <a:lstStyle/>
          <a:p>
            <a:r>
              <a:rPr lang="tr-TR" sz="1500" dirty="0"/>
              <a:t>Sinüzit</a:t>
            </a:r>
          </a:p>
          <a:p>
            <a:r>
              <a:rPr lang="tr-TR" sz="1500" dirty="0" err="1"/>
              <a:t>Tonsillit</a:t>
            </a:r>
            <a:endParaRPr lang="tr-TR" sz="1500" dirty="0"/>
          </a:p>
          <a:p>
            <a:r>
              <a:rPr lang="tr-TR" sz="1500" dirty="0"/>
              <a:t>Gram negatif bakterilerin oluşturduğu enfeksiyonlar</a:t>
            </a:r>
          </a:p>
          <a:p>
            <a:r>
              <a:rPr lang="tr-TR" sz="1500" dirty="0"/>
              <a:t>Septisemi</a:t>
            </a:r>
          </a:p>
          <a:p>
            <a:r>
              <a:rPr lang="tr-TR" sz="1500" dirty="0"/>
              <a:t>Deri ve yumuşak doku enfeksiyonları</a:t>
            </a:r>
          </a:p>
          <a:p>
            <a:r>
              <a:rPr lang="tr-TR" sz="1500" dirty="0"/>
              <a:t>Peritonit</a:t>
            </a:r>
          </a:p>
          <a:p>
            <a:r>
              <a:rPr lang="tr-TR" sz="1500" dirty="0" err="1"/>
              <a:t>Stafilokoksik</a:t>
            </a:r>
            <a:r>
              <a:rPr lang="tr-TR" sz="1500" dirty="0"/>
              <a:t> enfeksiyonlar</a:t>
            </a:r>
          </a:p>
          <a:p>
            <a:r>
              <a:rPr lang="tr-TR" sz="1500" dirty="0"/>
              <a:t>Orta kulak iltihabı ( Akut </a:t>
            </a:r>
            <a:r>
              <a:rPr lang="tr-TR" sz="1500" dirty="0" err="1"/>
              <a:t>otitis</a:t>
            </a:r>
            <a:r>
              <a:rPr lang="tr-TR" sz="1500" dirty="0"/>
              <a:t> </a:t>
            </a:r>
            <a:r>
              <a:rPr lang="tr-TR" sz="1500" dirty="0" err="1"/>
              <a:t>media</a:t>
            </a:r>
            <a:r>
              <a:rPr lang="tr-TR" sz="1500" dirty="0"/>
              <a:t> )</a:t>
            </a:r>
          </a:p>
          <a:p>
            <a:r>
              <a:rPr lang="tr-TR" sz="1500" dirty="0" smtClean="0"/>
              <a:t>Farenjit, </a:t>
            </a:r>
            <a:r>
              <a:rPr lang="tr-TR" sz="1500" dirty="0" err="1" smtClean="0"/>
              <a:t>Pnömoni</a:t>
            </a:r>
            <a:endParaRPr lang="tr-TR" sz="1500" dirty="0"/>
          </a:p>
          <a:p>
            <a:r>
              <a:rPr lang="tr-TR" sz="1500" dirty="0"/>
              <a:t>Alt solunum yolu enfeksiyonu</a:t>
            </a:r>
          </a:p>
          <a:p>
            <a:r>
              <a:rPr lang="tr-TR" sz="1500" dirty="0"/>
              <a:t>Üst solunum yolu enfeksiyonu</a:t>
            </a:r>
          </a:p>
          <a:p>
            <a:r>
              <a:rPr lang="tr-TR" sz="1500" dirty="0"/>
              <a:t>Apse</a:t>
            </a:r>
          </a:p>
          <a:p>
            <a:r>
              <a:rPr lang="tr-TR" sz="1500" dirty="0" err="1"/>
              <a:t>Streptococcus</a:t>
            </a:r>
            <a:r>
              <a:rPr lang="tr-TR" sz="1500" dirty="0"/>
              <a:t> </a:t>
            </a:r>
            <a:r>
              <a:rPr lang="tr-TR" sz="1500" dirty="0" err="1"/>
              <a:t>pneumoniae</a:t>
            </a:r>
            <a:endParaRPr lang="tr-TR" sz="1500" dirty="0"/>
          </a:p>
          <a:p>
            <a:r>
              <a:rPr lang="tr-TR" sz="1500" dirty="0" err="1"/>
              <a:t>Streptococcus</a:t>
            </a:r>
            <a:r>
              <a:rPr lang="tr-TR" sz="1500" dirty="0"/>
              <a:t> </a:t>
            </a:r>
            <a:r>
              <a:rPr lang="tr-TR" sz="1500" dirty="0" err="1"/>
              <a:t>viridans</a:t>
            </a:r>
            <a:endParaRPr lang="tr-TR" sz="1500" dirty="0"/>
          </a:p>
          <a:p>
            <a:r>
              <a:rPr lang="tr-TR" sz="1500" dirty="0" err="1"/>
              <a:t>Streptococcus</a:t>
            </a:r>
            <a:r>
              <a:rPr lang="tr-TR" sz="1500" dirty="0"/>
              <a:t> </a:t>
            </a:r>
            <a:r>
              <a:rPr lang="tr-TR" sz="1500" dirty="0" err="1"/>
              <a:t>pyogenes</a:t>
            </a:r>
            <a:endParaRPr lang="tr-TR" sz="1500" dirty="0"/>
          </a:p>
          <a:p>
            <a:r>
              <a:rPr lang="tr-TR" sz="1500" dirty="0" err="1"/>
              <a:t>Staphylococcus</a:t>
            </a:r>
            <a:r>
              <a:rPr lang="tr-TR" sz="1500" dirty="0"/>
              <a:t> </a:t>
            </a:r>
            <a:r>
              <a:rPr lang="tr-TR" sz="1500" dirty="0" err="1"/>
              <a:t>aureus</a:t>
            </a:r>
            <a:endParaRPr lang="tr-TR" sz="1500" dirty="0"/>
          </a:p>
          <a:p>
            <a:r>
              <a:rPr lang="tr-TR" sz="1500" dirty="0" err="1"/>
              <a:t>Streptococcus</a:t>
            </a:r>
            <a:r>
              <a:rPr lang="tr-TR" sz="1500" dirty="0"/>
              <a:t> </a:t>
            </a:r>
            <a:r>
              <a:rPr lang="tr-TR" sz="1500" dirty="0" err="1"/>
              <a:t>agalactiae</a:t>
            </a:r>
            <a:endParaRPr lang="tr-TR" sz="1500" dirty="0"/>
          </a:p>
          <a:p>
            <a:r>
              <a:rPr lang="tr-TR" sz="1500" dirty="0"/>
              <a:t>Gram pozitif bakterilerin oluşturduğu enfeksiyonlar</a:t>
            </a:r>
          </a:p>
          <a:p>
            <a:r>
              <a:rPr lang="tr-TR" sz="1500" dirty="0" err="1"/>
              <a:t>Moraxella</a:t>
            </a:r>
            <a:r>
              <a:rPr lang="tr-TR" sz="1500" dirty="0"/>
              <a:t> </a:t>
            </a:r>
            <a:r>
              <a:rPr lang="tr-TR" sz="1500" dirty="0" err="1"/>
              <a:t>catarrhalis</a:t>
            </a:r>
            <a:endParaRPr lang="tr-TR" sz="1500" dirty="0"/>
          </a:p>
          <a:p>
            <a:r>
              <a:rPr lang="tr-TR" sz="1500" dirty="0" err="1"/>
              <a:t>Peptostreptococcus</a:t>
            </a:r>
            <a:endParaRPr lang="tr-TR" sz="1500" dirty="0"/>
          </a:p>
          <a:p>
            <a:r>
              <a:rPr lang="tr-TR" sz="1500" dirty="0" err="1"/>
              <a:t>Mycoplasma</a:t>
            </a:r>
            <a:r>
              <a:rPr lang="tr-TR" sz="1500" dirty="0"/>
              <a:t> </a:t>
            </a:r>
            <a:r>
              <a:rPr lang="tr-TR" sz="1500" dirty="0" err="1"/>
              <a:t>pneumoniae</a:t>
            </a:r>
            <a:endParaRPr lang="tr-TR" sz="1500" dirty="0"/>
          </a:p>
          <a:p>
            <a:endParaRPr lang="tr-TR" sz="1500" dirty="0"/>
          </a:p>
        </p:txBody>
      </p:sp>
      <p:sp>
        <p:nvSpPr>
          <p:cNvPr id="17" name="Metin kutusu 16"/>
          <p:cNvSpPr txBox="1"/>
          <p:nvPr/>
        </p:nvSpPr>
        <p:spPr>
          <a:xfrm>
            <a:off x="1285096" y="-49874"/>
            <a:ext cx="869149" cy="430887"/>
          </a:xfrm>
          <a:prstGeom prst="rect">
            <a:avLst/>
          </a:prstGeom>
          <a:noFill/>
        </p:spPr>
        <p:txBody>
          <a:bodyPr wrap="none" rtlCol="0">
            <a:spAutoFit/>
          </a:bodyPr>
          <a:lstStyle/>
          <a:p>
            <a:r>
              <a:rPr lang="tr-TR" sz="2200" dirty="0" smtClean="0">
                <a:solidFill>
                  <a:srgbClr val="FF0000"/>
                </a:solidFill>
              </a:rPr>
              <a:t>İlaçlar</a:t>
            </a:r>
            <a:endParaRPr lang="tr-TR" sz="2200" dirty="0">
              <a:solidFill>
                <a:srgbClr val="FF0000"/>
              </a:solidFill>
            </a:endParaRPr>
          </a:p>
        </p:txBody>
      </p:sp>
      <p:sp>
        <p:nvSpPr>
          <p:cNvPr id="18" name="Metin kutusu 17"/>
          <p:cNvSpPr txBox="1"/>
          <p:nvPr/>
        </p:nvSpPr>
        <p:spPr>
          <a:xfrm>
            <a:off x="2990596" y="-49874"/>
            <a:ext cx="2062352" cy="430887"/>
          </a:xfrm>
          <a:prstGeom prst="rect">
            <a:avLst/>
          </a:prstGeom>
          <a:noFill/>
        </p:spPr>
        <p:txBody>
          <a:bodyPr wrap="square" rtlCol="0">
            <a:spAutoFit/>
          </a:bodyPr>
          <a:lstStyle/>
          <a:p>
            <a:r>
              <a:rPr lang="tr-TR" sz="2200" dirty="0" err="1" smtClean="0">
                <a:solidFill>
                  <a:srgbClr val="FF0000"/>
                </a:solidFill>
              </a:rPr>
              <a:t>Endikasyonlar</a:t>
            </a:r>
            <a:endParaRPr lang="tr-TR" sz="2200" dirty="0">
              <a:solidFill>
                <a:srgbClr val="FF0000"/>
              </a:solidFill>
            </a:endParaRPr>
          </a:p>
        </p:txBody>
      </p:sp>
      <p:sp>
        <p:nvSpPr>
          <p:cNvPr id="19" name="Metin kutusu 18"/>
          <p:cNvSpPr txBox="1"/>
          <p:nvPr/>
        </p:nvSpPr>
        <p:spPr>
          <a:xfrm>
            <a:off x="5050607" y="-49874"/>
            <a:ext cx="2389821" cy="430887"/>
          </a:xfrm>
          <a:prstGeom prst="rect">
            <a:avLst/>
          </a:prstGeom>
          <a:noFill/>
        </p:spPr>
        <p:txBody>
          <a:bodyPr wrap="none" rtlCol="0">
            <a:spAutoFit/>
          </a:bodyPr>
          <a:lstStyle/>
          <a:p>
            <a:r>
              <a:rPr lang="tr-TR" sz="2200" dirty="0" err="1" smtClean="0">
                <a:solidFill>
                  <a:srgbClr val="FF0000"/>
                </a:solidFill>
              </a:rPr>
              <a:t>Kontrendikasyonlar</a:t>
            </a:r>
            <a:endParaRPr lang="tr-TR" sz="2200" dirty="0">
              <a:solidFill>
                <a:srgbClr val="FF0000"/>
              </a:solidFill>
            </a:endParaRPr>
          </a:p>
        </p:txBody>
      </p:sp>
      <p:sp>
        <p:nvSpPr>
          <p:cNvPr id="20" name="Metin kutusu 19"/>
          <p:cNvSpPr txBox="1"/>
          <p:nvPr/>
        </p:nvSpPr>
        <p:spPr>
          <a:xfrm>
            <a:off x="7876733" y="-49874"/>
            <a:ext cx="1414298" cy="430887"/>
          </a:xfrm>
          <a:prstGeom prst="rect">
            <a:avLst/>
          </a:prstGeom>
          <a:noFill/>
        </p:spPr>
        <p:txBody>
          <a:bodyPr wrap="none" rtlCol="0">
            <a:spAutoFit/>
          </a:bodyPr>
          <a:lstStyle/>
          <a:p>
            <a:r>
              <a:rPr lang="tr-TR" sz="2200" dirty="0" smtClean="0">
                <a:solidFill>
                  <a:srgbClr val="FF0000"/>
                </a:solidFill>
              </a:rPr>
              <a:t>Veriliş Yolu</a:t>
            </a:r>
            <a:endParaRPr lang="tr-TR" sz="2200" dirty="0">
              <a:solidFill>
                <a:srgbClr val="FF0000"/>
              </a:solidFill>
            </a:endParaRPr>
          </a:p>
        </p:txBody>
      </p:sp>
      <p:sp>
        <p:nvSpPr>
          <p:cNvPr id="21" name="Metin kutusu 20"/>
          <p:cNvSpPr txBox="1"/>
          <p:nvPr/>
        </p:nvSpPr>
        <p:spPr>
          <a:xfrm>
            <a:off x="10315110" y="-49180"/>
            <a:ext cx="1374735" cy="430887"/>
          </a:xfrm>
          <a:prstGeom prst="rect">
            <a:avLst/>
          </a:prstGeom>
          <a:noFill/>
        </p:spPr>
        <p:txBody>
          <a:bodyPr wrap="none" rtlCol="0">
            <a:spAutoFit/>
          </a:bodyPr>
          <a:lstStyle/>
          <a:p>
            <a:r>
              <a:rPr lang="tr-TR" sz="2200" dirty="0" smtClean="0">
                <a:solidFill>
                  <a:srgbClr val="FF0000"/>
                </a:solidFill>
              </a:rPr>
              <a:t>Yan Etkiler</a:t>
            </a:r>
            <a:endParaRPr lang="tr-TR" sz="2200" dirty="0">
              <a:solidFill>
                <a:srgbClr val="FF0000"/>
              </a:solidFill>
            </a:endParaRPr>
          </a:p>
        </p:txBody>
      </p:sp>
      <p:sp>
        <p:nvSpPr>
          <p:cNvPr id="22" name="Dikdörtgen 21"/>
          <p:cNvSpPr/>
          <p:nvPr/>
        </p:nvSpPr>
        <p:spPr>
          <a:xfrm rot="16200000">
            <a:off x="-1804364" y="2843733"/>
            <a:ext cx="4090351" cy="646331"/>
          </a:xfrm>
          <a:prstGeom prst="rect">
            <a:avLst/>
          </a:prstGeom>
          <a:noFill/>
        </p:spPr>
        <p:txBody>
          <a:bodyPr wrap="none" lIns="91440" tIns="45720" rIns="91440" bIns="45720">
            <a:spAutoFit/>
          </a:bodyPr>
          <a:lstStyle/>
          <a:p>
            <a:pPr algn="ctr"/>
            <a:r>
              <a:rPr lang="tr-TR" sz="36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6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6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23" name="Dikdörtgen 22"/>
          <p:cNvSpPr/>
          <p:nvPr/>
        </p:nvSpPr>
        <p:spPr>
          <a:xfrm rot="16200000">
            <a:off x="-1809420" y="2843732"/>
            <a:ext cx="5093126" cy="646331"/>
          </a:xfrm>
          <a:prstGeom prst="rect">
            <a:avLst/>
          </a:prstGeom>
          <a:noFill/>
        </p:spPr>
        <p:txBody>
          <a:bodyPr wrap="none" lIns="91440" tIns="45720" rIns="91440" bIns="45720">
            <a:spAutoFit/>
          </a:bodyPr>
          <a:lstStyle/>
          <a:p>
            <a:pPr algn="ctr"/>
            <a:r>
              <a:rPr lang="tr-TR" sz="36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Uyuz Tedavisindeki İlaçlar</a:t>
            </a:r>
            <a:endParaRPr lang="tr-TR" sz="3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24" name="Metin kutusu 23"/>
          <p:cNvSpPr txBox="1"/>
          <p:nvPr/>
        </p:nvSpPr>
        <p:spPr>
          <a:xfrm>
            <a:off x="1029298" y="906279"/>
            <a:ext cx="2864596" cy="430887"/>
          </a:xfrm>
          <a:prstGeom prst="rect">
            <a:avLst/>
          </a:prstGeom>
          <a:noFill/>
        </p:spPr>
        <p:txBody>
          <a:bodyPr wrap="square" rtlCol="0">
            <a:spAutoFit/>
          </a:bodyPr>
          <a:lstStyle/>
          <a:p>
            <a:r>
              <a:rPr lang="tr-TR" sz="2200" b="1" dirty="0" err="1" smtClean="0"/>
              <a:t>Klindamisin</a:t>
            </a:r>
            <a:endParaRPr lang="tr-TR" sz="2200" b="1" dirty="0"/>
          </a:p>
        </p:txBody>
      </p:sp>
      <p:sp>
        <p:nvSpPr>
          <p:cNvPr id="25" name="Metin kutusu 24"/>
          <p:cNvSpPr txBox="1"/>
          <p:nvPr/>
        </p:nvSpPr>
        <p:spPr>
          <a:xfrm>
            <a:off x="5063833" y="430193"/>
            <a:ext cx="2125683" cy="1708160"/>
          </a:xfrm>
          <a:prstGeom prst="rect">
            <a:avLst/>
          </a:prstGeom>
          <a:noFill/>
        </p:spPr>
        <p:txBody>
          <a:bodyPr wrap="square" rtlCol="0">
            <a:spAutoFit/>
          </a:bodyPr>
          <a:lstStyle/>
          <a:p>
            <a:pPr fontAlgn="base"/>
            <a:r>
              <a:rPr lang="tr-TR" sz="1500" dirty="0" smtClean="0"/>
              <a:t>Aşırı duyarlılık</a:t>
            </a:r>
            <a:endParaRPr lang="tr-TR" sz="1500" dirty="0"/>
          </a:p>
          <a:p>
            <a:pPr fontAlgn="base"/>
            <a:r>
              <a:rPr lang="tr-TR" sz="1500" dirty="0"/>
              <a:t>Gebelik</a:t>
            </a:r>
          </a:p>
          <a:p>
            <a:pPr fontAlgn="base"/>
            <a:r>
              <a:rPr lang="tr-TR" sz="1500" dirty="0"/>
              <a:t>Güneş yanığı veya aşınmış deri</a:t>
            </a:r>
          </a:p>
          <a:p>
            <a:pPr fontAlgn="base"/>
            <a:r>
              <a:rPr lang="tr-TR" sz="1500" dirty="0"/>
              <a:t>egzamalı uygulama</a:t>
            </a:r>
          </a:p>
          <a:p>
            <a:pPr fontAlgn="base"/>
            <a:r>
              <a:rPr lang="tr-TR" sz="1500" dirty="0" smtClean="0"/>
              <a:t>Emzirme</a:t>
            </a:r>
            <a:endParaRPr lang="tr-TR" sz="1500" dirty="0"/>
          </a:p>
          <a:p>
            <a:endParaRPr lang="tr-TR" sz="1500" dirty="0"/>
          </a:p>
        </p:txBody>
      </p:sp>
      <p:sp>
        <p:nvSpPr>
          <p:cNvPr id="26" name="Metin kutusu 25"/>
          <p:cNvSpPr txBox="1"/>
          <p:nvPr/>
        </p:nvSpPr>
        <p:spPr>
          <a:xfrm>
            <a:off x="9794717" y="376421"/>
            <a:ext cx="2499475" cy="4708981"/>
          </a:xfrm>
          <a:prstGeom prst="rect">
            <a:avLst/>
          </a:prstGeom>
          <a:noFill/>
        </p:spPr>
        <p:txBody>
          <a:bodyPr wrap="square" rtlCol="0">
            <a:spAutoFit/>
          </a:bodyPr>
          <a:lstStyle/>
          <a:p>
            <a:r>
              <a:rPr lang="tr-TR" sz="1500" dirty="0"/>
              <a:t>Baş ağrısı</a:t>
            </a:r>
          </a:p>
          <a:p>
            <a:r>
              <a:rPr lang="tr-TR" sz="1500" dirty="0"/>
              <a:t>Bulantı ( </a:t>
            </a:r>
            <a:r>
              <a:rPr lang="tr-TR" sz="1500" dirty="0" err="1"/>
              <a:t>Emezis</a:t>
            </a:r>
            <a:r>
              <a:rPr lang="tr-TR" sz="1500" dirty="0"/>
              <a:t> )</a:t>
            </a:r>
          </a:p>
          <a:p>
            <a:r>
              <a:rPr lang="tr-TR" sz="1500" dirty="0" err="1"/>
              <a:t>Dispne</a:t>
            </a:r>
            <a:r>
              <a:rPr lang="tr-TR" sz="1500" dirty="0"/>
              <a:t> ( Nefes darlığı )</a:t>
            </a:r>
          </a:p>
          <a:p>
            <a:r>
              <a:rPr lang="tr-TR" sz="1500" dirty="0"/>
              <a:t>Karın ağrısı</a:t>
            </a:r>
          </a:p>
          <a:p>
            <a:r>
              <a:rPr lang="tr-TR" sz="1500" dirty="0"/>
              <a:t>Kusma</a:t>
            </a:r>
          </a:p>
          <a:p>
            <a:r>
              <a:rPr lang="tr-TR" sz="1500" dirty="0" err="1"/>
              <a:t>Diyare</a:t>
            </a:r>
            <a:r>
              <a:rPr lang="tr-TR" sz="1500" dirty="0"/>
              <a:t> ( İshal )</a:t>
            </a:r>
          </a:p>
          <a:p>
            <a:r>
              <a:rPr lang="tr-TR" sz="1500" dirty="0"/>
              <a:t>Karaciğer fonksiyon testlerinde yükselme </a:t>
            </a:r>
            <a:r>
              <a:rPr lang="tr-TR" sz="1500" dirty="0" smtClean="0"/>
              <a:t> (AST </a:t>
            </a:r>
            <a:r>
              <a:rPr lang="tr-TR" sz="1500" dirty="0"/>
              <a:t>ve ALT </a:t>
            </a:r>
            <a:r>
              <a:rPr lang="tr-TR" sz="1500" dirty="0" smtClean="0"/>
              <a:t>yükselmesi)</a:t>
            </a:r>
            <a:endParaRPr lang="tr-TR" sz="1500" dirty="0"/>
          </a:p>
          <a:p>
            <a:r>
              <a:rPr lang="tr-TR" sz="1500" dirty="0" err="1"/>
              <a:t>Trombositopeni</a:t>
            </a:r>
            <a:endParaRPr lang="tr-TR" sz="1500" dirty="0"/>
          </a:p>
          <a:p>
            <a:r>
              <a:rPr lang="tr-TR" sz="1500" dirty="0" err="1"/>
              <a:t>Lökopeni</a:t>
            </a:r>
            <a:endParaRPr lang="tr-TR" sz="1500" dirty="0"/>
          </a:p>
          <a:p>
            <a:r>
              <a:rPr lang="tr-TR" sz="1500" dirty="0" err="1"/>
              <a:t>Özofajit</a:t>
            </a:r>
            <a:endParaRPr lang="tr-TR" sz="1500" dirty="0"/>
          </a:p>
          <a:p>
            <a:r>
              <a:rPr lang="tr-TR" sz="1500" dirty="0" err="1"/>
              <a:t>Eozinofili</a:t>
            </a:r>
            <a:endParaRPr lang="tr-TR" sz="1500" dirty="0"/>
          </a:p>
          <a:p>
            <a:r>
              <a:rPr lang="tr-TR" sz="1500" dirty="0"/>
              <a:t>Deri döküntüsü</a:t>
            </a:r>
          </a:p>
          <a:p>
            <a:r>
              <a:rPr lang="tr-TR" sz="1500" dirty="0"/>
              <a:t>Stevens Johnson sendromu</a:t>
            </a:r>
          </a:p>
          <a:p>
            <a:r>
              <a:rPr lang="tr-TR" sz="1500" dirty="0"/>
              <a:t>Ürtiker</a:t>
            </a:r>
          </a:p>
          <a:p>
            <a:r>
              <a:rPr lang="tr-TR" sz="1500" dirty="0" err="1"/>
              <a:t>Kolestatik</a:t>
            </a:r>
            <a:r>
              <a:rPr lang="tr-TR" sz="1500" dirty="0"/>
              <a:t> sarılık</a:t>
            </a:r>
          </a:p>
          <a:p>
            <a:r>
              <a:rPr lang="tr-TR" sz="1500" dirty="0" err="1"/>
              <a:t>Vajinit</a:t>
            </a:r>
            <a:endParaRPr lang="tr-TR" sz="1500" dirty="0"/>
          </a:p>
          <a:p>
            <a:r>
              <a:rPr lang="tr-TR" sz="1500" dirty="0" err="1"/>
              <a:t>Asteni</a:t>
            </a:r>
            <a:endParaRPr lang="tr-TR" sz="1500" dirty="0"/>
          </a:p>
          <a:p>
            <a:r>
              <a:rPr lang="tr-TR" sz="1500" dirty="0" err="1"/>
              <a:t>Oligüri</a:t>
            </a:r>
            <a:endParaRPr lang="tr-TR" sz="1500" dirty="0"/>
          </a:p>
        </p:txBody>
      </p:sp>
      <p:sp>
        <p:nvSpPr>
          <p:cNvPr id="27" name="Dikdörtgen 26"/>
          <p:cNvSpPr/>
          <p:nvPr/>
        </p:nvSpPr>
        <p:spPr>
          <a:xfrm>
            <a:off x="7356229" y="335356"/>
            <a:ext cx="2510073" cy="6324808"/>
          </a:xfrm>
          <a:prstGeom prst="rect">
            <a:avLst/>
          </a:prstGeom>
        </p:spPr>
        <p:txBody>
          <a:bodyPr wrap="square">
            <a:spAutoFit/>
          </a:bodyPr>
          <a:lstStyle/>
          <a:p>
            <a:r>
              <a:rPr lang="tr-TR" sz="1500" b="0" i="0" dirty="0" smtClean="0">
                <a:effectLst/>
                <a:latin typeface="Open Sans"/>
              </a:rPr>
              <a:t>Ampul, </a:t>
            </a:r>
            <a:r>
              <a:rPr lang="tr-TR" sz="1500" b="0" i="0" dirty="0" err="1" smtClean="0">
                <a:effectLst/>
                <a:latin typeface="Open Sans"/>
              </a:rPr>
              <a:t>Flakon</a:t>
            </a:r>
            <a:r>
              <a:rPr lang="tr-TR" sz="1500" b="0" i="0" dirty="0" smtClean="0">
                <a:effectLst/>
                <a:latin typeface="Open Sans"/>
              </a:rPr>
              <a:t>, Enjektör şeklinde kullanımda</a:t>
            </a:r>
          </a:p>
          <a:p>
            <a:r>
              <a:rPr lang="tr-TR" sz="1500" dirty="0">
                <a:latin typeface="Open Sans"/>
              </a:rPr>
              <a:t>g</a:t>
            </a:r>
            <a:r>
              <a:rPr lang="tr-TR" sz="1500" b="0" i="0" dirty="0" smtClean="0">
                <a:effectLst/>
                <a:latin typeface="Open Sans"/>
              </a:rPr>
              <a:t>ünde 2 defa 600mg kullanılır. 7-10 gün süre ile tedaviye devam edilmelidir. Gerekli durumlarda günde 6-8 defa 600mg kullanılır. Maksimum günlük doz 4.800mg'dır.</a:t>
            </a:r>
          </a:p>
          <a:p>
            <a:r>
              <a:rPr lang="tr-TR" sz="1500" b="0" i="0" dirty="0" smtClean="0">
                <a:effectLst/>
                <a:latin typeface="Open Sans"/>
              </a:rPr>
              <a:t>Tablet, Kapsül şeklinde kullanımda </a:t>
            </a:r>
            <a:r>
              <a:rPr lang="tr-TR" sz="1500" dirty="0" smtClean="0">
                <a:latin typeface="Open Sans"/>
              </a:rPr>
              <a:t>g</a:t>
            </a:r>
            <a:r>
              <a:rPr lang="tr-TR" sz="1500" b="0" i="0" dirty="0" smtClean="0">
                <a:effectLst/>
                <a:latin typeface="Open Sans"/>
              </a:rPr>
              <a:t>ünde 2 defa 600mg kullanılır. 7-10 gün süre ile tedaviye devam edilmelidir. Gerekli durumlarda günde 6-8 defa 600mg kullanılır. Maksimum günlük doz 4.800mg'dır.</a:t>
            </a:r>
          </a:p>
          <a:p>
            <a:r>
              <a:rPr lang="tr-TR" sz="1500" b="0" i="0" dirty="0" smtClean="0">
                <a:effectLst/>
                <a:latin typeface="Open Sans"/>
              </a:rPr>
              <a:t>Oral solüsyon şeklinde kullanımda </a:t>
            </a:r>
            <a:r>
              <a:rPr lang="tr-TR" sz="1500" dirty="0" smtClean="0">
                <a:latin typeface="Open Sans"/>
              </a:rPr>
              <a:t>g</a:t>
            </a:r>
            <a:r>
              <a:rPr lang="tr-TR" sz="1500" b="0" i="0" dirty="0" smtClean="0">
                <a:effectLst/>
                <a:latin typeface="Open Sans"/>
              </a:rPr>
              <a:t>ünde 2 defa 600mg kullanılır. 7-10 gün süre ile tedaviye devam edilmelidir. Gerekli durumlarda günde 6-8 defa 600mg kullanılır. Maksimum günlük doz 4.800mg'dır.</a:t>
            </a:r>
            <a:endParaRPr lang="tr-TR" sz="1500" b="0" i="0" dirty="0">
              <a:effectLst/>
              <a:latin typeface="Open Sans"/>
            </a:endParaRPr>
          </a:p>
        </p:txBody>
      </p:sp>
    </p:spTree>
    <p:extLst>
      <p:ext uri="{BB962C8B-B14F-4D97-AF65-F5344CB8AC3E}">
        <p14:creationId xmlns:p14="http://schemas.microsoft.com/office/powerpoint/2010/main" val="23350601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Dikdörtgen 16"/>
          <p:cNvSpPr/>
          <p:nvPr/>
        </p:nvSpPr>
        <p:spPr>
          <a:xfrm rot="16200000">
            <a:off x="-1804364" y="2843733"/>
            <a:ext cx="4090351" cy="646331"/>
          </a:xfrm>
          <a:prstGeom prst="rect">
            <a:avLst/>
          </a:prstGeom>
          <a:noFill/>
        </p:spPr>
        <p:txBody>
          <a:bodyPr wrap="none" lIns="91440" tIns="45720" rIns="91440" bIns="45720">
            <a:spAutoFit/>
          </a:bodyPr>
          <a:lstStyle/>
          <a:p>
            <a:pPr algn="ctr"/>
            <a:r>
              <a:rPr lang="tr-TR" sz="36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6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6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8" name="Dikdörtgen 17"/>
          <p:cNvSpPr/>
          <p:nvPr/>
        </p:nvSpPr>
        <p:spPr>
          <a:xfrm rot="16200000">
            <a:off x="-1809420" y="2843732"/>
            <a:ext cx="5093126" cy="646331"/>
          </a:xfrm>
          <a:prstGeom prst="rect">
            <a:avLst/>
          </a:prstGeom>
          <a:noFill/>
        </p:spPr>
        <p:txBody>
          <a:bodyPr wrap="none" lIns="91440" tIns="45720" rIns="91440" bIns="45720">
            <a:spAutoFit/>
          </a:bodyPr>
          <a:lstStyle/>
          <a:p>
            <a:pPr algn="ctr"/>
            <a:r>
              <a:rPr lang="tr-TR" sz="36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Uyuz Tedavisindeki İlaçlar</a:t>
            </a:r>
            <a:endParaRPr lang="tr-TR" sz="3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9" name="Metin kutusu 18"/>
          <p:cNvSpPr txBox="1"/>
          <p:nvPr/>
        </p:nvSpPr>
        <p:spPr>
          <a:xfrm>
            <a:off x="1285096" y="-49874"/>
            <a:ext cx="869149" cy="430887"/>
          </a:xfrm>
          <a:prstGeom prst="rect">
            <a:avLst/>
          </a:prstGeom>
          <a:noFill/>
        </p:spPr>
        <p:txBody>
          <a:bodyPr wrap="none" rtlCol="0">
            <a:spAutoFit/>
          </a:bodyPr>
          <a:lstStyle/>
          <a:p>
            <a:r>
              <a:rPr lang="tr-TR" sz="2200" dirty="0" smtClean="0">
                <a:solidFill>
                  <a:srgbClr val="FF0000"/>
                </a:solidFill>
              </a:rPr>
              <a:t>İlaçlar</a:t>
            </a:r>
            <a:endParaRPr lang="tr-TR" sz="2200" dirty="0">
              <a:solidFill>
                <a:srgbClr val="FF0000"/>
              </a:solidFill>
            </a:endParaRPr>
          </a:p>
        </p:txBody>
      </p:sp>
      <p:sp>
        <p:nvSpPr>
          <p:cNvPr id="20" name="Metin kutusu 19"/>
          <p:cNvSpPr txBox="1"/>
          <p:nvPr/>
        </p:nvSpPr>
        <p:spPr>
          <a:xfrm>
            <a:off x="2990596" y="-49874"/>
            <a:ext cx="2062352" cy="430887"/>
          </a:xfrm>
          <a:prstGeom prst="rect">
            <a:avLst/>
          </a:prstGeom>
          <a:noFill/>
        </p:spPr>
        <p:txBody>
          <a:bodyPr wrap="square" rtlCol="0">
            <a:spAutoFit/>
          </a:bodyPr>
          <a:lstStyle/>
          <a:p>
            <a:r>
              <a:rPr lang="tr-TR" sz="2200" dirty="0" err="1" smtClean="0">
                <a:solidFill>
                  <a:srgbClr val="FF0000"/>
                </a:solidFill>
              </a:rPr>
              <a:t>Endikasyonlar</a:t>
            </a:r>
            <a:endParaRPr lang="tr-TR" sz="2200" dirty="0">
              <a:solidFill>
                <a:srgbClr val="FF0000"/>
              </a:solidFill>
            </a:endParaRPr>
          </a:p>
        </p:txBody>
      </p:sp>
      <p:sp>
        <p:nvSpPr>
          <p:cNvPr id="21" name="Metin kutusu 20"/>
          <p:cNvSpPr txBox="1"/>
          <p:nvPr/>
        </p:nvSpPr>
        <p:spPr>
          <a:xfrm>
            <a:off x="5050607" y="-49874"/>
            <a:ext cx="2389821" cy="430887"/>
          </a:xfrm>
          <a:prstGeom prst="rect">
            <a:avLst/>
          </a:prstGeom>
          <a:noFill/>
        </p:spPr>
        <p:txBody>
          <a:bodyPr wrap="none" rtlCol="0">
            <a:spAutoFit/>
          </a:bodyPr>
          <a:lstStyle/>
          <a:p>
            <a:r>
              <a:rPr lang="tr-TR" sz="2200" dirty="0" err="1" smtClean="0">
                <a:solidFill>
                  <a:srgbClr val="FF0000"/>
                </a:solidFill>
              </a:rPr>
              <a:t>Kontrendikasyonlar</a:t>
            </a:r>
            <a:endParaRPr lang="tr-TR" sz="2200" dirty="0">
              <a:solidFill>
                <a:srgbClr val="FF0000"/>
              </a:solidFill>
            </a:endParaRPr>
          </a:p>
        </p:txBody>
      </p:sp>
      <p:sp>
        <p:nvSpPr>
          <p:cNvPr id="22" name="Metin kutusu 21"/>
          <p:cNvSpPr txBox="1"/>
          <p:nvPr/>
        </p:nvSpPr>
        <p:spPr>
          <a:xfrm>
            <a:off x="7876733" y="-49874"/>
            <a:ext cx="1414298" cy="430887"/>
          </a:xfrm>
          <a:prstGeom prst="rect">
            <a:avLst/>
          </a:prstGeom>
          <a:noFill/>
        </p:spPr>
        <p:txBody>
          <a:bodyPr wrap="none" rtlCol="0">
            <a:spAutoFit/>
          </a:bodyPr>
          <a:lstStyle/>
          <a:p>
            <a:r>
              <a:rPr lang="tr-TR" sz="2200" dirty="0" smtClean="0">
                <a:solidFill>
                  <a:srgbClr val="FF0000"/>
                </a:solidFill>
              </a:rPr>
              <a:t>Veriliş Yolu</a:t>
            </a:r>
            <a:endParaRPr lang="tr-TR" sz="2200" dirty="0">
              <a:solidFill>
                <a:srgbClr val="FF0000"/>
              </a:solidFill>
            </a:endParaRPr>
          </a:p>
        </p:txBody>
      </p:sp>
      <p:sp>
        <p:nvSpPr>
          <p:cNvPr id="23" name="Metin kutusu 22"/>
          <p:cNvSpPr txBox="1"/>
          <p:nvPr/>
        </p:nvSpPr>
        <p:spPr>
          <a:xfrm>
            <a:off x="10315110" y="-49180"/>
            <a:ext cx="1374735" cy="430887"/>
          </a:xfrm>
          <a:prstGeom prst="rect">
            <a:avLst/>
          </a:prstGeom>
          <a:noFill/>
        </p:spPr>
        <p:txBody>
          <a:bodyPr wrap="none" rtlCol="0">
            <a:spAutoFit/>
          </a:bodyPr>
          <a:lstStyle/>
          <a:p>
            <a:r>
              <a:rPr lang="tr-TR" sz="2200" dirty="0" smtClean="0">
                <a:solidFill>
                  <a:srgbClr val="FF0000"/>
                </a:solidFill>
              </a:rPr>
              <a:t>Yan Etkiler</a:t>
            </a:r>
            <a:endParaRPr lang="tr-TR" sz="2200" dirty="0">
              <a:solidFill>
                <a:srgbClr val="FF0000"/>
              </a:solidFill>
            </a:endParaRPr>
          </a:p>
        </p:txBody>
      </p:sp>
      <p:sp>
        <p:nvSpPr>
          <p:cNvPr id="24" name="Metin kutusu 23"/>
          <p:cNvSpPr txBox="1"/>
          <p:nvPr/>
        </p:nvSpPr>
        <p:spPr>
          <a:xfrm>
            <a:off x="1175529" y="1104171"/>
            <a:ext cx="1045158" cy="1015663"/>
          </a:xfrm>
          <a:prstGeom prst="rect">
            <a:avLst/>
          </a:prstGeom>
          <a:noFill/>
        </p:spPr>
        <p:txBody>
          <a:bodyPr wrap="none" rtlCol="0">
            <a:spAutoFit/>
          </a:bodyPr>
          <a:lstStyle/>
          <a:p>
            <a:r>
              <a:rPr lang="tr-TR" sz="2000" b="1" dirty="0" smtClean="0"/>
              <a:t>  </a:t>
            </a:r>
            <a:r>
              <a:rPr lang="tr-TR" sz="1900" b="1" dirty="0" err="1" smtClean="0"/>
              <a:t>Benzil</a:t>
            </a:r>
            <a:endParaRPr lang="tr-TR" sz="1900" b="1" dirty="0"/>
          </a:p>
          <a:p>
            <a:r>
              <a:rPr lang="tr-TR" sz="2000" b="1" dirty="0" err="1" smtClean="0"/>
              <a:t>Benzoat</a:t>
            </a:r>
            <a:endParaRPr lang="tr-TR" sz="2000" b="1" dirty="0" smtClean="0"/>
          </a:p>
          <a:p>
            <a:endParaRPr lang="tr-TR" sz="2000" dirty="0"/>
          </a:p>
        </p:txBody>
      </p:sp>
      <p:sp>
        <p:nvSpPr>
          <p:cNvPr id="25" name="Dikdörtgen 24"/>
          <p:cNvSpPr/>
          <p:nvPr/>
        </p:nvSpPr>
        <p:spPr>
          <a:xfrm>
            <a:off x="2845182" y="649218"/>
            <a:ext cx="3459678" cy="553998"/>
          </a:xfrm>
          <a:prstGeom prst="rect">
            <a:avLst/>
          </a:prstGeom>
        </p:spPr>
        <p:txBody>
          <a:bodyPr wrap="square">
            <a:spAutoFit/>
          </a:bodyPr>
          <a:lstStyle/>
          <a:p>
            <a:r>
              <a:rPr lang="tr-TR" sz="1500" b="0" i="0" dirty="0" smtClean="0">
                <a:solidFill>
                  <a:srgbClr val="333333"/>
                </a:solidFill>
                <a:effectLst/>
                <a:latin typeface="Yantramanav"/>
              </a:rPr>
              <a:t>Egzama </a:t>
            </a:r>
          </a:p>
          <a:p>
            <a:r>
              <a:rPr lang="tr-TR" sz="1500" dirty="0" smtClean="0">
                <a:solidFill>
                  <a:srgbClr val="333333"/>
                </a:solidFill>
                <a:latin typeface="Yantramanav"/>
              </a:rPr>
              <a:t>Uyuz</a:t>
            </a:r>
            <a:endParaRPr lang="tr-TR" sz="1500" b="0" i="0" dirty="0">
              <a:solidFill>
                <a:srgbClr val="333333"/>
              </a:solidFill>
              <a:effectLst/>
              <a:latin typeface="Yantramanav"/>
            </a:endParaRPr>
          </a:p>
        </p:txBody>
      </p:sp>
      <p:sp>
        <p:nvSpPr>
          <p:cNvPr id="26" name="Dikdörtgen 25"/>
          <p:cNvSpPr/>
          <p:nvPr/>
        </p:nvSpPr>
        <p:spPr>
          <a:xfrm>
            <a:off x="5078178" y="649214"/>
            <a:ext cx="3459678" cy="323165"/>
          </a:xfrm>
          <a:prstGeom prst="rect">
            <a:avLst/>
          </a:prstGeom>
        </p:spPr>
        <p:txBody>
          <a:bodyPr wrap="square">
            <a:spAutoFit/>
          </a:bodyPr>
          <a:lstStyle/>
          <a:p>
            <a:r>
              <a:rPr lang="tr-TR" sz="1500" dirty="0" smtClean="0">
                <a:solidFill>
                  <a:srgbClr val="333333"/>
                </a:solidFill>
                <a:latin typeface="Yantramanav"/>
              </a:rPr>
              <a:t>Aşırı duyarlılık</a:t>
            </a:r>
            <a:endParaRPr lang="tr-TR" sz="1500" b="0" i="0" dirty="0" smtClean="0">
              <a:solidFill>
                <a:srgbClr val="333333"/>
              </a:solidFill>
              <a:effectLst/>
              <a:latin typeface="Yantramanav"/>
            </a:endParaRPr>
          </a:p>
        </p:txBody>
      </p:sp>
      <p:sp>
        <p:nvSpPr>
          <p:cNvPr id="27" name="Dikdörtgen 26"/>
          <p:cNvSpPr/>
          <p:nvPr/>
        </p:nvSpPr>
        <p:spPr>
          <a:xfrm>
            <a:off x="10010359" y="673627"/>
            <a:ext cx="2112155" cy="553998"/>
          </a:xfrm>
          <a:prstGeom prst="rect">
            <a:avLst/>
          </a:prstGeom>
        </p:spPr>
        <p:txBody>
          <a:bodyPr wrap="square">
            <a:spAutoFit/>
          </a:bodyPr>
          <a:lstStyle/>
          <a:p>
            <a:pPr fontAlgn="base"/>
            <a:r>
              <a:rPr lang="tr-TR" sz="1500" dirty="0"/>
              <a:t>Cildin </a:t>
            </a:r>
            <a:r>
              <a:rPr lang="tr-TR" sz="1500" dirty="0" smtClean="0"/>
              <a:t>tahrişi</a:t>
            </a:r>
            <a:endParaRPr lang="tr-TR" sz="1500" dirty="0"/>
          </a:p>
          <a:p>
            <a:pPr fontAlgn="base"/>
            <a:r>
              <a:rPr lang="tr-TR" sz="1500" dirty="0"/>
              <a:t>Yanma hissi</a:t>
            </a:r>
          </a:p>
        </p:txBody>
      </p:sp>
      <p:sp>
        <p:nvSpPr>
          <p:cNvPr id="28" name="Dikdörtgen 27"/>
          <p:cNvSpPr/>
          <p:nvPr/>
        </p:nvSpPr>
        <p:spPr>
          <a:xfrm>
            <a:off x="7421538" y="350237"/>
            <a:ext cx="2403430" cy="6771084"/>
          </a:xfrm>
          <a:prstGeom prst="rect">
            <a:avLst/>
          </a:prstGeom>
        </p:spPr>
        <p:txBody>
          <a:bodyPr wrap="square">
            <a:spAutoFit/>
          </a:bodyPr>
          <a:lstStyle/>
          <a:p>
            <a:pPr fontAlgn="base"/>
            <a:r>
              <a:rPr lang="tr-TR" sz="1550" dirty="0"/>
              <a:t>Hasta önce bol sabunlu su ile yıkanır. B</a:t>
            </a:r>
            <a:r>
              <a:rPr lang="tr-TR" sz="1550" dirty="0" smtClean="0"/>
              <a:t>oyundan </a:t>
            </a:r>
            <a:r>
              <a:rPr lang="tr-TR" sz="1550" dirty="0"/>
              <a:t>itibaren tüm vücuda pamukla sürülür. Özellikle parmak araları, kadınlarda meme altı, koltuk altları ve derinin büklüm yerleri fazla bastırılmadan ovulmalıdır. İlacın uygulanmasından sonra 5-10 dakika çamaşır giyilmeden beklenir ve daha sonra banyodan önce çıkarılan giysiler, yeniden bulaşmayı önlemek ve giysiler üzerindeki </a:t>
            </a:r>
            <a:r>
              <a:rPr lang="tr-TR" sz="1550" dirty="0" err="1"/>
              <a:t>sarkoptların</a:t>
            </a:r>
            <a:r>
              <a:rPr lang="tr-TR" sz="1550" dirty="0"/>
              <a:t> imhasını sağlamak amacıyla yeniden giyilir. Uygulamadan 24 saat sonra sıcak veya ılık su ile banyo yapılır. Banyo yapma olanağı bulunmadığı durumlarda ilaç, günde bir defa olmak ve ilk iki gün çamaşırlar da değiştirilmemek koşuluyla üç gün süreyle uygulanır.</a:t>
            </a:r>
            <a:br>
              <a:rPr lang="tr-TR" sz="1550" dirty="0"/>
            </a:br>
            <a:r>
              <a:rPr lang="tr-TR" sz="1550" dirty="0"/>
              <a:t/>
            </a:r>
            <a:br>
              <a:rPr lang="tr-TR" sz="1550" dirty="0"/>
            </a:br>
            <a:endParaRPr lang="tr-TR" sz="1550" dirty="0"/>
          </a:p>
        </p:txBody>
      </p:sp>
    </p:spTree>
    <p:extLst>
      <p:ext uri="{BB962C8B-B14F-4D97-AF65-F5344CB8AC3E}">
        <p14:creationId xmlns:p14="http://schemas.microsoft.com/office/powerpoint/2010/main" val="37464292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Metin kutusu 15"/>
          <p:cNvSpPr txBox="1"/>
          <p:nvPr/>
        </p:nvSpPr>
        <p:spPr>
          <a:xfrm>
            <a:off x="948961" y="731252"/>
            <a:ext cx="1690656" cy="400110"/>
          </a:xfrm>
          <a:prstGeom prst="rect">
            <a:avLst/>
          </a:prstGeom>
          <a:noFill/>
        </p:spPr>
        <p:txBody>
          <a:bodyPr wrap="none" rtlCol="0">
            <a:spAutoFit/>
          </a:bodyPr>
          <a:lstStyle/>
          <a:p>
            <a:r>
              <a:rPr lang="tr-TR" sz="2000" b="1" dirty="0" err="1" smtClean="0"/>
              <a:t>Monosülfiram</a:t>
            </a:r>
            <a:endParaRPr lang="tr-TR" sz="2000" b="1" dirty="0"/>
          </a:p>
        </p:txBody>
      </p:sp>
      <p:sp>
        <p:nvSpPr>
          <p:cNvPr id="17" name="Metin kutusu 16"/>
          <p:cNvSpPr txBox="1"/>
          <p:nvPr/>
        </p:nvSpPr>
        <p:spPr>
          <a:xfrm>
            <a:off x="1285096" y="-49874"/>
            <a:ext cx="869149" cy="430887"/>
          </a:xfrm>
          <a:prstGeom prst="rect">
            <a:avLst/>
          </a:prstGeom>
          <a:noFill/>
        </p:spPr>
        <p:txBody>
          <a:bodyPr wrap="none" rtlCol="0">
            <a:spAutoFit/>
          </a:bodyPr>
          <a:lstStyle/>
          <a:p>
            <a:r>
              <a:rPr lang="tr-TR" sz="2200" dirty="0" smtClean="0">
                <a:solidFill>
                  <a:srgbClr val="FF0000"/>
                </a:solidFill>
              </a:rPr>
              <a:t>İlaçlar</a:t>
            </a:r>
            <a:endParaRPr lang="tr-TR" sz="2200" dirty="0">
              <a:solidFill>
                <a:srgbClr val="FF0000"/>
              </a:solidFill>
            </a:endParaRPr>
          </a:p>
        </p:txBody>
      </p:sp>
      <p:sp>
        <p:nvSpPr>
          <p:cNvPr id="18" name="Metin kutusu 17"/>
          <p:cNvSpPr txBox="1"/>
          <p:nvPr/>
        </p:nvSpPr>
        <p:spPr>
          <a:xfrm>
            <a:off x="2990596" y="-49874"/>
            <a:ext cx="2062352" cy="430887"/>
          </a:xfrm>
          <a:prstGeom prst="rect">
            <a:avLst/>
          </a:prstGeom>
          <a:noFill/>
        </p:spPr>
        <p:txBody>
          <a:bodyPr wrap="square" rtlCol="0">
            <a:spAutoFit/>
          </a:bodyPr>
          <a:lstStyle/>
          <a:p>
            <a:r>
              <a:rPr lang="tr-TR" sz="2200" dirty="0" err="1" smtClean="0">
                <a:solidFill>
                  <a:srgbClr val="FF0000"/>
                </a:solidFill>
              </a:rPr>
              <a:t>Endikasyonlar</a:t>
            </a:r>
            <a:endParaRPr lang="tr-TR" sz="2200" dirty="0">
              <a:solidFill>
                <a:srgbClr val="FF0000"/>
              </a:solidFill>
            </a:endParaRPr>
          </a:p>
        </p:txBody>
      </p:sp>
      <p:sp>
        <p:nvSpPr>
          <p:cNvPr id="19" name="Metin kutusu 18"/>
          <p:cNvSpPr txBox="1"/>
          <p:nvPr/>
        </p:nvSpPr>
        <p:spPr>
          <a:xfrm>
            <a:off x="5050607" y="-49874"/>
            <a:ext cx="2389821" cy="430887"/>
          </a:xfrm>
          <a:prstGeom prst="rect">
            <a:avLst/>
          </a:prstGeom>
          <a:noFill/>
        </p:spPr>
        <p:txBody>
          <a:bodyPr wrap="none" rtlCol="0">
            <a:spAutoFit/>
          </a:bodyPr>
          <a:lstStyle/>
          <a:p>
            <a:r>
              <a:rPr lang="tr-TR" sz="2200" dirty="0" err="1" smtClean="0">
                <a:solidFill>
                  <a:srgbClr val="FF0000"/>
                </a:solidFill>
              </a:rPr>
              <a:t>Kontrendikasyonlar</a:t>
            </a:r>
            <a:endParaRPr lang="tr-TR" sz="2200" dirty="0">
              <a:solidFill>
                <a:srgbClr val="FF0000"/>
              </a:solidFill>
            </a:endParaRPr>
          </a:p>
        </p:txBody>
      </p:sp>
      <p:sp>
        <p:nvSpPr>
          <p:cNvPr id="20" name="Metin kutusu 19"/>
          <p:cNvSpPr txBox="1"/>
          <p:nvPr/>
        </p:nvSpPr>
        <p:spPr>
          <a:xfrm>
            <a:off x="7876733" y="-49874"/>
            <a:ext cx="1414298" cy="430887"/>
          </a:xfrm>
          <a:prstGeom prst="rect">
            <a:avLst/>
          </a:prstGeom>
          <a:noFill/>
        </p:spPr>
        <p:txBody>
          <a:bodyPr wrap="none" rtlCol="0">
            <a:spAutoFit/>
          </a:bodyPr>
          <a:lstStyle/>
          <a:p>
            <a:r>
              <a:rPr lang="tr-TR" sz="2200" dirty="0" smtClean="0">
                <a:solidFill>
                  <a:srgbClr val="FF0000"/>
                </a:solidFill>
              </a:rPr>
              <a:t>Veriliş Yolu</a:t>
            </a:r>
            <a:endParaRPr lang="tr-TR" sz="2200" dirty="0">
              <a:solidFill>
                <a:srgbClr val="FF0000"/>
              </a:solidFill>
            </a:endParaRPr>
          </a:p>
        </p:txBody>
      </p:sp>
      <p:sp>
        <p:nvSpPr>
          <p:cNvPr id="21" name="Metin kutusu 20"/>
          <p:cNvSpPr txBox="1"/>
          <p:nvPr/>
        </p:nvSpPr>
        <p:spPr>
          <a:xfrm>
            <a:off x="10315110" y="-49180"/>
            <a:ext cx="1374735" cy="430887"/>
          </a:xfrm>
          <a:prstGeom prst="rect">
            <a:avLst/>
          </a:prstGeom>
          <a:noFill/>
        </p:spPr>
        <p:txBody>
          <a:bodyPr wrap="none" rtlCol="0">
            <a:spAutoFit/>
          </a:bodyPr>
          <a:lstStyle/>
          <a:p>
            <a:r>
              <a:rPr lang="tr-TR" sz="2200" dirty="0" smtClean="0">
                <a:solidFill>
                  <a:srgbClr val="FF0000"/>
                </a:solidFill>
              </a:rPr>
              <a:t>Yan Etkiler</a:t>
            </a:r>
            <a:endParaRPr lang="tr-TR" sz="2200" dirty="0">
              <a:solidFill>
                <a:srgbClr val="FF0000"/>
              </a:solidFill>
            </a:endParaRPr>
          </a:p>
        </p:txBody>
      </p:sp>
      <p:sp>
        <p:nvSpPr>
          <p:cNvPr id="22" name="Dikdörtgen 21"/>
          <p:cNvSpPr/>
          <p:nvPr/>
        </p:nvSpPr>
        <p:spPr>
          <a:xfrm rot="16200000">
            <a:off x="-1804364" y="2843733"/>
            <a:ext cx="4090351" cy="646331"/>
          </a:xfrm>
          <a:prstGeom prst="rect">
            <a:avLst/>
          </a:prstGeom>
          <a:noFill/>
        </p:spPr>
        <p:txBody>
          <a:bodyPr wrap="none" lIns="91440" tIns="45720" rIns="91440" bIns="45720">
            <a:spAutoFit/>
          </a:bodyPr>
          <a:lstStyle/>
          <a:p>
            <a:pPr algn="ctr"/>
            <a:r>
              <a:rPr lang="tr-TR" sz="36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6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6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23" name="Dikdörtgen 22"/>
          <p:cNvSpPr/>
          <p:nvPr/>
        </p:nvSpPr>
        <p:spPr>
          <a:xfrm rot="16200000">
            <a:off x="-1809420" y="2843732"/>
            <a:ext cx="5093126" cy="646331"/>
          </a:xfrm>
          <a:prstGeom prst="rect">
            <a:avLst/>
          </a:prstGeom>
          <a:noFill/>
        </p:spPr>
        <p:txBody>
          <a:bodyPr wrap="none" lIns="91440" tIns="45720" rIns="91440" bIns="45720">
            <a:spAutoFit/>
          </a:bodyPr>
          <a:lstStyle/>
          <a:p>
            <a:pPr algn="ctr"/>
            <a:r>
              <a:rPr lang="tr-TR" sz="36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Uyuz Tedavisindeki İlaçlar</a:t>
            </a:r>
            <a:endParaRPr lang="tr-TR" sz="3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24" name="Dikdörtgen 23"/>
          <p:cNvSpPr/>
          <p:nvPr/>
        </p:nvSpPr>
        <p:spPr>
          <a:xfrm>
            <a:off x="2690411" y="606366"/>
            <a:ext cx="3459678" cy="784830"/>
          </a:xfrm>
          <a:prstGeom prst="rect">
            <a:avLst/>
          </a:prstGeom>
        </p:spPr>
        <p:txBody>
          <a:bodyPr wrap="square">
            <a:spAutoFit/>
          </a:bodyPr>
          <a:lstStyle/>
          <a:p>
            <a:r>
              <a:rPr lang="tr-TR" sz="1500" b="0" i="0" dirty="0" smtClean="0">
                <a:solidFill>
                  <a:srgbClr val="333333"/>
                </a:solidFill>
                <a:effectLst/>
              </a:rPr>
              <a:t>Egzama </a:t>
            </a:r>
          </a:p>
          <a:p>
            <a:r>
              <a:rPr lang="tr-TR" sz="1500" dirty="0" smtClean="0">
                <a:solidFill>
                  <a:srgbClr val="333333"/>
                </a:solidFill>
              </a:rPr>
              <a:t>Uyuz</a:t>
            </a:r>
          </a:p>
          <a:p>
            <a:r>
              <a:rPr lang="tr-TR" sz="1500" dirty="0" err="1" smtClean="0"/>
              <a:t>Pubik</a:t>
            </a:r>
            <a:r>
              <a:rPr lang="tr-TR" sz="1500" dirty="0" smtClean="0"/>
              <a:t> </a:t>
            </a:r>
            <a:r>
              <a:rPr lang="tr-TR" sz="1500" dirty="0" err="1"/>
              <a:t>pediküloz</a:t>
            </a:r>
            <a:r>
              <a:rPr lang="tr-TR" sz="1500" dirty="0"/>
              <a:t> </a:t>
            </a:r>
            <a:endParaRPr lang="tr-TR" sz="1500" b="0" i="0" dirty="0">
              <a:solidFill>
                <a:srgbClr val="333333"/>
              </a:solidFill>
              <a:effectLst/>
              <a:latin typeface="Yantramanav"/>
            </a:endParaRPr>
          </a:p>
        </p:txBody>
      </p:sp>
      <p:sp>
        <p:nvSpPr>
          <p:cNvPr id="25" name="Metin kutusu 24"/>
          <p:cNvSpPr txBox="1"/>
          <p:nvPr/>
        </p:nvSpPr>
        <p:spPr>
          <a:xfrm>
            <a:off x="9939470" y="620334"/>
            <a:ext cx="1638718" cy="323165"/>
          </a:xfrm>
          <a:prstGeom prst="rect">
            <a:avLst/>
          </a:prstGeom>
          <a:noFill/>
        </p:spPr>
        <p:txBody>
          <a:bodyPr wrap="none" rtlCol="0">
            <a:spAutoFit/>
          </a:bodyPr>
          <a:lstStyle/>
          <a:p>
            <a:r>
              <a:rPr lang="tr-TR" sz="1500" dirty="0" err="1" smtClean="0"/>
              <a:t>Epidermal</a:t>
            </a:r>
            <a:r>
              <a:rPr lang="tr-TR" sz="1500" dirty="0" smtClean="0"/>
              <a:t> </a:t>
            </a:r>
            <a:r>
              <a:rPr lang="tr-TR" sz="1500" dirty="0" err="1" smtClean="0"/>
              <a:t>nekroliz</a:t>
            </a:r>
            <a:endParaRPr lang="tr-TR" sz="1500" dirty="0"/>
          </a:p>
        </p:txBody>
      </p:sp>
      <p:sp>
        <p:nvSpPr>
          <p:cNvPr id="26" name="Dikdörtgen 25"/>
          <p:cNvSpPr/>
          <p:nvPr/>
        </p:nvSpPr>
        <p:spPr>
          <a:xfrm>
            <a:off x="5119585" y="666518"/>
            <a:ext cx="3027544" cy="323165"/>
          </a:xfrm>
          <a:prstGeom prst="rect">
            <a:avLst/>
          </a:prstGeom>
        </p:spPr>
        <p:txBody>
          <a:bodyPr wrap="square">
            <a:spAutoFit/>
          </a:bodyPr>
          <a:lstStyle/>
          <a:p>
            <a:pPr fontAlgn="base"/>
            <a:r>
              <a:rPr lang="tr-TR" sz="1500" dirty="0">
                <a:latin typeface="Calibri" panose="020F0502020204030204" pitchFamily="34" charset="0"/>
                <a:cs typeface="Calibri" panose="020F0502020204030204" pitchFamily="34" charset="0"/>
              </a:rPr>
              <a:t>Aşırı duyarlılık</a:t>
            </a:r>
            <a:endParaRPr lang="tr-TR" sz="1500" dirty="0"/>
          </a:p>
        </p:txBody>
      </p:sp>
      <p:sp>
        <p:nvSpPr>
          <p:cNvPr id="27" name="Metin kutusu 26"/>
          <p:cNvSpPr txBox="1"/>
          <p:nvPr/>
        </p:nvSpPr>
        <p:spPr>
          <a:xfrm>
            <a:off x="9944748" y="881266"/>
            <a:ext cx="2086099" cy="1246495"/>
          </a:xfrm>
          <a:prstGeom prst="rect">
            <a:avLst/>
          </a:prstGeom>
          <a:noFill/>
        </p:spPr>
        <p:txBody>
          <a:bodyPr wrap="square" rtlCol="0">
            <a:spAutoFit/>
          </a:bodyPr>
          <a:lstStyle/>
          <a:p>
            <a:r>
              <a:rPr lang="tr-TR" sz="1500" dirty="0" smtClean="0"/>
              <a:t>Kovanlar</a:t>
            </a:r>
          </a:p>
          <a:p>
            <a:r>
              <a:rPr lang="tr-TR" sz="1500" dirty="0"/>
              <a:t>B</a:t>
            </a:r>
            <a:r>
              <a:rPr lang="tr-TR" sz="1500" dirty="0" smtClean="0"/>
              <a:t>aş dönmesi (</a:t>
            </a:r>
            <a:r>
              <a:rPr lang="tr-TR" sz="1500" dirty="0" err="1" smtClean="0"/>
              <a:t>vertigo</a:t>
            </a:r>
            <a:r>
              <a:rPr lang="tr-TR" sz="1500" dirty="0" smtClean="0"/>
              <a:t>)</a:t>
            </a:r>
          </a:p>
          <a:p>
            <a:r>
              <a:rPr lang="tr-TR" sz="1500" dirty="0"/>
              <a:t>A</a:t>
            </a:r>
            <a:r>
              <a:rPr lang="tr-TR" sz="1500" dirty="0" smtClean="0"/>
              <a:t>şırı yorgunluk</a:t>
            </a:r>
          </a:p>
          <a:p>
            <a:r>
              <a:rPr lang="tr-TR" sz="1500" dirty="0"/>
              <a:t>B</a:t>
            </a:r>
            <a:r>
              <a:rPr lang="tr-TR" sz="1500" dirty="0" smtClean="0"/>
              <a:t>aş </a:t>
            </a:r>
            <a:r>
              <a:rPr lang="tr-TR" sz="1500" dirty="0"/>
              <a:t>ağrısı </a:t>
            </a:r>
          </a:p>
          <a:p>
            <a:r>
              <a:rPr lang="tr-TR" sz="1500" dirty="0" err="1" smtClean="0"/>
              <a:t>Cilt’de</a:t>
            </a:r>
            <a:r>
              <a:rPr lang="tr-TR" sz="1500" dirty="0" smtClean="0"/>
              <a:t> </a:t>
            </a:r>
            <a:r>
              <a:rPr lang="tr-TR" sz="1500" dirty="0"/>
              <a:t>alerji</a:t>
            </a:r>
          </a:p>
        </p:txBody>
      </p:sp>
      <p:sp>
        <p:nvSpPr>
          <p:cNvPr id="28" name="Metin kutusu 27"/>
          <p:cNvSpPr txBox="1"/>
          <p:nvPr/>
        </p:nvSpPr>
        <p:spPr>
          <a:xfrm>
            <a:off x="7505853" y="592479"/>
            <a:ext cx="2086099" cy="4939814"/>
          </a:xfrm>
          <a:prstGeom prst="rect">
            <a:avLst/>
          </a:prstGeom>
          <a:noFill/>
        </p:spPr>
        <p:txBody>
          <a:bodyPr wrap="square" rtlCol="0">
            <a:spAutoFit/>
          </a:bodyPr>
          <a:lstStyle/>
          <a:p>
            <a:r>
              <a:rPr lang="tr-TR" sz="1500" dirty="0"/>
              <a:t>Hastanın vücudu </a:t>
            </a:r>
            <a:r>
              <a:rPr lang="tr-TR" sz="1500" dirty="0" smtClean="0"/>
              <a:t>su </a:t>
            </a:r>
            <a:r>
              <a:rPr lang="tr-TR" sz="1500" dirty="0"/>
              <a:t>ve sabunla </a:t>
            </a:r>
            <a:r>
              <a:rPr lang="tr-TR" sz="1500" dirty="0" smtClean="0"/>
              <a:t>yıkanır, daha </a:t>
            </a:r>
            <a:r>
              <a:rPr lang="tr-TR" sz="1500" dirty="0"/>
              <a:t>sonra durulanır ve iyice kurutulur. </a:t>
            </a:r>
            <a:r>
              <a:rPr lang="tr-TR" sz="1500" dirty="0" smtClean="0"/>
              <a:t>Çözelti etkilenen </a:t>
            </a:r>
            <a:r>
              <a:rPr lang="tr-TR" sz="1500" dirty="0"/>
              <a:t>bölgelere </a:t>
            </a:r>
            <a:r>
              <a:rPr lang="tr-TR" sz="1500" dirty="0" smtClean="0"/>
              <a:t>uygulanır </a:t>
            </a:r>
            <a:r>
              <a:rPr lang="tr-TR" sz="1500" dirty="0"/>
              <a:t>ve kurumasını </a:t>
            </a:r>
            <a:r>
              <a:rPr lang="tr-TR" sz="1500" dirty="0" smtClean="0"/>
              <a:t>beklenir. </a:t>
            </a:r>
            <a:r>
              <a:rPr lang="tr-TR" sz="1500" dirty="0"/>
              <a:t>Çözeltinin doğal olarak kuruması için yaklaşık on dakika gerekir ve daha sonra hasta </a:t>
            </a:r>
            <a:r>
              <a:rPr lang="tr-TR" sz="1500" dirty="0" smtClean="0"/>
              <a:t>giyinebilir.</a:t>
            </a:r>
            <a:endParaRPr lang="tr-TR" sz="1500" dirty="0"/>
          </a:p>
          <a:p>
            <a:pPr fontAlgn="base"/>
            <a:r>
              <a:rPr lang="tr-TR" sz="1500" dirty="0" smtClean="0"/>
              <a:t>Yetişkinlerde uygulamadan </a:t>
            </a:r>
            <a:r>
              <a:rPr lang="tr-TR" sz="1500" dirty="0"/>
              <a:t>önce </a:t>
            </a:r>
            <a:r>
              <a:rPr lang="tr-TR" sz="1500" dirty="0" smtClean="0"/>
              <a:t>çözeltinin </a:t>
            </a:r>
            <a:r>
              <a:rPr lang="tr-TR" sz="1500" dirty="0"/>
              <a:t>bir parçasını iki eşit su parçasında </a:t>
            </a:r>
            <a:r>
              <a:rPr lang="tr-TR" sz="1500" dirty="0" smtClean="0"/>
              <a:t>seyreltilerek kullanılır.</a:t>
            </a:r>
            <a:endParaRPr lang="tr-TR" sz="1500" dirty="0"/>
          </a:p>
          <a:p>
            <a:pPr fontAlgn="base"/>
            <a:r>
              <a:rPr lang="tr-TR" sz="1500" dirty="0" smtClean="0"/>
              <a:t>Çocuklarda uygulamadan </a:t>
            </a:r>
            <a:r>
              <a:rPr lang="tr-TR" sz="1500" dirty="0"/>
              <a:t>önce s</a:t>
            </a:r>
            <a:r>
              <a:rPr lang="tr-TR" sz="1500" dirty="0" smtClean="0"/>
              <a:t>olüsyonun </a:t>
            </a:r>
            <a:r>
              <a:rPr lang="tr-TR" sz="1500" dirty="0"/>
              <a:t>bir parçasını üç eşit su parçasında seyreltin.</a:t>
            </a:r>
          </a:p>
        </p:txBody>
      </p:sp>
    </p:spTree>
    <p:extLst>
      <p:ext uri="{BB962C8B-B14F-4D97-AF65-F5344CB8AC3E}">
        <p14:creationId xmlns:p14="http://schemas.microsoft.com/office/powerpoint/2010/main" val="5676967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Düz Bağlayıcı 6"/>
          <p:cNvCxnSpPr/>
          <p:nvPr/>
        </p:nvCxnSpPr>
        <p:spPr>
          <a:xfrm>
            <a:off x="475013" y="0"/>
            <a:ext cx="11875"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973777"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2576945"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987636" y="0"/>
            <a:ext cx="23751"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7398327"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Düz Bağlayıcı 18"/>
          <p:cNvCxnSpPr/>
          <p:nvPr/>
        </p:nvCxnSpPr>
        <p:spPr>
          <a:xfrm>
            <a:off x="9773392" y="0"/>
            <a:ext cx="59377"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Düz Bağlayıcı 20"/>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Düz Bağlayıcı 22"/>
          <p:cNvCxnSpPr/>
          <p:nvPr/>
        </p:nvCxnSpPr>
        <p:spPr>
          <a:xfrm>
            <a:off x="-4" y="0"/>
            <a:ext cx="4"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Düz Bağlayıcı 24"/>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Düz Bağlayıcı 26"/>
          <p:cNvCxnSpPr/>
          <p:nvPr/>
        </p:nvCxnSpPr>
        <p:spPr>
          <a:xfrm>
            <a:off x="-4" y="6858000"/>
            <a:ext cx="1219200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Düz Bağlayıcı 28"/>
          <p:cNvCxnSpPr/>
          <p:nvPr/>
        </p:nvCxnSpPr>
        <p:spPr>
          <a:xfrm>
            <a:off x="973777" y="332509"/>
            <a:ext cx="11218227"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Dikdörtgen 29"/>
          <p:cNvSpPr/>
          <p:nvPr/>
        </p:nvSpPr>
        <p:spPr>
          <a:xfrm rot="16200000">
            <a:off x="-1760998" y="3113529"/>
            <a:ext cx="3985129"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31" name="Dikdörtgen 30"/>
          <p:cNvSpPr/>
          <p:nvPr/>
        </p:nvSpPr>
        <p:spPr>
          <a:xfrm rot="16200000">
            <a:off x="-2335034" y="3027787"/>
            <a:ext cx="6103017" cy="630942"/>
          </a:xfrm>
          <a:prstGeom prst="rect">
            <a:avLst/>
          </a:prstGeom>
          <a:noFill/>
        </p:spPr>
        <p:txBody>
          <a:bodyPr wrap="none" lIns="91440" tIns="45720" rIns="91440" bIns="45720">
            <a:spAutoFit/>
          </a:bodyPr>
          <a:lstStyle/>
          <a:p>
            <a:pPr algn="ctr"/>
            <a:r>
              <a:rPr lang="tr-TR" sz="3500" b="1" u="none" strike="noStrike" cap="none" spc="0"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Pedikulozis</a:t>
            </a:r>
            <a:r>
              <a:rPr lang="tr-TR" sz="35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35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34" name="İçerik Yer Tutucusu 2"/>
          <p:cNvSpPr txBox="1">
            <a:spLocks/>
          </p:cNvSpPr>
          <p:nvPr/>
        </p:nvSpPr>
        <p:spPr>
          <a:xfrm>
            <a:off x="1145474" y="-25547"/>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35" name="Metin kutusu 34"/>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36" name="Metin kutusu 35"/>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37" name="Metin kutusu 36"/>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38" name="Metin kutusu 37"/>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39" name="Metin kutusu 38"/>
          <p:cNvSpPr txBox="1"/>
          <p:nvPr/>
        </p:nvSpPr>
        <p:spPr>
          <a:xfrm>
            <a:off x="950130" y="789854"/>
            <a:ext cx="1582174" cy="369332"/>
          </a:xfrm>
          <a:prstGeom prst="rect">
            <a:avLst/>
          </a:prstGeom>
          <a:noFill/>
        </p:spPr>
        <p:txBody>
          <a:bodyPr wrap="square" rtlCol="0">
            <a:spAutoFit/>
          </a:bodyPr>
          <a:lstStyle/>
          <a:p>
            <a:r>
              <a:rPr lang="tr-TR" b="1" dirty="0" err="1" smtClean="0"/>
              <a:t>Klindamisin</a:t>
            </a:r>
            <a:endParaRPr lang="tr-TR" b="1" dirty="0"/>
          </a:p>
        </p:txBody>
      </p:sp>
      <p:sp>
        <p:nvSpPr>
          <p:cNvPr id="40" name="Metin kutusu 39"/>
          <p:cNvSpPr txBox="1"/>
          <p:nvPr/>
        </p:nvSpPr>
        <p:spPr>
          <a:xfrm>
            <a:off x="2562188" y="364840"/>
            <a:ext cx="2357055" cy="2462213"/>
          </a:xfrm>
          <a:prstGeom prst="rect">
            <a:avLst/>
          </a:prstGeom>
          <a:noFill/>
        </p:spPr>
        <p:txBody>
          <a:bodyPr wrap="square" rtlCol="0">
            <a:spAutoFit/>
          </a:bodyPr>
          <a:lstStyle/>
          <a:p>
            <a:r>
              <a:rPr lang="tr-TR" sz="1400" dirty="0" err="1" smtClean="0"/>
              <a:t>Streptococcus</a:t>
            </a:r>
            <a:r>
              <a:rPr lang="tr-TR" sz="1400" dirty="0" smtClean="0"/>
              <a:t> </a:t>
            </a:r>
            <a:r>
              <a:rPr lang="tr-TR" sz="1400" dirty="0" err="1" smtClean="0"/>
              <a:t>pneumoniae</a:t>
            </a:r>
            <a:r>
              <a:rPr lang="tr-TR" sz="1400" dirty="0" smtClean="0"/>
              <a:t>,</a:t>
            </a:r>
            <a:endParaRPr lang="tr-TR" sz="1400" dirty="0"/>
          </a:p>
          <a:p>
            <a:r>
              <a:rPr lang="tr-TR" sz="1400" dirty="0" err="1"/>
              <a:t>Streptococcus</a:t>
            </a:r>
            <a:r>
              <a:rPr lang="tr-TR" sz="1400" dirty="0"/>
              <a:t> </a:t>
            </a:r>
            <a:r>
              <a:rPr lang="tr-TR" sz="1400" dirty="0" err="1" smtClean="0"/>
              <a:t>viridans</a:t>
            </a:r>
            <a:r>
              <a:rPr lang="tr-TR" sz="1400" dirty="0" smtClean="0"/>
              <a:t>,</a:t>
            </a:r>
            <a:endParaRPr lang="tr-TR" sz="1400" dirty="0"/>
          </a:p>
          <a:p>
            <a:r>
              <a:rPr lang="tr-TR" sz="1400" dirty="0" err="1"/>
              <a:t>Streptococcus</a:t>
            </a:r>
            <a:r>
              <a:rPr lang="tr-TR" sz="1400" dirty="0"/>
              <a:t> </a:t>
            </a:r>
            <a:r>
              <a:rPr lang="tr-TR" sz="1400" dirty="0" err="1" smtClean="0"/>
              <a:t>pyogenes</a:t>
            </a:r>
            <a:r>
              <a:rPr lang="tr-TR" sz="1400" dirty="0" smtClean="0"/>
              <a:t>,</a:t>
            </a:r>
            <a:endParaRPr lang="tr-TR" sz="1400" dirty="0"/>
          </a:p>
          <a:p>
            <a:r>
              <a:rPr lang="tr-TR" sz="1400" dirty="0" err="1"/>
              <a:t>Staphylococcus</a:t>
            </a:r>
            <a:r>
              <a:rPr lang="tr-TR" sz="1400" dirty="0"/>
              <a:t> </a:t>
            </a:r>
            <a:r>
              <a:rPr lang="tr-TR" sz="1400" dirty="0" err="1" smtClean="0"/>
              <a:t>aureus</a:t>
            </a:r>
            <a:r>
              <a:rPr lang="tr-TR" sz="1400" dirty="0" smtClean="0"/>
              <a:t>,</a:t>
            </a:r>
            <a:endParaRPr lang="tr-TR" sz="1400" dirty="0"/>
          </a:p>
          <a:p>
            <a:r>
              <a:rPr lang="tr-TR" sz="1400" dirty="0" err="1" smtClean="0"/>
              <a:t>Streptococcus</a:t>
            </a:r>
            <a:r>
              <a:rPr lang="tr-TR" sz="1400" dirty="0" smtClean="0"/>
              <a:t> </a:t>
            </a:r>
            <a:r>
              <a:rPr lang="tr-TR" sz="1400" dirty="0" err="1" smtClean="0"/>
              <a:t>agalactiae</a:t>
            </a:r>
            <a:r>
              <a:rPr lang="tr-TR" sz="1400" dirty="0" smtClean="0"/>
              <a:t>,</a:t>
            </a:r>
            <a:endParaRPr lang="tr-TR" sz="1400" dirty="0"/>
          </a:p>
          <a:p>
            <a:r>
              <a:rPr lang="tr-TR" sz="1400" dirty="0"/>
              <a:t>Gram pozitif bakterilerin oluşturduğu </a:t>
            </a:r>
            <a:r>
              <a:rPr lang="tr-TR" sz="1400" dirty="0" smtClean="0"/>
              <a:t>enfeksiyonlar,</a:t>
            </a:r>
            <a:endParaRPr lang="tr-TR" sz="1400" dirty="0"/>
          </a:p>
          <a:p>
            <a:r>
              <a:rPr lang="tr-TR" sz="1400" dirty="0" err="1"/>
              <a:t>Moraxella</a:t>
            </a:r>
            <a:r>
              <a:rPr lang="tr-TR" sz="1400" dirty="0"/>
              <a:t> </a:t>
            </a:r>
            <a:r>
              <a:rPr lang="tr-TR" sz="1400" dirty="0" err="1" smtClean="0"/>
              <a:t>catarrhalis</a:t>
            </a:r>
            <a:r>
              <a:rPr lang="tr-TR" sz="1400" dirty="0" smtClean="0"/>
              <a:t>,</a:t>
            </a:r>
            <a:endParaRPr lang="tr-TR" sz="1400" dirty="0"/>
          </a:p>
          <a:p>
            <a:r>
              <a:rPr lang="tr-TR" sz="1400" dirty="0" err="1" smtClean="0"/>
              <a:t>Peptostreptococcus</a:t>
            </a:r>
            <a:r>
              <a:rPr lang="tr-TR" sz="1400" dirty="0" smtClean="0"/>
              <a:t>,</a:t>
            </a:r>
            <a:endParaRPr lang="tr-TR" sz="1400" dirty="0"/>
          </a:p>
          <a:p>
            <a:r>
              <a:rPr lang="tr-TR" sz="1400" dirty="0" err="1"/>
              <a:t>Mycoplasma</a:t>
            </a:r>
            <a:r>
              <a:rPr lang="tr-TR" sz="1400" dirty="0"/>
              <a:t> </a:t>
            </a:r>
            <a:r>
              <a:rPr lang="tr-TR" sz="1400" dirty="0" err="1" smtClean="0"/>
              <a:t>pneumoniae</a:t>
            </a:r>
            <a:r>
              <a:rPr lang="tr-TR" sz="1400" dirty="0" smtClean="0"/>
              <a:t> </a:t>
            </a:r>
            <a:endParaRPr lang="tr-TR" sz="1400" dirty="0"/>
          </a:p>
          <a:p>
            <a:endParaRPr lang="tr-TR" sz="1400" dirty="0"/>
          </a:p>
        </p:txBody>
      </p:sp>
      <p:sp>
        <p:nvSpPr>
          <p:cNvPr id="41" name="Metin kutusu 40"/>
          <p:cNvSpPr txBox="1"/>
          <p:nvPr/>
        </p:nvSpPr>
        <p:spPr>
          <a:xfrm>
            <a:off x="5488382" y="511126"/>
            <a:ext cx="2189018" cy="307777"/>
          </a:xfrm>
          <a:prstGeom prst="rect">
            <a:avLst/>
          </a:prstGeom>
          <a:noFill/>
        </p:spPr>
        <p:txBody>
          <a:bodyPr wrap="square" rtlCol="0">
            <a:spAutoFit/>
          </a:bodyPr>
          <a:lstStyle/>
          <a:p>
            <a:r>
              <a:rPr lang="tr-TR" sz="1400" dirty="0" smtClean="0"/>
              <a:t>Aşırı Duyarlılık</a:t>
            </a:r>
            <a:endParaRPr lang="tr-TR" sz="1400" dirty="0"/>
          </a:p>
        </p:txBody>
      </p:sp>
      <p:sp>
        <p:nvSpPr>
          <p:cNvPr id="42" name="Metin kutusu 41"/>
          <p:cNvSpPr txBox="1"/>
          <p:nvPr/>
        </p:nvSpPr>
        <p:spPr>
          <a:xfrm>
            <a:off x="7524009" y="383457"/>
            <a:ext cx="2189018" cy="6124754"/>
          </a:xfrm>
          <a:prstGeom prst="rect">
            <a:avLst/>
          </a:prstGeom>
          <a:noFill/>
        </p:spPr>
        <p:txBody>
          <a:bodyPr wrap="square" rtlCol="0">
            <a:spAutoFit/>
          </a:bodyPr>
          <a:lstStyle/>
          <a:p>
            <a:r>
              <a:rPr lang="tr-TR" sz="1400" dirty="0"/>
              <a:t>Ampul, </a:t>
            </a:r>
            <a:r>
              <a:rPr lang="tr-TR" sz="1400" dirty="0" err="1"/>
              <a:t>Flakon</a:t>
            </a:r>
            <a:r>
              <a:rPr lang="tr-TR" sz="1400" dirty="0"/>
              <a:t>, </a:t>
            </a:r>
            <a:r>
              <a:rPr lang="tr-TR" sz="1400" dirty="0" smtClean="0"/>
              <a:t>Enjektör şeklinde kullanımda </a:t>
            </a:r>
            <a:endParaRPr lang="tr-TR" sz="1400" dirty="0"/>
          </a:p>
          <a:p>
            <a:r>
              <a:rPr lang="tr-TR" sz="1400" dirty="0" smtClean="0"/>
              <a:t>günde </a:t>
            </a:r>
            <a:r>
              <a:rPr lang="tr-TR" sz="1400" dirty="0"/>
              <a:t>2 defa 600mg kullanılır. 7-10 gün süre ile tedaviye devam edilmelidir. Gerekli durumlarda günde 6-8 defa 600mg kullanılır. Maksimum günlük doz 4.800mg'dır.</a:t>
            </a:r>
          </a:p>
          <a:p>
            <a:r>
              <a:rPr lang="tr-TR" sz="1400" dirty="0"/>
              <a:t>Tablet, </a:t>
            </a:r>
            <a:r>
              <a:rPr lang="tr-TR" sz="1400" dirty="0" smtClean="0"/>
              <a:t>Kapsül şeklinde kullanımda günde </a:t>
            </a:r>
            <a:r>
              <a:rPr lang="tr-TR" sz="1400" dirty="0"/>
              <a:t>2 defa 600mg kullanılır. 7-10 gün süre ile tedaviye devam edilmelidir. Gerekli durumlarda günde 6-8 defa 600mg kullanılır. Maksimum günlük doz 4.800mg'dır.</a:t>
            </a:r>
          </a:p>
          <a:p>
            <a:r>
              <a:rPr lang="tr-TR" sz="1400" dirty="0"/>
              <a:t>Oral </a:t>
            </a:r>
            <a:r>
              <a:rPr lang="tr-TR" sz="1400" dirty="0" smtClean="0"/>
              <a:t>solüsyon şeklinde kullanımda  günde </a:t>
            </a:r>
            <a:r>
              <a:rPr lang="tr-TR" sz="1400" dirty="0"/>
              <a:t>2 defa 600mg kullanılır. 7-10 gün süre ile tedaviye devam edilmelidir. Gerekli durumlarda günde 6-8 defa 600mg kullanılır. Maksimum günlük doz 4.800mg'dır.</a:t>
            </a:r>
          </a:p>
          <a:p>
            <a:endParaRPr lang="tr-TR" sz="1400" dirty="0"/>
          </a:p>
        </p:txBody>
      </p:sp>
      <p:sp>
        <p:nvSpPr>
          <p:cNvPr id="43" name="Metin kutusu 42"/>
          <p:cNvSpPr txBox="1"/>
          <p:nvPr/>
        </p:nvSpPr>
        <p:spPr>
          <a:xfrm>
            <a:off x="9832769" y="383457"/>
            <a:ext cx="2189018" cy="3970318"/>
          </a:xfrm>
          <a:prstGeom prst="rect">
            <a:avLst/>
          </a:prstGeom>
          <a:noFill/>
        </p:spPr>
        <p:txBody>
          <a:bodyPr wrap="square" rtlCol="0">
            <a:spAutoFit/>
          </a:bodyPr>
          <a:lstStyle/>
          <a:p>
            <a:r>
              <a:rPr lang="tr-TR" sz="1400" dirty="0"/>
              <a:t>Baş </a:t>
            </a:r>
            <a:r>
              <a:rPr lang="tr-TR" sz="1400" dirty="0" smtClean="0"/>
              <a:t>ağrısı</a:t>
            </a:r>
          </a:p>
          <a:p>
            <a:r>
              <a:rPr lang="tr-TR" sz="1400" dirty="0" smtClean="0"/>
              <a:t>Bulantı </a:t>
            </a:r>
            <a:r>
              <a:rPr lang="tr-TR" sz="1400" dirty="0"/>
              <a:t>( </a:t>
            </a:r>
            <a:r>
              <a:rPr lang="tr-TR" sz="1400" dirty="0" err="1"/>
              <a:t>Emezis</a:t>
            </a:r>
            <a:r>
              <a:rPr lang="tr-TR" sz="1400" dirty="0"/>
              <a:t> )</a:t>
            </a:r>
          </a:p>
          <a:p>
            <a:r>
              <a:rPr lang="tr-TR" sz="1400" dirty="0" err="1"/>
              <a:t>Dispne</a:t>
            </a:r>
            <a:r>
              <a:rPr lang="tr-TR" sz="1400" dirty="0"/>
              <a:t> ( Nefes darlığı )</a:t>
            </a:r>
          </a:p>
          <a:p>
            <a:r>
              <a:rPr lang="tr-TR" sz="1400" dirty="0"/>
              <a:t>Karın ağrısı</a:t>
            </a:r>
          </a:p>
          <a:p>
            <a:r>
              <a:rPr lang="tr-TR" sz="1400" dirty="0"/>
              <a:t>Kusma</a:t>
            </a:r>
          </a:p>
          <a:p>
            <a:r>
              <a:rPr lang="tr-TR" sz="1400" dirty="0" err="1"/>
              <a:t>Diyare</a:t>
            </a:r>
            <a:r>
              <a:rPr lang="tr-TR" sz="1400" dirty="0"/>
              <a:t> ( İshal )</a:t>
            </a:r>
          </a:p>
          <a:p>
            <a:r>
              <a:rPr lang="tr-TR" sz="1400" dirty="0"/>
              <a:t>Karaciğer fonksiyon testlerinde yükselme ( AST ve ALT yükselmesi )</a:t>
            </a:r>
          </a:p>
          <a:p>
            <a:r>
              <a:rPr lang="tr-TR" sz="1400" dirty="0" err="1"/>
              <a:t>Trombositopeni</a:t>
            </a:r>
            <a:endParaRPr lang="tr-TR" sz="1400" dirty="0"/>
          </a:p>
          <a:p>
            <a:r>
              <a:rPr lang="tr-TR" sz="1400" dirty="0" err="1"/>
              <a:t>Lökopeni</a:t>
            </a:r>
            <a:endParaRPr lang="tr-TR" sz="1400" dirty="0"/>
          </a:p>
          <a:p>
            <a:r>
              <a:rPr lang="tr-TR" sz="1400" dirty="0" err="1" smtClean="0"/>
              <a:t>Özofaji</a:t>
            </a:r>
            <a:endParaRPr lang="tr-TR" sz="1400" dirty="0"/>
          </a:p>
          <a:p>
            <a:r>
              <a:rPr lang="tr-TR" sz="1400" dirty="0" err="1"/>
              <a:t>Eozinofili</a:t>
            </a:r>
            <a:endParaRPr lang="tr-TR" sz="1400" dirty="0"/>
          </a:p>
          <a:p>
            <a:r>
              <a:rPr lang="tr-TR" sz="1400" dirty="0"/>
              <a:t>Deri döküntüsü</a:t>
            </a:r>
          </a:p>
          <a:p>
            <a:r>
              <a:rPr lang="tr-TR" sz="1400" dirty="0" smtClean="0"/>
              <a:t>Ürtiker</a:t>
            </a:r>
            <a:endParaRPr lang="tr-TR" sz="1400" dirty="0"/>
          </a:p>
          <a:p>
            <a:r>
              <a:rPr lang="tr-TR" sz="1400" dirty="0" err="1"/>
              <a:t>Asteni</a:t>
            </a:r>
            <a:endParaRPr lang="tr-TR" sz="1400" dirty="0"/>
          </a:p>
          <a:p>
            <a:r>
              <a:rPr lang="tr-TR" sz="1400" dirty="0" err="1"/>
              <a:t>Oligüri</a:t>
            </a:r>
            <a:endParaRPr lang="tr-TR" sz="1400" dirty="0"/>
          </a:p>
          <a:p>
            <a:endParaRPr lang="tr-TR" sz="1400" dirty="0"/>
          </a:p>
        </p:txBody>
      </p:sp>
    </p:spTree>
    <p:extLst>
      <p:ext uri="{BB962C8B-B14F-4D97-AF65-F5344CB8AC3E}">
        <p14:creationId xmlns:p14="http://schemas.microsoft.com/office/powerpoint/2010/main" val="12012183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lstStyle/>
          <a:p>
            <a:endParaRPr lang="tr-TR" dirty="0" smtClean="0"/>
          </a:p>
          <a:p>
            <a:pPr marL="0" indent="0">
              <a:buNone/>
            </a:pPr>
            <a:endParaRPr lang="tr-TR" sz="1600" dirty="0" smtClean="0">
              <a:latin typeface="Arial Black" panose="020B0A04020102020204" pitchFamily="34" charset="0"/>
            </a:endParaRPr>
          </a:p>
          <a:p>
            <a:pPr lvl="1"/>
            <a:endParaRPr lang="tr-TR" sz="1600" dirty="0" smtClean="0">
              <a:solidFill>
                <a:srgbClr val="00B0F0"/>
              </a:solidFill>
              <a:latin typeface="Arial Black" panose="020B0A04020102020204" pitchFamily="34" charset="0"/>
            </a:endParaRPr>
          </a:p>
          <a:p>
            <a:pPr lvl="1"/>
            <a:endParaRPr lang="tr-TR" sz="1600" dirty="0">
              <a:solidFill>
                <a:srgbClr val="00B0F0"/>
              </a:solidFill>
              <a:latin typeface="Arial Black" panose="020B0A04020102020204" pitchFamily="34" charset="0"/>
            </a:endParaRPr>
          </a:p>
          <a:p>
            <a:pPr lvl="1"/>
            <a:r>
              <a:rPr lang="tr-TR" sz="1600" dirty="0" err="1" smtClean="0">
                <a:solidFill>
                  <a:srgbClr val="00B0F0"/>
                </a:solidFill>
                <a:latin typeface="Arial Black" panose="020B0A04020102020204" pitchFamily="34" charset="0"/>
              </a:rPr>
              <a:t>Feçes</a:t>
            </a:r>
            <a:r>
              <a:rPr lang="tr-TR" sz="1600" dirty="0" smtClean="0">
                <a:solidFill>
                  <a:srgbClr val="00B0F0"/>
                </a:solidFill>
                <a:latin typeface="Arial Black" panose="020B0A04020102020204" pitchFamily="34" charset="0"/>
              </a:rPr>
              <a:t> </a:t>
            </a:r>
            <a:r>
              <a:rPr lang="tr-TR" sz="1600" dirty="0" smtClean="0">
                <a:latin typeface="Arial Black" panose="020B0A04020102020204" pitchFamily="34" charset="0"/>
              </a:rPr>
              <a:t>ile atılan başlıca maddeler ağız yolundan alınan ve emilmeyen ilaçlar ile safraya </a:t>
            </a:r>
            <a:r>
              <a:rPr lang="tr-TR" sz="1600" dirty="0" err="1" smtClean="0">
                <a:solidFill>
                  <a:schemeClr val="accent2">
                    <a:lumMod val="75000"/>
                  </a:schemeClr>
                </a:solidFill>
                <a:latin typeface="Arial Black" panose="020B0A04020102020204" pitchFamily="34" charset="0"/>
              </a:rPr>
              <a:t>itrah</a:t>
            </a:r>
            <a:r>
              <a:rPr lang="tr-TR" sz="1600" dirty="0" smtClean="0">
                <a:latin typeface="Arial Black" panose="020B0A04020102020204" pitchFamily="34" charset="0"/>
              </a:rPr>
              <a:t> edilen            veya doğrudan barsak kanalına salgılanan ve geri emilmeyen ilaç </a:t>
            </a:r>
            <a:r>
              <a:rPr lang="tr-TR" sz="1600" dirty="0" err="1" smtClean="0">
                <a:latin typeface="Arial Black" panose="020B0A04020102020204" pitchFamily="34" charset="0"/>
              </a:rPr>
              <a:t>metabolitleridir</a:t>
            </a:r>
            <a:r>
              <a:rPr lang="tr-TR" sz="1600" dirty="0" smtClean="0">
                <a:latin typeface="Arial Black" panose="020B0A04020102020204" pitchFamily="34" charset="0"/>
              </a:rPr>
              <a:t>.</a:t>
            </a:r>
          </a:p>
          <a:p>
            <a:pPr lvl="1"/>
            <a:r>
              <a:rPr lang="tr-TR" sz="1600" dirty="0" smtClean="0">
                <a:latin typeface="Arial Black" panose="020B0A04020102020204" pitchFamily="34" charset="0"/>
              </a:rPr>
              <a:t>İlaçların anne sütüyle atılması süte geçen ilacın miktarı bebeği etkileyebileceği için önemlidir.</a:t>
            </a:r>
          </a:p>
          <a:p>
            <a:pPr lvl="1"/>
            <a:r>
              <a:rPr lang="tr-TR" sz="1600" dirty="0" err="1" smtClean="0">
                <a:solidFill>
                  <a:srgbClr val="FFC000"/>
                </a:solidFill>
                <a:latin typeface="Arial Black" panose="020B0A04020102020204" pitchFamily="34" charset="0"/>
              </a:rPr>
              <a:t>Akciğer’den</a:t>
            </a:r>
            <a:r>
              <a:rPr lang="tr-TR" sz="1600" dirty="0" smtClean="0">
                <a:latin typeface="Arial Black" panose="020B0A04020102020204" pitchFamily="34" charset="0"/>
              </a:rPr>
              <a:t> atılma özellikle </a:t>
            </a:r>
            <a:r>
              <a:rPr lang="tr-TR" sz="1600" dirty="0" err="1" smtClean="0">
                <a:latin typeface="Arial Black" panose="020B0A04020102020204" pitchFamily="34" charset="0"/>
              </a:rPr>
              <a:t>anestezik</a:t>
            </a:r>
            <a:r>
              <a:rPr lang="tr-TR" sz="1600" dirty="0" smtClean="0">
                <a:latin typeface="Arial Black" panose="020B0A04020102020204" pitchFamily="34" charset="0"/>
              </a:rPr>
              <a:t> gazların eliminasyonu için önemlidir.</a:t>
            </a:r>
          </a:p>
          <a:p>
            <a:pPr lvl="1"/>
            <a:endParaRPr lang="tr-TR" sz="1600" dirty="0" smtClean="0">
              <a:latin typeface="Arial Black" panose="020B0A04020102020204" pitchFamily="34" charset="0"/>
            </a:endParaRPr>
          </a:p>
          <a:p>
            <a:pPr lvl="1"/>
            <a:endParaRPr lang="tr-TR" sz="1600" dirty="0">
              <a:latin typeface="Arial Black" panose="020B0A04020102020204" pitchFamily="34" charset="0"/>
            </a:endParaRPr>
          </a:p>
          <a:p>
            <a:pPr lvl="1"/>
            <a:endParaRPr lang="tr-TR" sz="1600" dirty="0" smtClean="0">
              <a:latin typeface="Arial Black" panose="020B0A04020102020204" pitchFamily="34" charset="0"/>
            </a:endParaRPr>
          </a:p>
          <a:p>
            <a:pPr lvl="1"/>
            <a:endParaRPr lang="tr-TR" sz="1600" dirty="0">
              <a:latin typeface="Arial Black" panose="020B0A04020102020204" pitchFamily="34" charset="0"/>
            </a:endParaRPr>
          </a:p>
          <a:p>
            <a:pPr marL="457200" lvl="1" indent="0">
              <a:buNone/>
            </a:pPr>
            <a:endParaRPr lang="tr-TR" sz="1600" dirty="0">
              <a:latin typeface="Arial Black" panose="020B0A04020102020204" pitchFamily="34" charset="0"/>
            </a:endParaRPr>
          </a:p>
          <a:p>
            <a:pPr lvl="1"/>
            <a:endParaRPr lang="tr-TR" sz="1600" dirty="0" smtClean="0">
              <a:solidFill>
                <a:srgbClr val="00B0F0"/>
              </a:solidFill>
              <a:latin typeface="Arial Black" panose="020B0A04020102020204" pitchFamily="34" charset="0"/>
            </a:endParaRPr>
          </a:p>
          <a:p>
            <a:pPr lvl="1"/>
            <a:endParaRPr lang="tr-TR" sz="1600" dirty="0">
              <a:solidFill>
                <a:srgbClr val="00B0F0"/>
              </a:solidFill>
              <a:latin typeface="Arial Black" panose="020B0A04020102020204" pitchFamily="34" charset="0"/>
            </a:endParaRPr>
          </a:p>
          <a:p>
            <a:pPr lvl="1"/>
            <a:endParaRPr lang="tr-TR" sz="1600" dirty="0" smtClean="0">
              <a:solidFill>
                <a:srgbClr val="00B0F0"/>
              </a:solidFill>
              <a:latin typeface="Arial Black" panose="020B0A04020102020204" pitchFamily="34" charset="0"/>
            </a:endParaRPr>
          </a:p>
          <a:p>
            <a:pPr lvl="1"/>
            <a:endParaRPr lang="tr-TR" sz="1600" dirty="0">
              <a:solidFill>
                <a:srgbClr val="00B0F0"/>
              </a:solidFill>
              <a:latin typeface="Arial Black" panose="020B0A04020102020204" pitchFamily="34" charset="0"/>
            </a:endParaRPr>
          </a:p>
          <a:p>
            <a:pPr lvl="1"/>
            <a:endParaRPr lang="tr-TR" sz="1600" dirty="0" smtClean="0">
              <a:solidFill>
                <a:srgbClr val="00B0F0"/>
              </a:solidFill>
              <a:latin typeface="Arial Black" panose="020B0A04020102020204" pitchFamily="34" charset="0"/>
            </a:endParaRPr>
          </a:p>
          <a:p>
            <a:pPr lvl="1"/>
            <a:r>
              <a:rPr lang="tr-TR" sz="1400" dirty="0" err="1" smtClean="0">
                <a:solidFill>
                  <a:srgbClr val="00B0F0"/>
                </a:solidFill>
                <a:latin typeface="Arial Black" panose="020B0A04020102020204" pitchFamily="34" charset="0"/>
              </a:rPr>
              <a:t>Feçes</a:t>
            </a:r>
            <a:r>
              <a:rPr lang="tr-TR" sz="1400" dirty="0" smtClean="0">
                <a:solidFill>
                  <a:srgbClr val="00B0F0"/>
                </a:solidFill>
                <a:latin typeface="Arial Black" panose="020B0A04020102020204" pitchFamily="34" charset="0"/>
              </a:rPr>
              <a:t>;</a:t>
            </a:r>
            <a:r>
              <a:rPr lang="tr-TR" sz="1400" dirty="0" smtClean="0">
                <a:latin typeface="Arial Black" panose="020B0A04020102020204" pitchFamily="34" charset="0"/>
              </a:rPr>
              <a:t> Sindirim </a:t>
            </a:r>
            <a:r>
              <a:rPr lang="tr-TR" sz="1400" dirty="0">
                <a:latin typeface="Arial Black" panose="020B0A04020102020204" pitchFamily="34" charset="0"/>
              </a:rPr>
              <a:t>sistemine sahip canlıların besin artıklarından oluşan ve anüs yoluyla vücuttan atılan katı veya yarı katı atık </a:t>
            </a:r>
            <a:r>
              <a:rPr lang="tr-TR" sz="1400" dirty="0" smtClean="0">
                <a:latin typeface="Arial Black" panose="020B0A04020102020204" pitchFamily="34" charset="0"/>
              </a:rPr>
              <a:t>maddelere verilen isimdir. Diğer bir tabir ile </a:t>
            </a:r>
            <a:r>
              <a:rPr lang="tr-TR" sz="1400" dirty="0" smtClean="0">
                <a:solidFill>
                  <a:srgbClr val="00B0F0"/>
                </a:solidFill>
                <a:latin typeface="Arial Black" panose="020B0A04020102020204" pitchFamily="34" charset="0"/>
              </a:rPr>
              <a:t>dışkı</a:t>
            </a:r>
            <a:r>
              <a:rPr lang="tr-TR" sz="1400" dirty="0" smtClean="0">
                <a:latin typeface="Arial Black" panose="020B0A04020102020204" pitchFamily="34" charset="0"/>
              </a:rPr>
              <a:t> da denebilir.</a:t>
            </a:r>
          </a:p>
          <a:p>
            <a:pPr lvl="1"/>
            <a:r>
              <a:rPr lang="tr-TR" sz="1400" dirty="0" smtClean="0">
                <a:solidFill>
                  <a:srgbClr val="FFC000"/>
                </a:solidFill>
                <a:latin typeface="Arial Black" panose="020B0A04020102020204" pitchFamily="34" charset="0"/>
              </a:rPr>
              <a:t>Akciğer; </a:t>
            </a:r>
            <a:r>
              <a:rPr lang="tr-TR" sz="1400" dirty="0">
                <a:latin typeface="Arial Black" panose="020B0A04020102020204" pitchFamily="34" charset="0"/>
              </a:rPr>
              <a:t> </a:t>
            </a:r>
            <a:r>
              <a:rPr lang="tr-TR" sz="1400" dirty="0" smtClean="0">
                <a:latin typeface="Arial Black" panose="020B0A04020102020204" pitchFamily="34" charset="0"/>
              </a:rPr>
              <a:t>Temel</a:t>
            </a:r>
            <a:r>
              <a:rPr lang="tr-TR" sz="1400" dirty="0">
                <a:latin typeface="Arial Black" panose="020B0A04020102020204" pitchFamily="34" charset="0"/>
              </a:rPr>
              <a:t> </a:t>
            </a:r>
            <a:r>
              <a:rPr lang="tr-TR" sz="1400" dirty="0" smtClean="0">
                <a:latin typeface="Arial Black" panose="020B0A04020102020204" pitchFamily="34" charset="0"/>
              </a:rPr>
              <a:t>solunum</a:t>
            </a:r>
            <a:r>
              <a:rPr lang="tr-TR" sz="1400" dirty="0">
                <a:latin typeface="Arial Black" panose="020B0A04020102020204" pitchFamily="34" charset="0"/>
              </a:rPr>
              <a:t> </a:t>
            </a:r>
            <a:r>
              <a:rPr lang="tr-TR" sz="1400" dirty="0" smtClean="0">
                <a:latin typeface="Arial Black" panose="020B0A04020102020204" pitchFamily="34" charset="0"/>
              </a:rPr>
              <a:t>organımız olmakla birlikte, toplardamarlarla gelen karbondioksitçe </a:t>
            </a:r>
            <a:r>
              <a:rPr lang="tr-TR" sz="1400" dirty="0">
                <a:latin typeface="Arial Black" panose="020B0A04020102020204" pitchFamily="34" charset="0"/>
              </a:rPr>
              <a:t>fazla olan (kirli) kan burada yenilenir.</a:t>
            </a:r>
            <a:endParaRPr lang="tr-TR" sz="1400" dirty="0" smtClean="0">
              <a:solidFill>
                <a:srgbClr val="FFC000"/>
              </a:solidFill>
              <a:latin typeface="Arial Black" panose="020B0A04020102020204" pitchFamily="34" charset="0"/>
            </a:endParaRPr>
          </a:p>
          <a:p>
            <a:endParaRPr lang="tr-TR" sz="1400" dirty="0" smtClean="0">
              <a:latin typeface="Arial Black" panose="020B0A04020102020204" pitchFamily="34" charset="0"/>
            </a:endParaRPr>
          </a:p>
        </p:txBody>
      </p:sp>
      <p:sp>
        <p:nvSpPr>
          <p:cNvPr id="5" name="Dikdörtgen 4"/>
          <p:cNvSpPr/>
          <p:nvPr/>
        </p:nvSpPr>
        <p:spPr>
          <a:xfrm rot="16200000">
            <a:off x="-3152001" y="3152001"/>
            <a:ext cx="6858000" cy="553998"/>
          </a:xfrm>
          <a:prstGeom prst="rect">
            <a:avLst/>
          </a:prstGeom>
          <a:solidFill>
            <a:srgbClr val="FF0000">
              <a:alpha val="15000"/>
            </a:srgbClr>
          </a:solidFill>
        </p:spPr>
        <p:txBody>
          <a:bodyPr wrap="square" lIns="91440" tIns="45720" rIns="91440" bIns="45720">
            <a:spAutoFit/>
          </a:bodyPr>
          <a:lstStyle/>
          <a:p>
            <a:pPr algn="ctr"/>
            <a:r>
              <a:rPr lang="tr-TR" sz="30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İLAÇLARIN VÜCUTTAN ATILIMI</a:t>
            </a:r>
            <a:endParaRPr lang="tr-TR" sz="30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24943985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Düz Bağlayıcı 5"/>
          <p:cNvCxnSpPr/>
          <p:nvPr/>
        </p:nvCxnSpPr>
        <p:spPr>
          <a:xfrm>
            <a:off x="0"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47501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flipH="1">
            <a:off x="985652" y="0"/>
            <a:ext cx="11875"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2565070" y="0"/>
            <a:ext cx="11875"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4999512"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7386452" y="0"/>
            <a:ext cx="11875"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flipH="1">
            <a:off x="9785268" y="0"/>
            <a:ext cx="11875"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Düz Bağlayıcı 19"/>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Düz Bağlayıcı 21"/>
          <p:cNvCxnSpPr/>
          <p:nvPr/>
        </p:nvCxnSpPr>
        <p:spPr>
          <a:xfrm>
            <a:off x="0" y="0"/>
            <a:ext cx="11875" cy="2375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Düz Bağlayıcı 23"/>
          <p:cNvCxnSpPr/>
          <p:nvPr/>
        </p:nvCxnSpPr>
        <p:spPr>
          <a:xfrm>
            <a:off x="0" y="0"/>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Düz Bağlayıcı 25"/>
          <p:cNvCxnSpPr/>
          <p:nvPr/>
        </p:nvCxnSpPr>
        <p:spPr>
          <a:xfrm>
            <a:off x="0" y="6858000"/>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Düz Bağlayıcı 27"/>
          <p:cNvCxnSpPr/>
          <p:nvPr/>
        </p:nvCxnSpPr>
        <p:spPr>
          <a:xfrm>
            <a:off x="997527" y="365125"/>
            <a:ext cx="11194473"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Dikdörtgen 28"/>
          <p:cNvSpPr/>
          <p:nvPr/>
        </p:nvSpPr>
        <p:spPr>
          <a:xfrm rot="16200000">
            <a:off x="-1785309" y="3113529"/>
            <a:ext cx="3985129"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30" name="Dikdörtgen 29"/>
          <p:cNvSpPr/>
          <p:nvPr/>
        </p:nvSpPr>
        <p:spPr>
          <a:xfrm rot="16200000">
            <a:off x="-2335034" y="3027787"/>
            <a:ext cx="6103017" cy="630942"/>
          </a:xfrm>
          <a:prstGeom prst="rect">
            <a:avLst/>
          </a:prstGeom>
          <a:noFill/>
        </p:spPr>
        <p:txBody>
          <a:bodyPr wrap="none" lIns="91440" tIns="45720" rIns="91440" bIns="45720">
            <a:spAutoFit/>
          </a:bodyPr>
          <a:lstStyle/>
          <a:p>
            <a:pPr algn="ctr"/>
            <a:r>
              <a:rPr lang="tr-TR" sz="3500" b="1" u="none" strike="noStrike" cap="none" spc="0"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Pedikulozis</a:t>
            </a:r>
            <a:r>
              <a:rPr lang="tr-TR" sz="35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35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31" name="İçerik Yer Tutucusu 2"/>
          <p:cNvSpPr txBox="1">
            <a:spLocks/>
          </p:cNvSpPr>
          <p:nvPr/>
        </p:nvSpPr>
        <p:spPr>
          <a:xfrm>
            <a:off x="1145474" y="-25547"/>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32" name="Metin kutusu 31"/>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33" name="Metin kutusu 32"/>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34" name="Metin kutusu 33"/>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35" name="Metin kutusu 34"/>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36" name="Metin kutusu 35"/>
          <p:cNvSpPr txBox="1"/>
          <p:nvPr/>
        </p:nvSpPr>
        <p:spPr>
          <a:xfrm>
            <a:off x="2586087" y="475529"/>
            <a:ext cx="2189018" cy="307777"/>
          </a:xfrm>
          <a:prstGeom prst="rect">
            <a:avLst/>
          </a:prstGeom>
          <a:noFill/>
        </p:spPr>
        <p:txBody>
          <a:bodyPr wrap="square" rtlCol="0">
            <a:spAutoFit/>
          </a:bodyPr>
          <a:lstStyle/>
          <a:p>
            <a:r>
              <a:rPr lang="tr-TR" sz="1400" dirty="0"/>
              <a:t>Saç biti </a:t>
            </a:r>
            <a:r>
              <a:rPr lang="tr-TR" sz="1400" dirty="0" err="1"/>
              <a:t>enfestasyonu</a:t>
            </a:r>
            <a:endParaRPr lang="tr-TR" sz="1400" dirty="0"/>
          </a:p>
        </p:txBody>
      </p:sp>
      <p:sp>
        <p:nvSpPr>
          <p:cNvPr id="37" name="Metin kutusu 36"/>
          <p:cNvSpPr txBox="1"/>
          <p:nvPr/>
        </p:nvSpPr>
        <p:spPr>
          <a:xfrm>
            <a:off x="1243445" y="557554"/>
            <a:ext cx="2189018" cy="369332"/>
          </a:xfrm>
          <a:prstGeom prst="rect">
            <a:avLst/>
          </a:prstGeom>
          <a:noFill/>
        </p:spPr>
        <p:txBody>
          <a:bodyPr wrap="square" rtlCol="0">
            <a:spAutoFit/>
          </a:bodyPr>
          <a:lstStyle/>
          <a:p>
            <a:r>
              <a:rPr lang="tr-TR" b="1" dirty="0" err="1" smtClean="0"/>
              <a:t>Permetrin</a:t>
            </a:r>
            <a:endParaRPr lang="tr-TR" b="1" dirty="0"/>
          </a:p>
        </p:txBody>
      </p:sp>
      <p:sp>
        <p:nvSpPr>
          <p:cNvPr id="38" name="Metin kutusu 37"/>
          <p:cNvSpPr txBox="1"/>
          <p:nvPr/>
        </p:nvSpPr>
        <p:spPr>
          <a:xfrm>
            <a:off x="5013866" y="490479"/>
            <a:ext cx="2189018" cy="307777"/>
          </a:xfrm>
          <a:prstGeom prst="rect">
            <a:avLst/>
          </a:prstGeom>
          <a:noFill/>
        </p:spPr>
        <p:txBody>
          <a:bodyPr wrap="square" rtlCol="0">
            <a:spAutoFit/>
          </a:bodyPr>
          <a:lstStyle/>
          <a:p>
            <a:r>
              <a:rPr lang="tr-TR" sz="1400" dirty="0" smtClean="0"/>
              <a:t>Aşırı Duyarlılık</a:t>
            </a:r>
            <a:endParaRPr lang="tr-TR" sz="1400" dirty="0"/>
          </a:p>
        </p:txBody>
      </p:sp>
      <p:sp>
        <p:nvSpPr>
          <p:cNvPr id="39" name="Metin kutusu 38"/>
          <p:cNvSpPr txBox="1"/>
          <p:nvPr/>
        </p:nvSpPr>
        <p:spPr>
          <a:xfrm>
            <a:off x="9793188" y="424945"/>
            <a:ext cx="2189018" cy="954107"/>
          </a:xfrm>
          <a:prstGeom prst="rect">
            <a:avLst/>
          </a:prstGeom>
          <a:noFill/>
        </p:spPr>
        <p:txBody>
          <a:bodyPr wrap="square" rtlCol="0">
            <a:spAutoFit/>
          </a:bodyPr>
          <a:lstStyle/>
          <a:p>
            <a:r>
              <a:rPr lang="tr-TR" sz="1400" dirty="0"/>
              <a:t>Kaşıntı</a:t>
            </a:r>
          </a:p>
          <a:p>
            <a:r>
              <a:rPr lang="tr-TR" sz="1400" dirty="0" err="1" smtClean="0"/>
              <a:t>Eritem</a:t>
            </a:r>
            <a:r>
              <a:rPr lang="tr-TR" sz="1400" dirty="0" smtClean="0"/>
              <a:t> ( </a:t>
            </a:r>
            <a:r>
              <a:rPr lang="tr-TR" sz="1400" dirty="0"/>
              <a:t>D</a:t>
            </a:r>
            <a:r>
              <a:rPr lang="tr-TR" sz="1400" dirty="0" smtClean="0"/>
              <a:t>eri kızarması )</a:t>
            </a:r>
            <a:endParaRPr lang="tr-TR" sz="1400" dirty="0"/>
          </a:p>
          <a:p>
            <a:r>
              <a:rPr lang="tr-TR" sz="1400" dirty="0"/>
              <a:t>Ciltte yanma</a:t>
            </a:r>
          </a:p>
          <a:p>
            <a:endParaRPr lang="tr-TR" sz="1400" dirty="0"/>
          </a:p>
        </p:txBody>
      </p:sp>
      <p:sp>
        <p:nvSpPr>
          <p:cNvPr id="40" name="Metin kutusu 39"/>
          <p:cNvSpPr txBox="1"/>
          <p:nvPr/>
        </p:nvSpPr>
        <p:spPr>
          <a:xfrm>
            <a:off x="7438514" y="423104"/>
            <a:ext cx="2189018" cy="4401205"/>
          </a:xfrm>
          <a:prstGeom prst="rect">
            <a:avLst/>
          </a:prstGeom>
          <a:noFill/>
        </p:spPr>
        <p:txBody>
          <a:bodyPr wrap="square" rtlCol="0">
            <a:spAutoFit/>
          </a:bodyPr>
          <a:lstStyle/>
          <a:p>
            <a:r>
              <a:rPr lang="tr-TR" sz="1400" dirty="0"/>
              <a:t>Saç losyonu, </a:t>
            </a:r>
            <a:r>
              <a:rPr lang="tr-TR" sz="1400" dirty="0" smtClean="0"/>
              <a:t>Şampuan</a:t>
            </a:r>
            <a:endParaRPr lang="tr-TR" sz="1400" dirty="0"/>
          </a:p>
          <a:p>
            <a:r>
              <a:rPr lang="tr-TR" sz="1400" dirty="0"/>
              <a:t>ş</a:t>
            </a:r>
            <a:r>
              <a:rPr lang="tr-TR" sz="1400" dirty="0" smtClean="0"/>
              <a:t>eklinde kullanımda 7 -10 </a:t>
            </a:r>
            <a:r>
              <a:rPr lang="tr-TR" sz="1400" dirty="0"/>
              <a:t>gün arayla toplamda 2 defa olmak üzere saçlı deriye uygulanıp köpürtüldükten sonra 10 dakika beklenip durulanır.</a:t>
            </a:r>
          </a:p>
          <a:p>
            <a:r>
              <a:rPr lang="tr-TR" sz="1400" dirty="0"/>
              <a:t>Cilt </a:t>
            </a:r>
            <a:r>
              <a:rPr lang="tr-TR" sz="1400" dirty="0" smtClean="0"/>
              <a:t>solüsyonu şeklinde kullanımda 7-10 </a:t>
            </a:r>
            <a:r>
              <a:rPr lang="tr-TR" sz="1400" dirty="0"/>
              <a:t>gün arayla toplamda 2 defa olmak üzere deriye uygulanıp 8-14 saat sonra durulanır.</a:t>
            </a:r>
          </a:p>
          <a:p>
            <a:r>
              <a:rPr lang="tr-TR" sz="1400" dirty="0" err="1"/>
              <a:t>Pomad</a:t>
            </a:r>
            <a:r>
              <a:rPr lang="tr-TR" sz="1400" dirty="0"/>
              <a:t>, </a:t>
            </a:r>
            <a:r>
              <a:rPr lang="tr-TR" sz="1400" dirty="0" smtClean="0"/>
              <a:t>Merhem</a:t>
            </a:r>
            <a:r>
              <a:rPr lang="tr-TR" sz="1400" dirty="0"/>
              <a:t>, K</a:t>
            </a:r>
            <a:r>
              <a:rPr lang="tr-TR" sz="1400" dirty="0" smtClean="0"/>
              <a:t>rem şeklinde kullanımda </a:t>
            </a:r>
            <a:endParaRPr lang="tr-TR" sz="1400" dirty="0"/>
          </a:p>
          <a:p>
            <a:r>
              <a:rPr lang="tr-TR" sz="1400" dirty="0"/>
              <a:t>7-10 gün arayla toplamda 2 defa olmak üzere saçlı deriye uygulanıp köpürtüldükten sonra 10 dakika beklenip durulanır.</a:t>
            </a:r>
          </a:p>
          <a:p>
            <a:endParaRPr lang="tr-TR" sz="1400" dirty="0"/>
          </a:p>
        </p:txBody>
      </p:sp>
    </p:spTree>
    <p:extLst>
      <p:ext uri="{BB962C8B-B14F-4D97-AF65-F5344CB8AC3E}">
        <p14:creationId xmlns:p14="http://schemas.microsoft.com/office/powerpoint/2010/main" val="17616332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Düz Bağlayıcı 5"/>
          <p:cNvCxnSpPr/>
          <p:nvPr/>
        </p:nvCxnSpPr>
        <p:spPr>
          <a:xfrm>
            <a:off x="-4" y="0"/>
            <a:ext cx="4"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flipH="1">
            <a:off x="463138"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flipH="1">
            <a:off x="950026" y="0"/>
            <a:ext cx="23751"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2588821"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5011388" y="0"/>
            <a:ext cx="2375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flipH="1">
            <a:off x="7398327" y="0"/>
            <a:ext cx="11876"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Düz Bağlayıcı 18"/>
          <p:cNvCxnSpPr/>
          <p:nvPr/>
        </p:nvCxnSpPr>
        <p:spPr>
          <a:xfrm>
            <a:off x="979714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Düz Bağlayıcı 22"/>
          <p:cNvCxnSpPr/>
          <p:nvPr/>
        </p:nvCxnSpPr>
        <p:spPr>
          <a:xfrm>
            <a:off x="-4" y="0"/>
            <a:ext cx="1219200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Düz Bağlayıcı 24"/>
          <p:cNvCxnSpPr/>
          <p:nvPr/>
        </p:nvCxnSpPr>
        <p:spPr>
          <a:xfrm flipH="1">
            <a:off x="12192000" y="0"/>
            <a:ext cx="4"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Düz Bağlayıcı 28"/>
          <p:cNvCxnSpPr/>
          <p:nvPr/>
        </p:nvCxnSpPr>
        <p:spPr>
          <a:xfrm>
            <a:off x="950026" y="365125"/>
            <a:ext cx="11241974"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Dikdörtgen 29"/>
          <p:cNvSpPr/>
          <p:nvPr/>
        </p:nvSpPr>
        <p:spPr>
          <a:xfrm rot="16200000">
            <a:off x="-1785309" y="3113529"/>
            <a:ext cx="3985129"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31" name="Dikdörtgen 30"/>
          <p:cNvSpPr/>
          <p:nvPr/>
        </p:nvSpPr>
        <p:spPr>
          <a:xfrm rot="16200000">
            <a:off x="-2335034" y="3027787"/>
            <a:ext cx="6103017" cy="630942"/>
          </a:xfrm>
          <a:prstGeom prst="rect">
            <a:avLst/>
          </a:prstGeom>
          <a:noFill/>
        </p:spPr>
        <p:txBody>
          <a:bodyPr wrap="none" lIns="91440" tIns="45720" rIns="91440" bIns="45720">
            <a:spAutoFit/>
          </a:bodyPr>
          <a:lstStyle/>
          <a:p>
            <a:pPr algn="ctr"/>
            <a:r>
              <a:rPr lang="tr-TR" sz="3500" b="1" u="none" strike="noStrike" cap="none" spc="0"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Pedikulozis</a:t>
            </a:r>
            <a:r>
              <a:rPr lang="tr-TR" sz="35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35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32" name="İçerik Yer Tutucusu 2"/>
          <p:cNvSpPr txBox="1">
            <a:spLocks/>
          </p:cNvSpPr>
          <p:nvPr/>
        </p:nvSpPr>
        <p:spPr>
          <a:xfrm>
            <a:off x="1145474" y="-25547"/>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33" name="Metin kutusu 32"/>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34" name="Metin kutusu 33"/>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35" name="Metin kutusu 34"/>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36" name="Metin kutusu 35"/>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37" name="Metin kutusu 36"/>
          <p:cNvSpPr txBox="1"/>
          <p:nvPr/>
        </p:nvSpPr>
        <p:spPr>
          <a:xfrm>
            <a:off x="1102335" y="995235"/>
            <a:ext cx="2189018" cy="369332"/>
          </a:xfrm>
          <a:prstGeom prst="rect">
            <a:avLst/>
          </a:prstGeom>
          <a:noFill/>
        </p:spPr>
        <p:txBody>
          <a:bodyPr wrap="square" rtlCol="0">
            <a:spAutoFit/>
          </a:bodyPr>
          <a:lstStyle/>
          <a:p>
            <a:r>
              <a:rPr lang="tr-TR" b="1" dirty="0" err="1" smtClean="0"/>
              <a:t>Trimetoprim</a:t>
            </a:r>
            <a:endParaRPr lang="tr-TR" b="1" dirty="0"/>
          </a:p>
        </p:txBody>
      </p:sp>
      <p:sp>
        <p:nvSpPr>
          <p:cNvPr id="38" name="Metin kutusu 37"/>
          <p:cNvSpPr txBox="1"/>
          <p:nvPr/>
        </p:nvSpPr>
        <p:spPr>
          <a:xfrm>
            <a:off x="2574187" y="438502"/>
            <a:ext cx="2189018" cy="2031325"/>
          </a:xfrm>
          <a:prstGeom prst="rect">
            <a:avLst/>
          </a:prstGeom>
          <a:noFill/>
        </p:spPr>
        <p:txBody>
          <a:bodyPr wrap="square" rtlCol="0">
            <a:spAutoFit/>
          </a:bodyPr>
          <a:lstStyle/>
          <a:p>
            <a:r>
              <a:rPr lang="tr-TR" sz="1400" dirty="0" err="1"/>
              <a:t>Proteus</a:t>
            </a:r>
            <a:endParaRPr lang="tr-TR" sz="1400" dirty="0"/>
          </a:p>
          <a:p>
            <a:r>
              <a:rPr lang="tr-TR" sz="1400" dirty="0" err="1" smtClean="0"/>
              <a:t>Haemophilus</a:t>
            </a:r>
            <a:r>
              <a:rPr lang="tr-TR" sz="1400" dirty="0" smtClean="0"/>
              <a:t> </a:t>
            </a:r>
            <a:r>
              <a:rPr lang="tr-TR" sz="1400" dirty="0" err="1"/>
              <a:t>influenzae</a:t>
            </a:r>
            <a:endParaRPr lang="tr-TR" sz="1400" dirty="0"/>
          </a:p>
          <a:p>
            <a:r>
              <a:rPr lang="tr-TR" sz="1400" dirty="0" err="1"/>
              <a:t>Streptococcus</a:t>
            </a:r>
            <a:r>
              <a:rPr lang="tr-TR" sz="1400" dirty="0"/>
              <a:t> </a:t>
            </a:r>
            <a:r>
              <a:rPr lang="tr-TR" sz="1400" dirty="0" err="1"/>
              <a:t>pneumoniae</a:t>
            </a:r>
            <a:endParaRPr lang="tr-TR" sz="1400" dirty="0"/>
          </a:p>
          <a:p>
            <a:r>
              <a:rPr lang="tr-TR" sz="1400" dirty="0" err="1"/>
              <a:t>Brucella</a:t>
            </a:r>
            <a:endParaRPr lang="tr-TR" sz="1400" dirty="0"/>
          </a:p>
          <a:p>
            <a:r>
              <a:rPr lang="tr-TR" sz="1400" dirty="0" err="1"/>
              <a:t>Osteomyelit</a:t>
            </a:r>
            <a:endParaRPr lang="tr-TR" sz="1400" dirty="0"/>
          </a:p>
          <a:p>
            <a:r>
              <a:rPr lang="tr-TR" sz="1400" dirty="0" err="1"/>
              <a:t>Toksoplazma</a:t>
            </a:r>
            <a:r>
              <a:rPr lang="tr-TR" sz="1400" dirty="0"/>
              <a:t> </a:t>
            </a:r>
            <a:endParaRPr lang="tr-TR" sz="1400" dirty="0" smtClean="0"/>
          </a:p>
          <a:p>
            <a:r>
              <a:rPr lang="tr-TR" sz="1400" dirty="0" smtClean="0"/>
              <a:t>Tifo</a:t>
            </a:r>
            <a:endParaRPr lang="tr-TR" sz="1400" dirty="0"/>
          </a:p>
          <a:p>
            <a:r>
              <a:rPr lang="tr-TR" sz="1400" dirty="0"/>
              <a:t>Dizanteri</a:t>
            </a:r>
          </a:p>
          <a:p>
            <a:endParaRPr lang="tr-TR" sz="1400" dirty="0"/>
          </a:p>
        </p:txBody>
      </p:sp>
      <p:sp>
        <p:nvSpPr>
          <p:cNvPr id="40" name="Metin kutusu 39"/>
          <p:cNvSpPr txBox="1"/>
          <p:nvPr/>
        </p:nvSpPr>
        <p:spPr>
          <a:xfrm>
            <a:off x="5002796" y="424457"/>
            <a:ext cx="2395531" cy="1384995"/>
          </a:xfrm>
          <a:prstGeom prst="rect">
            <a:avLst/>
          </a:prstGeom>
          <a:noFill/>
        </p:spPr>
        <p:txBody>
          <a:bodyPr wrap="square" rtlCol="0">
            <a:spAutoFit/>
          </a:bodyPr>
          <a:lstStyle/>
          <a:p>
            <a:r>
              <a:rPr lang="tr-TR" sz="1400" dirty="0" smtClean="0"/>
              <a:t>Böbrek Yetmezliği</a:t>
            </a:r>
          </a:p>
          <a:p>
            <a:r>
              <a:rPr lang="tr-TR" sz="1400" dirty="0" smtClean="0"/>
              <a:t>Gebelik </a:t>
            </a:r>
          </a:p>
          <a:p>
            <a:r>
              <a:rPr lang="tr-TR" sz="1400" dirty="0" smtClean="0"/>
              <a:t>Emzirme </a:t>
            </a:r>
          </a:p>
          <a:p>
            <a:r>
              <a:rPr lang="tr-TR" sz="1400" dirty="0" smtClean="0"/>
              <a:t>Karaciğer Yetmezliği</a:t>
            </a:r>
          </a:p>
          <a:p>
            <a:r>
              <a:rPr lang="tr-TR" sz="1400" dirty="0" err="1" smtClean="0"/>
              <a:t>Hemorajik</a:t>
            </a:r>
            <a:r>
              <a:rPr lang="tr-TR" sz="1400" dirty="0" smtClean="0"/>
              <a:t> </a:t>
            </a:r>
            <a:r>
              <a:rPr lang="tr-TR" sz="1400" dirty="0" err="1" smtClean="0"/>
              <a:t>Diyatez</a:t>
            </a:r>
            <a:r>
              <a:rPr lang="tr-TR" sz="1400" dirty="0" smtClean="0"/>
              <a:t>(Kanama Bozukluğu)</a:t>
            </a:r>
            <a:endParaRPr lang="tr-TR" sz="1400" dirty="0"/>
          </a:p>
        </p:txBody>
      </p:sp>
      <p:sp>
        <p:nvSpPr>
          <p:cNvPr id="41" name="Metin kutusu 40"/>
          <p:cNvSpPr txBox="1"/>
          <p:nvPr/>
        </p:nvSpPr>
        <p:spPr>
          <a:xfrm>
            <a:off x="7416139" y="423104"/>
            <a:ext cx="2404754" cy="2677656"/>
          </a:xfrm>
          <a:prstGeom prst="rect">
            <a:avLst/>
          </a:prstGeom>
          <a:noFill/>
        </p:spPr>
        <p:txBody>
          <a:bodyPr wrap="square" rtlCol="0">
            <a:spAutoFit/>
          </a:bodyPr>
          <a:lstStyle/>
          <a:p>
            <a:r>
              <a:rPr lang="tr-TR" sz="1400" dirty="0"/>
              <a:t>Oral </a:t>
            </a:r>
            <a:r>
              <a:rPr lang="tr-TR" sz="1400" dirty="0" smtClean="0"/>
              <a:t>solüsyon şeklinde kullanımda günde </a:t>
            </a:r>
            <a:r>
              <a:rPr lang="tr-TR" sz="1400" dirty="0"/>
              <a:t>2 defa 400-800 mg </a:t>
            </a:r>
            <a:r>
              <a:rPr lang="tr-TR" sz="1400" dirty="0" err="1"/>
              <a:t>trimetoprim</a:t>
            </a:r>
            <a:r>
              <a:rPr lang="tr-TR" sz="1400" dirty="0"/>
              <a:t> </a:t>
            </a:r>
            <a:r>
              <a:rPr lang="tr-TR" sz="1400" dirty="0" smtClean="0"/>
              <a:t>kullanılır.</a:t>
            </a:r>
          </a:p>
          <a:p>
            <a:r>
              <a:rPr lang="tr-TR" sz="1400" dirty="0" smtClean="0"/>
              <a:t>Tablet</a:t>
            </a:r>
            <a:r>
              <a:rPr lang="tr-TR" sz="1400" dirty="0"/>
              <a:t>, </a:t>
            </a:r>
            <a:r>
              <a:rPr lang="tr-TR" sz="1400" dirty="0" smtClean="0"/>
              <a:t>Kapsül şeklinde kullanımda günde </a:t>
            </a:r>
            <a:r>
              <a:rPr lang="tr-TR" sz="1400" dirty="0"/>
              <a:t>2 defa 400-800 mg </a:t>
            </a:r>
            <a:r>
              <a:rPr lang="tr-TR" sz="1400" dirty="0" err="1"/>
              <a:t>trimetoprim</a:t>
            </a:r>
            <a:r>
              <a:rPr lang="tr-TR" sz="1400" dirty="0"/>
              <a:t> </a:t>
            </a:r>
            <a:r>
              <a:rPr lang="tr-TR" sz="1400" dirty="0" smtClean="0"/>
              <a:t>kullanılır</a:t>
            </a:r>
            <a:r>
              <a:rPr lang="tr-TR" sz="1400" dirty="0"/>
              <a:t>.</a:t>
            </a:r>
          </a:p>
          <a:p>
            <a:r>
              <a:rPr lang="tr-TR" sz="1400" dirty="0"/>
              <a:t>Ampul, </a:t>
            </a:r>
            <a:r>
              <a:rPr lang="tr-TR" sz="1400" dirty="0" err="1"/>
              <a:t>Flakon</a:t>
            </a:r>
            <a:r>
              <a:rPr lang="tr-TR" sz="1400" dirty="0"/>
              <a:t>, </a:t>
            </a:r>
            <a:r>
              <a:rPr lang="tr-TR" sz="1400" dirty="0" smtClean="0"/>
              <a:t>Enjektör şeklinde kullanımda  günde </a:t>
            </a:r>
            <a:r>
              <a:rPr lang="tr-TR" sz="1400" dirty="0"/>
              <a:t>2 defa </a:t>
            </a:r>
            <a:r>
              <a:rPr lang="tr-TR" sz="1400" dirty="0" smtClean="0"/>
              <a:t>400-800mg </a:t>
            </a:r>
            <a:r>
              <a:rPr lang="tr-TR" sz="1400" dirty="0" err="1"/>
              <a:t>trimetoprim</a:t>
            </a:r>
            <a:r>
              <a:rPr lang="tr-TR" sz="1400" dirty="0"/>
              <a:t> </a:t>
            </a:r>
            <a:r>
              <a:rPr lang="tr-TR" sz="1400" dirty="0" smtClean="0"/>
              <a:t>kullanılır.</a:t>
            </a:r>
            <a:r>
              <a:rPr lang="pl-PL" sz="1400" dirty="0"/>
              <a:t>  5 ml 125 ml ile, 10 ml 250 ml ile, 15 ml 500 ml SF ile uygulanmalıdır.</a:t>
            </a:r>
            <a:endParaRPr lang="tr-TR" sz="1400" dirty="0"/>
          </a:p>
        </p:txBody>
      </p:sp>
      <p:sp>
        <p:nvSpPr>
          <p:cNvPr id="42" name="Metin kutusu 41"/>
          <p:cNvSpPr txBox="1"/>
          <p:nvPr/>
        </p:nvSpPr>
        <p:spPr>
          <a:xfrm>
            <a:off x="9844643" y="423200"/>
            <a:ext cx="2404754" cy="2031325"/>
          </a:xfrm>
          <a:prstGeom prst="rect">
            <a:avLst/>
          </a:prstGeom>
          <a:noFill/>
        </p:spPr>
        <p:txBody>
          <a:bodyPr wrap="square" rtlCol="0">
            <a:spAutoFit/>
          </a:bodyPr>
          <a:lstStyle/>
          <a:p>
            <a:r>
              <a:rPr lang="tr-TR" sz="1400" dirty="0"/>
              <a:t>Bulantı ( </a:t>
            </a:r>
            <a:r>
              <a:rPr lang="tr-TR" sz="1400" dirty="0" err="1"/>
              <a:t>Emezis</a:t>
            </a:r>
            <a:r>
              <a:rPr lang="tr-TR" sz="1400" dirty="0"/>
              <a:t> )</a:t>
            </a:r>
          </a:p>
          <a:p>
            <a:r>
              <a:rPr lang="tr-TR" sz="1400" dirty="0"/>
              <a:t>Kusma</a:t>
            </a:r>
          </a:p>
          <a:p>
            <a:r>
              <a:rPr lang="tr-TR" sz="1400" dirty="0" err="1"/>
              <a:t>Diyare</a:t>
            </a:r>
            <a:r>
              <a:rPr lang="tr-TR" sz="1400" dirty="0"/>
              <a:t> ( İshal )</a:t>
            </a:r>
          </a:p>
          <a:p>
            <a:r>
              <a:rPr lang="tr-TR" sz="1400" dirty="0" err="1"/>
              <a:t>Trombositopeni</a:t>
            </a:r>
            <a:endParaRPr lang="tr-TR" sz="1400" dirty="0"/>
          </a:p>
          <a:p>
            <a:r>
              <a:rPr lang="tr-TR" sz="1400" dirty="0" err="1"/>
              <a:t>Lökopeni</a:t>
            </a:r>
            <a:endParaRPr lang="tr-TR" sz="1400" dirty="0"/>
          </a:p>
          <a:p>
            <a:r>
              <a:rPr lang="tr-TR" sz="1400" dirty="0" err="1" smtClean="0"/>
              <a:t>Fotosensitivite</a:t>
            </a:r>
            <a:endParaRPr lang="tr-TR" sz="1400" dirty="0"/>
          </a:p>
          <a:p>
            <a:r>
              <a:rPr lang="tr-TR" sz="1400" dirty="0" err="1"/>
              <a:t>Kolestatik</a:t>
            </a:r>
            <a:r>
              <a:rPr lang="tr-TR" sz="1400" dirty="0"/>
              <a:t> sarılık</a:t>
            </a:r>
          </a:p>
          <a:p>
            <a:r>
              <a:rPr lang="tr-TR" sz="1400" dirty="0" err="1"/>
              <a:t>Megaloblastik</a:t>
            </a:r>
            <a:r>
              <a:rPr lang="tr-TR" sz="1400" dirty="0"/>
              <a:t> anemi</a:t>
            </a:r>
          </a:p>
          <a:p>
            <a:r>
              <a:rPr lang="tr-TR" sz="1400" dirty="0"/>
              <a:t>Ateş</a:t>
            </a:r>
          </a:p>
        </p:txBody>
      </p:sp>
      <p:sp>
        <p:nvSpPr>
          <p:cNvPr id="43" name="Metin kutusu 42"/>
          <p:cNvSpPr txBox="1"/>
          <p:nvPr/>
        </p:nvSpPr>
        <p:spPr>
          <a:xfrm>
            <a:off x="2574187" y="3238878"/>
            <a:ext cx="2189018" cy="2031325"/>
          </a:xfrm>
          <a:prstGeom prst="rect">
            <a:avLst/>
          </a:prstGeom>
          <a:noFill/>
        </p:spPr>
        <p:txBody>
          <a:bodyPr wrap="square" rtlCol="0">
            <a:spAutoFit/>
          </a:bodyPr>
          <a:lstStyle/>
          <a:p>
            <a:r>
              <a:rPr lang="tr-TR" sz="1400" dirty="0" err="1"/>
              <a:t>Proteus</a:t>
            </a:r>
            <a:endParaRPr lang="tr-TR" sz="1400" dirty="0"/>
          </a:p>
          <a:p>
            <a:r>
              <a:rPr lang="tr-TR" sz="1400" dirty="0" err="1" smtClean="0"/>
              <a:t>Haemophilus</a:t>
            </a:r>
            <a:r>
              <a:rPr lang="tr-TR" sz="1400" dirty="0" smtClean="0"/>
              <a:t> </a:t>
            </a:r>
            <a:r>
              <a:rPr lang="tr-TR" sz="1400" dirty="0" err="1"/>
              <a:t>influenzae</a:t>
            </a:r>
            <a:endParaRPr lang="tr-TR" sz="1400" dirty="0"/>
          </a:p>
          <a:p>
            <a:r>
              <a:rPr lang="tr-TR" sz="1400" dirty="0" err="1"/>
              <a:t>Streptococcus</a:t>
            </a:r>
            <a:r>
              <a:rPr lang="tr-TR" sz="1400" dirty="0"/>
              <a:t> </a:t>
            </a:r>
            <a:r>
              <a:rPr lang="tr-TR" sz="1400" dirty="0" err="1"/>
              <a:t>pneumoniae</a:t>
            </a:r>
            <a:endParaRPr lang="tr-TR" sz="1400" dirty="0"/>
          </a:p>
          <a:p>
            <a:r>
              <a:rPr lang="tr-TR" sz="1400" dirty="0" err="1"/>
              <a:t>Brucella</a:t>
            </a:r>
            <a:endParaRPr lang="tr-TR" sz="1400" dirty="0"/>
          </a:p>
          <a:p>
            <a:r>
              <a:rPr lang="tr-TR" sz="1400" dirty="0" err="1"/>
              <a:t>Osteomyelit</a:t>
            </a:r>
            <a:endParaRPr lang="tr-TR" sz="1400" dirty="0"/>
          </a:p>
          <a:p>
            <a:r>
              <a:rPr lang="tr-TR" sz="1400" dirty="0" err="1"/>
              <a:t>Toksoplazma</a:t>
            </a:r>
            <a:r>
              <a:rPr lang="tr-TR" sz="1400" dirty="0"/>
              <a:t> </a:t>
            </a:r>
            <a:endParaRPr lang="tr-TR" sz="1400" dirty="0" smtClean="0"/>
          </a:p>
          <a:p>
            <a:r>
              <a:rPr lang="tr-TR" sz="1400" dirty="0" smtClean="0"/>
              <a:t>Tifo</a:t>
            </a:r>
            <a:endParaRPr lang="tr-TR" sz="1400" dirty="0"/>
          </a:p>
          <a:p>
            <a:r>
              <a:rPr lang="tr-TR" sz="1400" dirty="0"/>
              <a:t>Dizanteri</a:t>
            </a:r>
          </a:p>
          <a:p>
            <a:endParaRPr lang="tr-TR" sz="1400" dirty="0"/>
          </a:p>
        </p:txBody>
      </p:sp>
      <p:cxnSp>
        <p:nvCxnSpPr>
          <p:cNvPr id="45" name="Düz Bağlayıcı 44"/>
          <p:cNvCxnSpPr/>
          <p:nvPr/>
        </p:nvCxnSpPr>
        <p:spPr>
          <a:xfrm>
            <a:off x="985865" y="3099936"/>
            <a:ext cx="11275620" cy="35626"/>
          </a:xfrm>
          <a:prstGeom prst="line">
            <a:avLst/>
          </a:prstGeom>
        </p:spPr>
        <p:style>
          <a:lnRef idx="1">
            <a:schemeClr val="accent1"/>
          </a:lnRef>
          <a:fillRef idx="0">
            <a:schemeClr val="accent1"/>
          </a:fillRef>
          <a:effectRef idx="0">
            <a:schemeClr val="accent1"/>
          </a:effectRef>
          <a:fontRef idx="minor">
            <a:schemeClr val="tx1"/>
          </a:fontRef>
        </p:style>
      </p:cxnSp>
      <p:sp>
        <p:nvSpPr>
          <p:cNvPr id="46" name="Metin kutusu 45"/>
          <p:cNvSpPr txBox="1"/>
          <p:nvPr/>
        </p:nvSpPr>
        <p:spPr>
          <a:xfrm>
            <a:off x="5061575" y="3245887"/>
            <a:ext cx="2395531" cy="1384995"/>
          </a:xfrm>
          <a:prstGeom prst="rect">
            <a:avLst/>
          </a:prstGeom>
          <a:noFill/>
        </p:spPr>
        <p:txBody>
          <a:bodyPr wrap="square" rtlCol="0">
            <a:spAutoFit/>
          </a:bodyPr>
          <a:lstStyle/>
          <a:p>
            <a:r>
              <a:rPr lang="tr-TR" sz="1400" dirty="0" smtClean="0"/>
              <a:t>Böbrek Yetmezliği</a:t>
            </a:r>
          </a:p>
          <a:p>
            <a:r>
              <a:rPr lang="tr-TR" sz="1400" dirty="0" smtClean="0"/>
              <a:t>Gebelik </a:t>
            </a:r>
          </a:p>
          <a:p>
            <a:r>
              <a:rPr lang="tr-TR" sz="1400" dirty="0" smtClean="0"/>
              <a:t>Emzirme </a:t>
            </a:r>
          </a:p>
          <a:p>
            <a:r>
              <a:rPr lang="tr-TR" sz="1400" dirty="0" smtClean="0"/>
              <a:t>Karaciğer Yetmezliği</a:t>
            </a:r>
          </a:p>
          <a:p>
            <a:r>
              <a:rPr lang="tr-TR" sz="1400" dirty="0" err="1" smtClean="0"/>
              <a:t>Hemorajik</a:t>
            </a:r>
            <a:r>
              <a:rPr lang="tr-TR" sz="1400" dirty="0" smtClean="0"/>
              <a:t> </a:t>
            </a:r>
            <a:r>
              <a:rPr lang="tr-TR" sz="1400" dirty="0" err="1" smtClean="0"/>
              <a:t>Diyatez</a:t>
            </a:r>
            <a:r>
              <a:rPr lang="tr-TR" sz="1400" dirty="0" smtClean="0"/>
              <a:t>(Kanama Bozukluğu)</a:t>
            </a:r>
            <a:endParaRPr lang="tr-TR" sz="1400" dirty="0"/>
          </a:p>
        </p:txBody>
      </p:sp>
      <p:sp>
        <p:nvSpPr>
          <p:cNvPr id="47" name="Metin kutusu 46"/>
          <p:cNvSpPr txBox="1"/>
          <p:nvPr/>
        </p:nvSpPr>
        <p:spPr>
          <a:xfrm>
            <a:off x="9773392" y="3235506"/>
            <a:ext cx="2404754" cy="2031325"/>
          </a:xfrm>
          <a:prstGeom prst="rect">
            <a:avLst/>
          </a:prstGeom>
          <a:noFill/>
        </p:spPr>
        <p:txBody>
          <a:bodyPr wrap="square" rtlCol="0">
            <a:spAutoFit/>
          </a:bodyPr>
          <a:lstStyle/>
          <a:p>
            <a:r>
              <a:rPr lang="tr-TR" sz="1400" dirty="0"/>
              <a:t>Bulantı ( </a:t>
            </a:r>
            <a:r>
              <a:rPr lang="tr-TR" sz="1400" dirty="0" err="1"/>
              <a:t>Emezis</a:t>
            </a:r>
            <a:r>
              <a:rPr lang="tr-TR" sz="1400" dirty="0"/>
              <a:t> )</a:t>
            </a:r>
          </a:p>
          <a:p>
            <a:r>
              <a:rPr lang="tr-TR" sz="1400" dirty="0"/>
              <a:t>Kusma</a:t>
            </a:r>
          </a:p>
          <a:p>
            <a:r>
              <a:rPr lang="tr-TR" sz="1400" dirty="0" err="1"/>
              <a:t>Diyare</a:t>
            </a:r>
            <a:r>
              <a:rPr lang="tr-TR" sz="1400" dirty="0"/>
              <a:t> ( İshal )</a:t>
            </a:r>
          </a:p>
          <a:p>
            <a:r>
              <a:rPr lang="tr-TR" sz="1400" dirty="0" err="1"/>
              <a:t>Trombositopeni</a:t>
            </a:r>
            <a:endParaRPr lang="tr-TR" sz="1400" dirty="0"/>
          </a:p>
          <a:p>
            <a:r>
              <a:rPr lang="tr-TR" sz="1400" dirty="0" err="1"/>
              <a:t>Lökopeni</a:t>
            </a:r>
            <a:endParaRPr lang="tr-TR" sz="1400" dirty="0"/>
          </a:p>
          <a:p>
            <a:r>
              <a:rPr lang="tr-TR" sz="1400" dirty="0" err="1" smtClean="0"/>
              <a:t>Fotosensitivite</a:t>
            </a:r>
            <a:endParaRPr lang="tr-TR" sz="1400" dirty="0"/>
          </a:p>
          <a:p>
            <a:r>
              <a:rPr lang="tr-TR" sz="1400" dirty="0" err="1"/>
              <a:t>Kolestatik</a:t>
            </a:r>
            <a:r>
              <a:rPr lang="tr-TR" sz="1400" dirty="0"/>
              <a:t> sarılık</a:t>
            </a:r>
          </a:p>
          <a:p>
            <a:r>
              <a:rPr lang="tr-TR" sz="1400" dirty="0" err="1"/>
              <a:t>Megaloblastik</a:t>
            </a:r>
            <a:r>
              <a:rPr lang="tr-TR" sz="1400" dirty="0"/>
              <a:t> anemi</a:t>
            </a:r>
          </a:p>
          <a:p>
            <a:r>
              <a:rPr lang="tr-TR" sz="1400" dirty="0"/>
              <a:t>Ateş</a:t>
            </a:r>
          </a:p>
        </p:txBody>
      </p:sp>
      <p:sp>
        <p:nvSpPr>
          <p:cNvPr id="48" name="Metin kutusu 47"/>
          <p:cNvSpPr txBox="1"/>
          <p:nvPr/>
        </p:nvSpPr>
        <p:spPr>
          <a:xfrm>
            <a:off x="7404265" y="3214037"/>
            <a:ext cx="2404754" cy="3323987"/>
          </a:xfrm>
          <a:prstGeom prst="rect">
            <a:avLst/>
          </a:prstGeom>
          <a:noFill/>
        </p:spPr>
        <p:txBody>
          <a:bodyPr wrap="square" rtlCol="0">
            <a:spAutoFit/>
          </a:bodyPr>
          <a:lstStyle/>
          <a:p>
            <a:r>
              <a:rPr lang="tr-TR" sz="1400" dirty="0"/>
              <a:t>Oral </a:t>
            </a:r>
            <a:r>
              <a:rPr lang="tr-TR" sz="1400" dirty="0" smtClean="0"/>
              <a:t>solüsyon şeklinde kullanımda günde </a:t>
            </a:r>
            <a:r>
              <a:rPr lang="tr-TR" sz="1400" dirty="0"/>
              <a:t>2 defa </a:t>
            </a:r>
            <a:r>
              <a:rPr lang="tr-TR" sz="1400" dirty="0" smtClean="0"/>
              <a:t>80-160 mg </a:t>
            </a:r>
            <a:r>
              <a:rPr lang="tr-TR" sz="1400" dirty="0" err="1" smtClean="0"/>
              <a:t>sülfametoksazol</a:t>
            </a:r>
            <a:endParaRPr lang="tr-TR" sz="1400" dirty="0"/>
          </a:p>
          <a:p>
            <a:r>
              <a:rPr lang="tr-TR" sz="1400" dirty="0" smtClean="0"/>
              <a:t>kullanılır.</a:t>
            </a:r>
          </a:p>
          <a:p>
            <a:r>
              <a:rPr lang="tr-TR" sz="1400" dirty="0" smtClean="0"/>
              <a:t>Tablet</a:t>
            </a:r>
            <a:r>
              <a:rPr lang="tr-TR" sz="1400" dirty="0"/>
              <a:t>, </a:t>
            </a:r>
            <a:r>
              <a:rPr lang="tr-TR" sz="1400" dirty="0" smtClean="0"/>
              <a:t>Kapsül şeklinde kullanımda günde </a:t>
            </a:r>
            <a:r>
              <a:rPr lang="tr-TR" sz="1400" dirty="0"/>
              <a:t>2 defa 80-160 mg </a:t>
            </a:r>
            <a:r>
              <a:rPr lang="tr-TR" sz="1400" dirty="0" err="1"/>
              <a:t>sülfametoksazol</a:t>
            </a:r>
            <a:r>
              <a:rPr lang="tr-TR" sz="1400" dirty="0" smtClean="0"/>
              <a:t> kullanılır</a:t>
            </a:r>
            <a:r>
              <a:rPr lang="tr-TR" sz="1400" dirty="0"/>
              <a:t>.</a:t>
            </a:r>
          </a:p>
          <a:p>
            <a:r>
              <a:rPr lang="tr-TR" sz="1400" dirty="0"/>
              <a:t>Ampul, </a:t>
            </a:r>
            <a:r>
              <a:rPr lang="tr-TR" sz="1400" dirty="0" err="1"/>
              <a:t>Flakon</a:t>
            </a:r>
            <a:r>
              <a:rPr lang="tr-TR" sz="1400" dirty="0"/>
              <a:t>, </a:t>
            </a:r>
            <a:r>
              <a:rPr lang="tr-TR" sz="1400" dirty="0" smtClean="0"/>
              <a:t>Enjektör şeklinde kullanımda  günde </a:t>
            </a:r>
            <a:r>
              <a:rPr lang="tr-TR" sz="1400" dirty="0"/>
              <a:t>2 defa 80-160 mg </a:t>
            </a:r>
            <a:r>
              <a:rPr lang="tr-TR" sz="1400" dirty="0" err="1" smtClean="0"/>
              <a:t>sülfametoksazol</a:t>
            </a:r>
            <a:r>
              <a:rPr lang="tr-TR" sz="1400" dirty="0" smtClean="0"/>
              <a:t> kullanılır</a:t>
            </a:r>
            <a:r>
              <a:rPr lang="tr-TR" sz="1400" dirty="0"/>
              <a:t>. </a:t>
            </a:r>
            <a:r>
              <a:rPr lang="pl-PL" sz="1400" dirty="0" smtClean="0"/>
              <a:t>5 </a:t>
            </a:r>
            <a:r>
              <a:rPr lang="pl-PL" sz="1400" dirty="0"/>
              <a:t>ml 125 ml ile, 10 ml 250 ml ile, 15 ml 500 ml SF ile uygulanmalıdır.</a:t>
            </a:r>
            <a:endParaRPr lang="tr-TR" sz="1400" dirty="0"/>
          </a:p>
        </p:txBody>
      </p:sp>
      <p:sp>
        <p:nvSpPr>
          <p:cNvPr id="49" name="Metin kutusu 48"/>
          <p:cNvSpPr txBox="1"/>
          <p:nvPr/>
        </p:nvSpPr>
        <p:spPr>
          <a:xfrm>
            <a:off x="943478" y="3881836"/>
            <a:ext cx="2404754" cy="369332"/>
          </a:xfrm>
          <a:prstGeom prst="rect">
            <a:avLst/>
          </a:prstGeom>
          <a:noFill/>
        </p:spPr>
        <p:txBody>
          <a:bodyPr wrap="square" rtlCol="0">
            <a:spAutoFit/>
          </a:bodyPr>
          <a:lstStyle/>
          <a:p>
            <a:r>
              <a:rPr lang="tr-TR" b="1" dirty="0" err="1"/>
              <a:t>S</a:t>
            </a:r>
            <a:r>
              <a:rPr lang="tr-TR" b="1" dirty="0" err="1" smtClean="0"/>
              <a:t>ülfametoksazol</a:t>
            </a:r>
            <a:endParaRPr lang="tr-TR" b="1" dirty="0"/>
          </a:p>
        </p:txBody>
      </p:sp>
      <p:cxnSp>
        <p:nvCxnSpPr>
          <p:cNvPr id="7" name="Düz Bağlayıcı 6"/>
          <p:cNvCxnSpPr/>
          <p:nvPr/>
        </p:nvCxnSpPr>
        <p:spPr>
          <a:xfrm>
            <a:off x="0" y="6858000"/>
            <a:ext cx="12192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2812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Düz Bağlayıcı 5"/>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Düz Bağlayıcı 17"/>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Düz Bağlayıcı 19"/>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Düz Bağlayıcı 21"/>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Düz Bağlayıcı 2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Düz Bağlayıcı 25"/>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Dikdörtgen 16"/>
          <p:cNvSpPr/>
          <p:nvPr/>
        </p:nvSpPr>
        <p:spPr>
          <a:xfrm rot="16200000">
            <a:off x="-1785309" y="3113529"/>
            <a:ext cx="3985129"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21" name="İçerik Yer Tutucusu 2"/>
          <p:cNvSpPr txBox="1">
            <a:spLocks/>
          </p:cNvSpPr>
          <p:nvPr/>
        </p:nvSpPr>
        <p:spPr>
          <a:xfrm>
            <a:off x="1154881" y="0"/>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23" name="Metin kutusu 22"/>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25" name="Metin kutusu 24"/>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7" name="Metin kutusu 26"/>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8" name="Metin kutusu 27"/>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9" name="İçerik Yer Tutucusu 2"/>
          <p:cNvSpPr>
            <a:spLocks noGrp="1"/>
          </p:cNvSpPr>
          <p:nvPr>
            <p:ph idx="1"/>
          </p:nvPr>
        </p:nvSpPr>
        <p:spPr>
          <a:xfrm>
            <a:off x="1272145" y="588942"/>
            <a:ext cx="1465384" cy="732936"/>
          </a:xfrm>
        </p:spPr>
        <p:txBody>
          <a:bodyPr>
            <a:normAutofit/>
          </a:bodyPr>
          <a:lstStyle/>
          <a:p>
            <a:pPr marL="0" indent="0">
              <a:buNone/>
            </a:pPr>
            <a:r>
              <a:rPr lang="tr-TR" sz="1800" b="1" dirty="0" err="1" smtClean="0"/>
              <a:t>Pirantel</a:t>
            </a:r>
            <a:endParaRPr lang="tr-TR" sz="1800" b="1" dirty="0"/>
          </a:p>
        </p:txBody>
      </p:sp>
      <p:sp>
        <p:nvSpPr>
          <p:cNvPr id="31" name="Metin kutusu 30"/>
          <p:cNvSpPr txBox="1"/>
          <p:nvPr/>
        </p:nvSpPr>
        <p:spPr>
          <a:xfrm>
            <a:off x="2596227" y="349728"/>
            <a:ext cx="2409713" cy="5170646"/>
          </a:xfrm>
          <a:prstGeom prst="rect">
            <a:avLst/>
          </a:prstGeom>
          <a:noFill/>
        </p:spPr>
        <p:txBody>
          <a:bodyPr wrap="square" rtlCol="0">
            <a:spAutoFit/>
          </a:bodyPr>
          <a:lstStyle/>
          <a:p>
            <a:r>
              <a:rPr lang="tr-TR" sz="1500" dirty="0" err="1"/>
              <a:t>Taenia</a:t>
            </a:r>
            <a:r>
              <a:rPr lang="tr-TR" sz="1500" dirty="0"/>
              <a:t> </a:t>
            </a:r>
            <a:r>
              <a:rPr lang="tr-TR" sz="1500" dirty="0" err="1"/>
              <a:t>solium</a:t>
            </a:r>
            <a:r>
              <a:rPr lang="tr-TR" sz="1500" dirty="0"/>
              <a:t> ( Domuz tenyası )</a:t>
            </a:r>
          </a:p>
          <a:p>
            <a:r>
              <a:rPr lang="tr-TR" sz="1500" dirty="0" err="1"/>
              <a:t>Echinococcus</a:t>
            </a:r>
            <a:r>
              <a:rPr lang="tr-TR" sz="1500" dirty="0"/>
              <a:t> </a:t>
            </a:r>
            <a:r>
              <a:rPr lang="tr-TR" sz="1500" dirty="0" err="1"/>
              <a:t>granulosus</a:t>
            </a:r>
            <a:r>
              <a:rPr lang="tr-TR" sz="1500" dirty="0"/>
              <a:t> ( Kist </a:t>
            </a:r>
            <a:r>
              <a:rPr lang="tr-TR" sz="1500" dirty="0" err="1"/>
              <a:t>hidatik</a:t>
            </a:r>
            <a:r>
              <a:rPr lang="tr-TR" sz="1500" dirty="0"/>
              <a:t>, köpek tenyası )</a:t>
            </a:r>
          </a:p>
          <a:p>
            <a:r>
              <a:rPr lang="tr-TR" sz="1500" dirty="0" err="1"/>
              <a:t>Echinococcus</a:t>
            </a:r>
            <a:r>
              <a:rPr lang="tr-TR" sz="1500" dirty="0"/>
              <a:t> </a:t>
            </a:r>
            <a:r>
              <a:rPr lang="tr-TR" sz="1500" dirty="0" err="1"/>
              <a:t>multilocularis</a:t>
            </a:r>
            <a:endParaRPr lang="tr-TR" sz="1500" dirty="0"/>
          </a:p>
          <a:p>
            <a:r>
              <a:rPr lang="tr-TR" sz="1500" dirty="0" err="1"/>
              <a:t>Ascaris</a:t>
            </a:r>
            <a:r>
              <a:rPr lang="tr-TR" sz="1500" dirty="0"/>
              <a:t> </a:t>
            </a:r>
            <a:r>
              <a:rPr lang="tr-TR" sz="1500" dirty="0" err="1"/>
              <a:t>lumbricoides</a:t>
            </a:r>
            <a:endParaRPr lang="tr-TR" sz="1500" dirty="0"/>
          </a:p>
          <a:p>
            <a:r>
              <a:rPr lang="tr-TR" sz="1500" dirty="0" err="1"/>
              <a:t>Enterobius</a:t>
            </a:r>
            <a:r>
              <a:rPr lang="tr-TR" sz="1500" dirty="0"/>
              <a:t> </a:t>
            </a:r>
            <a:r>
              <a:rPr lang="tr-TR" sz="1500" dirty="0" err="1"/>
              <a:t>vermicularis</a:t>
            </a:r>
            <a:r>
              <a:rPr lang="tr-TR" sz="1500" dirty="0"/>
              <a:t> ( Oksiyür, kıl kurdu )</a:t>
            </a:r>
          </a:p>
          <a:p>
            <a:r>
              <a:rPr lang="tr-TR" sz="1500" dirty="0" err="1"/>
              <a:t>Necator</a:t>
            </a:r>
            <a:r>
              <a:rPr lang="tr-TR" sz="1500" dirty="0"/>
              <a:t> </a:t>
            </a:r>
            <a:r>
              <a:rPr lang="tr-TR" sz="1500" dirty="0" err="1"/>
              <a:t>americanus</a:t>
            </a:r>
            <a:r>
              <a:rPr lang="tr-TR" sz="1500" dirty="0"/>
              <a:t>, </a:t>
            </a:r>
            <a:r>
              <a:rPr lang="tr-TR" sz="1500" dirty="0" err="1"/>
              <a:t>ancylostoma</a:t>
            </a:r>
            <a:r>
              <a:rPr lang="tr-TR" sz="1500" dirty="0"/>
              <a:t> </a:t>
            </a:r>
            <a:r>
              <a:rPr lang="tr-TR" sz="1500" dirty="0" err="1"/>
              <a:t>duodenale</a:t>
            </a:r>
            <a:r>
              <a:rPr lang="tr-TR" sz="1500" dirty="0"/>
              <a:t> ( Kancalı kurt )</a:t>
            </a:r>
          </a:p>
          <a:p>
            <a:r>
              <a:rPr lang="tr-TR" sz="1500" dirty="0" err="1"/>
              <a:t>Strongyloides</a:t>
            </a:r>
            <a:r>
              <a:rPr lang="tr-TR" sz="1500" dirty="0"/>
              <a:t> </a:t>
            </a:r>
            <a:r>
              <a:rPr lang="tr-TR" sz="1500" dirty="0" err="1"/>
              <a:t>stercoralis</a:t>
            </a:r>
            <a:r>
              <a:rPr lang="tr-TR" sz="1500" dirty="0"/>
              <a:t> ( İplik kurdu )</a:t>
            </a:r>
          </a:p>
          <a:p>
            <a:r>
              <a:rPr lang="tr-TR" sz="1500" dirty="0" err="1"/>
              <a:t>Trichuris</a:t>
            </a:r>
            <a:r>
              <a:rPr lang="tr-TR" sz="1500" dirty="0"/>
              <a:t> </a:t>
            </a:r>
            <a:r>
              <a:rPr lang="tr-TR" sz="1500" dirty="0" err="1"/>
              <a:t>trichiura</a:t>
            </a:r>
            <a:r>
              <a:rPr lang="tr-TR" sz="1500" dirty="0"/>
              <a:t> ( Kamçılı kurt )</a:t>
            </a:r>
          </a:p>
          <a:p>
            <a:r>
              <a:rPr lang="tr-TR" sz="1500" dirty="0" err="1"/>
              <a:t>Capillaria</a:t>
            </a:r>
            <a:r>
              <a:rPr lang="tr-TR" sz="1500" dirty="0"/>
              <a:t> </a:t>
            </a:r>
            <a:r>
              <a:rPr lang="tr-TR" sz="1500" dirty="0" err="1"/>
              <a:t>philippinensis</a:t>
            </a:r>
            <a:endParaRPr lang="tr-TR" sz="1500" dirty="0"/>
          </a:p>
          <a:p>
            <a:r>
              <a:rPr lang="tr-TR" sz="1500" dirty="0" err="1"/>
              <a:t>Trichostrongylus</a:t>
            </a:r>
            <a:endParaRPr lang="tr-TR" sz="1500" dirty="0"/>
          </a:p>
          <a:p>
            <a:r>
              <a:rPr lang="tr-TR" sz="1500" dirty="0" err="1"/>
              <a:t>Trichinella</a:t>
            </a:r>
            <a:r>
              <a:rPr lang="tr-TR" sz="1500" dirty="0"/>
              <a:t> </a:t>
            </a:r>
            <a:r>
              <a:rPr lang="tr-TR" sz="1500" dirty="0" err="1"/>
              <a:t>spiralis</a:t>
            </a:r>
            <a:endParaRPr lang="tr-TR" sz="1500" dirty="0"/>
          </a:p>
          <a:p>
            <a:r>
              <a:rPr lang="tr-TR" sz="1500" dirty="0" err="1"/>
              <a:t>Chlonorchis</a:t>
            </a:r>
            <a:r>
              <a:rPr lang="tr-TR" sz="1500" dirty="0"/>
              <a:t> </a:t>
            </a:r>
            <a:r>
              <a:rPr lang="tr-TR" sz="1500" dirty="0" err="1"/>
              <a:t>sinensis</a:t>
            </a:r>
            <a:r>
              <a:rPr lang="tr-TR" sz="1500" dirty="0"/>
              <a:t> ( Çin karaciğer kurdu )</a:t>
            </a:r>
          </a:p>
          <a:p>
            <a:r>
              <a:rPr lang="tr-TR" sz="1500" dirty="0" err="1"/>
              <a:t>Giardia</a:t>
            </a:r>
            <a:r>
              <a:rPr lang="tr-TR" sz="1500" dirty="0"/>
              <a:t> </a:t>
            </a:r>
            <a:r>
              <a:rPr lang="tr-TR" sz="1500" dirty="0" err="1"/>
              <a:t>species</a:t>
            </a:r>
            <a:endParaRPr lang="tr-TR" sz="1500" dirty="0"/>
          </a:p>
          <a:p>
            <a:r>
              <a:rPr lang="tr-TR" sz="1500" dirty="0" err="1"/>
              <a:t>Kolorektal</a:t>
            </a:r>
            <a:r>
              <a:rPr lang="tr-TR" sz="1500" dirty="0"/>
              <a:t> kanser</a:t>
            </a:r>
          </a:p>
        </p:txBody>
      </p:sp>
      <p:sp>
        <p:nvSpPr>
          <p:cNvPr id="32" name="Metin kutusu 31"/>
          <p:cNvSpPr txBox="1"/>
          <p:nvPr/>
        </p:nvSpPr>
        <p:spPr>
          <a:xfrm>
            <a:off x="5020769" y="349728"/>
            <a:ext cx="2409713" cy="1477328"/>
          </a:xfrm>
          <a:prstGeom prst="rect">
            <a:avLst/>
          </a:prstGeom>
          <a:noFill/>
        </p:spPr>
        <p:txBody>
          <a:bodyPr wrap="square" rtlCol="0">
            <a:spAutoFit/>
          </a:bodyPr>
          <a:lstStyle/>
          <a:p>
            <a:r>
              <a:rPr lang="tr-TR" sz="1500" dirty="0"/>
              <a:t>Aşırı duyarlılık</a:t>
            </a:r>
          </a:p>
          <a:p>
            <a:r>
              <a:rPr lang="tr-TR" sz="1500" dirty="0" err="1"/>
              <a:t>Myasthenia</a:t>
            </a:r>
            <a:r>
              <a:rPr lang="tr-TR" sz="1500" dirty="0"/>
              <a:t> </a:t>
            </a:r>
            <a:r>
              <a:rPr lang="tr-TR" sz="1500" dirty="0" err="1"/>
              <a:t>gravis</a:t>
            </a:r>
            <a:endParaRPr lang="tr-TR" sz="1500" dirty="0"/>
          </a:p>
          <a:p>
            <a:r>
              <a:rPr lang="tr-TR" sz="1500" dirty="0" err="1"/>
              <a:t>Fruktoz</a:t>
            </a:r>
            <a:r>
              <a:rPr lang="tr-TR" sz="1500" dirty="0"/>
              <a:t> </a:t>
            </a:r>
            <a:r>
              <a:rPr lang="tr-TR" sz="1500" dirty="0" err="1"/>
              <a:t>intoleransı</a:t>
            </a:r>
            <a:endParaRPr lang="tr-TR" sz="1500" dirty="0"/>
          </a:p>
          <a:p>
            <a:r>
              <a:rPr lang="tr-TR" sz="1500" dirty="0"/>
              <a:t>Gebelik</a:t>
            </a:r>
          </a:p>
          <a:p>
            <a:r>
              <a:rPr lang="tr-TR" sz="1500" dirty="0" err="1"/>
              <a:t>Laktasyon</a:t>
            </a:r>
            <a:endParaRPr lang="tr-TR" sz="1500" dirty="0"/>
          </a:p>
          <a:p>
            <a:r>
              <a:rPr lang="tr-TR" sz="1500" dirty="0"/>
              <a:t>Glikoz</a:t>
            </a:r>
          </a:p>
        </p:txBody>
      </p:sp>
      <p:sp>
        <p:nvSpPr>
          <p:cNvPr id="33" name="Metin kutusu 32"/>
          <p:cNvSpPr txBox="1"/>
          <p:nvPr/>
        </p:nvSpPr>
        <p:spPr>
          <a:xfrm>
            <a:off x="9809018" y="374563"/>
            <a:ext cx="2409713" cy="4016484"/>
          </a:xfrm>
          <a:prstGeom prst="rect">
            <a:avLst/>
          </a:prstGeom>
          <a:noFill/>
        </p:spPr>
        <p:txBody>
          <a:bodyPr wrap="square" rtlCol="0">
            <a:spAutoFit/>
          </a:bodyPr>
          <a:lstStyle/>
          <a:p>
            <a:r>
              <a:rPr lang="tr-TR" sz="1500" dirty="0"/>
              <a:t>Baş ağrısı</a:t>
            </a:r>
          </a:p>
          <a:p>
            <a:r>
              <a:rPr lang="tr-TR" sz="1500" dirty="0"/>
              <a:t>Baş Dönmesi </a:t>
            </a:r>
            <a:r>
              <a:rPr lang="tr-TR" sz="1500" dirty="0" smtClean="0"/>
              <a:t>(</a:t>
            </a:r>
            <a:r>
              <a:rPr lang="tr-TR" sz="1500" dirty="0" err="1" smtClean="0"/>
              <a:t>Vertigo</a:t>
            </a:r>
            <a:r>
              <a:rPr lang="tr-TR" sz="1500" dirty="0" smtClean="0"/>
              <a:t>)</a:t>
            </a:r>
            <a:endParaRPr lang="tr-TR" sz="1500" dirty="0"/>
          </a:p>
          <a:p>
            <a:r>
              <a:rPr lang="tr-TR" sz="1500" dirty="0"/>
              <a:t>Bulantı </a:t>
            </a:r>
            <a:r>
              <a:rPr lang="tr-TR" sz="1500" dirty="0" smtClean="0"/>
              <a:t>(</a:t>
            </a:r>
            <a:r>
              <a:rPr lang="tr-TR" sz="1500" dirty="0" err="1" smtClean="0"/>
              <a:t>Emezis</a:t>
            </a:r>
            <a:r>
              <a:rPr lang="tr-TR" sz="1500" dirty="0" smtClean="0"/>
              <a:t>)</a:t>
            </a:r>
            <a:endParaRPr lang="tr-TR" sz="1500" dirty="0"/>
          </a:p>
          <a:p>
            <a:r>
              <a:rPr lang="tr-TR" sz="1500" dirty="0"/>
              <a:t>Ajitasyon </a:t>
            </a:r>
            <a:r>
              <a:rPr lang="tr-TR" sz="1500" dirty="0" smtClean="0"/>
              <a:t>(Huzursuzluk)</a:t>
            </a:r>
            <a:endParaRPr lang="tr-TR" sz="1500" dirty="0"/>
          </a:p>
          <a:p>
            <a:r>
              <a:rPr lang="tr-TR" sz="1500" dirty="0"/>
              <a:t>Uykusuzluk</a:t>
            </a:r>
          </a:p>
          <a:p>
            <a:r>
              <a:rPr lang="tr-TR" sz="1500" dirty="0" err="1"/>
              <a:t>Dispne</a:t>
            </a:r>
            <a:r>
              <a:rPr lang="tr-TR" sz="1500" dirty="0"/>
              <a:t> </a:t>
            </a:r>
            <a:r>
              <a:rPr lang="tr-TR" sz="1500" dirty="0" smtClean="0"/>
              <a:t>(Nefes darlığı)</a:t>
            </a:r>
            <a:endParaRPr lang="tr-TR" sz="1500" dirty="0"/>
          </a:p>
          <a:p>
            <a:r>
              <a:rPr lang="tr-TR" sz="1500" dirty="0"/>
              <a:t>Karın ağrısı</a:t>
            </a:r>
          </a:p>
          <a:p>
            <a:r>
              <a:rPr lang="tr-TR" sz="1500" dirty="0"/>
              <a:t>Kusma</a:t>
            </a:r>
          </a:p>
          <a:p>
            <a:r>
              <a:rPr lang="tr-TR" sz="1500" dirty="0" err="1"/>
              <a:t>Diyare</a:t>
            </a:r>
            <a:r>
              <a:rPr lang="tr-TR" sz="1500" dirty="0"/>
              <a:t> ( İshal )</a:t>
            </a:r>
          </a:p>
          <a:p>
            <a:r>
              <a:rPr lang="tr-TR" sz="1500" dirty="0"/>
              <a:t>Karaciğer fonksiyon testlerinde yükselme </a:t>
            </a:r>
            <a:r>
              <a:rPr lang="tr-TR" sz="1500" dirty="0" smtClean="0"/>
              <a:t>(AST </a:t>
            </a:r>
            <a:r>
              <a:rPr lang="tr-TR" sz="1500" dirty="0"/>
              <a:t>ve ALT </a:t>
            </a:r>
            <a:r>
              <a:rPr lang="tr-TR" sz="1500" dirty="0" smtClean="0"/>
              <a:t>yükselmesi)</a:t>
            </a:r>
            <a:endParaRPr lang="tr-TR" sz="1500" dirty="0"/>
          </a:p>
          <a:p>
            <a:r>
              <a:rPr lang="tr-TR" sz="1500" dirty="0" err="1"/>
              <a:t>Anoreksi</a:t>
            </a:r>
            <a:r>
              <a:rPr lang="tr-TR" sz="1500" dirty="0"/>
              <a:t> ( iştahsızlık )</a:t>
            </a:r>
          </a:p>
          <a:p>
            <a:r>
              <a:rPr lang="tr-TR" sz="1500" dirty="0"/>
              <a:t>Uyuklama hali </a:t>
            </a:r>
            <a:r>
              <a:rPr lang="tr-TR" sz="1500" dirty="0" smtClean="0"/>
              <a:t>(</a:t>
            </a:r>
            <a:r>
              <a:rPr lang="tr-TR" sz="1500" dirty="0" err="1" smtClean="0"/>
              <a:t>Sedasyon</a:t>
            </a:r>
            <a:r>
              <a:rPr lang="tr-TR" sz="1500" dirty="0" smtClean="0"/>
              <a:t>)</a:t>
            </a:r>
            <a:endParaRPr lang="tr-TR" sz="1500" dirty="0"/>
          </a:p>
          <a:p>
            <a:r>
              <a:rPr lang="tr-TR" sz="1500" dirty="0"/>
              <a:t>Deri döküntüsü</a:t>
            </a:r>
          </a:p>
          <a:p>
            <a:r>
              <a:rPr lang="tr-TR" sz="1500" dirty="0"/>
              <a:t>Kaşıntı</a:t>
            </a:r>
          </a:p>
          <a:p>
            <a:r>
              <a:rPr lang="tr-TR" sz="1500" dirty="0"/>
              <a:t>Ateş</a:t>
            </a:r>
          </a:p>
        </p:txBody>
      </p:sp>
      <p:sp>
        <p:nvSpPr>
          <p:cNvPr id="34" name="Metin kutusu 33"/>
          <p:cNvSpPr txBox="1"/>
          <p:nvPr/>
        </p:nvSpPr>
        <p:spPr>
          <a:xfrm>
            <a:off x="7431460" y="374050"/>
            <a:ext cx="2409713" cy="2400657"/>
          </a:xfrm>
          <a:prstGeom prst="rect">
            <a:avLst/>
          </a:prstGeom>
          <a:noFill/>
        </p:spPr>
        <p:txBody>
          <a:bodyPr wrap="square" rtlCol="0">
            <a:spAutoFit/>
          </a:bodyPr>
          <a:lstStyle/>
          <a:p>
            <a:r>
              <a:rPr lang="tr-TR" sz="1500" dirty="0"/>
              <a:t>Oral </a:t>
            </a:r>
            <a:r>
              <a:rPr lang="tr-TR" sz="1500" dirty="0" smtClean="0"/>
              <a:t>solüsyon şeklinde kullanımda bir </a:t>
            </a:r>
            <a:r>
              <a:rPr lang="tr-TR" sz="1500" dirty="0"/>
              <a:t>defada uygulanmak üzere 11mg/kg dozunda kullanılır. 75kg'dan daha hafif olan hastalara 750mg, 75kg'dan ağır olan hastalarda 1gr kullanılır. Maksimum günlük doz 1gr'dır. 3 hafta sonra tedavi tekrarlanmalıdır.</a:t>
            </a:r>
          </a:p>
        </p:txBody>
      </p:sp>
      <p:sp>
        <p:nvSpPr>
          <p:cNvPr id="35" name="Dikdörtgen 34"/>
          <p:cNvSpPr/>
          <p:nvPr/>
        </p:nvSpPr>
        <p:spPr>
          <a:xfrm rot="16200000">
            <a:off x="-2570356" y="3027787"/>
            <a:ext cx="6573659" cy="630942"/>
          </a:xfrm>
          <a:prstGeom prst="rect">
            <a:avLst/>
          </a:prstGeom>
          <a:noFill/>
        </p:spPr>
        <p:txBody>
          <a:bodyPr wrap="none" lIns="91440" tIns="45720" rIns="91440" bIns="45720">
            <a:spAutoFit/>
          </a:bodyPr>
          <a:lstStyle/>
          <a:p>
            <a:pPr algn="ctr"/>
            <a:r>
              <a:rPr lang="tr-TR" sz="35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Antihelmintik</a:t>
            </a:r>
            <a:r>
              <a:rPr lang="tr-TR" sz="35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35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315929831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Dikdörtgen 15"/>
          <p:cNvSpPr/>
          <p:nvPr/>
        </p:nvSpPr>
        <p:spPr>
          <a:xfrm rot="16200000">
            <a:off x="-1785309" y="3113529"/>
            <a:ext cx="3985129"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8" name="Dikdörtgen 17"/>
          <p:cNvSpPr/>
          <p:nvPr/>
        </p:nvSpPr>
        <p:spPr>
          <a:xfrm rot="16200000">
            <a:off x="-2570356" y="3027787"/>
            <a:ext cx="6573659" cy="630942"/>
          </a:xfrm>
          <a:prstGeom prst="rect">
            <a:avLst/>
          </a:prstGeom>
          <a:noFill/>
        </p:spPr>
        <p:txBody>
          <a:bodyPr wrap="none" lIns="91440" tIns="45720" rIns="91440" bIns="45720">
            <a:spAutoFit/>
          </a:bodyPr>
          <a:lstStyle/>
          <a:p>
            <a:pPr algn="ctr"/>
            <a:r>
              <a:rPr lang="tr-TR" sz="35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Antihelmintik</a:t>
            </a:r>
            <a:r>
              <a:rPr lang="tr-TR" sz="35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35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9" name="İçerik Yer Tutucusu 2"/>
          <p:cNvSpPr txBox="1">
            <a:spLocks/>
          </p:cNvSpPr>
          <p:nvPr/>
        </p:nvSpPr>
        <p:spPr>
          <a:xfrm>
            <a:off x="1154881" y="0"/>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20" name="Metin kutusu 19"/>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21" name="Metin kutusu 20"/>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2" name="Metin kutusu 21"/>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3" name="Metin kutusu 22"/>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4" name="Metin kutusu 23"/>
          <p:cNvSpPr txBox="1"/>
          <p:nvPr/>
        </p:nvSpPr>
        <p:spPr>
          <a:xfrm>
            <a:off x="2621954" y="400110"/>
            <a:ext cx="2409713" cy="4939814"/>
          </a:xfrm>
          <a:prstGeom prst="rect">
            <a:avLst/>
          </a:prstGeom>
          <a:noFill/>
        </p:spPr>
        <p:txBody>
          <a:bodyPr wrap="square" rtlCol="0">
            <a:spAutoFit/>
          </a:bodyPr>
          <a:lstStyle/>
          <a:p>
            <a:r>
              <a:rPr lang="tr-TR" sz="1500" dirty="0" err="1"/>
              <a:t>Taenia</a:t>
            </a:r>
            <a:r>
              <a:rPr lang="tr-TR" sz="1500" dirty="0"/>
              <a:t> </a:t>
            </a:r>
            <a:r>
              <a:rPr lang="tr-TR" sz="1500" dirty="0" err="1"/>
              <a:t>solium</a:t>
            </a:r>
            <a:r>
              <a:rPr lang="tr-TR" sz="1500" dirty="0"/>
              <a:t> </a:t>
            </a:r>
            <a:endParaRPr lang="tr-TR" sz="1500" dirty="0" smtClean="0"/>
          </a:p>
          <a:p>
            <a:r>
              <a:rPr lang="tr-TR" sz="1500" dirty="0" smtClean="0"/>
              <a:t>(Domuz tenyası)</a:t>
            </a:r>
            <a:endParaRPr lang="tr-TR" sz="1500" dirty="0"/>
          </a:p>
          <a:p>
            <a:r>
              <a:rPr lang="tr-TR" sz="1500" dirty="0" err="1"/>
              <a:t>Echinococcus</a:t>
            </a:r>
            <a:r>
              <a:rPr lang="tr-TR" sz="1500" dirty="0"/>
              <a:t> </a:t>
            </a:r>
            <a:r>
              <a:rPr lang="tr-TR" sz="1500" dirty="0" err="1"/>
              <a:t>granulosus</a:t>
            </a:r>
            <a:r>
              <a:rPr lang="tr-TR" sz="1500" dirty="0"/>
              <a:t> </a:t>
            </a:r>
            <a:r>
              <a:rPr lang="tr-TR" sz="1500" dirty="0" smtClean="0"/>
              <a:t>(Kist </a:t>
            </a:r>
            <a:r>
              <a:rPr lang="tr-TR" sz="1500" dirty="0" err="1"/>
              <a:t>hidatik</a:t>
            </a:r>
            <a:r>
              <a:rPr lang="tr-TR" sz="1500" dirty="0"/>
              <a:t>, köpek tenyası )</a:t>
            </a:r>
          </a:p>
          <a:p>
            <a:r>
              <a:rPr lang="tr-TR" sz="1500" dirty="0" err="1"/>
              <a:t>Echinococcus</a:t>
            </a:r>
            <a:r>
              <a:rPr lang="tr-TR" sz="1500" dirty="0"/>
              <a:t> </a:t>
            </a:r>
            <a:r>
              <a:rPr lang="tr-TR" sz="1500" dirty="0" err="1"/>
              <a:t>multilocularis</a:t>
            </a:r>
            <a:endParaRPr lang="tr-TR" sz="1500" dirty="0"/>
          </a:p>
          <a:p>
            <a:r>
              <a:rPr lang="tr-TR" sz="1500" dirty="0" err="1"/>
              <a:t>Ascaris</a:t>
            </a:r>
            <a:r>
              <a:rPr lang="tr-TR" sz="1500" dirty="0"/>
              <a:t> </a:t>
            </a:r>
            <a:r>
              <a:rPr lang="tr-TR" sz="1500" dirty="0" err="1"/>
              <a:t>lumbricoides</a:t>
            </a:r>
            <a:endParaRPr lang="tr-TR" sz="1500" dirty="0"/>
          </a:p>
          <a:p>
            <a:r>
              <a:rPr lang="tr-TR" sz="1500" dirty="0" err="1"/>
              <a:t>Enterobius</a:t>
            </a:r>
            <a:r>
              <a:rPr lang="tr-TR" sz="1500" dirty="0"/>
              <a:t> </a:t>
            </a:r>
            <a:r>
              <a:rPr lang="tr-TR" sz="1500" dirty="0" err="1"/>
              <a:t>vermicularis</a:t>
            </a:r>
            <a:r>
              <a:rPr lang="tr-TR" sz="1500" dirty="0"/>
              <a:t> </a:t>
            </a:r>
            <a:r>
              <a:rPr lang="tr-TR" sz="1500" dirty="0" smtClean="0"/>
              <a:t>(Oksiyür</a:t>
            </a:r>
            <a:r>
              <a:rPr lang="tr-TR" sz="1500" dirty="0"/>
              <a:t>, kıl kurdu )</a:t>
            </a:r>
          </a:p>
          <a:p>
            <a:r>
              <a:rPr lang="tr-TR" sz="1500" dirty="0" err="1"/>
              <a:t>Necator</a:t>
            </a:r>
            <a:r>
              <a:rPr lang="tr-TR" sz="1500" dirty="0"/>
              <a:t> </a:t>
            </a:r>
            <a:r>
              <a:rPr lang="tr-TR" sz="1500" dirty="0" err="1"/>
              <a:t>americanus</a:t>
            </a:r>
            <a:r>
              <a:rPr lang="tr-TR" sz="1500" dirty="0"/>
              <a:t>, </a:t>
            </a:r>
            <a:r>
              <a:rPr lang="tr-TR" sz="1500" dirty="0" err="1"/>
              <a:t>ancylostoma</a:t>
            </a:r>
            <a:r>
              <a:rPr lang="tr-TR" sz="1500" dirty="0"/>
              <a:t> </a:t>
            </a:r>
            <a:r>
              <a:rPr lang="tr-TR" sz="1500" dirty="0" err="1"/>
              <a:t>duodenale</a:t>
            </a:r>
            <a:r>
              <a:rPr lang="tr-TR" sz="1500" dirty="0"/>
              <a:t> </a:t>
            </a:r>
            <a:r>
              <a:rPr lang="tr-TR" sz="1500" dirty="0" smtClean="0"/>
              <a:t>(Kancalı </a:t>
            </a:r>
            <a:r>
              <a:rPr lang="tr-TR" sz="1500" dirty="0"/>
              <a:t>kurt )</a:t>
            </a:r>
          </a:p>
          <a:p>
            <a:r>
              <a:rPr lang="tr-TR" sz="1500" dirty="0" err="1"/>
              <a:t>Strongyloides</a:t>
            </a:r>
            <a:r>
              <a:rPr lang="tr-TR" sz="1500" dirty="0"/>
              <a:t> </a:t>
            </a:r>
            <a:r>
              <a:rPr lang="tr-TR" sz="1500" dirty="0" err="1"/>
              <a:t>stercoralis</a:t>
            </a:r>
            <a:r>
              <a:rPr lang="tr-TR" sz="1500" dirty="0"/>
              <a:t> </a:t>
            </a:r>
            <a:r>
              <a:rPr lang="tr-TR" sz="1500" dirty="0" smtClean="0"/>
              <a:t>(İplik </a:t>
            </a:r>
            <a:r>
              <a:rPr lang="tr-TR" sz="1500" dirty="0"/>
              <a:t>kurdu )</a:t>
            </a:r>
          </a:p>
          <a:p>
            <a:r>
              <a:rPr lang="tr-TR" sz="1500" dirty="0" err="1"/>
              <a:t>Trichuris</a:t>
            </a:r>
            <a:r>
              <a:rPr lang="tr-TR" sz="1500" dirty="0"/>
              <a:t> </a:t>
            </a:r>
            <a:r>
              <a:rPr lang="tr-TR" sz="1500" dirty="0" err="1"/>
              <a:t>trichiura</a:t>
            </a:r>
            <a:r>
              <a:rPr lang="tr-TR" sz="1500" dirty="0"/>
              <a:t> (</a:t>
            </a:r>
            <a:r>
              <a:rPr lang="tr-TR" sz="1500" dirty="0" smtClean="0"/>
              <a:t>Kamçılı </a:t>
            </a:r>
            <a:r>
              <a:rPr lang="tr-TR" sz="1500" dirty="0"/>
              <a:t>kurt )</a:t>
            </a:r>
          </a:p>
          <a:p>
            <a:r>
              <a:rPr lang="tr-TR" sz="1500" dirty="0" err="1"/>
              <a:t>Capillaria</a:t>
            </a:r>
            <a:r>
              <a:rPr lang="tr-TR" sz="1500" dirty="0"/>
              <a:t> </a:t>
            </a:r>
            <a:r>
              <a:rPr lang="tr-TR" sz="1500" dirty="0" err="1"/>
              <a:t>philippinensis</a:t>
            </a:r>
            <a:endParaRPr lang="tr-TR" sz="1500" dirty="0"/>
          </a:p>
          <a:p>
            <a:r>
              <a:rPr lang="tr-TR" sz="1500" dirty="0" err="1"/>
              <a:t>Trichostrongylus</a:t>
            </a:r>
            <a:endParaRPr lang="tr-TR" sz="1500" dirty="0"/>
          </a:p>
          <a:p>
            <a:r>
              <a:rPr lang="tr-TR" sz="1500" dirty="0" err="1"/>
              <a:t>Trichinella</a:t>
            </a:r>
            <a:r>
              <a:rPr lang="tr-TR" sz="1500" dirty="0"/>
              <a:t> </a:t>
            </a:r>
            <a:r>
              <a:rPr lang="tr-TR" sz="1500" dirty="0" err="1"/>
              <a:t>spiralis</a:t>
            </a:r>
            <a:endParaRPr lang="tr-TR" sz="1500" dirty="0"/>
          </a:p>
          <a:p>
            <a:r>
              <a:rPr lang="tr-TR" sz="1500" dirty="0" err="1"/>
              <a:t>Chlonorchis</a:t>
            </a:r>
            <a:r>
              <a:rPr lang="tr-TR" sz="1500" dirty="0"/>
              <a:t> </a:t>
            </a:r>
            <a:r>
              <a:rPr lang="tr-TR" sz="1500" dirty="0" err="1"/>
              <a:t>sinensis</a:t>
            </a:r>
            <a:r>
              <a:rPr lang="tr-TR" sz="1500" dirty="0"/>
              <a:t> ( Çin karaciğer kurdu )</a:t>
            </a:r>
          </a:p>
          <a:p>
            <a:r>
              <a:rPr lang="tr-TR" sz="1500" dirty="0" err="1"/>
              <a:t>Giardia</a:t>
            </a:r>
            <a:r>
              <a:rPr lang="tr-TR" sz="1500" dirty="0"/>
              <a:t> </a:t>
            </a:r>
            <a:r>
              <a:rPr lang="tr-TR" sz="1500" dirty="0" err="1"/>
              <a:t>species</a:t>
            </a:r>
            <a:endParaRPr lang="tr-TR" sz="1500" dirty="0"/>
          </a:p>
        </p:txBody>
      </p:sp>
      <p:sp>
        <p:nvSpPr>
          <p:cNvPr id="25" name="Metin kutusu 24"/>
          <p:cNvSpPr txBox="1"/>
          <p:nvPr/>
        </p:nvSpPr>
        <p:spPr>
          <a:xfrm>
            <a:off x="1094417" y="688178"/>
            <a:ext cx="2409713" cy="369332"/>
          </a:xfrm>
          <a:prstGeom prst="rect">
            <a:avLst/>
          </a:prstGeom>
          <a:noFill/>
        </p:spPr>
        <p:txBody>
          <a:bodyPr wrap="square" rtlCol="0">
            <a:spAutoFit/>
          </a:bodyPr>
          <a:lstStyle/>
          <a:p>
            <a:r>
              <a:rPr lang="tr-TR" b="1" dirty="0" err="1" smtClean="0"/>
              <a:t>Mebendazol</a:t>
            </a:r>
            <a:endParaRPr lang="tr-TR" b="1" dirty="0" smtClean="0"/>
          </a:p>
        </p:txBody>
      </p:sp>
      <p:sp>
        <p:nvSpPr>
          <p:cNvPr id="26" name="Metin kutusu 25"/>
          <p:cNvSpPr txBox="1"/>
          <p:nvPr/>
        </p:nvSpPr>
        <p:spPr>
          <a:xfrm>
            <a:off x="5031667" y="374563"/>
            <a:ext cx="1861073" cy="1246495"/>
          </a:xfrm>
          <a:prstGeom prst="rect">
            <a:avLst/>
          </a:prstGeom>
          <a:noFill/>
        </p:spPr>
        <p:txBody>
          <a:bodyPr wrap="square" rtlCol="0">
            <a:spAutoFit/>
          </a:bodyPr>
          <a:lstStyle/>
          <a:p>
            <a:r>
              <a:rPr lang="tr-TR" sz="1500" dirty="0"/>
              <a:t>Aşırı duyarlılık</a:t>
            </a:r>
          </a:p>
          <a:p>
            <a:r>
              <a:rPr lang="tr-TR" sz="1500" dirty="0"/>
              <a:t>Karaciğer yetmezliği </a:t>
            </a:r>
            <a:endParaRPr lang="tr-TR" sz="1500" dirty="0" smtClean="0"/>
          </a:p>
          <a:p>
            <a:r>
              <a:rPr lang="tr-TR" sz="1500" dirty="0" smtClean="0"/>
              <a:t>(</a:t>
            </a:r>
            <a:r>
              <a:rPr lang="tr-TR" sz="1500" dirty="0" err="1" smtClean="0"/>
              <a:t>Hepatik</a:t>
            </a:r>
            <a:r>
              <a:rPr lang="tr-TR" sz="1500" dirty="0"/>
              <a:t> </a:t>
            </a:r>
            <a:r>
              <a:rPr lang="tr-TR" sz="1500" dirty="0" smtClean="0"/>
              <a:t>yetmezlik)</a:t>
            </a:r>
            <a:endParaRPr lang="tr-TR" sz="1500" dirty="0"/>
          </a:p>
          <a:p>
            <a:r>
              <a:rPr lang="tr-TR" sz="1500" dirty="0"/>
              <a:t>Aktif </a:t>
            </a:r>
            <a:r>
              <a:rPr lang="tr-TR" sz="1500" dirty="0" err="1"/>
              <a:t>inlamatuvar</a:t>
            </a:r>
            <a:r>
              <a:rPr lang="tr-TR" sz="1500" dirty="0"/>
              <a:t> bağırsak </a:t>
            </a:r>
            <a:r>
              <a:rPr lang="tr-TR" sz="1500" dirty="0" smtClean="0"/>
              <a:t>hastalığı</a:t>
            </a:r>
            <a:endParaRPr lang="tr-TR" sz="1500" dirty="0"/>
          </a:p>
        </p:txBody>
      </p:sp>
      <p:sp>
        <p:nvSpPr>
          <p:cNvPr id="27" name="Metin kutusu 26"/>
          <p:cNvSpPr txBox="1"/>
          <p:nvPr/>
        </p:nvSpPr>
        <p:spPr>
          <a:xfrm>
            <a:off x="9826831" y="339293"/>
            <a:ext cx="1861073" cy="4478149"/>
          </a:xfrm>
          <a:prstGeom prst="rect">
            <a:avLst/>
          </a:prstGeom>
          <a:noFill/>
        </p:spPr>
        <p:txBody>
          <a:bodyPr wrap="square" rtlCol="0">
            <a:spAutoFit/>
          </a:bodyPr>
          <a:lstStyle/>
          <a:p>
            <a:r>
              <a:rPr lang="tr-TR" sz="1500" dirty="0"/>
              <a:t>Baş ağrısı</a:t>
            </a:r>
          </a:p>
          <a:p>
            <a:r>
              <a:rPr lang="tr-TR" sz="1500" dirty="0"/>
              <a:t>Baş Dönmesi </a:t>
            </a:r>
            <a:r>
              <a:rPr lang="tr-TR" sz="1500" dirty="0" smtClean="0"/>
              <a:t> (</a:t>
            </a:r>
            <a:r>
              <a:rPr lang="tr-TR" sz="1500" dirty="0" err="1" smtClean="0"/>
              <a:t>Vertigo</a:t>
            </a:r>
            <a:r>
              <a:rPr lang="tr-TR" sz="1500" dirty="0" smtClean="0"/>
              <a:t>)</a:t>
            </a:r>
            <a:endParaRPr lang="tr-TR" sz="1500" dirty="0"/>
          </a:p>
          <a:p>
            <a:r>
              <a:rPr lang="tr-TR" sz="1500" dirty="0"/>
              <a:t>Bulantı </a:t>
            </a:r>
            <a:r>
              <a:rPr lang="tr-TR" sz="1500" dirty="0" smtClean="0"/>
              <a:t>(</a:t>
            </a:r>
            <a:r>
              <a:rPr lang="tr-TR" sz="1500" dirty="0" err="1" smtClean="0"/>
              <a:t>Emezis</a:t>
            </a:r>
            <a:r>
              <a:rPr lang="tr-TR" sz="1500" dirty="0" smtClean="0"/>
              <a:t>)</a:t>
            </a:r>
            <a:endParaRPr lang="tr-TR" sz="1500" dirty="0"/>
          </a:p>
          <a:p>
            <a:r>
              <a:rPr lang="tr-TR" sz="1500" dirty="0"/>
              <a:t>Karın ağrısı</a:t>
            </a:r>
          </a:p>
          <a:p>
            <a:r>
              <a:rPr lang="tr-TR" sz="1500" dirty="0"/>
              <a:t>Kusma</a:t>
            </a:r>
          </a:p>
          <a:p>
            <a:r>
              <a:rPr lang="tr-TR" sz="1500" dirty="0"/>
              <a:t>Ateş</a:t>
            </a:r>
          </a:p>
          <a:p>
            <a:r>
              <a:rPr lang="tr-TR" sz="1500" dirty="0"/>
              <a:t>Karaciğer fonksiyon testlerinde yükselme </a:t>
            </a:r>
            <a:r>
              <a:rPr lang="tr-TR" sz="1500" dirty="0" smtClean="0"/>
              <a:t>(AST </a:t>
            </a:r>
            <a:r>
              <a:rPr lang="tr-TR" sz="1500" dirty="0"/>
              <a:t>ve ALT </a:t>
            </a:r>
            <a:r>
              <a:rPr lang="tr-TR" sz="1500" dirty="0" smtClean="0"/>
              <a:t>yükselmesi)</a:t>
            </a:r>
            <a:endParaRPr lang="tr-TR" sz="1500" dirty="0"/>
          </a:p>
          <a:p>
            <a:r>
              <a:rPr lang="tr-TR" sz="1500" dirty="0" err="1"/>
              <a:t>Alopesi</a:t>
            </a:r>
            <a:r>
              <a:rPr lang="tr-TR" sz="1500" dirty="0"/>
              <a:t> </a:t>
            </a:r>
            <a:r>
              <a:rPr lang="tr-TR" sz="1500" dirty="0" smtClean="0"/>
              <a:t>(Kellik)</a:t>
            </a:r>
            <a:endParaRPr lang="tr-TR" sz="1500" dirty="0"/>
          </a:p>
          <a:p>
            <a:r>
              <a:rPr lang="tr-TR" sz="1500" dirty="0"/>
              <a:t>Kemik iliği depresyonu</a:t>
            </a:r>
          </a:p>
          <a:p>
            <a:r>
              <a:rPr lang="tr-TR" sz="1500" dirty="0"/>
              <a:t>Kafa içi basınç artışı </a:t>
            </a:r>
            <a:r>
              <a:rPr lang="tr-TR" sz="1500" dirty="0" smtClean="0"/>
              <a:t>(KİBAS)</a:t>
            </a:r>
            <a:endParaRPr lang="tr-TR" sz="1500" dirty="0"/>
          </a:p>
          <a:p>
            <a:r>
              <a:rPr lang="tr-TR" sz="1500" dirty="0" err="1"/>
              <a:t>Lökopeni</a:t>
            </a:r>
            <a:endParaRPr lang="tr-TR" sz="1500" dirty="0"/>
          </a:p>
          <a:p>
            <a:r>
              <a:rPr lang="tr-TR" sz="1500" dirty="0"/>
              <a:t>Akut böbrek yetmezliği</a:t>
            </a:r>
          </a:p>
        </p:txBody>
      </p:sp>
      <p:sp>
        <p:nvSpPr>
          <p:cNvPr id="28" name="Metin kutusu 27"/>
          <p:cNvSpPr txBox="1"/>
          <p:nvPr/>
        </p:nvSpPr>
        <p:spPr>
          <a:xfrm>
            <a:off x="7412586" y="339293"/>
            <a:ext cx="1861073" cy="2862322"/>
          </a:xfrm>
          <a:prstGeom prst="rect">
            <a:avLst/>
          </a:prstGeom>
          <a:noFill/>
        </p:spPr>
        <p:txBody>
          <a:bodyPr wrap="square" rtlCol="0">
            <a:spAutoFit/>
          </a:bodyPr>
          <a:lstStyle/>
          <a:p>
            <a:r>
              <a:rPr lang="tr-TR" sz="1500" dirty="0"/>
              <a:t>Tablet, </a:t>
            </a:r>
            <a:r>
              <a:rPr lang="tr-TR" sz="1500" dirty="0" smtClean="0"/>
              <a:t>Kapsül şeklinde kullanımda</a:t>
            </a:r>
            <a:endParaRPr lang="tr-TR" sz="1500" dirty="0"/>
          </a:p>
          <a:p>
            <a:r>
              <a:rPr lang="tr-TR" sz="1500" dirty="0"/>
              <a:t>3 gün günde 2 defa 100mg kullanılır. 2-3 hafta sonra tedavi tekrarlanır. </a:t>
            </a:r>
            <a:r>
              <a:rPr lang="tr-TR" sz="1500" dirty="0" err="1"/>
              <a:t>Trişinoziste</a:t>
            </a:r>
            <a:r>
              <a:rPr lang="tr-TR" sz="1500" dirty="0"/>
              <a:t> 3 gün günde 3 defa 200-400mg kullanılır. Sonraki günler günde 3 defa 400-500mg kullanılır.</a:t>
            </a:r>
          </a:p>
        </p:txBody>
      </p:sp>
    </p:spTree>
    <p:extLst>
      <p:ext uri="{BB962C8B-B14F-4D97-AF65-F5344CB8AC3E}">
        <p14:creationId xmlns:p14="http://schemas.microsoft.com/office/powerpoint/2010/main" val="5163473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Dikdörtgen 15"/>
          <p:cNvSpPr/>
          <p:nvPr/>
        </p:nvSpPr>
        <p:spPr>
          <a:xfrm rot="16200000">
            <a:off x="-1785309" y="3113529"/>
            <a:ext cx="3985129"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7" name="Dikdörtgen 16"/>
          <p:cNvSpPr/>
          <p:nvPr/>
        </p:nvSpPr>
        <p:spPr>
          <a:xfrm rot="16200000">
            <a:off x="-2570356" y="3027787"/>
            <a:ext cx="6573659" cy="630942"/>
          </a:xfrm>
          <a:prstGeom prst="rect">
            <a:avLst/>
          </a:prstGeom>
          <a:noFill/>
        </p:spPr>
        <p:txBody>
          <a:bodyPr wrap="none" lIns="91440" tIns="45720" rIns="91440" bIns="45720">
            <a:spAutoFit/>
          </a:bodyPr>
          <a:lstStyle/>
          <a:p>
            <a:pPr algn="ctr"/>
            <a:r>
              <a:rPr lang="tr-TR" sz="35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Antihelmintik</a:t>
            </a:r>
            <a:r>
              <a:rPr lang="tr-TR" sz="35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35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8" name="İçerik Yer Tutucusu 2"/>
          <p:cNvSpPr txBox="1">
            <a:spLocks/>
          </p:cNvSpPr>
          <p:nvPr/>
        </p:nvSpPr>
        <p:spPr>
          <a:xfrm>
            <a:off x="1154881" y="0"/>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19" name="Metin kutusu 18"/>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20" name="Metin kutusu 19"/>
          <p:cNvSpPr txBox="1"/>
          <p:nvPr/>
        </p:nvSpPr>
        <p:spPr>
          <a:xfrm>
            <a:off x="5197407" y="-35270"/>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1" name="Metin kutusu 20"/>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2" name="Metin kutusu 21"/>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3" name="Metin kutusu 22"/>
          <p:cNvSpPr txBox="1"/>
          <p:nvPr/>
        </p:nvSpPr>
        <p:spPr>
          <a:xfrm>
            <a:off x="1115719" y="633105"/>
            <a:ext cx="2280622" cy="400110"/>
          </a:xfrm>
          <a:prstGeom prst="rect">
            <a:avLst/>
          </a:prstGeom>
          <a:noFill/>
        </p:spPr>
        <p:txBody>
          <a:bodyPr wrap="square" rtlCol="0">
            <a:spAutoFit/>
          </a:bodyPr>
          <a:lstStyle/>
          <a:p>
            <a:r>
              <a:rPr lang="tr-TR" sz="2000" b="1" dirty="0" err="1" smtClean="0"/>
              <a:t>Piperazin</a:t>
            </a:r>
            <a:endParaRPr lang="tr-TR" sz="2000" b="1" dirty="0"/>
          </a:p>
        </p:txBody>
      </p:sp>
      <p:sp>
        <p:nvSpPr>
          <p:cNvPr id="25" name="Metin kutusu 24"/>
          <p:cNvSpPr txBox="1"/>
          <p:nvPr/>
        </p:nvSpPr>
        <p:spPr>
          <a:xfrm>
            <a:off x="2588821" y="364840"/>
            <a:ext cx="2410691" cy="6555641"/>
          </a:xfrm>
          <a:prstGeom prst="rect">
            <a:avLst/>
          </a:prstGeom>
          <a:noFill/>
        </p:spPr>
        <p:txBody>
          <a:bodyPr wrap="square" rtlCol="0">
            <a:spAutoFit/>
          </a:bodyPr>
          <a:lstStyle/>
          <a:p>
            <a:r>
              <a:rPr lang="tr-TR" sz="1400" dirty="0" smtClean="0"/>
              <a:t>Bronşit, Sinüzit</a:t>
            </a:r>
            <a:endParaRPr lang="tr-TR" sz="1400" dirty="0"/>
          </a:p>
          <a:p>
            <a:r>
              <a:rPr lang="tr-TR" sz="1400" dirty="0" err="1" smtClean="0"/>
              <a:t>Tonsillit</a:t>
            </a:r>
            <a:r>
              <a:rPr lang="tr-TR" sz="1400" dirty="0" smtClean="0"/>
              <a:t>, </a:t>
            </a:r>
            <a:r>
              <a:rPr lang="tr-TR" sz="1400" dirty="0" err="1" smtClean="0"/>
              <a:t>Pseudomonas</a:t>
            </a:r>
            <a:endParaRPr lang="tr-TR" sz="1400" dirty="0"/>
          </a:p>
          <a:p>
            <a:r>
              <a:rPr lang="tr-TR" sz="1400" dirty="0" err="1"/>
              <a:t>Escherichia</a:t>
            </a:r>
            <a:r>
              <a:rPr lang="tr-TR" sz="1400" dirty="0"/>
              <a:t> </a:t>
            </a:r>
            <a:r>
              <a:rPr lang="tr-TR" sz="1400" dirty="0" err="1"/>
              <a:t>coli</a:t>
            </a:r>
            <a:endParaRPr lang="tr-TR" sz="1400" dirty="0"/>
          </a:p>
          <a:p>
            <a:r>
              <a:rPr lang="tr-TR" sz="1400" dirty="0" err="1"/>
              <a:t>Proteus</a:t>
            </a:r>
            <a:endParaRPr lang="tr-TR" sz="1400" dirty="0"/>
          </a:p>
          <a:p>
            <a:r>
              <a:rPr lang="tr-TR" sz="1400" dirty="0" err="1"/>
              <a:t>Providencia</a:t>
            </a:r>
            <a:endParaRPr lang="tr-TR" sz="1400" dirty="0"/>
          </a:p>
          <a:p>
            <a:r>
              <a:rPr lang="tr-TR" sz="1400" dirty="0" err="1"/>
              <a:t>Klebsiella</a:t>
            </a:r>
            <a:endParaRPr lang="tr-TR" sz="1400" dirty="0"/>
          </a:p>
          <a:p>
            <a:r>
              <a:rPr lang="tr-TR" sz="1400" dirty="0" err="1"/>
              <a:t>Enterobacter</a:t>
            </a:r>
            <a:endParaRPr lang="tr-TR" sz="1400" dirty="0"/>
          </a:p>
          <a:p>
            <a:r>
              <a:rPr lang="tr-TR" sz="1400" dirty="0"/>
              <a:t>Menenjit</a:t>
            </a:r>
          </a:p>
          <a:p>
            <a:r>
              <a:rPr lang="tr-TR" sz="1400" dirty="0"/>
              <a:t>Deri ve yumuşak doku enfeksiyonları</a:t>
            </a:r>
          </a:p>
          <a:p>
            <a:r>
              <a:rPr lang="tr-TR" sz="1400" dirty="0"/>
              <a:t>Yanık enfeksiyonları</a:t>
            </a:r>
          </a:p>
          <a:p>
            <a:r>
              <a:rPr lang="tr-TR" sz="1400" dirty="0" err="1"/>
              <a:t>Üriner</a:t>
            </a:r>
            <a:r>
              <a:rPr lang="tr-TR" sz="1400" dirty="0"/>
              <a:t> sistem enfeksiyonları</a:t>
            </a:r>
          </a:p>
          <a:p>
            <a:r>
              <a:rPr lang="tr-TR" sz="1400" dirty="0"/>
              <a:t>Orta kulak iltihabı </a:t>
            </a:r>
            <a:r>
              <a:rPr lang="tr-TR" sz="1400" dirty="0" smtClean="0"/>
              <a:t>(Akut </a:t>
            </a:r>
            <a:r>
              <a:rPr lang="tr-TR" sz="1400" dirty="0" err="1"/>
              <a:t>otitis</a:t>
            </a:r>
            <a:r>
              <a:rPr lang="tr-TR" sz="1400" dirty="0"/>
              <a:t> </a:t>
            </a:r>
            <a:r>
              <a:rPr lang="tr-TR" sz="1400" dirty="0" err="1" smtClean="0"/>
              <a:t>media</a:t>
            </a:r>
            <a:r>
              <a:rPr lang="tr-TR" sz="1400" dirty="0" smtClean="0"/>
              <a:t>)</a:t>
            </a:r>
            <a:endParaRPr lang="tr-TR" sz="1400" dirty="0"/>
          </a:p>
          <a:p>
            <a:r>
              <a:rPr lang="tr-TR" sz="1400" dirty="0" smtClean="0"/>
              <a:t>Farenjit, </a:t>
            </a:r>
            <a:r>
              <a:rPr lang="tr-TR" sz="1400" dirty="0" err="1" smtClean="0"/>
              <a:t>Pnömoni</a:t>
            </a:r>
            <a:endParaRPr lang="tr-TR" sz="1400" dirty="0"/>
          </a:p>
          <a:p>
            <a:r>
              <a:rPr lang="tr-TR" sz="1400" dirty="0"/>
              <a:t>Alt solunum yolu enfeksiyonu</a:t>
            </a:r>
          </a:p>
          <a:p>
            <a:r>
              <a:rPr lang="tr-TR" sz="1400" dirty="0"/>
              <a:t>Üst solunum yolu </a:t>
            </a:r>
            <a:r>
              <a:rPr lang="tr-TR" sz="1400" dirty="0" smtClean="0"/>
              <a:t>enfeksiyonu</a:t>
            </a:r>
            <a:endParaRPr lang="tr-TR" sz="1400" dirty="0"/>
          </a:p>
          <a:p>
            <a:r>
              <a:rPr lang="tr-TR" sz="1400" dirty="0" err="1"/>
              <a:t>Erizipel</a:t>
            </a:r>
            <a:endParaRPr lang="tr-TR" sz="1400" dirty="0"/>
          </a:p>
          <a:p>
            <a:r>
              <a:rPr lang="tr-TR" sz="1400" dirty="0" err="1"/>
              <a:t>Enterokoklar</a:t>
            </a:r>
            <a:r>
              <a:rPr lang="tr-TR" sz="1400" dirty="0"/>
              <a:t> enfeksiyonlar</a:t>
            </a:r>
          </a:p>
          <a:p>
            <a:r>
              <a:rPr lang="tr-TR" sz="1400" dirty="0" err="1"/>
              <a:t>Salmonella</a:t>
            </a:r>
            <a:endParaRPr lang="tr-TR" sz="1400" dirty="0"/>
          </a:p>
          <a:p>
            <a:r>
              <a:rPr lang="tr-TR" sz="1400" dirty="0" err="1"/>
              <a:t>Neisseria</a:t>
            </a:r>
            <a:r>
              <a:rPr lang="tr-TR" sz="1400" dirty="0"/>
              <a:t> </a:t>
            </a:r>
            <a:r>
              <a:rPr lang="tr-TR" sz="1400" dirty="0" err="1"/>
              <a:t>gonorrhoeae</a:t>
            </a:r>
            <a:endParaRPr lang="tr-TR" sz="1400" dirty="0"/>
          </a:p>
          <a:p>
            <a:r>
              <a:rPr lang="tr-TR" sz="1400" dirty="0" err="1"/>
              <a:t>Haemophilus</a:t>
            </a:r>
            <a:r>
              <a:rPr lang="tr-TR" sz="1400" dirty="0"/>
              <a:t> </a:t>
            </a:r>
            <a:r>
              <a:rPr lang="tr-TR" sz="1400" dirty="0" err="1"/>
              <a:t>influenzae</a:t>
            </a:r>
            <a:endParaRPr lang="tr-TR" sz="1400" dirty="0"/>
          </a:p>
          <a:p>
            <a:r>
              <a:rPr lang="tr-TR" sz="1400" dirty="0" err="1"/>
              <a:t>Staphylococcus</a:t>
            </a:r>
            <a:r>
              <a:rPr lang="tr-TR" sz="1400" dirty="0"/>
              <a:t> </a:t>
            </a:r>
            <a:r>
              <a:rPr lang="tr-TR" sz="1400" dirty="0" err="1"/>
              <a:t>aureus</a:t>
            </a:r>
            <a:endParaRPr lang="tr-TR" sz="1400" dirty="0"/>
          </a:p>
          <a:p>
            <a:r>
              <a:rPr lang="tr-TR" sz="1400" dirty="0" err="1"/>
              <a:t>Clostridium</a:t>
            </a:r>
            <a:r>
              <a:rPr lang="tr-TR" sz="1400" dirty="0"/>
              <a:t> </a:t>
            </a:r>
            <a:r>
              <a:rPr lang="tr-TR" sz="1400" dirty="0" err="1"/>
              <a:t>perfringens</a:t>
            </a:r>
            <a:endParaRPr lang="tr-TR" sz="1400" dirty="0"/>
          </a:p>
          <a:p>
            <a:r>
              <a:rPr lang="tr-TR" sz="1400" dirty="0" err="1" smtClean="0"/>
              <a:t>Peptostreptococcus</a:t>
            </a:r>
            <a:endParaRPr lang="tr-TR" sz="1400" dirty="0"/>
          </a:p>
          <a:p>
            <a:r>
              <a:rPr lang="tr-TR" sz="1400" dirty="0" err="1"/>
              <a:t>Citrobacter</a:t>
            </a:r>
            <a:r>
              <a:rPr lang="tr-TR" sz="1400" dirty="0"/>
              <a:t> </a:t>
            </a:r>
            <a:r>
              <a:rPr lang="tr-TR" sz="1400" dirty="0" err="1"/>
              <a:t>diversus</a:t>
            </a:r>
            <a:endParaRPr lang="tr-TR" sz="1400" dirty="0"/>
          </a:p>
          <a:p>
            <a:r>
              <a:rPr lang="tr-TR" sz="1400" dirty="0" err="1"/>
              <a:t>Morganella</a:t>
            </a:r>
            <a:r>
              <a:rPr lang="tr-TR" sz="1400" dirty="0"/>
              <a:t> </a:t>
            </a:r>
            <a:r>
              <a:rPr lang="tr-TR" sz="1400" dirty="0" err="1"/>
              <a:t>morganii</a:t>
            </a:r>
            <a:endParaRPr lang="tr-TR" sz="1400" dirty="0"/>
          </a:p>
          <a:p>
            <a:r>
              <a:rPr lang="tr-TR" sz="1400" dirty="0" err="1"/>
              <a:t>Clostridium</a:t>
            </a:r>
            <a:r>
              <a:rPr lang="tr-TR" sz="1400" dirty="0"/>
              <a:t> </a:t>
            </a:r>
            <a:r>
              <a:rPr lang="tr-TR" sz="1400" dirty="0" err="1"/>
              <a:t>difficile</a:t>
            </a:r>
            <a:endParaRPr lang="tr-TR" sz="1400" dirty="0"/>
          </a:p>
          <a:p>
            <a:r>
              <a:rPr lang="tr-TR" sz="1400" dirty="0" err="1"/>
              <a:t>Clostridium</a:t>
            </a:r>
            <a:r>
              <a:rPr lang="tr-TR" sz="1400" dirty="0"/>
              <a:t> </a:t>
            </a:r>
            <a:r>
              <a:rPr lang="tr-TR" sz="1400" dirty="0" err="1"/>
              <a:t>tetani</a:t>
            </a:r>
            <a:endParaRPr lang="tr-TR" sz="1400" dirty="0"/>
          </a:p>
          <a:p>
            <a:endParaRPr lang="tr-TR" sz="1400" dirty="0"/>
          </a:p>
        </p:txBody>
      </p:sp>
      <p:sp>
        <p:nvSpPr>
          <p:cNvPr id="26" name="Metin kutusu 25"/>
          <p:cNvSpPr txBox="1"/>
          <p:nvPr/>
        </p:nvSpPr>
        <p:spPr>
          <a:xfrm>
            <a:off x="4987635" y="385802"/>
            <a:ext cx="4077148" cy="784830"/>
          </a:xfrm>
          <a:prstGeom prst="rect">
            <a:avLst/>
          </a:prstGeom>
          <a:noFill/>
        </p:spPr>
        <p:txBody>
          <a:bodyPr wrap="square" rtlCol="0">
            <a:spAutoFit/>
          </a:bodyPr>
          <a:lstStyle/>
          <a:p>
            <a:r>
              <a:rPr lang="tr-TR" sz="1500" dirty="0"/>
              <a:t>Aşırı duyarlılık</a:t>
            </a:r>
          </a:p>
          <a:p>
            <a:r>
              <a:rPr lang="tr-TR" sz="1500" dirty="0"/>
              <a:t>Penisilin alerjisi</a:t>
            </a:r>
          </a:p>
          <a:p>
            <a:endParaRPr lang="tr-TR" sz="1500" dirty="0"/>
          </a:p>
        </p:txBody>
      </p:sp>
      <p:sp>
        <p:nvSpPr>
          <p:cNvPr id="27" name="Metin kutusu 26"/>
          <p:cNvSpPr txBox="1"/>
          <p:nvPr/>
        </p:nvSpPr>
        <p:spPr>
          <a:xfrm>
            <a:off x="9857591" y="339293"/>
            <a:ext cx="2334409" cy="4708981"/>
          </a:xfrm>
          <a:prstGeom prst="rect">
            <a:avLst/>
          </a:prstGeom>
          <a:noFill/>
        </p:spPr>
        <p:txBody>
          <a:bodyPr wrap="square" rtlCol="0">
            <a:spAutoFit/>
          </a:bodyPr>
          <a:lstStyle/>
          <a:p>
            <a:r>
              <a:rPr lang="tr-TR" sz="1500" dirty="0"/>
              <a:t>Bulantı ( </a:t>
            </a:r>
            <a:r>
              <a:rPr lang="tr-TR" sz="1500" dirty="0" err="1"/>
              <a:t>Emezis</a:t>
            </a:r>
            <a:r>
              <a:rPr lang="tr-TR" sz="1500" dirty="0"/>
              <a:t> )</a:t>
            </a:r>
          </a:p>
          <a:p>
            <a:r>
              <a:rPr lang="tr-TR" sz="1500" dirty="0"/>
              <a:t>Ağız kuruluğu</a:t>
            </a:r>
          </a:p>
          <a:p>
            <a:r>
              <a:rPr lang="tr-TR" sz="1500" dirty="0"/>
              <a:t>Kusma</a:t>
            </a:r>
          </a:p>
          <a:p>
            <a:r>
              <a:rPr lang="tr-TR" sz="1500" dirty="0" err="1"/>
              <a:t>Lenfopeni</a:t>
            </a:r>
            <a:endParaRPr lang="tr-TR" sz="1500" dirty="0"/>
          </a:p>
          <a:p>
            <a:r>
              <a:rPr lang="tr-TR" sz="1500" dirty="0" err="1"/>
              <a:t>Diyare</a:t>
            </a:r>
            <a:r>
              <a:rPr lang="tr-TR" sz="1500" dirty="0"/>
              <a:t> ( İshal )</a:t>
            </a:r>
          </a:p>
          <a:p>
            <a:r>
              <a:rPr lang="tr-TR" sz="1500" dirty="0" err="1"/>
              <a:t>Trombositopeni</a:t>
            </a:r>
            <a:endParaRPr lang="tr-TR" sz="1500" dirty="0"/>
          </a:p>
          <a:p>
            <a:r>
              <a:rPr lang="tr-TR" sz="1500" dirty="0" err="1"/>
              <a:t>Agranülositoz</a:t>
            </a:r>
            <a:endParaRPr lang="tr-TR" sz="1500" dirty="0"/>
          </a:p>
          <a:p>
            <a:r>
              <a:rPr lang="tr-TR" sz="1500" dirty="0"/>
              <a:t>Alerjik reaksiyonlar</a:t>
            </a:r>
          </a:p>
          <a:p>
            <a:r>
              <a:rPr lang="tr-TR" sz="1500" dirty="0" err="1"/>
              <a:t>Lökopeni</a:t>
            </a:r>
            <a:endParaRPr lang="tr-TR" sz="1500" dirty="0"/>
          </a:p>
          <a:p>
            <a:r>
              <a:rPr lang="tr-TR" sz="1500" dirty="0"/>
              <a:t>Anemi</a:t>
            </a:r>
          </a:p>
          <a:p>
            <a:r>
              <a:rPr lang="tr-TR" sz="1500" dirty="0" err="1"/>
              <a:t>Eozinofili</a:t>
            </a:r>
            <a:endParaRPr lang="tr-TR" sz="1500" dirty="0"/>
          </a:p>
          <a:p>
            <a:r>
              <a:rPr lang="tr-TR" sz="1500" dirty="0"/>
              <a:t>Deri döküntüsü</a:t>
            </a:r>
          </a:p>
          <a:p>
            <a:r>
              <a:rPr lang="tr-TR" sz="1500" dirty="0" err="1"/>
              <a:t>Psödomembranöz</a:t>
            </a:r>
            <a:r>
              <a:rPr lang="tr-TR" sz="1500" dirty="0"/>
              <a:t> </a:t>
            </a:r>
            <a:r>
              <a:rPr lang="tr-TR" sz="1500" dirty="0" err="1"/>
              <a:t>enterokolit</a:t>
            </a:r>
            <a:r>
              <a:rPr lang="tr-TR" sz="1500" dirty="0"/>
              <a:t> gelişimi</a:t>
            </a:r>
          </a:p>
          <a:p>
            <a:r>
              <a:rPr lang="tr-TR" sz="1500" dirty="0" err="1"/>
              <a:t>Glossit</a:t>
            </a:r>
            <a:endParaRPr lang="tr-TR" sz="1500" dirty="0"/>
          </a:p>
          <a:p>
            <a:r>
              <a:rPr lang="tr-TR" sz="1500" dirty="0" err="1"/>
              <a:t>Stomatit</a:t>
            </a:r>
            <a:endParaRPr lang="tr-TR" sz="1500" dirty="0"/>
          </a:p>
          <a:p>
            <a:r>
              <a:rPr lang="tr-TR" sz="1500" dirty="0" err="1"/>
              <a:t>Meteorizm</a:t>
            </a:r>
            <a:r>
              <a:rPr lang="tr-TR" sz="1500" dirty="0"/>
              <a:t> ( Karında şişkinlik )</a:t>
            </a:r>
          </a:p>
          <a:p>
            <a:endParaRPr lang="tr-TR" sz="1500" dirty="0"/>
          </a:p>
          <a:p>
            <a:endParaRPr lang="tr-TR" sz="1500" dirty="0"/>
          </a:p>
        </p:txBody>
      </p:sp>
      <p:sp>
        <p:nvSpPr>
          <p:cNvPr id="28" name="Metin kutusu 27"/>
          <p:cNvSpPr txBox="1"/>
          <p:nvPr/>
        </p:nvSpPr>
        <p:spPr>
          <a:xfrm>
            <a:off x="7433954" y="339293"/>
            <a:ext cx="2334409" cy="2169825"/>
          </a:xfrm>
          <a:prstGeom prst="rect">
            <a:avLst/>
          </a:prstGeom>
          <a:noFill/>
        </p:spPr>
        <p:txBody>
          <a:bodyPr wrap="square" rtlCol="0">
            <a:spAutoFit/>
          </a:bodyPr>
          <a:lstStyle/>
          <a:p>
            <a:r>
              <a:rPr lang="tr-TR" sz="1500" dirty="0"/>
              <a:t>Ampul, </a:t>
            </a:r>
            <a:r>
              <a:rPr lang="tr-TR" sz="1500" dirty="0" err="1"/>
              <a:t>Flakon</a:t>
            </a:r>
            <a:r>
              <a:rPr lang="tr-TR" sz="1500" dirty="0"/>
              <a:t>, </a:t>
            </a:r>
            <a:r>
              <a:rPr lang="tr-TR" sz="1500" dirty="0" smtClean="0"/>
              <a:t>Enjektör şeklinde kullanımda günlük </a:t>
            </a:r>
            <a:r>
              <a:rPr lang="tr-TR" sz="1500" dirty="0"/>
              <a:t>doz 100-150mg/kg'dır. Günde 3 defa 2-3gr kullanılır. Gerekli durumlarda 200-300mg/kg dozunda günde 3 defa 4-5gr kullanılabilir. 7-10gün süreyle kullanılır.</a:t>
            </a:r>
          </a:p>
        </p:txBody>
      </p:sp>
    </p:spTree>
    <p:extLst>
      <p:ext uri="{BB962C8B-B14F-4D97-AF65-F5344CB8AC3E}">
        <p14:creationId xmlns:p14="http://schemas.microsoft.com/office/powerpoint/2010/main" val="144318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Dikdörtgen 15"/>
          <p:cNvSpPr/>
          <p:nvPr/>
        </p:nvSpPr>
        <p:spPr>
          <a:xfrm rot="16200000">
            <a:off x="-1785309" y="3113529"/>
            <a:ext cx="3985129"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7" name="Dikdörtgen 16"/>
          <p:cNvSpPr/>
          <p:nvPr/>
        </p:nvSpPr>
        <p:spPr>
          <a:xfrm rot="16200000">
            <a:off x="-2570356" y="3027787"/>
            <a:ext cx="6573659" cy="630942"/>
          </a:xfrm>
          <a:prstGeom prst="rect">
            <a:avLst/>
          </a:prstGeom>
          <a:noFill/>
        </p:spPr>
        <p:txBody>
          <a:bodyPr wrap="none" lIns="91440" tIns="45720" rIns="91440" bIns="45720">
            <a:spAutoFit/>
          </a:bodyPr>
          <a:lstStyle/>
          <a:p>
            <a:pPr algn="ctr"/>
            <a:r>
              <a:rPr lang="tr-TR" sz="35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Antihelmintik</a:t>
            </a:r>
            <a:r>
              <a:rPr lang="tr-TR" sz="35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35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8" name="İçerik Yer Tutucusu 2"/>
          <p:cNvSpPr txBox="1">
            <a:spLocks/>
          </p:cNvSpPr>
          <p:nvPr/>
        </p:nvSpPr>
        <p:spPr>
          <a:xfrm>
            <a:off x="1154881" y="0"/>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19" name="Metin kutusu 18"/>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20" name="Metin kutusu 19"/>
          <p:cNvSpPr txBox="1"/>
          <p:nvPr/>
        </p:nvSpPr>
        <p:spPr>
          <a:xfrm>
            <a:off x="5197407" y="-35270"/>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1" name="Metin kutusu 20"/>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2" name="Metin kutusu 21"/>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3" name="Metin kutusu 22"/>
          <p:cNvSpPr txBox="1"/>
          <p:nvPr/>
        </p:nvSpPr>
        <p:spPr>
          <a:xfrm>
            <a:off x="2615086" y="461778"/>
            <a:ext cx="2334409" cy="5170646"/>
          </a:xfrm>
          <a:prstGeom prst="rect">
            <a:avLst/>
          </a:prstGeom>
          <a:noFill/>
        </p:spPr>
        <p:txBody>
          <a:bodyPr wrap="square" rtlCol="0">
            <a:spAutoFit/>
          </a:bodyPr>
          <a:lstStyle/>
          <a:p>
            <a:r>
              <a:rPr lang="tr-TR" sz="1500" dirty="0" err="1"/>
              <a:t>Taenia</a:t>
            </a:r>
            <a:r>
              <a:rPr lang="tr-TR" sz="1500" dirty="0"/>
              <a:t> </a:t>
            </a:r>
            <a:r>
              <a:rPr lang="tr-TR" sz="1500" dirty="0" err="1"/>
              <a:t>solium</a:t>
            </a:r>
            <a:r>
              <a:rPr lang="tr-TR" sz="1500" dirty="0"/>
              <a:t> </a:t>
            </a:r>
            <a:endParaRPr lang="tr-TR" sz="1500" dirty="0" smtClean="0"/>
          </a:p>
          <a:p>
            <a:r>
              <a:rPr lang="tr-TR" sz="1500" dirty="0" smtClean="0"/>
              <a:t>(Domuz tenyası)</a:t>
            </a:r>
            <a:endParaRPr lang="tr-TR" sz="1500" dirty="0"/>
          </a:p>
          <a:p>
            <a:r>
              <a:rPr lang="tr-TR" sz="1500" dirty="0" err="1"/>
              <a:t>Echinococcus</a:t>
            </a:r>
            <a:r>
              <a:rPr lang="tr-TR" sz="1500" dirty="0"/>
              <a:t> </a:t>
            </a:r>
            <a:r>
              <a:rPr lang="tr-TR" sz="1500" dirty="0" err="1"/>
              <a:t>granulosus</a:t>
            </a:r>
            <a:r>
              <a:rPr lang="tr-TR" sz="1500" dirty="0"/>
              <a:t> </a:t>
            </a:r>
            <a:r>
              <a:rPr lang="tr-TR" sz="1500" dirty="0" smtClean="0"/>
              <a:t>(Kist </a:t>
            </a:r>
            <a:r>
              <a:rPr lang="tr-TR" sz="1500" dirty="0" err="1"/>
              <a:t>hidatik</a:t>
            </a:r>
            <a:r>
              <a:rPr lang="tr-TR" sz="1500" dirty="0"/>
              <a:t>, köpek </a:t>
            </a:r>
            <a:r>
              <a:rPr lang="tr-TR" sz="1500" dirty="0" smtClean="0"/>
              <a:t>tenyası)</a:t>
            </a:r>
            <a:endParaRPr lang="tr-TR" sz="1500" dirty="0"/>
          </a:p>
          <a:p>
            <a:r>
              <a:rPr lang="tr-TR" sz="1500" dirty="0" err="1"/>
              <a:t>Echinococcus</a:t>
            </a:r>
            <a:r>
              <a:rPr lang="tr-TR" sz="1500" dirty="0"/>
              <a:t> </a:t>
            </a:r>
            <a:r>
              <a:rPr lang="tr-TR" sz="1500" dirty="0" err="1"/>
              <a:t>multilocularis</a:t>
            </a:r>
            <a:endParaRPr lang="tr-TR" sz="1500" dirty="0"/>
          </a:p>
          <a:p>
            <a:r>
              <a:rPr lang="tr-TR" sz="1500" dirty="0" err="1"/>
              <a:t>Ascaris</a:t>
            </a:r>
            <a:r>
              <a:rPr lang="tr-TR" sz="1500" dirty="0"/>
              <a:t> </a:t>
            </a:r>
            <a:r>
              <a:rPr lang="tr-TR" sz="1500" dirty="0" err="1"/>
              <a:t>lumbricoides</a:t>
            </a:r>
            <a:endParaRPr lang="tr-TR" sz="1500" dirty="0"/>
          </a:p>
          <a:p>
            <a:r>
              <a:rPr lang="tr-TR" sz="1500" dirty="0" err="1"/>
              <a:t>Enterobius</a:t>
            </a:r>
            <a:r>
              <a:rPr lang="tr-TR" sz="1500" dirty="0"/>
              <a:t> </a:t>
            </a:r>
            <a:r>
              <a:rPr lang="tr-TR" sz="1500" dirty="0" err="1"/>
              <a:t>vermicularis</a:t>
            </a:r>
            <a:r>
              <a:rPr lang="tr-TR" sz="1500" dirty="0"/>
              <a:t> </a:t>
            </a:r>
            <a:r>
              <a:rPr lang="tr-TR" sz="1500" dirty="0" smtClean="0"/>
              <a:t>(Oksiyür</a:t>
            </a:r>
            <a:r>
              <a:rPr lang="tr-TR" sz="1500" dirty="0"/>
              <a:t>, kıl </a:t>
            </a:r>
            <a:r>
              <a:rPr lang="tr-TR" sz="1500" dirty="0" smtClean="0"/>
              <a:t>kurdu)</a:t>
            </a:r>
            <a:endParaRPr lang="tr-TR" sz="1500" dirty="0"/>
          </a:p>
          <a:p>
            <a:r>
              <a:rPr lang="tr-TR" sz="1500" dirty="0" err="1"/>
              <a:t>Necator</a:t>
            </a:r>
            <a:r>
              <a:rPr lang="tr-TR" sz="1500" dirty="0"/>
              <a:t> </a:t>
            </a:r>
            <a:r>
              <a:rPr lang="tr-TR" sz="1500" dirty="0" err="1"/>
              <a:t>americanus</a:t>
            </a:r>
            <a:r>
              <a:rPr lang="tr-TR" sz="1500" dirty="0"/>
              <a:t>, </a:t>
            </a:r>
            <a:r>
              <a:rPr lang="tr-TR" sz="1500" dirty="0" err="1"/>
              <a:t>ancylostoma</a:t>
            </a:r>
            <a:r>
              <a:rPr lang="tr-TR" sz="1500" dirty="0"/>
              <a:t> </a:t>
            </a:r>
            <a:r>
              <a:rPr lang="tr-TR" sz="1500" dirty="0" err="1"/>
              <a:t>duodenale</a:t>
            </a:r>
            <a:r>
              <a:rPr lang="tr-TR" sz="1500" dirty="0"/>
              <a:t> </a:t>
            </a:r>
            <a:r>
              <a:rPr lang="tr-TR" sz="1500" dirty="0" smtClean="0"/>
              <a:t>(Kancalı kurt)</a:t>
            </a:r>
            <a:endParaRPr lang="tr-TR" sz="1500" dirty="0"/>
          </a:p>
          <a:p>
            <a:r>
              <a:rPr lang="tr-TR" sz="1500" dirty="0" err="1"/>
              <a:t>Strongyloides</a:t>
            </a:r>
            <a:r>
              <a:rPr lang="tr-TR" sz="1500" dirty="0"/>
              <a:t> </a:t>
            </a:r>
            <a:r>
              <a:rPr lang="tr-TR" sz="1500" dirty="0" err="1"/>
              <a:t>stercoralis</a:t>
            </a:r>
            <a:r>
              <a:rPr lang="tr-TR" sz="1500" dirty="0"/>
              <a:t> </a:t>
            </a:r>
            <a:r>
              <a:rPr lang="tr-TR" sz="1500" dirty="0" smtClean="0"/>
              <a:t>(İplik kurdu)</a:t>
            </a:r>
            <a:endParaRPr lang="tr-TR" sz="1500" dirty="0"/>
          </a:p>
          <a:p>
            <a:r>
              <a:rPr lang="tr-TR" sz="1500" dirty="0" err="1"/>
              <a:t>Trichuris</a:t>
            </a:r>
            <a:r>
              <a:rPr lang="tr-TR" sz="1500" dirty="0"/>
              <a:t> </a:t>
            </a:r>
            <a:r>
              <a:rPr lang="tr-TR" sz="1500" dirty="0" err="1" smtClean="0"/>
              <a:t>trichiura</a:t>
            </a:r>
            <a:r>
              <a:rPr lang="tr-TR" sz="1500" dirty="0"/>
              <a:t> </a:t>
            </a:r>
            <a:endParaRPr lang="tr-TR" sz="1500" dirty="0" smtClean="0"/>
          </a:p>
          <a:p>
            <a:r>
              <a:rPr lang="tr-TR" sz="1500" dirty="0" smtClean="0"/>
              <a:t>(Kamçılı kurt)</a:t>
            </a:r>
            <a:endParaRPr lang="tr-TR" sz="1500" dirty="0"/>
          </a:p>
          <a:p>
            <a:r>
              <a:rPr lang="tr-TR" sz="1500" dirty="0" err="1"/>
              <a:t>Capillaria</a:t>
            </a:r>
            <a:r>
              <a:rPr lang="tr-TR" sz="1500" dirty="0"/>
              <a:t> </a:t>
            </a:r>
            <a:r>
              <a:rPr lang="tr-TR" sz="1500" dirty="0" err="1"/>
              <a:t>philippinensis</a:t>
            </a:r>
            <a:endParaRPr lang="tr-TR" sz="1500" dirty="0"/>
          </a:p>
          <a:p>
            <a:r>
              <a:rPr lang="tr-TR" sz="1500" dirty="0" err="1"/>
              <a:t>Trichostrongylus</a:t>
            </a:r>
            <a:endParaRPr lang="tr-TR" sz="1500" dirty="0"/>
          </a:p>
          <a:p>
            <a:r>
              <a:rPr lang="tr-TR" sz="1500" dirty="0" err="1"/>
              <a:t>Trichinella</a:t>
            </a:r>
            <a:r>
              <a:rPr lang="tr-TR" sz="1500" dirty="0"/>
              <a:t> </a:t>
            </a:r>
            <a:r>
              <a:rPr lang="tr-TR" sz="1500" dirty="0" err="1"/>
              <a:t>spiralis</a:t>
            </a:r>
            <a:endParaRPr lang="tr-TR" sz="1500" dirty="0"/>
          </a:p>
          <a:p>
            <a:r>
              <a:rPr lang="tr-TR" sz="1500" dirty="0" err="1"/>
              <a:t>Chlonorchis</a:t>
            </a:r>
            <a:r>
              <a:rPr lang="tr-TR" sz="1500" dirty="0"/>
              <a:t> </a:t>
            </a:r>
            <a:r>
              <a:rPr lang="tr-TR" sz="1500" dirty="0" err="1"/>
              <a:t>sinensis</a:t>
            </a:r>
            <a:r>
              <a:rPr lang="tr-TR" sz="1500" dirty="0"/>
              <a:t> </a:t>
            </a:r>
            <a:endParaRPr lang="tr-TR" sz="1500" dirty="0" smtClean="0"/>
          </a:p>
          <a:p>
            <a:r>
              <a:rPr lang="tr-TR" sz="1500" dirty="0" smtClean="0"/>
              <a:t>( </a:t>
            </a:r>
            <a:r>
              <a:rPr lang="tr-TR" sz="1500" dirty="0"/>
              <a:t>Çin karaciğer kurdu )</a:t>
            </a:r>
          </a:p>
          <a:p>
            <a:r>
              <a:rPr lang="tr-TR" sz="1500" dirty="0" err="1"/>
              <a:t>Giardia</a:t>
            </a:r>
            <a:r>
              <a:rPr lang="tr-TR" sz="1500" dirty="0"/>
              <a:t> </a:t>
            </a:r>
            <a:r>
              <a:rPr lang="tr-TR" sz="1500" dirty="0" err="1"/>
              <a:t>species</a:t>
            </a:r>
            <a:endParaRPr lang="tr-TR" sz="1500" dirty="0"/>
          </a:p>
          <a:p>
            <a:r>
              <a:rPr lang="tr-TR" sz="1500" dirty="0" err="1"/>
              <a:t>Kolorektal</a:t>
            </a:r>
            <a:r>
              <a:rPr lang="tr-TR" sz="1500" dirty="0"/>
              <a:t> kanser</a:t>
            </a:r>
          </a:p>
        </p:txBody>
      </p:sp>
      <p:sp>
        <p:nvSpPr>
          <p:cNvPr id="24" name="Metin kutusu 23"/>
          <p:cNvSpPr txBox="1"/>
          <p:nvPr/>
        </p:nvSpPr>
        <p:spPr>
          <a:xfrm>
            <a:off x="1073809" y="485324"/>
            <a:ext cx="2334409" cy="400110"/>
          </a:xfrm>
          <a:prstGeom prst="rect">
            <a:avLst/>
          </a:prstGeom>
          <a:noFill/>
        </p:spPr>
        <p:txBody>
          <a:bodyPr wrap="square" rtlCol="0">
            <a:spAutoFit/>
          </a:bodyPr>
          <a:lstStyle/>
          <a:p>
            <a:r>
              <a:rPr lang="tr-TR" sz="2000" b="1" dirty="0" err="1" smtClean="0"/>
              <a:t>Levazimol</a:t>
            </a:r>
            <a:endParaRPr lang="tr-TR" sz="2000" b="1" dirty="0"/>
          </a:p>
        </p:txBody>
      </p:sp>
      <p:sp>
        <p:nvSpPr>
          <p:cNvPr id="25" name="Metin kutusu 24"/>
          <p:cNvSpPr txBox="1"/>
          <p:nvPr/>
        </p:nvSpPr>
        <p:spPr>
          <a:xfrm>
            <a:off x="5044690" y="400110"/>
            <a:ext cx="2334409" cy="553998"/>
          </a:xfrm>
          <a:prstGeom prst="rect">
            <a:avLst/>
          </a:prstGeom>
          <a:noFill/>
        </p:spPr>
        <p:txBody>
          <a:bodyPr wrap="square" rtlCol="0">
            <a:spAutoFit/>
          </a:bodyPr>
          <a:lstStyle/>
          <a:p>
            <a:r>
              <a:rPr lang="tr-TR" sz="1500" dirty="0"/>
              <a:t>Aşırı duyarlılık</a:t>
            </a:r>
          </a:p>
          <a:p>
            <a:r>
              <a:rPr lang="tr-TR" sz="1500" dirty="0" err="1"/>
              <a:t>Fruktoz</a:t>
            </a:r>
            <a:r>
              <a:rPr lang="tr-TR" sz="1500" dirty="0"/>
              <a:t> </a:t>
            </a:r>
            <a:r>
              <a:rPr lang="tr-TR" sz="1500" dirty="0" err="1"/>
              <a:t>intoleransı</a:t>
            </a:r>
            <a:endParaRPr lang="tr-TR" sz="1500" dirty="0"/>
          </a:p>
        </p:txBody>
      </p:sp>
      <p:sp>
        <p:nvSpPr>
          <p:cNvPr id="26" name="Metin kutusu 25"/>
          <p:cNvSpPr txBox="1"/>
          <p:nvPr/>
        </p:nvSpPr>
        <p:spPr>
          <a:xfrm>
            <a:off x="9826831" y="349728"/>
            <a:ext cx="2334409" cy="1938992"/>
          </a:xfrm>
          <a:prstGeom prst="rect">
            <a:avLst/>
          </a:prstGeom>
          <a:noFill/>
        </p:spPr>
        <p:txBody>
          <a:bodyPr wrap="square" rtlCol="0">
            <a:spAutoFit/>
          </a:bodyPr>
          <a:lstStyle/>
          <a:p>
            <a:r>
              <a:rPr lang="tr-TR" sz="1500" dirty="0"/>
              <a:t>Baş ağrısı</a:t>
            </a:r>
          </a:p>
          <a:p>
            <a:r>
              <a:rPr lang="tr-TR" sz="1500" dirty="0"/>
              <a:t>Baş </a:t>
            </a:r>
            <a:r>
              <a:rPr lang="tr-TR" sz="1500" dirty="0" smtClean="0"/>
              <a:t>Dönmesi( </a:t>
            </a:r>
            <a:r>
              <a:rPr lang="tr-TR" sz="1500" dirty="0" err="1"/>
              <a:t>Vertigo</a:t>
            </a:r>
            <a:r>
              <a:rPr lang="tr-TR" sz="1500" dirty="0"/>
              <a:t> )</a:t>
            </a:r>
          </a:p>
          <a:p>
            <a:r>
              <a:rPr lang="tr-TR" sz="1500" dirty="0"/>
              <a:t>Bulantı ( </a:t>
            </a:r>
            <a:r>
              <a:rPr lang="tr-TR" sz="1500" dirty="0" err="1"/>
              <a:t>Emezis</a:t>
            </a:r>
            <a:r>
              <a:rPr lang="tr-TR" sz="1500" dirty="0"/>
              <a:t> )</a:t>
            </a:r>
          </a:p>
          <a:p>
            <a:r>
              <a:rPr lang="tr-TR" sz="1500" dirty="0"/>
              <a:t>Karın ağrısı</a:t>
            </a:r>
          </a:p>
          <a:p>
            <a:r>
              <a:rPr lang="tr-TR" sz="1500" dirty="0"/>
              <a:t>Kusma</a:t>
            </a:r>
          </a:p>
          <a:p>
            <a:r>
              <a:rPr lang="tr-TR" sz="1500" dirty="0" err="1"/>
              <a:t>Trombositopeni</a:t>
            </a:r>
            <a:endParaRPr lang="tr-TR" sz="1500" dirty="0"/>
          </a:p>
          <a:p>
            <a:r>
              <a:rPr lang="tr-TR" sz="1500" dirty="0" err="1"/>
              <a:t>Lökopeni</a:t>
            </a:r>
            <a:endParaRPr lang="tr-TR" sz="1500" dirty="0"/>
          </a:p>
          <a:p>
            <a:r>
              <a:rPr lang="tr-TR" sz="1500" dirty="0" err="1"/>
              <a:t>Nötropeni</a:t>
            </a:r>
            <a:endParaRPr lang="tr-TR" sz="1500" dirty="0"/>
          </a:p>
        </p:txBody>
      </p:sp>
      <p:sp>
        <p:nvSpPr>
          <p:cNvPr id="27" name="Metin kutusu 26"/>
          <p:cNvSpPr txBox="1"/>
          <p:nvPr/>
        </p:nvSpPr>
        <p:spPr>
          <a:xfrm>
            <a:off x="7423155" y="374563"/>
            <a:ext cx="2334409" cy="1477328"/>
          </a:xfrm>
          <a:prstGeom prst="rect">
            <a:avLst/>
          </a:prstGeom>
          <a:noFill/>
        </p:spPr>
        <p:txBody>
          <a:bodyPr wrap="square" rtlCol="0">
            <a:spAutoFit/>
          </a:bodyPr>
          <a:lstStyle/>
          <a:p>
            <a:r>
              <a:rPr lang="tr-TR" sz="1500" dirty="0"/>
              <a:t>Tablet, </a:t>
            </a:r>
            <a:r>
              <a:rPr lang="tr-TR" sz="1500" dirty="0" smtClean="0"/>
              <a:t>Kapsül şeklinde kullanımda bir </a:t>
            </a:r>
            <a:r>
              <a:rPr lang="tr-TR" sz="1500" dirty="0"/>
              <a:t>defada uygulanmak üzere 120-150mg kullanılır. 1 hafta sonra tedavi tekrarlanmalıdır.</a:t>
            </a:r>
          </a:p>
        </p:txBody>
      </p:sp>
    </p:spTree>
    <p:extLst>
      <p:ext uri="{BB962C8B-B14F-4D97-AF65-F5344CB8AC3E}">
        <p14:creationId xmlns:p14="http://schemas.microsoft.com/office/powerpoint/2010/main" val="379376206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Dikdörtgen 15"/>
          <p:cNvSpPr/>
          <p:nvPr/>
        </p:nvSpPr>
        <p:spPr>
          <a:xfrm rot="16200000">
            <a:off x="-1785309" y="3113529"/>
            <a:ext cx="3985129"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Antiparaziter</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7" name="Dikdörtgen 16"/>
          <p:cNvSpPr/>
          <p:nvPr/>
        </p:nvSpPr>
        <p:spPr>
          <a:xfrm rot="16200000">
            <a:off x="-2570356" y="3027787"/>
            <a:ext cx="6573659" cy="630942"/>
          </a:xfrm>
          <a:prstGeom prst="rect">
            <a:avLst/>
          </a:prstGeom>
          <a:noFill/>
        </p:spPr>
        <p:txBody>
          <a:bodyPr wrap="none" lIns="91440" tIns="45720" rIns="91440" bIns="45720">
            <a:spAutoFit/>
          </a:bodyPr>
          <a:lstStyle/>
          <a:p>
            <a:pPr algn="ctr"/>
            <a:r>
              <a:rPr lang="tr-TR" sz="35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Antihelmintik</a:t>
            </a:r>
            <a:r>
              <a:rPr lang="tr-TR" sz="35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35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8" name="İçerik Yer Tutucusu 2"/>
          <p:cNvSpPr txBox="1">
            <a:spLocks/>
          </p:cNvSpPr>
          <p:nvPr/>
        </p:nvSpPr>
        <p:spPr>
          <a:xfrm>
            <a:off x="1154881" y="0"/>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19" name="Metin kutusu 18"/>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20" name="Metin kutusu 19"/>
          <p:cNvSpPr txBox="1"/>
          <p:nvPr/>
        </p:nvSpPr>
        <p:spPr>
          <a:xfrm>
            <a:off x="5197407" y="-35270"/>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1" name="Metin kutusu 20"/>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2" name="Metin kutusu 21"/>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3" name="Metin kutusu 22"/>
          <p:cNvSpPr txBox="1"/>
          <p:nvPr/>
        </p:nvSpPr>
        <p:spPr>
          <a:xfrm>
            <a:off x="1044896" y="567205"/>
            <a:ext cx="2334409" cy="400110"/>
          </a:xfrm>
          <a:prstGeom prst="rect">
            <a:avLst/>
          </a:prstGeom>
          <a:noFill/>
        </p:spPr>
        <p:txBody>
          <a:bodyPr wrap="square" rtlCol="0">
            <a:spAutoFit/>
          </a:bodyPr>
          <a:lstStyle/>
          <a:p>
            <a:r>
              <a:rPr lang="tr-TR" sz="2000" b="1" dirty="0" err="1" smtClean="0"/>
              <a:t>Diklorofen</a:t>
            </a:r>
            <a:endParaRPr lang="tr-TR" sz="2000" b="1" dirty="0"/>
          </a:p>
        </p:txBody>
      </p:sp>
      <p:sp>
        <p:nvSpPr>
          <p:cNvPr id="24" name="Metin kutusu 23"/>
          <p:cNvSpPr txBox="1"/>
          <p:nvPr/>
        </p:nvSpPr>
        <p:spPr>
          <a:xfrm>
            <a:off x="2547681" y="395343"/>
            <a:ext cx="2334409" cy="1477328"/>
          </a:xfrm>
          <a:prstGeom prst="rect">
            <a:avLst/>
          </a:prstGeom>
          <a:noFill/>
        </p:spPr>
        <p:txBody>
          <a:bodyPr wrap="square" rtlCol="0">
            <a:spAutoFit/>
          </a:bodyPr>
          <a:lstStyle/>
          <a:p>
            <a:r>
              <a:rPr lang="tr-TR" sz="1500" dirty="0" err="1"/>
              <a:t>Taenia</a:t>
            </a:r>
            <a:r>
              <a:rPr lang="tr-TR" sz="1500" dirty="0"/>
              <a:t> </a:t>
            </a:r>
            <a:r>
              <a:rPr lang="tr-TR" sz="1500" dirty="0" err="1"/>
              <a:t>solium</a:t>
            </a:r>
            <a:r>
              <a:rPr lang="tr-TR" sz="1500" dirty="0"/>
              <a:t> </a:t>
            </a:r>
            <a:endParaRPr lang="tr-TR" sz="1500" dirty="0" smtClean="0"/>
          </a:p>
          <a:p>
            <a:r>
              <a:rPr lang="tr-TR" sz="1500" dirty="0" smtClean="0"/>
              <a:t>( </a:t>
            </a:r>
            <a:r>
              <a:rPr lang="tr-TR" sz="1500" dirty="0"/>
              <a:t>Domuz tenyası )</a:t>
            </a:r>
          </a:p>
          <a:p>
            <a:r>
              <a:rPr lang="tr-TR" sz="1500" dirty="0" err="1"/>
              <a:t>Echinococcus</a:t>
            </a:r>
            <a:r>
              <a:rPr lang="tr-TR" sz="1500" dirty="0"/>
              <a:t> </a:t>
            </a:r>
            <a:r>
              <a:rPr lang="tr-TR" sz="1500" dirty="0" err="1"/>
              <a:t>granulosus</a:t>
            </a:r>
            <a:r>
              <a:rPr lang="tr-TR" sz="1500" dirty="0"/>
              <a:t> </a:t>
            </a:r>
            <a:endParaRPr lang="tr-TR" sz="1500" dirty="0" smtClean="0"/>
          </a:p>
          <a:p>
            <a:r>
              <a:rPr lang="tr-TR" sz="1500" dirty="0" smtClean="0"/>
              <a:t>(Kist </a:t>
            </a:r>
            <a:r>
              <a:rPr lang="tr-TR" sz="1500" dirty="0" err="1"/>
              <a:t>hidatik</a:t>
            </a:r>
            <a:r>
              <a:rPr lang="tr-TR" sz="1500" dirty="0"/>
              <a:t>, köpek </a:t>
            </a:r>
            <a:r>
              <a:rPr lang="tr-TR" sz="1500" dirty="0" smtClean="0"/>
              <a:t>tenyası)</a:t>
            </a:r>
            <a:endParaRPr lang="tr-TR" sz="1500" dirty="0"/>
          </a:p>
          <a:p>
            <a:r>
              <a:rPr lang="tr-TR" sz="1500" dirty="0"/>
              <a:t>Tenya </a:t>
            </a:r>
            <a:r>
              <a:rPr lang="tr-TR" sz="1500" dirty="0" err="1"/>
              <a:t>enfestasyonları</a:t>
            </a:r>
            <a:endParaRPr lang="tr-TR" sz="1500" dirty="0"/>
          </a:p>
          <a:p>
            <a:r>
              <a:rPr lang="tr-TR" sz="1500" dirty="0" err="1"/>
              <a:t>Hymenolepis</a:t>
            </a:r>
            <a:r>
              <a:rPr lang="tr-TR" sz="1500" dirty="0"/>
              <a:t> </a:t>
            </a:r>
            <a:r>
              <a:rPr lang="tr-TR" sz="1500" dirty="0" err="1"/>
              <a:t>nana</a:t>
            </a:r>
            <a:endParaRPr lang="tr-TR" sz="1500" dirty="0"/>
          </a:p>
        </p:txBody>
      </p:sp>
      <p:sp>
        <p:nvSpPr>
          <p:cNvPr id="25" name="Metin kutusu 24"/>
          <p:cNvSpPr txBox="1"/>
          <p:nvPr/>
        </p:nvSpPr>
        <p:spPr>
          <a:xfrm>
            <a:off x="5060879" y="400699"/>
            <a:ext cx="2334409" cy="1477328"/>
          </a:xfrm>
          <a:prstGeom prst="rect">
            <a:avLst/>
          </a:prstGeom>
          <a:noFill/>
        </p:spPr>
        <p:txBody>
          <a:bodyPr wrap="square" rtlCol="0">
            <a:spAutoFit/>
          </a:bodyPr>
          <a:lstStyle/>
          <a:p>
            <a:r>
              <a:rPr lang="tr-TR" sz="1500" dirty="0"/>
              <a:t>Karaciğer yetmezliği </a:t>
            </a:r>
            <a:endParaRPr lang="tr-TR" sz="1500" dirty="0" smtClean="0"/>
          </a:p>
          <a:p>
            <a:r>
              <a:rPr lang="tr-TR" sz="1500" dirty="0" smtClean="0"/>
              <a:t>( </a:t>
            </a:r>
            <a:r>
              <a:rPr lang="tr-TR" sz="1500" dirty="0" err="1"/>
              <a:t>Hepatik</a:t>
            </a:r>
            <a:r>
              <a:rPr lang="tr-TR" sz="1500" dirty="0"/>
              <a:t> yetmezlik )</a:t>
            </a:r>
          </a:p>
          <a:p>
            <a:r>
              <a:rPr lang="tr-TR" sz="1500" dirty="0"/>
              <a:t>Gebelik</a:t>
            </a:r>
          </a:p>
          <a:p>
            <a:r>
              <a:rPr lang="tr-TR" sz="1500" dirty="0" err="1"/>
              <a:t>Konjestif</a:t>
            </a:r>
            <a:r>
              <a:rPr lang="tr-TR" sz="1500" dirty="0"/>
              <a:t> kalp yetmezliği</a:t>
            </a:r>
          </a:p>
          <a:p>
            <a:r>
              <a:rPr lang="tr-TR" sz="1500" dirty="0" err="1"/>
              <a:t>İskemik</a:t>
            </a:r>
            <a:r>
              <a:rPr lang="tr-TR" sz="1500" dirty="0"/>
              <a:t> kalp hastalığı</a:t>
            </a:r>
          </a:p>
          <a:p>
            <a:r>
              <a:rPr lang="tr-TR" sz="1500" dirty="0"/>
              <a:t>Akut ateş</a:t>
            </a:r>
          </a:p>
        </p:txBody>
      </p:sp>
      <p:sp>
        <p:nvSpPr>
          <p:cNvPr id="26" name="Metin kutusu 25"/>
          <p:cNvSpPr txBox="1"/>
          <p:nvPr/>
        </p:nvSpPr>
        <p:spPr>
          <a:xfrm>
            <a:off x="9857593" y="361188"/>
            <a:ext cx="2334409" cy="1477328"/>
          </a:xfrm>
          <a:prstGeom prst="rect">
            <a:avLst/>
          </a:prstGeom>
          <a:noFill/>
        </p:spPr>
        <p:txBody>
          <a:bodyPr wrap="square" rtlCol="0">
            <a:spAutoFit/>
          </a:bodyPr>
          <a:lstStyle/>
          <a:p>
            <a:r>
              <a:rPr lang="tr-TR" sz="1500" dirty="0"/>
              <a:t>Bulantı ( </a:t>
            </a:r>
            <a:r>
              <a:rPr lang="tr-TR" sz="1500" dirty="0" err="1"/>
              <a:t>Emezis</a:t>
            </a:r>
            <a:r>
              <a:rPr lang="tr-TR" sz="1500" dirty="0"/>
              <a:t> )</a:t>
            </a:r>
          </a:p>
          <a:p>
            <a:r>
              <a:rPr lang="tr-TR" sz="1500" dirty="0"/>
              <a:t>Karın ağrısı</a:t>
            </a:r>
          </a:p>
          <a:p>
            <a:r>
              <a:rPr lang="tr-TR" sz="1500" dirty="0"/>
              <a:t>Kusma</a:t>
            </a:r>
          </a:p>
          <a:p>
            <a:r>
              <a:rPr lang="tr-TR" sz="1500" dirty="0" err="1"/>
              <a:t>Diyare</a:t>
            </a:r>
            <a:r>
              <a:rPr lang="tr-TR" sz="1500" dirty="0"/>
              <a:t> ( İshal )</a:t>
            </a:r>
          </a:p>
          <a:p>
            <a:r>
              <a:rPr lang="tr-TR" sz="1500" dirty="0"/>
              <a:t>Ürtiker</a:t>
            </a:r>
          </a:p>
          <a:p>
            <a:r>
              <a:rPr lang="tr-TR" sz="1500" dirty="0" err="1"/>
              <a:t>Kolestatik</a:t>
            </a:r>
            <a:r>
              <a:rPr lang="tr-TR" sz="1500" dirty="0"/>
              <a:t> sarılık</a:t>
            </a:r>
          </a:p>
        </p:txBody>
      </p:sp>
      <p:sp>
        <p:nvSpPr>
          <p:cNvPr id="27" name="Metin kutusu 26"/>
          <p:cNvSpPr txBox="1"/>
          <p:nvPr/>
        </p:nvSpPr>
        <p:spPr>
          <a:xfrm>
            <a:off x="7369063" y="345271"/>
            <a:ext cx="2334409" cy="784830"/>
          </a:xfrm>
          <a:prstGeom prst="rect">
            <a:avLst/>
          </a:prstGeom>
          <a:noFill/>
        </p:spPr>
        <p:txBody>
          <a:bodyPr wrap="square" rtlCol="0">
            <a:spAutoFit/>
          </a:bodyPr>
          <a:lstStyle/>
          <a:p>
            <a:r>
              <a:rPr lang="tr-TR" sz="1500" dirty="0"/>
              <a:t>Tablet, </a:t>
            </a:r>
            <a:r>
              <a:rPr lang="tr-TR" sz="1500" dirty="0" smtClean="0"/>
              <a:t>Kapsül şeklinde kullanımda günde </a:t>
            </a:r>
            <a:r>
              <a:rPr lang="tr-TR" sz="1500" dirty="0"/>
              <a:t>14 tablet 3 gün süreyle kullanılır.</a:t>
            </a:r>
          </a:p>
        </p:txBody>
      </p:sp>
      <p:cxnSp>
        <p:nvCxnSpPr>
          <p:cNvPr id="29" name="Düz Bağlayıcı 28"/>
          <p:cNvCxnSpPr/>
          <p:nvPr/>
        </p:nvCxnSpPr>
        <p:spPr>
          <a:xfrm flipV="1">
            <a:off x="973777" y="2298455"/>
            <a:ext cx="11218223" cy="25197"/>
          </a:xfrm>
          <a:prstGeom prst="line">
            <a:avLst/>
          </a:prstGeom>
        </p:spPr>
        <p:style>
          <a:lnRef idx="1">
            <a:schemeClr val="accent1"/>
          </a:lnRef>
          <a:fillRef idx="0">
            <a:schemeClr val="accent1"/>
          </a:fillRef>
          <a:effectRef idx="0">
            <a:schemeClr val="accent1"/>
          </a:effectRef>
          <a:fontRef idx="minor">
            <a:schemeClr val="tx1"/>
          </a:fontRef>
        </p:style>
      </p:cxnSp>
      <p:sp>
        <p:nvSpPr>
          <p:cNvPr id="31" name="Metin kutusu 30"/>
          <p:cNvSpPr txBox="1"/>
          <p:nvPr/>
        </p:nvSpPr>
        <p:spPr>
          <a:xfrm>
            <a:off x="997527" y="2634324"/>
            <a:ext cx="2334409" cy="400110"/>
          </a:xfrm>
          <a:prstGeom prst="rect">
            <a:avLst/>
          </a:prstGeom>
          <a:noFill/>
        </p:spPr>
        <p:txBody>
          <a:bodyPr wrap="square" rtlCol="0">
            <a:spAutoFit/>
          </a:bodyPr>
          <a:lstStyle/>
          <a:p>
            <a:r>
              <a:rPr lang="tr-TR" sz="2000" b="1" dirty="0" smtClean="0"/>
              <a:t>Tiabendazol</a:t>
            </a:r>
            <a:endParaRPr lang="tr-TR" sz="2000" b="1" dirty="0"/>
          </a:p>
        </p:txBody>
      </p:sp>
      <p:sp>
        <p:nvSpPr>
          <p:cNvPr id="32" name="Metin kutusu 31"/>
          <p:cNvSpPr txBox="1"/>
          <p:nvPr/>
        </p:nvSpPr>
        <p:spPr>
          <a:xfrm>
            <a:off x="2626325" y="2509766"/>
            <a:ext cx="2334409" cy="323165"/>
          </a:xfrm>
          <a:prstGeom prst="rect">
            <a:avLst/>
          </a:prstGeom>
          <a:noFill/>
        </p:spPr>
        <p:txBody>
          <a:bodyPr wrap="square" rtlCol="0">
            <a:spAutoFit/>
          </a:bodyPr>
          <a:lstStyle/>
          <a:p>
            <a:pPr fontAlgn="base"/>
            <a:r>
              <a:rPr lang="tr-TR" sz="1500" dirty="0"/>
              <a:t>Solucan enfeksiyonları</a:t>
            </a:r>
          </a:p>
        </p:txBody>
      </p:sp>
      <p:sp>
        <p:nvSpPr>
          <p:cNvPr id="33" name="Metin kutusu 32"/>
          <p:cNvSpPr txBox="1"/>
          <p:nvPr/>
        </p:nvSpPr>
        <p:spPr>
          <a:xfrm>
            <a:off x="9844644" y="2447313"/>
            <a:ext cx="2334409" cy="2400657"/>
          </a:xfrm>
          <a:prstGeom prst="rect">
            <a:avLst/>
          </a:prstGeom>
          <a:noFill/>
        </p:spPr>
        <p:txBody>
          <a:bodyPr wrap="square" rtlCol="0">
            <a:spAutoFit/>
          </a:bodyPr>
          <a:lstStyle/>
          <a:p>
            <a:pPr fontAlgn="base"/>
            <a:r>
              <a:rPr lang="tr-TR" sz="1500" dirty="0"/>
              <a:t>İ</a:t>
            </a:r>
            <a:r>
              <a:rPr lang="tr-TR" sz="1500" dirty="0" smtClean="0"/>
              <a:t>ştah </a:t>
            </a:r>
            <a:r>
              <a:rPr lang="tr-TR" sz="1500" dirty="0"/>
              <a:t>kaybı</a:t>
            </a:r>
          </a:p>
          <a:p>
            <a:pPr fontAlgn="base"/>
            <a:r>
              <a:rPr lang="tr-TR" sz="1500" dirty="0"/>
              <a:t>Kötü idrar kokusu</a:t>
            </a:r>
          </a:p>
          <a:p>
            <a:pPr fontAlgn="base"/>
            <a:r>
              <a:rPr lang="tr-TR" sz="1500" dirty="0"/>
              <a:t>İ</a:t>
            </a:r>
            <a:r>
              <a:rPr lang="tr-TR" sz="1500" dirty="0" smtClean="0"/>
              <a:t>shal</a:t>
            </a:r>
            <a:endParaRPr lang="tr-TR" sz="1500" dirty="0"/>
          </a:p>
          <a:p>
            <a:pPr fontAlgn="base"/>
            <a:r>
              <a:rPr lang="tr-TR" sz="1500" dirty="0"/>
              <a:t>Baş dönmesi</a:t>
            </a:r>
          </a:p>
          <a:p>
            <a:pPr fontAlgn="base"/>
            <a:r>
              <a:rPr lang="tr-TR" sz="1500" dirty="0"/>
              <a:t>Uyuşukluk</a:t>
            </a:r>
          </a:p>
          <a:p>
            <a:pPr fontAlgn="base"/>
            <a:r>
              <a:rPr lang="tr-TR" sz="1500" dirty="0"/>
              <a:t>Kuru gözler</a:t>
            </a:r>
          </a:p>
          <a:p>
            <a:pPr fontAlgn="base"/>
            <a:r>
              <a:rPr lang="tr-TR" sz="1500" dirty="0"/>
              <a:t>Baş ağrısı</a:t>
            </a:r>
          </a:p>
          <a:p>
            <a:pPr fontAlgn="base"/>
            <a:r>
              <a:rPr lang="tr-TR" sz="1500" dirty="0"/>
              <a:t>Hazımsızlık</a:t>
            </a:r>
          </a:p>
          <a:p>
            <a:pPr fontAlgn="base"/>
            <a:r>
              <a:rPr lang="tr-TR" sz="1500" dirty="0"/>
              <a:t>Sinirlilik</a:t>
            </a:r>
          </a:p>
          <a:p>
            <a:pPr fontAlgn="base"/>
            <a:r>
              <a:rPr lang="tr-TR" sz="1500" dirty="0"/>
              <a:t>Mide bulantısı</a:t>
            </a:r>
          </a:p>
        </p:txBody>
      </p:sp>
      <p:sp>
        <p:nvSpPr>
          <p:cNvPr id="34" name="Metin kutusu 33"/>
          <p:cNvSpPr txBox="1"/>
          <p:nvPr/>
        </p:nvSpPr>
        <p:spPr>
          <a:xfrm>
            <a:off x="5090184" y="2490088"/>
            <a:ext cx="2334409" cy="323165"/>
          </a:xfrm>
          <a:prstGeom prst="rect">
            <a:avLst/>
          </a:prstGeom>
          <a:noFill/>
        </p:spPr>
        <p:txBody>
          <a:bodyPr wrap="square" rtlCol="0">
            <a:spAutoFit/>
          </a:bodyPr>
          <a:lstStyle/>
          <a:p>
            <a:pPr fontAlgn="base"/>
            <a:r>
              <a:rPr lang="tr-TR" sz="1500" dirty="0"/>
              <a:t>Aşırı </a:t>
            </a:r>
            <a:r>
              <a:rPr lang="tr-TR" sz="1500" dirty="0" smtClean="0"/>
              <a:t>duyarlılık</a:t>
            </a:r>
          </a:p>
        </p:txBody>
      </p:sp>
      <p:sp>
        <p:nvSpPr>
          <p:cNvPr id="30" name="Metin kutusu 29"/>
          <p:cNvSpPr txBox="1"/>
          <p:nvPr/>
        </p:nvSpPr>
        <p:spPr>
          <a:xfrm>
            <a:off x="7393906" y="2428920"/>
            <a:ext cx="2334409" cy="2169825"/>
          </a:xfrm>
          <a:prstGeom prst="rect">
            <a:avLst/>
          </a:prstGeom>
          <a:noFill/>
        </p:spPr>
        <p:txBody>
          <a:bodyPr wrap="square" rtlCol="0">
            <a:spAutoFit/>
          </a:bodyPr>
          <a:lstStyle/>
          <a:p>
            <a:pPr fontAlgn="base"/>
            <a:r>
              <a:rPr lang="tr-TR" sz="1500" dirty="0" smtClean="0"/>
              <a:t>500 </a:t>
            </a:r>
            <a:r>
              <a:rPr lang="tr-TR" sz="1500" dirty="0"/>
              <a:t>mg çiğnenebilir tabletler olarak sağlanan bir </a:t>
            </a:r>
            <a:r>
              <a:rPr lang="tr-TR" sz="1500" dirty="0" err="1" smtClean="0"/>
              <a:t>anthelmintiktir</a:t>
            </a:r>
            <a:r>
              <a:rPr lang="tr-TR" sz="1500" dirty="0"/>
              <a:t> ve 5 </a:t>
            </a:r>
            <a:r>
              <a:rPr lang="tr-TR" sz="1500" dirty="0" smtClean="0"/>
              <a:t>ml </a:t>
            </a:r>
            <a:r>
              <a:rPr lang="tr-TR" sz="1500" dirty="0"/>
              <a:t>başına 500 mg </a:t>
            </a:r>
            <a:r>
              <a:rPr lang="tr-TR" sz="1500" dirty="0" smtClean="0"/>
              <a:t>tiabendazol </a:t>
            </a:r>
            <a:r>
              <a:rPr lang="tr-TR" sz="1500" dirty="0"/>
              <a:t>içeren bir süspansiyon </a:t>
            </a:r>
            <a:r>
              <a:rPr lang="tr-TR" sz="1500" dirty="0" smtClean="0"/>
              <a:t>olarak alınır.</a:t>
            </a:r>
            <a:r>
              <a:rPr lang="tr-TR" sz="1500" dirty="0"/>
              <a:t> Süspansiyon </a:t>
            </a:r>
            <a:endParaRPr lang="tr-TR" sz="1500" dirty="0" smtClean="0"/>
          </a:p>
          <a:p>
            <a:pPr fontAlgn="base"/>
            <a:r>
              <a:rPr lang="tr-TR" sz="1500" dirty="0" smtClean="0"/>
              <a:t>ayrıca </a:t>
            </a:r>
            <a:r>
              <a:rPr lang="tr-TR" sz="1500" dirty="0"/>
              <a:t>koruyucu olarak eklenen %0.1 </a:t>
            </a:r>
            <a:r>
              <a:rPr lang="tr-TR" sz="1500" dirty="0" err="1"/>
              <a:t>sorbik</a:t>
            </a:r>
            <a:r>
              <a:rPr lang="tr-TR" sz="1500" dirty="0"/>
              <a:t> asit içerir.</a:t>
            </a:r>
          </a:p>
        </p:txBody>
      </p:sp>
    </p:spTree>
    <p:extLst>
      <p:ext uri="{BB962C8B-B14F-4D97-AF65-F5344CB8AC3E}">
        <p14:creationId xmlns:p14="http://schemas.microsoft.com/office/powerpoint/2010/main" val="4172797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Düz Bağlayıcı 3"/>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Düz Bağlayıcı 4"/>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Dikdörtgen 14"/>
          <p:cNvSpPr/>
          <p:nvPr/>
        </p:nvSpPr>
        <p:spPr>
          <a:xfrm rot="16200000">
            <a:off x="-1399308" y="3113529"/>
            <a:ext cx="3213124"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Antiviral</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7" name="İçerik Yer Tutucusu 2"/>
          <p:cNvSpPr txBox="1">
            <a:spLocks/>
          </p:cNvSpPr>
          <p:nvPr/>
        </p:nvSpPr>
        <p:spPr>
          <a:xfrm>
            <a:off x="1145474" y="-25547"/>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18" name="Metin kutusu 17"/>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19" name="Metin kutusu 18"/>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0" name="Metin kutusu 19"/>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1" name="Metin kutusu 20"/>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2" name="Dikdörtgen 21"/>
          <p:cNvSpPr/>
          <p:nvPr/>
        </p:nvSpPr>
        <p:spPr>
          <a:xfrm rot="16200000">
            <a:off x="-2570356" y="3027787"/>
            <a:ext cx="6573659" cy="630942"/>
          </a:xfrm>
          <a:prstGeom prst="rect">
            <a:avLst/>
          </a:prstGeom>
          <a:noFill/>
        </p:spPr>
        <p:txBody>
          <a:bodyPr wrap="none" lIns="91440" tIns="45720" rIns="91440" bIns="45720">
            <a:spAutoFit/>
          </a:bodyPr>
          <a:lstStyle/>
          <a:p>
            <a:pPr algn="ctr"/>
            <a:r>
              <a:rPr lang="tr-TR" sz="35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Antihelmintik</a:t>
            </a:r>
            <a:r>
              <a:rPr lang="tr-TR" sz="35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35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23" name="Metin kutusu 22"/>
          <p:cNvSpPr txBox="1"/>
          <p:nvPr/>
        </p:nvSpPr>
        <p:spPr>
          <a:xfrm>
            <a:off x="1094417" y="563395"/>
            <a:ext cx="2592288" cy="369332"/>
          </a:xfrm>
          <a:prstGeom prst="rect">
            <a:avLst/>
          </a:prstGeom>
          <a:noFill/>
        </p:spPr>
        <p:txBody>
          <a:bodyPr wrap="square" rtlCol="0">
            <a:spAutoFit/>
          </a:bodyPr>
          <a:lstStyle/>
          <a:p>
            <a:r>
              <a:rPr lang="tr-TR" b="1" dirty="0" err="1"/>
              <a:t>Albendazol</a:t>
            </a:r>
            <a:endParaRPr lang="tr-TR" b="1" dirty="0"/>
          </a:p>
        </p:txBody>
      </p:sp>
      <p:sp>
        <p:nvSpPr>
          <p:cNvPr id="24" name="Metin kutusu 23"/>
          <p:cNvSpPr txBox="1"/>
          <p:nvPr/>
        </p:nvSpPr>
        <p:spPr>
          <a:xfrm>
            <a:off x="2625500" y="400110"/>
            <a:ext cx="2473464" cy="5170646"/>
          </a:xfrm>
          <a:prstGeom prst="rect">
            <a:avLst/>
          </a:prstGeom>
          <a:noFill/>
        </p:spPr>
        <p:txBody>
          <a:bodyPr wrap="square" rtlCol="0">
            <a:spAutoFit/>
          </a:bodyPr>
          <a:lstStyle/>
          <a:p>
            <a:r>
              <a:rPr lang="tr-TR" sz="1500" dirty="0" err="1"/>
              <a:t>Taenia</a:t>
            </a:r>
            <a:r>
              <a:rPr lang="tr-TR" sz="1500" dirty="0"/>
              <a:t> </a:t>
            </a:r>
            <a:r>
              <a:rPr lang="tr-TR" sz="1500" dirty="0" err="1" smtClean="0"/>
              <a:t>solium</a:t>
            </a:r>
            <a:endParaRPr lang="tr-TR" sz="1500" dirty="0"/>
          </a:p>
          <a:p>
            <a:r>
              <a:rPr lang="tr-TR" sz="1500" dirty="0" smtClean="0"/>
              <a:t>( </a:t>
            </a:r>
            <a:r>
              <a:rPr lang="tr-TR" sz="1500" dirty="0"/>
              <a:t>Domuz tenyası )</a:t>
            </a:r>
          </a:p>
          <a:p>
            <a:r>
              <a:rPr lang="tr-TR" sz="1500" dirty="0" err="1"/>
              <a:t>Echinococcus</a:t>
            </a:r>
            <a:r>
              <a:rPr lang="tr-TR" sz="1500" dirty="0"/>
              <a:t> </a:t>
            </a:r>
            <a:r>
              <a:rPr lang="tr-TR" sz="1500" dirty="0" err="1"/>
              <a:t>granulosus</a:t>
            </a:r>
            <a:r>
              <a:rPr lang="tr-TR" sz="1500" dirty="0"/>
              <a:t> </a:t>
            </a:r>
            <a:endParaRPr lang="tr-TR" sz="1500" dirty="0" smtClean="0"/>
          </a:p>
          <a:p>
            <a:r>
              <a:rPr lang="tr-TR" sz="1500" dirty="0" smtClean="0"/>
              <a:t>(Kist </a:t>
            </a:r>
            <a:r>
              <a:rPr lang="tr-TR" sz="1500" dirty="0" err="1"/>
              <a:t>hidatik</a:t>
            </a:r>
            <a:r>
              <a:rPr lang="tr-TR" sz="1500" dirty="0"/>
              <a:t>, köpek tenyası )</a:t>
            </a:r>
          </a:p>
          <a:p>
            <a:r>
              <a:rPr lang="tr-TR" sz="1500" dirty="0" err="1"/>
              <a:t>Echinococcus</a:t>
            </a:r>
            <a:r>
              <a:rPr lang="tr-TR" sz="1500" dirty="0"/>
              <a:t> </a:t>
            </a:r>
            <a:r>
              <a:rPr lang="tr-TR" sz="1500" dirty="0" err="1"/>
              <a:t>multilocularis</a:t>
            </a:r>
            <a:endParaRPr lang="tr-TR" sz="1500" dirty="0"/>
          </a:p>
          <a:p>
            <a:r>
              <a:rPr lang="tr-TR" sz="1500" dirty="0" err="1"/>
              <a:t>Ascaris</a:t>
            </a:r>
            <a:r>
              <a:rPr lang="tr-TR" sz="1500" dirty="0"/>
              <a:t> </a:t>
            </a:r>
            <a:r>
              <a:rPr lang="tr-TR" sz="1500" dirty="0" err="1"/>
              <a:t>lumbricoides</a:t>
            </a:r>
            <a:endParaRPr lang="tr-TR" sz="1500" dirty="0"/>
          </a:p>
          <a:p>
            <a:r>
              <a:rPr lang="tr-TR" sz="1500" dirty="0" err="1"/>
              <a:t>Enterobius</a:t>
            </a:r>
            <a:r>
              <a:rPr lang="tr-TR" sz="1500" dirty="0"/>
              <a:t> </a:t>
            </a:r>
            <a:r>
              <a:rPr lang="tr-TR" sz="1500" dirty="0" err="1" smtClean="0"/>
              <a:t>vermicularis</a:t>
            </a:r>
            <a:endParaRPr lang="tr-TR" sz="1500" dirty="0"/>
          </a:p>
          <a:p>
            <a:r>
              <a:rPr lang="tr-TR" sz="1500" dirty="0" smtClean="0"/>
              <a:t>(Oksiyür</a:t>
            </a:r>
            <a:r>
              <a:rPr lang="tr-TR" sz="1500" dirty="0"/>
              <a:t>, kıl kurdu )</a:t>
            </a:r>
          </a:p>
          <a:p>
            <a:r>
              <a:rPr lang="tr-TR" sz="1500" dirty="0" err="1"/>
              <a:t>Necator</a:t>
            </a:r>
            <a:r>
              <a:rPr lang="tr-TR" sz="1500" dirty="0"/>
              <a:t> </a:t>
            </a:r>
            <a:r>
              <a:rPr lang="tr-TR" sz="1500" dirty="0" err="1"/>
              <a:t>americanus</a:t>
            </a:r>
            <a:r>
              <a:rPr lang="tr-TR" sz="1500" dirty="0"/>
              <a:t>, </a:t>
            </a:r>
            <a:r>
              <a:rPr lang="tr-TR" sz="1500" dirty="0" err="1"/>
              <a:t>ancylostoma</a:t>
            </a:r>
            <a:r>
              <a:rPr lang="tr-TR" sz="1500" dirty="0"/>
              <a:t> </a:t>
            </a:r>
            <a:r>
              <a:rPr lang="tr-TR" sz="1500" dirty="0" err="1"/>
              <a:t>duodenale</a:t>
            </a:r>
            <a:r>
              <a:rPr lang="tr-TR" sz="1500" dirty="0"/>
              <a:t> </a:t>
            </a:r>
            <a:endParaRPr lang="tr-TR" sz="1500" dirty="0" smtClean="0"/>
          </a:p>
          <a:p>
            <a:r>
              <a:rPr lang="tr-TR" sz="1500" dirty="0" smtClean="0"/>
              <a:t>( </a:t>
            </a:r>
            <a:r>
              <a:rPr lang="tr-TR" sz="1500" dirty="0"/>
              <a:t>Kancalı kurt )</a:t>
            </a:r>
          </a:p>
          <a:p>
            <a:r>
              <a:rPr lang="tr-TR" sz="1500" dirty="0" err="1"/>
              <a:t>Strongyloides</a:t>
            </a:r>
            <a:r>
              <a:rPr lang="tr-TR" sz="1500" dirty="0"/>
              <a:t> </a:t>
            </a:r>
            <a:r>
              <a:rPr lang="tr-TR" sz="1500" dirty="0" err="1"/>
              <a:t>stercoralis</a:t>
            </a:r>
            <a:r>
              <a:rPr lang="tr-TR" sz="1500" dirty="0"/>
              <a:t> </a:t>
            </a:r>
            <a:endParaRPr lang="tr-TR" sz="1500" dirty="0" smtClean="0"/>
          </a:p>
          <a:p>
            <a:r>
              <a:rPr lang="tr-TR" sz="1500" dirty="0" smtClean="0"/>
              <a:t>( </a:t>
            </a:r>
            <a:r>
              <a:rPr lang="tr-TR" sz="1500" dirty="0"/>
              <a:t>İplik kurdu )</a:t>
            </a:r>
          </a:p>
          <a:p>
            <a:r>
              <a:rPr lang="tr-TR" sz="1500" dirty="0" err="1"/>
              <a:t>Trichuris</a:t>
            </a:r>
            <a:r>
              <a:rPr lang="tr-TR" sz="1500" dirty="0"/>
              <a:t> </a:t>
            </a:r>
            <a:r>
              <a:rPr lang="tr-TR" sz="1500" dirty="0" err="1"/>
              <a:t>trichiura</a:t>
            </a:r>
            <a:r>
              <a:rPr lang="tr-TR" sz="1500" dirty="0"/>
              <a:t> </a:t>
            </a:r>
            <a:endParaRPr lang="tr-TR" sz="1500" dirty="0" smtClean="0"/>
          </a:p>
          <a:p>
            <a:r>
              <a:rPr lang="tr-TR" sz="1500" dirty="0" smtClean="0"/>
              <a:t>( </a:t>
            </a:r>
            <a:r>
              <a:rPr lang="tr-TR" sz="1500" dirty="0"/>
              <a:t>Kamçılı kurt )</a:t>
            </a:r>
          </a:p>
          <a:p>
            <a:r>
              <a:rPr lang="tr-TR" sz="1500" dirty="0" err="1"/>
              <a:t>Capillaria</a:t>
            </a:r>
            <a:r>
              <a:rPr lang="tr-TR" sz="1500" dirty="0"/>
              <a:t> </a:t>
            </a:r>
            <a:r>
              <a:rPr lang="tr-TR" sz="1500" dirty="0" err="1"/>
              <a:t>philippinensis</a:t>
            </a:r>
            <a:endParaRPr lang="tr-TR" sz="1500" dirty="0"/>
          </a:p>
          <a:p>
            <a:r>
              <a:rPr lang="tr-TR" sz="1500" dirty="0" err="1"/>
              <a:t>Trichostrongylus</a:t>
            </a:r>
            <a:endParaRPr lang="tr-TR" sz="1500" dirty="0"/>
          </a:p>
          <a:p>
            <a:r>
              <a:rPr lang="tr-TR" sz="1500" dirty="0" err="1"/>
              <a:t>Trichinella</a:t>
            </a:r>
            <a:r>
              <a:rPr lang="tr-TR" sz="1500" dirty="0"/>
              <a:t> </a:t>
            </a:r>
            <a:r>
              <a:rPr lang="tr-TR" sz="1500" dirty="0" err="1"/>
              <a:t>spiralis</a:t>
            </a:r>
            <a:endParaRPr lang="tr-TR" sz="1500" dirty="0"/>
          </a:p>
          <a:p>
            <a:r>
              <a:rPr lang="tr-TR" sz="1500" dirty="0" err="1"/>
              <a:t>Chlonorchis</a:t>
            </a:r>
            <a:r>
              <a:rPr lang="tr-TR" sz="1500" dirty="0"/>
              <a:t> </a:t>
            </a:r>
            <a:r>
              <a:rPr lang="tr-TR" sz="1500" dirty="0" err="1"/>
              <a:t>sinensis</a:t>
            </a:r>
            <a:r>
              <a:rPr lang="tr-TR" sz="1500" dirty="0"/>
              <a:t> </a:t>
            </a:r>
            <a:endParaRPr lang="tr-TR" sz="1500" dirty="0" smtClean="0"/>
          </a:p>
          <a:p>
            <a:r>
              <a:rPr lang="tr-TR" sz="1500" dirty="0" smtClean="0"/>
              <a:t>( </a:t>
            </a:r>
            <a:r>
              <a:rPr lang="tr-TR" sz="1500" dirty="0"/>
              <a:t>Çin karaciğer kurdu )</a:t>
            </a:r>
          </a:p>
          <a:p>
            <a:r>
              <a:rPr lang="tr-TR" sz="1500" dirty="0" err="1"/>
              <a:t>Giardia</a:t>
            </a:r>
            <a:r>
              <a:rPr lang="tr-TR" sz="1500" dirty="0"/>
              <a:t> </a:t>
            </a:r>
            <a:r>
              <a:rPr lang="tr-TR" sz="1500" dirty="0" err="1"/>
              <a:t>species</a:t>
            </a:r>
            <a:endParaRPr lang="tr-TR" sz="1500" dirty="0"/>
          </a:p>
          <a:p>
            <a:endParaRPr lang="tr-TR" sz="1500" dirty="0"/>
          </a:p>
        </p:txBody>
      </p:sp>
      <p:sp>
        <p:nvSpPr>
          <p:cNvPr id="25" name="Metin kutusu 24"/>
          <p:cNvSpPr txBox="1"/>
          <p:nvPr/>
        </p:nvSpPr>
        <p:spPr>
          <a:xfrm>
            <a:off x="5196026" y="452866"/>
            <a:ext cx="1729788" cy="600164"/>
          </a:xfrm>
          <a:prstGeom prst="rect">
            <a:avLst/>
          </a:prstGeom>
          <a:noFill/>
        </p:spPr>
        <p:txBody>
          <a:bodyPr wrap="square" rtlCol="0">
            <a:spAutoFit/>
          </a:bodyPr>
          <a:lstStyle/>
          <a:p>
            <a:r>
              <a:rPr lang="tr-TR" sz="1500" dirty="0"/>
              <a:t>Aşırı duyarlılık</a:t>
            </a:r>
          </a:p>
          <a:p>
            <a:endParaRPr lang="tr-TR" dirty="0"/>
          </a:p>
        </p:txBody>
      </p:sp>
      <p:sp>
        <p:nvSpPr>
          <p:cNvPr id="26" name="Metin kutusu 25"/>
          <p:cNvSpPr txBox="1"/>
          <p:nvPr/>
        </p:nvSpPr>
        <p:spPr>
          <a:xfrm>
            <a:off x="7419137" y="410545"/>
            <a:ext cx="2409391" cy="3785652"/>
          </a:xfrm>
          <a:prstGeom prst="rect">
            <a:avLst/>
          </a:prstGeom>
          <a:noFill/>
        </p:spPr>
        <p:txBody>
          <a:bodyPr wrap="square" rtlCol="0">
            <a:spAutoFit/>
          </a:bodyPr>
          <a:lstStyle/>
          <a:p>
            <a:r>
              <a:rPr lang="tr-TR" sz="1500" dirty="0"/>
              <a:t>Tablet, </a:t>
            </a:r>
            <a:r>
              <a:rPr lang="tr-TR" sz="1500" dirty="0" smtClean="0"/>
              <a:t>Kapsül şeklinde Kullanımda</a:t>
            </a:r>
            <a:r>
              <a:rPr lang="tr-TR" sz="1500" dirty="0"/>
              <a:t> </a:t>
            </a:r>
            <a:r>
              <a:rPr lang="tr-TR" sz="1500" dirty="0" smtClean="0"/>
              <a:t>kist </a:t>
            </a:r>
            <a:r>
              <a:rPr lang="tr-TR" sz="1500" dirty="0" err="1"/>
              <a:t>hidatik</a:t>
            </a:r>
            <a:r>
              <a:rPr lang="tr-TR" sz="1500" dirty="0"/>
              <a:t> tedavisinde günde 2 defa 400mg kullanılır. Yıllarca tedaviye devam edilir. </a:t>
            </a:r>
            <a:r>
              <a:rPr lang="tr-TR" sz="1500" dirty="0" err="1"/>
              <a:t>Helmintik</a:t>
            </a:r>
            <a:r>
              <a:rPr lang="tr-TR" sz="1500" dirty="0"/>
              <a:t> enfeksiyonlarda, tenyalarda ve kancalı kurt enfeksiyonlarında tek seferde 400mg kullanılır, doz 3 hafta sonra tekrarlanır</a:t>
            </a:r>
            <a:r>
              <a:rPr lang="tr-TR" sz="1500" dirty="0" smtClean="0"/>
              <a:t>. </a:t>
            </a:r>
            <a:r>
              <a:rPr lang="tr-TR" sz="1500" dirty="0" err="1" smtClean="0"/>
              <a:t>Trişinella</a:t>
            </a:r>
            <a:r>
              <a:rPr lang="tr-TR" sz="1500" dirty="0" smtClean="0"/>
              <a:t> </a:t>
            </a:r>
            <a:r>
              <a:rPr lang="tr-TR" sz="1500" dirty="0"/>
              <a:t>enfeksiyonunda günde 2 defa 400mg alınır. 15 gün süre ile tedaviye devam edilir. </a:t>
            </a:r>
            <a:r>
              <a:rPr lang="tr-TR" sz="1500" dirty="0" smtClean="0"/>
              <a:t> </a:t>
            </a:r>
            <a:r>
              <a:rPr lang="tr-TR" sz="1500" dirty="0" err="1" smtClean="0"/>
              <a:t>Giardia</a:t>
            </a:r>
            <a:r>
              <a:rPr lang="tr-TR" sz="1500" dirty="0" smtClean="0"/>
              <a:t> </a:t>
            </a:r>
            <a:r>
              <a:rPr lang="tr-TR" sz="1500" dirty="0"/>
              <a:t>enfeksiyonunda günde 400mg 3 gün süre ile alınır.</a:t>
            </a:r>
          </a:p>
        </p:txBody>
      </p:sp>
      <p:sp>
        <p:nvSpPr>
          <p:cNvPr id="27" name="Metin kutusu 26"/>
          <p:cNvSpPr txBox="1"/>
          <p:nvPr/>
        </p:nvSpPr>
        <p:spPr>
          <a:xfrm>
            <a:off x="9837461" y="400110"/>
            <a:ext cx="2016224" cy="3785652"/>
          </a:xfrm>
          <a:prstGeom prst="rect">
            <a:avLst/>
          </a:prstGeom>
          <a:noFill/>
        </p:spPr>
        <p:txBody>
          <a:bodyPr wrap="square" rtlCol="0">
            <a:spAutoFit/>
          </a:bodyPr>
          <a:lstStyle/>
          <a:p>
            <a:r>
              <a:rPr lang="tr-TR" sz="1500" dirty="0"/>
              <a:t>Baş ağrısı</a:t>
            </a:r>
          </a:p>
          <a:p>
            <a:r>
              <a:rPr lang="tr-TR" sz="1500" dirty="0"/>
              <a:t>Baş Dönmesi ( </a:t>
            </a:r>
            <a:r>
              <a:rPr lang="tr-TR" sz="1500" dirty="0" err="1"/>
              <a:t>Vertigo</a:t>
            </a:r>
            <a:r>
              <a:rPr lang="tr-TR" sz="1500" dirty="0"/>
              <a:t> )</a:t>
            </a:r>
          </a:p>
          <a:p>
            <a:r>
              <a:rPr lang="tr-TR" sz="1500" dirty="0"/>
              <a:t>Bulantı ( </a:t>
            </a:r>
            <a:r>
              <a:rPr lang="tr-TR" sz="1500" dirty="0" err="1"/>
              <a:t>Emezis</a:t>
            </a:r>
            <a:r>
              <a:rPr lang="tr-TR" sz="1500" dirty="0"/>
              <a:t> )</a:t>
            </a:r>
          </a:p>
          <a:p>
            <a:r>
              <a:rPr lang="tr-TR" sz="1500" dirty="0"/>
              <a:t>Karın ağrısı</a:t>
            </a:r>
          </a:p>
          <a:p>
            <a:r>
              <a:rPr lang="tr-TR" sz="1500" dirty="0"/>
              <a:t>Kusma</a:t>
            </a:r>
          </a:p>
          <a:p>
            <a:r>
              <a:rPr lang="tr-TR" sz="1500" dirty="0"/>
              <a:t>Ateş</a:t>
            </a:r>
          </a:p>
          <a:p>
            <a:r>
              <a:rPr lang="tr-TR" sz="1500" dirty="0"/>
              <a:t>Karaciğer fonksiyon testlerinde yükselme </a:t>
            </a:r>
            <a:endParaRPr lang="tr-TR" sz="1500" dirty="0" smtClean="0"/>
          </a:p>
          <a:p>
            <a:r>
              <a:rPr lang="tr-TR" sz="1500" dirty="0" smtClean="0"/>
              <a:t>(AST </a:t>
            </a:r>
            <a:r>
              <a:rPr lang="tr-TR" sz="1500" dirty="0"/>
              <a:t>ve ALT </a:t>
            </a:r>
            <a:r>
              <a:rPr lang="tr-TR" sz="1500" dirty="0" smtClean="0"/>
              <a:t>yükselmesi)</a:t>
            </a:r>
            <a:endParaRPr lang="tr-TR" sz="1500" dirty="0"/>
          </a:p>
          <a:p>
            <a:r>
              <a:rPr lang="tr-TR" sz="1500" dirty="0" err="1"/>
              <a:t>Alopesi</a:t>
            </a:r>
            <a:r>
              <a:rPr lang="tr-TR" sz="1500" dirty="0"/>
              <a:t> ( Kellik )</a:t>
            </a:r>
          </a:p>
          <a:p>
            <a:r>
              <a:rPr lang="tr-TR" sz="1500" dirty="0"/>
              <a:t>Kemik iliği depresyonu</a:t>
            </a:r>
          </a:p>
          <a:p>
            <a:r>
              <a:rPr lang="tr-TR" sz="1500" dirty="0"/>
              <a:t>Kafa içi basınç artışı </a:t>
            </a:r>
            <a:endParaRPr lang="tr-TR" sz="1500" dirty="0" smtClean="0"/>
          </a:p>
          <a:p>
            <a:r>
              <a:rPr lang="tr-TR" sz="1500" dirty="0" smtClean="0"/>
              <a:t>(KİBAS </a:t>
            </a:r>
            <a:r>
              <a:rPr lang="tr-TR" sz="1500" dirty="0"/>
              <a:t>)</a:t>
            </a:r>
          </a:p>
          <a:p>
            <a:r>
              <a:rPr lang="tr-TR" sz="1500" dirty="0" err="1"/>
              <a:t>Lökopeni</a:t>
            </a:r>
            <a:endParaRPr lang="tr-TR" sz="1500" dirty="0"/>
          </a:p>
          <a:p>
            <a:r>
              <a:rPr lang="tr-TR" sz="1500" dirty="0"/>
              <a:t>Akut böbrek yetmezliği</a:t>
            </a:r>
          </a:p>
          <a:p>
            <a:endParaRPr lang="tr-TR" sz="1500" dirty="0"/>
          </a:p>
        </p:txBody>
      </p:sp>
    </p:spTree>
    <p:extLst>
      <p:ext uri="{BB962C8B-B14F-4D97-AF65-F5344CB8AC3E}">
        <p14:creationId xmlns:p14="http://schemas.microsoft.com/office/powerpoint/2010/main" val="330875335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Dikdörtgen 15"/>
          <p:cNvSpPr/>
          <p:nvPr/>
        </p:nvSpPr>
        <p:spPr>
          <a:xfrm rot="16200000">
            <a:off x="-1399308" y="3113529"/>
            <a:ext cx="3213124"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Antiviral</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7" name="Dikdörtgen 16"/>
          <p:cNvSpPr/>
          <p:nvPr/>
        </p:nvSpPr>
        <p:spPr>
          <a:xfrm rot="16200000">
            <a:off x="-2570356" y="3027787"/>
            <a:ext cx="6573659" cy="630942"/>
          </a:xfrm>
          <a:prstGeom prst="rect">
            <a:avLst/>
          </a:prstGeom>
          <a:noFill/>
        </p:spPr>
        <p:txBody>
          <a:bodyPr wrap="none" lIns="91440" tIns="45720" rIns="91440" bIns="45720">
            <a:spAutoFit/>
          </a:bodyPr>
          <a:lstStyle/>
          <a:p>
            <a:pPr algn="ctr"/>
            <a:r>
              <a:rPr lang="tr-TR" sz="35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Antihelmintik</a:t>
            </a:r>
            <a:r>
              <a:rPr lang="tr-TR" sz="35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35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8" name="İçerik Yer Tutucusu 2"/>
          <p:cNvSpPr txBox="1">
            <a:spLocks/>
          </p:cNvSpPr>
          <p:nvPr/>
        </p:nvSpPr>
        <p:spPr>
          <a:xfrm>
            <a:off x="1145474" y="-25547"/>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19" name="Metin kutusu 18"/>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20" name="Metin kutusu 19"/>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1" name="Metin kutusu 20"/>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2" name="Metin kutusu 21"/>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3" name="Metin kutusu 22"/>
          <p:cNvSpPr txBox="1"/>
          <p:nvPr/>
        </p:nvSpPr>
        <p:spPr>
          <a:xfrm>
            <a:off x="1145474" y="536805"/>
            <a:ext cx="2016224" cy="369332"/>
          </a:xfrm>
          <a:prstGeom prst="rect">
            <a:avLst/>
          </a:prstGeom>
          <a:noFill/>
        </p:spPr>
        <p:txBody>
          <a:bodyPr wrap="square" rtlCol="0">
            <a:spAutoFit/>
          </a:bodyPr>
          <a:lstStyle/>
          <a:p>
            <a:r>
              <a:rPr lang="tr-TR" b="1" dirty="0" err="1" smtClean="0"/>
              <a:t>Pirvinyum</a:t>
            </a:r>
            <a:endParaRPr lang="tr-TR" b="1" dirty="0"/>
          </a:p>
        </p:txBody>
      </p:sp>
      <p:sp>
        <p:nvSpPr>
          <p:cNvPr id="24" name="Metin kutusu 23"/>
          <p:cNvSpPr txBox="1"/>
          <p:nvPr/>
        </p:nvSpPr>
        <p:spPr>
          <a:xfrm>
            <a:off x="2677058" y="400110"/>
            <a:ext cx="1967679" cy="1015663"/>
          </a:xfrm>
          <a:prstGeom prst="rect">
            <a:avLst/>
          </a:prstGeom>
          <a:noFill/>
        </p:spPr>
        <p:txBody>
          <a:bodyPr wrap="square" rtlCol="0">
            <a:spAutoFit/>
          </a:bodyPr>
          <a:lstStyle/>
          <a:p>
            <a:r>
              <a:rPr lang="tr-TR" sz="1500" dirty="0" err="1"/>
              <a:t>Ascaris</a:t>
            </a:r>
            <a:r>
              <a:rPr lang="tr-TR" sz="1500" dirty="0"/>
              <a:t> </a:t>
            </a:r>
            <a:r>
              <a:rPr lang="tr-TR" sz="1500" dirty="0" err="1"/>
              <a:t>lumbricoides</a:t>
            </a:r>
            <a:endParaRPr lang="tr-TR" sz="1500" dirty="0"/>
          </a:p>
          <a:p>
            <a:r>
              <a:rPr lang="tr-TR" sz="1500" dirty="0" err="1"/>
              <a:t>Enterobius</a:t>
            </a:r>
            <a:r>
              <a:rPr lang="tr-TR" sz="1500" dirty="0"/>
              <a:t> </a:t>
            </a:r>
            <a:r>
              <a:rPr lang="tr-TR" sz="1500" dirty="0" err="1"/>
              <a:t>V</a:t>
            </a:r>
            <a:r>
              <a:rPr lang="tr-TR" sz="1500" dirty="0" err="1" smtClean="0"/>
              <a:t>ermicularis</a:t>
            </a:r>
            <a:r>
              <a:rPr lang="tr-TR" sz="1500" dirty="0" smtClean="0"/>
              <a:t> </a:t>
            </a:r>
          </a:p>
          <a:p>
            <a:r>
              <a:rPr lang="tr-TR" sz="1500" dirty="0" smtClean="0"/>
              <a:t>( </a:t>
            </a:r>
            <a:r>
              <a:rPr lang="tr-TR" sz="1500" dirty="0"/>
              <a:t>Oksiyür, kıl </a:t>
            </a:r>
            <a:r>
              <a:rPr lang="tr-TR" sz="1500" dirty="0" smtClean="0"/>
              <a:t>kurdu)</a:t>
            </a:r>
            <a:endParaRPr lang="tr-TR" dirty="0"/>
          </a:p>
        </p:txBody>
      </p:sp>
      <p:sp>
        <p:nvSpPr>
          <p:cNvPr id="25" name="Metin kutusu 24"/>
          <p:cNvSpPr txBox="1"/>
          <p:nvPr/>
        </p:nvSpPr>
        <p:spPr>
          <a:xfrm>
            <a:off x="5057791" y="401474"/>
            <a:ext cx="2367880" cy="3139321"/>
          </a:xfrm>
          <a:prstGeom prst="rect">
            <a:avLst/>
          </a:prstGeom>
          <a:noFill/>
        </p:spPr>
        <p:txBody>
          <a:bodyPr wrap="square" rtlCol="0">
            <a:spAutoFit/>
          </a:bodyPr>
          <a:lstStyle/>
          <a:p>
            <a:r>
              <a:rPr lang="tr-TR" sz="1500" dirty="0"/>
              <a:t>Aşırı duyarlılık</a:t>
            </a:r>
          </a:p>
          <a:p>
            <a:r>
              <a:rPr lang="tr-TR" sz="1500" dirty="0"/>
              <a:t>Bağırsak tıkanması ( </a:t>
            </a:r>
            <a:r>
              <a:rPr lang="tr-TR" sz="1500" dirty="0" err="1"/>
              <a:t>İleus</a:t>
            </a:r>
            <a:r>
              <a:rPr lang="tr-TR" sz="1500" dirty="0"/>
              <a:t> )</a:t>
            </a:r>
          </a:p>
          <a:p>
            <a:r>
              <a:rPr lang="tr-TR" sz="1500" dirty="0"/>
              <a:t>Karaciğer yetmezliği </a:t>
            </a:r>
            <a:endParaRPr lang="tr-TR" sz="1500" dirty="0" smtClean="0"/>
          </a:p>
          <a:p>
            <a:r>
              <a:rPr lang="tr-TR" sz="1500" dirty="0" smtClean="0"/>
              <a:t>( </a:t>
            </a:r>
            <a:r>
              <a:rPr lang="tr-TR" sz="1500" dirty="0" err="1"/>
              <a:t>Hepatik</a:t>
            </a:r>
            <a:r>
              <a:rPr lang="tr-TR" sz="1500" dirty="0"/>
              <a:t> yetmezlik )</a:t>
            </a:r>
          </a:p>
          <a:p>
            <a:r>
              <a:rPr lang="tr-TR" sz="1500" dirty="0"/>
              <a:t>Ciddi böbrek yetmezliği</a:t>
            </a:r>
          </a:p>
          <a:p>
            <a:r>
              <a:rPr lang="tr-TR" sz="1500" dirty="0" err="1"/>
              <a:t>Fruktoz</a:t>
            </a:r>
            <a:r>
              <a:rPr lang="tr-TR" sz="1500" dirty="0"/>
              <a:t> </a:t>
            </a:r>
            <a:r>
              <a:rPr lang="tr-TR" sz="1500" dirty="0" err="1"/>
              <a:t>intoleransı</a:t>
            </a:r>
            <a:endParaRPr lang="tr-TR" sz="1500" dirty="0"/>
          </a:p>
          <a:p>
            <a:r>
              <a:rPr lang="tr-TR" sz="1500" dirty="0"/>
              <a:t>Geçirilmiş </a:t>
            </a:r>
            <a:r>
              <a:rPr lang="tr-TR" sz="1500" dirty="0" smtClean="0"/>
              <a:t> nöbet</a:t>
            </a:r>
          </a:p>
          <a:p>
            <a:r>
              <a:rPr lang="tr-TR" sz="1500" dirty="0" smtClean="0"/>
              <a:t>( </a:t>
            </a:r>
            <a:r>
              <a:rPr lang="tr-TR" sz="1500" dirty="0" err="1"/>
              <a:t>konvülsiyon</a:t>
            </a:r>
            <a:r>
              <a:rPr lang="tr-TR" sz="1500" dirty="0"/>
              <a:t> ) öyküsü</a:t>
            </a:r>
          </a:p>
          <a:p>
            <a:r>
              <a:rPr lang="tr-TR" sz="1500" dirty="0" smtClean="0"/>
              <a:t>Glikoz</a:t>
            </a:r>
            <a:endParaRPr lang="tr-TR" sz="1500" dirty="0"/>
          </a:p>
          <a:p>
            <a:r>
              <a:rPr lang="tr-TR" sz="1500" dirty="0"/>
              <a:t>Aktif </a:t>
            </a:r>
            <a:r>
              <a:rPr lang="tr-TR" sz="1500" dirty="0" err="1"/>
              <a:t>inlamatuvar</a:t>
            </a:r>
            <a:r>
              <a:rPr lang="tr-TR" sz="1500" dirty="0"/>
              <a:t> bağırsak hastalığı ( Aktif </a:t>
            </a:r>
            <a:r>
              <a:rPr lang="tr-TR" sz="1500" dirty="0" err="1"/>
              <a:t>crohn</a:t>
            </a:r>
            <a:r>
              <a:rPr lang="tr-TR" sz="1500" dirty="0"/>
              <a:t> veya </a:t>
            </a:r>
            <a:r>
              <a:rPr lang="tr-TR" sz="1500" dirty="0" err="1"/>
              <a:t>ülseratif</a:t>
            </a:r>
            <a:r>
              <a:rPr lang="tr-TR" sz="1500" dirty="0"/>
              <a:t> kolit )</a:t>
            </a:r>
          </a:p>
          <a:p>
            <a:endParaRPr lang="tr-TR" dirty="0"/>
          </a:p>
        </p:txBody>
      </p:sp>
      <p:sp>
        <p:nvSpPr>
          <p:cNvPr id="26" name="Metin kutusu 25"/>
          <p:cNvSpPr txBox="1"/>
          <p:nvPr/>
        </p:nvSpPr>
        <p:spPr>
          <a:xfrm>
            <a:off x="7470121" y="410545"/>
            <a:ext cx="2287443" cy="1477328"/>
          </a:xfrm>
          <a:prstGeom prst="rect">
            <a:avLst/>
          </a:prstGeom>
          <a:noFill/>
        </p:spPr>
        <p:txBody>
          <a:bodyPr wrap="square" rtlCol="0">
            <a:spAutoFit/>
          </a:bodyPr>
          <a:lstStyle/>
          <a:p>
            <a:r>
              <a:rPr lang="tr-TR" sz="1500" dirty="0"/>
              <a:t>Oral </a:t>
            </a:r>
            <a:r>
              <a:rPr lang="tr-TR" sz="1500" dirty="0" smtClean="0"/>
              <a:t>solüsyon şeklinde kullanımda</a:t>
            </a:r>
            <a:r>
              <a:rPr lang="tr-TR" sz="1500" dirty="0"/>
              <a:t> </a:t>
            </a:r>
            <a:r>
              <a:rPr lang="tr-TR" sz="1500" dirty="0" smtClean="0"/>
              <a:t>1 </a:t>
            </a:r>
            <a:r>
              <a:rPr lang="tr-TR" sz="1500" dirty="0"/>
              <a:t>defa 5mg/kg dozunda kullanılır. 2-3 hafta sonra tedavi tekrarlanır. Maksimum günlük doz 500gr'dır.</a:t>
            </a:r>
          </a:p>
        </p:txBody>
      </p:sp>
      <p:sp>
        <p:nvSpPr>
          <p:cNvPr id="27" name="Metin kutusu 26"/>
          <p:cNvSpPr txBox="1"/>
          <p:nvPr/>
        </p:nvSpPr>
        <p:spPr>
          <a:xfrm>
            <a:off x="9820895" y="402291"/>
            <a:ext cx="2105590" cy="2862322"/>
          </a:xfrm>
          <a:prstGeom prst="rect">
            <a:avLst/>
          </a:prstGeom>
          <a:noFill/>
        </p:spPr>
        <p:txBody>
          <a:bodyPr wrap="square" rtlCol="0">
            <a:spAutoFit/>
          </a:bodyPr>
          <a:lstStyle/>
          <a:p>
            <a:r>
              <a:rPr lang="tr-TR" sz="1500" dirty="0"/>
              <a:t>Bulantı ( </a:t>
            </a:r>
            <a:r>
              <a:rPr lang="tr-TR" sz="1500" dirty="0" err="1"/>
              <a:t>Emezis</a:t>
            </a:r>
            <a:r>
              <a:rPr lang="tr-TR" sz="1500" dirty="0"/>
              <a:t> )</a:t>
            </a:r>
          </a:p>
          <a:p>
            <a:r>
              <a:rPr lang="tr-TR" sz="1500" dirty="0"/>
              <a:t>Karın ağrısı</a:t>
            </a:r>
          </a:p>
          <a:p>
            <a:r>
              <a:rPr lang="tr-TR" sz="1500" dirty="0"/>
              <a:t>Kusma</a:t>
            </a:r>
          </a:p>
          <a:p>
            <a:r>
              <a:rPr lang="tr-TR" sz="1500" dirty="0" err="1"/>
              <a:t>Diyare</a:t>
            </a:r>
            <a:r>
              <a:rPr lang="tr-TR" sz="1500" dirty="0"/>
              <a:t> ( İshal )</a:t>
            </a:r>
          </a:p>
          <a:p>
            <a:r>
              <a:rPr lang="tr-TR" sz="1500" dirty="0"/>
              <a:t>Deri döküntüsü</a:t>
            </a:r>
          </a:p>
          <a:p>
            <a:r>
              <a:rPr lang="tr-TR" sz="1500" dirty="0" err="1"/>
              <a:t>Eritema</a:t>
            </a:r>
            <a:r>
              <a:rPr lang="tr-TR" sz="1500" dirty="0"/>
              <a:t> </a:t>
            </a:r>
            <a:r>
              <a:rPr lang="tr-TR" sz="1500" dirty="0" err="1"/>
              <a:t>multiforme</a:t>
            </a:r>
            <a:endParaRPr lang="tr-TR" sz="1500" dirty="0"/>
          </a:p>
          <a:p>
            <a:r>
              <a:rPr lang="tr-TR" sz="1500" dirty="0"/>
              <a:t>Stevens Johnson sendromu</a:t>
            </a:r>
          </a:p>
          <a:p>
            <a:r>
              <a:rPr lang="tr-TR" sz="1500" dirty="0"/>
              <a:t>Ürtiker</a:t>
            </a:r>
          </a:p>
          <a:p>
            <a:r>
              <a:rPr lang="tr-TR" sz="1500" dirty="0" err="1"/>
              <a:t>Fotosensitivite</a:t>
            </a:r>
            <a:endParaRPr lang="tr-TR" sz="1500" dirty="0"/>
          </a:p>
          <a:p>
            <a:r>
              <a:rPr lang="tr-TR" sz="1500" dirty="0"/>
              <a:t>Ateş</a:t>
            </a:r>
          </a:p>
          <a:p>
            <a:endParaRPr lang="tr-TR" sz="1500" dirty="0"/>
          </a:p>
        </p:txBody>
      </p:sp>
    </p:spTree>
    <p:extLst>
      <p:ext uri="{BB962C8B-B14F-4D97-AF65-F5344CB8AC3E}">
        <p14:creationId xmlns:p14="http://schemas.microsoft.com/office/powerpoint/2010/main" val="9217240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a:off x="0" y="0"/>
            <a:ext cx="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Düz Bağlayıcı 5"/>
          <p:cNvCxnSpPr/>
          <p:nvPr/>
        </p:nvCxnSpPr>
        <p:spPr>
          <a:xfrm>
            <a:off x="475013" y="0"/>
            <a:ext cx="11875"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Düz Bağlayıcı 6"/>
          <p:cNvCxnSpPr/>
          <p:nvPr/>
        </p:nvCxnSpPr>
        <p:spPr>
          <a:xfrm flipH="1">
            <a:off x="973777" y="0"/>
            <a:ext cx="23750" cy="6858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a:off x="2588821"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Düz Bağlayıcı 8"/>
          <p:cNvCxnSpPr/>
          <p:nvPr/>
        </p:nvCxnSpPr>
        <p:spPr>
          <a:xfrm>
            <a:off x="4987636" y="0"/>
            <a:ext cx="1187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a:off x="7410203"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9809018" y="0"/>
            <a:ext cx="35626"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12192004"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0" y="0"/>
            <a:ext cx="121920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Düz Bağlayıcı 13"/>
          <p:cNvCxnSpPr/>
          <p:nvPr/>
        </p:nvCxnSpPr>
        <p:spPr>
          <a:xfrm>
            <a:off x="997527" y="350240"/>
            <a:ext cx="1119447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a:off x="-4" y="6858000"/>
            <a:ext cx="12192004"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Dikdörtgen 15"/>
          <p:cNvSpPr/>
          <p:nvPr/>
        </p:nvSpPr>
        <p:spPr>
          <a:xfrm rot="16200000">
            <a:off x="-1399308" y="3113529"/>
            <a:ext cx="3213124" cy="630942"/>
          </a:xfrm>
          <a:prstGeom prst="rect">
            <a:avLst/>
          </a:prstGeom>
          <a:noFill/>
        </p:spPr>
        <p:txBody>
          <a:bodyPr wrap="none" lIns="91440" tIns="45720" rIns="91440" bIns="45720">
            <a:spAutoFit/>
          </a:bodyPr>
          <a:lstStyle/>
          <a:p>
            <a:pPr algn="ctr"/>
            <a:r>
              <a:rPr lang="tr-TR" sz="3500" b="1" cap="none" spc="50" dirty="0" err="1" smtClean="0">
                <a:ln w="9525" cmpd="sng">
                  <a:solidFill>
                    <a:schemeClr val="accent1"/>
                  </a:solidFill>
                  <a:prstDash val="solid"/>
                </a:ln>
                <a:solidFill>
                  <a:srgbClr val="70AD47">
                    <a:tint val="1000"/>
                  </a:srgbClr>
                </a:solidFill>
                <a:effectLst>
                  <a:glow rad="38100">
                    <a:schemeClr val="accent1">
                      <a:alpha val="40000"/>
                    </a:schemeClr>
                  </a:glow>
                </a:effectLst>
              </a:rPr>
              <a:t>Antiviral</a:t>
            </a:r>
            <a:r>
              <a:rPr lang="tr-TR" sz="3500" b="1" cap="none" spc="50" dirty="0" smtClean="0">
                <a:ln w="9525" cmpd="sng">
                  <a:solidFill>
                    <a:schemeClr val="accent1"/>
                  </a:solidFill>
                  <a:prstDash val="solid"/>
                </a:ln>
                <a:solidFill>
                  <a:srgbClr val="70AD47">
                    <a:tint val="1000"/>
                  </a:srgbClr>
                </a:solidFill>
                <a:effectLst>
                  <a:glow rad="38100">
                    <a:schemeClr val="accent1">
                      <a:alpha val="40000"/>
                    </a:schemeClr>
                  </a:glow>
                </a:effectLst>
              </a:rPr>
              <a:t>  İlaçlar</a:t>
            </a:r>
            <a:endParaRPr lang="tr-TR" sz="3500" b="1" cap="none"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17" name="Dikdörtgen 16"/>
          <p:cNvSpPr/>
          <p:nvPr/>
        </p:nvSpPr>
        <p:spPr>
          <a:xfrm rot="16200000">
            <a:off x="-2570356" y="3027787"/>
            <a:ext cx="6573659" cy="630942"/>
          </a:xfrm>
          <a:prstGeom prst="rect">
            <a:avLst/>
          </a:prstGeom>
          <a:noFill/>
        </p:spPr>
        <p:txBody>
          <a:bodyPr wrap="none" lIns="91440" tIns="45720" rIns="91440" bIns="45720">
            <a:spAutoFit/>
          </a:bodyPr>
          <a:lstStyle/>
          <a:p>
            <a:pPr algn="ctr"/>
            <a:r>
              <a:rPr lang="tr-TR" sz="3500" b="1" dirty="0" err="1"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Antihelmintik</a:t>
            </a:r>
            <a:r>
              <a:rPr lang="tr-TR" sz="3500" b="1" u="none" strike="noStrike"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Tedavisindeki İlaçlar</a:t>
            </a:r>
            <a:endParaRPr lang="tr-TR" sz="35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18" name="İçerik Yer Tutucusu 2"/>
          <p:cNvSpPr txBox="1">
            <a:spLocks/>
          </p:cNvSpPr>
          <p:nvPr/>
        </p:nvSpPr>
        <p:spPr>
          <a:xfrm>
            <a:off x="1145474" y="-25547"/>
            <a:ext cx="1192480" cy="2387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sz="2000" dirty="0" smtClean="0">
                <a:solidFill>
                  <a:srgbClr val="FF0000"/>
                </a:solidFill>
              </a:rPr>
              <a:t>İlaçlar</a:t>
            </a:r>
            <a:endParaRPr lang="tr-TR" sz="2000" dirty="0">
              <a:solidFill>
                <a:srgbClr val="FF0000"/>
              </a:solidFill>
            </a:endParaRPr>
          </a:p>
        </p:txBody>
      </p:sp>
      <p:sp>
        <p:nvSpPr>
          <p:cNvPr id="19" name="Metin kutusu 18"/>
          <p:cNvSpPr txBox="1"/>
          <p:nvPr/>
        </p:nvSpPr>
        <p:spPr>
          <a:xfrm>
            <a:off x="3030313" y="-60817"/>
            <a:ext cx="1682705" cy="400110"/>
          </a:xfrm>
          <a:prstGeom prst="rect">
            <a:avLst/>
          </a:prstGeom>
          <a:noFill/>
        </p:spPr>
        <p:txBody>
          <a:bodyPr wrap="none" rtlCol="0">
            <a:spAutoFit/>
          </a:bodyPr>
          <a:lstStyle/>
          <a:p>
            <a:r>
              <a:rPr lang="tr-TR" sz="2000" dirty="0" err="1" smtClean="0">
                <a:solidFill>
                  <a:srgbClr val="FF0000"/>
                </a:solidFill>
              </a:rPr>
              <a:t>Endikasyonlar</a:t>
            </a:r>
            <a:r>
              <a:rPr lang="tr-TR" sz="2000" dirty="0" smtClean="0">
                <a:solidFill>
                  <a:srgbClr val="FF0000"/>
                </a:solidFill>
              </a:rPr>
              <a:t> </a:t>
            </a:r>
            <a:endParaRPr lang="tr-TR" sz="2000" dirty="0">
              <a:solidFill>
                <a:srgbClr val="FF0000"/>
              </a:solidFill>
            </a:endParaRPr>
          </a:p>
        </p:txBody>
      </p:sp>
      <p:sp>
        <p:nvSpPr>
          <p:cNvPr id="20" name="Metin kutusu 19"/>
          <p:cNvSpPr txBox="1"/>
          <p:nvPr/>
        </p:nvSpPr>
        <p:spPr>
          <a:xfrm>
            <a:off x="5112546" y="-60817"/>
            <a:ext cx="2196499" cy="400110"/>
          </a:xfrm>
          <a:prstGeom prst="rect">
            <a:avLst/>
          </a:prstGeom>
          <a:noFill/>
        </p:spPr>
        <p:txBody>
          <a:bodyPr wrap="none" rtlCol="0">
            <a:spAutoFit/>
          </a:bodyPr>
          <a:lstStyle/>
          <a:p>
            <a:r>
              <a:rPr lang="tr-TR" sz="2000" dirty="0" err="1" smtClean="0">
                <a:solidFill>
                  <a:srgbClr val="FF0000"/>
                </a:solidFill>
              </a:rPr>
              <a:t>Kontrendikasyonlar</a:t>
            </a:r>
            <a:endParaRPr lang="tr-TR" sz="2000" dirty="0">
              <a:solidFill>
                <a:srgbClr val="FF0000"/>
              </a:solidFill>
            </a:endParaRPr>
          </a:p>
        </p:txBody>
      </p:sp>
      <p:sp>
        <p:nvSpPr>
          <p:cNvPr id="21" name="Metin kutusu 20"/>
          <p:cNvSpPr txBox="1"/>
          <p:nvPr/>
        </p:nvSpPr>
        <p:spPr>
          <a:xfrm>
            <a:off x="7894593" y="-50382"/>
            <a:ext cx="1306896" cy="400110"/>
          </a:xfrm>
          <a:prstGeom prst="rect">
            <a:avLst/>
          </a:prstGeom>
          <a:noFill/>
        </p:spPr>
        <p:txBody>
          <a:bodyPr wrap="none" rtlCol="0">
            <a:spAutoFit/>
          </a:bodyPr>
          <a:lstStyle/>
          <a:p>
            <a:r>
              <a:rPr lang="tr-TR" sz="2000" dirty="0" smtClean="0">
                <a:solidFill>
                  <a:srgbClr val="FF0000"/>
                </a:solidFill>
              </a:rPr>
              <a:t>Veriliş Yolu</a:t>
            </a:r>
            <a:endParaRPr lang="tr-TR" sz="2000" dirty="0">
              <a:solidFill>
                <a:srgbClr val="FF0000"/>
              </a:solidFill>
            </a:endParaRPr>
          </a:p>
        </p:txBody>
      </p:sp>
      <p:sp>
        <p:nvSpPr>
          <p:cNvPr id="22" name="Metin kutusu 21"/>
          <p:cNvSpPr txBox="1"/>
          <p:nvPr/>
        </p:nvSpPr>
        <p:spPr>
          <a:xfrm>
            <a:off x="10305628" y="-25547"/>
            <a:ext cx="1270925" cy="400110"/>
          </a:xfrm>
          <a:prstGeom prst="rect">
            <a:avLst/>
          </a:prstGeom>
          <a:noFill/>
        </p:spPr>
        <p:txBody>
          <a:bodyPr wrap="none" rtlCol="0">
            <a:spAutoFit/>
          </a:bodyPr>
          <a:lstStyle/>
          <a:p>
            <a:r>
              <a:rPr lang="tr-TR" sz="2000" dirty="0" smtClean="0">
                <a:solidFill>
                  <a:srgbClr val="FF0000"/>
                </a:solidFill>
              </a:rPr>
              <a:t>Yan Etkiler</a:t>
            </a:r>
            <a:endParaRPr lang="tr-TR" sz="2000" dirty="0">
              <a:solidFill>
                <a:srgbClr val="FF0000"/>
              </a:solidFill>
            </a:endParaRPr>
          </a:p>
        </p:txBody>
      </p:sp>
      <p:sp>
        <p:nvSpPr>
          <p:cNvPr id="23" name="Metin kutusu 22"/>
          <p:cNvSpPr txBox="1"/>
          <p:nvPr/>
        </p:nvSpPr>
        <p:spPr>
          <a:xfrm>
            <a:off x="1094417" y="570376"/>
            <a:ext cx="2016224" cy="369332"/>
          </a:xfrm>
          <a:prstGeom prst="rect">
            <a:avLst/>
          </a:prstGeom>
          <a:noFill/>
        </p:spPr>
        <p:txBody>
          <a:bodyPr wrap="square" rtlCol="0">
            <a:spAutoFit/>
          </a:bodyPr>
          <a:lstStyle/>
          <a:p>
            <a:r>
              <a:rPr lang="tr-TR" b="1" dirty="0" err="1"/>
              <a:t>Niklosamid</a:t>
            </a:r>
            <a:endParaRPr lang="tr-TR" b="1" dirty="0"/>
          </a:p>
        </p:txBody>
      </p:sp>
      <p:sp>
        <p:nvSpPr>
          <p:cNvPr id="24" name="Dikdörtgen 23"/>
          <p:cNvSpPr/>
          <p:nvPr/>
        </p:nvSpPr>
        <p:spPr>
          <a:xfrm>
            <a:off x="2640276" y="413349"/>
            <a:ext cx="2261517" cy="2169825"/>
          </a:xfrm>
          <a:prstGeom prst="rect">
            <a:avLst/>
          </a:prstGeom>
        </p:spPr>
        <p:txBody>
          <a:bodyPr wrap="square">
            <a:spAutoFit/>
          </a:bodyPr>
          <a:lstStyle/>
          <a:p>
            <a:r>
              <a:rPr lang="tr-TR" sz="1500" dirty="0" err="1">
                <a:solidFill>
                  <a:schemeClr val="tx1">
                    <a:lumMod val="95000"/>
                    <a:lumOff val="5000"/>
                  </a:schemeClr>
                </a:solidFill>
                <a:latin typeface="Open Sans"/>
              </a:rPr>
              <a:t>Taenia</a:t>
            </a:r>
            <a:r>
              <a:rPr lang="tr-TR" sz="1500" dirty="0">
                <a:solidFill>
                  <a:schemeClr val="tx1">
                    <a:lumMod val="95000"/>
                    <a:lumOff val="5000"/>
                  </a:schemeClr>
                </a:solidFill>
                <a:latin typeface="Open Sans"/>
              </a:rPr>
              <a:t> </a:t>
            </a:r>
            <a:r>
              <a:rPr lang="tr-TR" sz="1500" dirty="0" err="1">
                <a:solidFill>
                  <a:schemeClr val="tx1">
                    <a:lumMod val="95000"/>
                    <a:lumOff val="5000"/>
                  </a:schemeClr>
                </a:solidFill>
                <a:latin typeface="Open Sans"/>
              </a:rPr>
              <a:t>solium</a:t>
            </a:r>
            <a:r>
              <a:rPr lang="tr-TR" sz="1500" dirty="0">
                <a:solidFill>
                  <a:schemeClr val="tx1">
                    <a:lumMod val="95000"/>
                    <a:lumOff val="5000"/>
                  </a:schemeClr>
                </a:solidFill>
                <a:latin typeface="Open Sans"/>
              </a:rPr>
              <a:t> </a:t>
            </a:r>
            <a:endParaRPr lang="tr-TR" sz="1500" dirty="0" smtClean="0">
              <a:solidFill>
                <a:schemeClr val="tx1">
                  <a:lumMod val="95000"/>
                  <a:lumOff val="5000"/>
                </a:schemeClr>
              </a:solidFill>
              <a:latin typeface="Open Sans"/>
            </a:endParaRPr>
          </a:p>
          <a:p>
            <a:r>
              <a:rPr lang="tr-TR" sz="1500" dirty="0" smtClean="0">
                <a:solidFill>
                  <a:schemeClr val="tx1">
                    <a:lumMod val="95000"/>
                    <a:lumOff val="5000"/>
                  </a:schemeClr>
                </a:solidFill>
                <a:latin typeface="Open Sans"/>
              </a:rPr>
              <a:t>(Domuz tenyası)</a:t>
            </a:r>
            <a:endParaRPr lang="tr-TR" sz="1500" dirty="0">
              <a:solidFill>
                <a:schemeClr val="tx1">
                  <a:lumMod val="95000"/>
                  <a:lumOff val="5000"/>
                </a:schemeClr>
              </a:solidFill>
              <a:latin typeface="Open Sans"/>
            </a:endParaRPr>
          </a:p>
          <a:p>
            <a:r>
              <a:rPr lang="tr-TR" sz="1500" dirty="0" err="1">
                <a:solidFill>
                  <a:schemeClr val="tx1">
                    <a:lumMod val="95000"/>
                    <a:lumOff val="5000"/>
                  </a:schemeClr>
                </a:solidFill>
                <a:latin typeface="Open Sans"/>
              </a:rPr>
              <a:t>Echinococcus</a:t>
            </a:r>
            <a:r>
              <a:rPr lang="tr-TR" sz="1500" dirty="0">
                <a:solidFill>
                  <a:schemeClr val="tx1">
                    <a:lumMod val="95000"/>
                    <a:lumOff val="5000"/>
                  </a:schemeClr>
                </a:solidFill>
                <a:latin typeface="Open Sans"/>
              </a:rPr>
              <a:t> </a:t>
            </a:r>
            <a:r>
              <a:rPr lang="tr-TR" sz="1500" dirty="0" err="1">
                <a:solidFill>
                  <a:schemeClr val="tx1">
                    <a:lumMod val="95000"/>
                    <a:lumOff val="5000"/>
                  </a:schemeClr>
                </a:solidFill>
                <a:latin typeface="Open Sans"/>
              </a:rPr>
              <a:t>granulosus</a:t>
            </a:r>
            <a:r>
              <a:rPr lang="tr-TR" sz="1500" dirty="0">
                <a:solidFill>
                  <a:schemeClr val="tx1">
                    <a:lumMod val="95000"/>
                    <a:lumOff val="5000"/>
                  </a:schemeClr>
                </a:solidFill>
                <a:latin typeface="Open Sans"/>
              </a:rPr>
              <a:t> </a:t>
            </a:r>
            <a:endParaRPr lang="tr-TR" sz="1500" dirty="0" smtClean="0">
              <a:solidFill>
                <a:schemeClr val="tx1">
                  <a:lumMod val="95000"/>
                  <a:lumOff val="5000"/>
                </a:schemeClr>
              </a:solidFill>
              <a:latin typeface="Open Sans"/>
            </a:endParaRPr>
          </a:p>
          <a:p>
            <a:r>
              <a:rPr lang="tr-TR" sz="1500" dirty="0" smtClean="0">
                <a:solidFill>
                  <a:schemeClr val="tx1">
                    <a:lumMod val="95000"/>
                    <a:lumOff val="5000"/>
                  </a:schemeClr>
                </a:solidFill>
                <a:latin typeface="Open Sans"/>
              </a:rPr>
              <a:t>(Kist </a:t>
            </a:r>
            <a:r>
              <a:rPr lang="tr-TR" sz="1500" dirty="0" err="1">
                <a:solidFill>
                  <a:schemeClr val="tx1">
                    <a:lumMod val="95000"/>
                    <a:lumOff val="5000"/>
                  </a:schemeClr>
                </a:solidFill>
                <a:latin typeface="Open Sans"/>
              </a:rPr>
              <a:t>hidatik</a:t>
            </a:r>
            <a:r>
              <a:rPr lang="tr-TR" sz="1500" dirty="0">
                <a:solidFill>
                  <a:schemeClr val="tx1">
                    <a:lumMod val="95000"/>
                    <a:lumOff val="5000"/>
                  </a:schemeClr>
                </a:solidFill>
                <a:latin typeface="Open Sans"/>
              </a:rPr>
              <a:t>, köpek </a:t>
            </a:r>
            <a:r>
              <a:rPr lang="tr-TR" sz="1500" dirty="0" smtClean="0">
                <a:solidFill>
                  <a:schemeClr val="tx1">
                    <a:lumMod val="95000"/>
                    <a:lumOff val="5000"/>
                  </a:schemeClr>
                </a:solidFill>
                <a:latin typeface="Open Sans"/>
              </a:rPr>
              <a:t>tenyası)</a:t>
            </a:r>
            <a:endParaRPr lang="tr-TR" sz="1500" dirty="0">
              <a:solidFill>
                <a:schemeClr val="tx1">
                  <a:lumMod val="95000"/>
                  <a:lumOff val="5000"/>
                </a:schemeClr>
              </a:solidFill>
              <a:latin typeface="Open Sans"/>
            </a:endParaRPr>
          </a:p>
          <a:p>
            <a:r>
              <a:rPr lang="tr-TR" sz="1500" dirty="0" smtClean="0">
                <a:solidFill>
                  <a:schemeClr val="tx1">
                    <a:lumMod val="95000"/>
                    <a:lumOff val="5000"/>
                  </a:schemeClr>
                </a:solidFill>
                <a:latin typeface="Open Sans"/>
              </a:rPr>
              <a:t>Tenya </a:t>
            </a:r>
            <a:r>
              <a:rPr lang="tr-TR" sz="1500" dirty="0" err="1" smtClean="0">
                <a:solidFill>
                  <a:schemeClr val="tx1">
                    <a:lumMod val="95000"/>
                    <a:lumOff val="5000"/>
                  </a:schemeClr>
                </a:solidFill>
                <a:latin typeface="Open Sans"/>
              </a:rPr>
              <a:t>enfestasyonları</a:t>
            </a:r>
            <a:endParaRPr lang="tr-TR" sz="1500" dirty="0">
              <a:solidFill>
                <a:schemeClr val="tx1">
                  <a:lumMod val="95000"/>
                  <a:lumOff val="5000"/>
                </a:schemeClr>
              </a:solidFill>
              <a:latin typeface="Open Sans"/>
            </a:endParaRPr>
          </a:p>
          <a:p>
            <a:r>
              <a:rPr lang="tr-TR" sz="1500" dirty="0" err="1">
                <a:solidFill>
                  <a:schemeClr val="tx1">
                    <a:lumMod val="95000"/>
                    <a:lumOff val="5000"/>
                  </a:schemeClr>
                </a:solidFill>
                <a:latin typeface="Open Sans"/>
              </a:rPr>
              <a:t>Hymenolepis</a:t>
            </a:r>
            <a:r>
              <a:rPr lang="tr-TR" sz="1500" dirty="0">
                <a:solidFill>
                  <a:schemeClr val="tx1">
                    <a:lumMod val="95000"/>
                    <a:lumOff val="5000"/>
                  </a:schemeClr>
                </a:solidFill>
                <a:latin typeface="Open Sans"/>
              </a:rPr>
              <a:t> </a:t>
            </a:r>
            <a:r>
              <a:rPr lang="tr-TR" sz="1500" dirty="0" err="1">
                <a:solidFill>
                  <a:schemeClr val="tx1">
                    <a:lumMod val="95000"/>
                    <a:lumOff val="5000"/>
                  </a:schemeClr>
                </a:solidFill>
                <a:latin typeface="Open Sans"/>
              </a:rPr>
              <a:t>nana</a:t>
            </a:r>
            <a:endParaRPr lang="tr-TR" sz="1500" dirty="0">
              <a:solidFill>
                <a:schemeClr val="tx1">
                  <a:lumMod val="95000"/>
                  <a:lumOff val="5000"/>
                </a:schemeClr>
              </a:solidFill>
              <a:latin typeface="Open Sans"/>
            </a:endParaRPr>
          </a:p>
          <a:p>
            <a:r>
              <a:rPr lang="tr-TR" sz="1500" dirty="0" err="1">
                <a:solidFill>
                  <a:schemeClr val="tx1">
                    <a:lumMod val="95000"/>
                    <a:lumOff val="5000"/>
                  </a:schemeClr>
                </a:solidFill>
                <a:latin typeface="Open Sans"/>
              </a:rPr>
              <a:t>Diphyllobothrium</a:t>
            </a:r>
            <a:r>
              <a:rPr lang="tr-TR" sz="1500" dirty="0">
                <a:solidFill>
                  <a:schemeClr val="tx1">
                    <a:lumMod val="95000"/>
                    <a:lumOff val="5000"/>
                  </a:schemeClr>
                </a:solidFill>
                <a:latin typeface="Open Sans"/>
              </a:rPr>
              <a:t> </a:t>
            </a:r>
            <a:r>
              <a:rPr lang="tr-TR" sz="1500" dirty="0" err="1">
                <a:solidFill>
                  <a:schemeClr val="tx1">
                    <a:lumMod val="95000"/>
                    <a:lumOff val="5000"/>
                  </a:schemeClr>
                </a:solidFill>
                <a:latin typeface="Open Sans"/>
              </a:rPr>
              <a:t>latum</a:t>
            </a:r>
            <a:endParaRPr lang="tr-TR" sz="1500" b="0" i="0" dirty="0">
              <a:solidFill>
                <a:schemeClr val="tx1">
                  <a:lumMod val="95000"/>
                  <a:lumOff val="5000"/>
                </a:schemeClr>
              </a:solidFill>
              <a:effectLst/>
              <a:latin typeface="Open Sans"/>
            </a:endParaRPr>
          </a:p>
        </p:txBody>
      </p:sp>
      <p:sp>
        <p:nvSpPr>
          <p:cNvPr id="25" name="Dikdörtgen 24"/>
          <p:cNvSpPr/>
          <p:nvPr/>
        </p:nvSpPr>
        <p:spPr>
          <a:xfrm>
            <a:off x="5274130" y="512363"/>
            <a:ext cx="1562696" cy="323165"/>
          </a:xfrm>
          <a:prstGeom prst="rect">
            <a:avLst/>
          </a:prstGeom>
        </p:spPr>
        <p:txBody>
          <a:bodyPr wrap="square">
            <a:spAutoFit/>
          </a:bodyPr>
          <a:lstStyle/>
          <a:p>
            <a:r>
              <a:rPr lang="tr-TR" sz="1500" dirty="0">
                <a:solidFill>
                  <a:schemeClr val="tx1">
                    <a:lumMod val="95000"/>
                    <a:lumOff val="5000"/>
                  </a:schemeClr>
                </a:solidFill>
                <a:latin typeface="Open Sans"/>
              </a:rPr>
              <a:t>Akut ateş</a:t>
            </a:r>
            <a:endParaRPr lang="tr-TR" sz="1500" b="0" i="0" dirty="0">
              <a:solidFill>
                <a:schemeClr val="tx1">
                  <a:lumMod val="95000"/>
                  <a:lumOff val="5000"/>
                </a:schemeClr>
              </a:solidFill>
              <a:effectLst/>
              <a:latin typeface="Open Sans"/>
            </a:endParaRPr>
          </a:p>
        </p:txBody>
      </p:sp>
      <p:sp>
        <p:nvSpPr>
          <p:cNvPr id="26" name="Dikdörtgen 25"/>
          <p:cNvSpPr/>
          <p:nvPr/>
        </p:nvSpPr>
        <p:spPr>
          <a:xfrm>
            <a:off x="7506072" y="509626"/>
            <a:ext cx="2160442" cy="1246495"/>
          </a:xfrm>
          <a:prstGeom prst="rect">
            <a:avLst/>
          </a:prstGeom>
        </p:spPr>
        <p:txBody>
          <a:bodyPr wrap="square">
            <a:spAutoFit/>
          </a:bodyPr>
          <a:lstStyle/>
          <a:p>
            <a:r>
              <a:rPr lang="tr-TR" sz="1500" dirty="0">
                <a:solidFill>
                  <a:schemeClr val="tx1">
                    <a:lumMod val="95000"/>
                    <a:lumOff val="5000"/>
                  </a:schemeClr>
                </a:solidFill>
                <a:latin typeface="Open Sans"/>
              </a:rPr>
              <a:t>Tablet, </a:t>
            </a:r>
            <a:r>
              <a:rPr lang="tr-TR" sz="1500" dirty="0" smtClean="0">
                <a:solidFill>
                  <a:schemeClr val="tx1">
                    <a:lumMod val="95000"/>
                    <a:lumOff val="5000"/>
                  </a:schemeClr>
                </a:solidFill>
                <a:latin typeface="Open Sans"/>
              </a:rPr>
              <a:t>Kapsül şeklinde kullanımda 1 </a:t>
            </a:r>
            <a:r>
              <a:rPr lang="tr-TR" sz="1500" dirty="0">
                <a:solidFill>
                  <a:schemeClr val="tx1">
                    <a:lumMod val="95000"/>
                    <a:lumOff val="5000"/>
                  </a:schemeClr>
                </a:solidFill>
                <a:latin typeface="Open Sans"/>
              </a:rPr>
              <a:t>defada 2gr kullanılır. Sonraki 6 gün boyunca her gün 1gr kullanılır.</a:t>
            </a:r>
            <a:endParaRPr lang="tr-TR" sz="1500" dirty="0">
              <a:solidFill>
                <a:schemeClr val="tx1">
                  <a:lumMod val="95000"/>
                  <a:lumOff val="5000"/>
                </a:schemeClr>
              </a:solidFill>
            </a:endParaRPr>
          </a:p>
        </p:txBody>
      </p:sp>
      <p:sp>
        <p:nvSpPr>
          <p:cNvPr id="27" name="Dikdörtgen 26"/>
          <p:cNvSpPr/>
          <p:nvPr/>
        </p:nvSpPr>
        <p:spPr>
          <a:xfrm>
            <a:off x="9870098" y="446242"/>
            <a:ext cx="2141984" cy="2862322"/>
          </a:xfrm>
          <a:prstGeom prst="rect">
            <a:avLst/>
          </a:prstGeom>
        </p:spPr>
        <p:txBody>
          <a:bodyPr wrap="square">
            <a:spAutoFit/>
          </a:bodyPr>
          <a:lstStyle/>
          <a:p>
            <a:r>
              <a:rPr lang="tr-TR" sz="1500" dirty="0">
                <a:solidFill>
                  <a:schemeClr val="tx1">
                    <a:lumMod val="95000"/>
                    <a:lumOff val="5000"/>
                  </a:schemeClr>
                </a:solidFill>
                <a:latin typeface="Open Sans"/>
              </a:rPr>
              <a:t>Baş Dönmesi </a:t>
            </a:r>
            <a:r>
              <a:rPr lang="tr-TR" sz="1500" dirty="0" smtClean="0">
                <a:solidFill>
                  <a:schemeClr val="tx1">
                    <a:lumMod val="95000"/>
                    <a:lumOff val="5000"/>
                  </a:schemeClr>
                </a:solidFill>
                <a:latin typeface="Open Sans"/>
              </a:rPr>
              <a:t>(</a:t>
            </a:r>
            <a:r>
              <a:rPr lang="tr-TR" sz="1500" dirty="0" err="1" smtClean="0">
                <a:solidFill>
                  <a:schemeClr val="tx1">
                    <a:lumMod val="95000"/>
                    <a:lumOff val="5000"/>
                  </a:schemeClr>
                </a:solidFill>
                <a:latin typeface="Open Sans"/>
              </a:rPr>
              <a:t>Vertigo</a:t>
            </a:r>
            <a:r>
              <a:rPr lang="tr-TR" sz="1500" dirty="0" smtClean="0">
                <a:solidFill>
                  <a:schemeClr val="tx1">
                    <a:lumMod val="95000"/>
                    <a:lumOff val="5000"/>
                  </a:schemeClr>
                </a:solidFill>
                <a:latin typeface="Open Sans"/>
              </a:rPr>
              <a:t>)</a:t>
            </a:r>
            <a:endParaRPr lang="tr-TR" sz="1500" dirty="0">
              <a:solidFill>
                <a:schemeClr val="tx1">
                  <a:lumMod val="95000"/>
                  <a:lumOff val="5000"/>
                </a:schemeClr>
              </a:solidFill>
              <a:latin typeface="Open Sans"/>
            </a:endParaRPr>
          </a:p>
          <a:p>
            <a:r>
              <a:rPr lang="tr-TR" sz="1500" dirty="0">
                <a:solidFill>
                  <a:schemeClr val="tx1">
                    <a:lumMod val="95000"/>
                    <a:lumOff val="5000"/>
                  </a:schemeClr>
                </a:solidFill>
                <a:latin typeface="Open Sans"/>
              </a:rPr>
              <a:t>Bulantı ( </a:t>
            </a:r>
            <a:r>
              <a:rPr lang="tr-TR" sz="1500" dirty="0" err="1">
                <a:solidFill>
                  <a:schemeClr val="tx1">
                    <a:lumMod val="95000"/>
                    <a:lumOff val="5000"/>
                  </a:schemeClr>
                </a:solidFill>
                <a:latin typeface="Open Sans"/>
              </a:rPr>
              <a:t>Emezis</a:t>
            </a:r>
            <a:r>
              <a:rPr lang="tr-TR" sz="1500" dirty="0">
                <a:solidFill>
                  <a:schemeClr val="tx1">
                    <a:lumMod val="95000"/>
                    <a:lumOff val="5000"/>
                  </a:schemeClr>
                </a:solidFill>
                <a:latin typeface="Open Sans"/>
              </a:rPr>
              <a:t> )</a:t>
            </a:r>
          </a:p>
          <a:p>
            <a:r>
              <a:rPr lang="tr-TR" sz="1500" dirty="0">
                <a:solidFill>
                  <a:schemeClr val="tx1">
                    <a:lumMod val="95000"/>
                    <a:lumOff val="5000"/>
                  </a:schemeClr>
                </a:solidFill>
                <a:latin typeface="Open Sans"/>
              </a:rPr>
              <a:t>Terleme</a:t>
            </a:r>
          </a:p>
          <a:p>
            <a:r>
              <a:rPr lang="tr-TR" sz="1500" dirty="0">
                <a:solidFill>
                  <a:schemeClr val="tx1">
                    <a:lumMod val="95000"/>
                    <a:lumOff val="5000"/>
                  </a:schemeClr>
                </a:solidFill>
                <a:latin typeface="Open Sans"/>
              </a:rPr>
              <a:t>Karın ağrısı</a:t>
            </a:r>
          </a:p>
          <a:p>
            <a:r>
              <a:rPr lang="tr-TR" sz="1500" dirty="0">
                <a:solidFill>
                  <a:schemeClr val="tx1">
                    <a:lumMod val="95000"/>
                    <a:lumOff val="5000"/>
                  </a:schemeClr>
                </a:solidFill>
                <a:latin typeface="Open Sans"/>
              </a:rPr>
              <a:t>Kusma</a:t>
            </a:r>
          </a:p>
          <a:p>
            <a:r>
              <a:rPr lang="tr-TR" sz="1500" dirty="0">
                <a:solidFill>
                  <a:schemeClr val="tx1">
                    <a:lumMod val="95000"/>
                    <a:lumOff val="5000"/>
                  </a:schemeClr>
                </a:solidFill>
                <a:latin typeface="Open Sans"/>
              </a:rPr>
              <a:t>Yorgunluk</a:t>
            </a:r>
          </a:p>
          <a:p>
            <a:r>
              <a:rPr lang="tr-TR" sz="1500" dirty="0" err="1">
                <a:solidFill>
                  <a:schemeClr val="tx1">
                    <a:lumMod val="95000"/>
                    <a:lumOff val="5000"/>
                  </a:schemeClr>
                </a:solidFill>
                <a:latin typeface="Open Sans"/>
              </a:rPr>
              <a:t>Diyare</a:t>
            </a:r>
            <a:r>
              <a:rPr lang="tr-TR" sz="1500" dirty="0">
                <a:solidFill>
                  <a:schemeClr val="tx1">
                    <a:lumMod val="95000"/>
                    <a:lumOff val="5000"/>
                  </a:schemeClr>
                </a:solidFill>
                <a:latin typeface="Open Sans"/>
              </a:rPr>
              <a:t> ( İshal )</a:t>
            </a:r>
          </a:p>
          <a:p>
            <a:r>
              <a:rPr lang="tr-TR" sz="1500" dirty="0">
                <a:solidFill>
                  <a:schemeClr val="tx1">
                    <a:lumMod val="95000"/>
                    <a:lumOff val="5000"/>
                  </a:schemeClr>
                </a:solidFill>
                <a:latin typeface="Open Sans"/>
              </a:rPr>
              <a:t>Ürtiker</a:t>
            </a:r>
          </a:p>
          <a:p>
            <a:r>
              <a:rPr lang="tr-TR" sz="1500" dirty="0" err="1">
                <a:solidFill>
                  <a:schemeClr val="tx1">
                    <a:lumMod val="95000"/>
                    <a:lumOff val="5000"/>
                  </a:schemeClr>
                </a:solidFill>
                <a:latin typeface="Open Sans"/>
              </a:rPr>
              <a:t>Siyanoz</a:t>
            </a:r>
            <a:endParaRPr lang="tr-TR" sz="1500" dirty="0">
              <a:solidFill>
                <a:schemeClr val="tx1">
                  <a:lumMod val="95000"/>
                  <a:lumOff val="5000"/>
                </a:schemeClr>
              </a:solidFill>
              <a:latin typeface="Open Sans"/>
            </a:endParaRPr>
          </a:p>
          <a:p>
            <a:r>
              <a:rPr lang="tr-TR" sz="1500" dirty="0" smtClean="0">
                <a:solidFill>
                  <a:schemeClr val="tx1">
                    <a:lumMod val="95000"/>
                    <a:lumOff val="5000"/>
                  </a:schemeClr>
                </a:solidFill>
                <a:latin typeface="Open Sans"/>
              </a:rPr>
              <a:t>Sarılık</a:t>
            </a:r>
            <a:endParaRPr lang="tr-TR" sz="1500" dirty="0">
              <a:solidFill>
                <a:schemeClr val="tx1">
                  <a:lumMod val="95000"/>
                  <a:lumOff val="5000"/>
                </a:schemeClr>
              </a:solidFill>
              <a:latin typeface="Open Sans"/>
            </a:endParaRPr>
          </a:p>
          <a:p>
            <a:r>
              <a:rPr lang="tr-TR" sz="1500" dirty="0" smtClean="0">
                <a:solidFill>
                  <a:schemeClr val="tx1">
                    <a:lumMod val="95000"/>
                    <a:lumOff val="5000"/>
                  </a:schemeClr>
                </a:solidFill>
                <a:latin typeface="Open Sans"/>
              </a:rPr>
              <a:t>Kaşıntı</a:t>
            </a:r>
            <a:endParaRPr lang="tr-TR" sz="1500" dirty="0">
              <a:solidFill>
                <a:schemeClr val="tx1">
                  <a:lumMod val="95000"/>
                  <a:lumOff val="5000"/>
                </a:schemeClr>
              </a:solidFill>
              <a:latin typeface="Open Sans"/>
            </a:endParaRPr>
          </a:p>
          <a:p>
            <a:r>
              <a:rPr lang="tr-TR" sz="1500" dirty="0">
                <a:solidFill>
                  <a:schemeClr val="tx1">
                    <a:lumMod val="95000"/>
                    <a:lumOff val="5000"/>
                  </a:schemeClr>
                </a:solidFill>
                <a:latin typeface="Open Sans"/>
              </a:rPr>
              <a:t>Ciltte kızarıklık</a:t>
            </a:r>
            <a:endParaRPr lang="tr-TR" sz="1500" b="0" i="0" dirty="0">
              <a:solidFill>
                <a:schemeClr val="tx1">
                  <a:lumMod val="95000"/>
                  <a:lumOff val="5000"/>
                </a:schemeClr>
              </a:solidFill>
              <a:effectLst/>
              <a:latin typeface="Open Sans"/>
            </a:endParaRPr>
          </a:p>
        </p:txBody>
      </p:sp>
    </p:spTree>
    <p:extLst>
      <p:ext uri="{BB962C8B-B14F-4D97-AF65-F5344CB8AC3E}">
        <p14:creationId xmlns:p14="http://schemas.microsoft.com/office/powerpoint/2010/main" val="4281019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endParaRPr lang="tr-TR" sz="1600" dirty="0" smtClean="0">
              <a:latin typeface="Arial Black" panose="020B0A04020102020204" pitchFamily="34" charset="0"/>
            </a:endParaRPr>
          </a:p>
          <a:p>
            <a:endParaRPr lang="tr-TR" sz="1600" dirty="0">
              <a:latin typeface="Arial Black" panose="020B0A04020102020204" pitchFamily="34" charset="0"/>
            </a:endParaRPr>
          </a:p>
          <a:p>
            <a:endParaRPr lang="tr-TR" sz="1600" dirty="0" smtClean="0">
              <a:latin typeface="Arial Black" panose="020B0A04020102020204" pitchFamily="34" charset="0"/>
            </a:endParaRPr>
          </a:p>
          <a:p>
            <a:endParaRPr lang="tr-TR" sz="1600" dirty="0">
              <a:latin typeface="Arial Black" panose="020B0A04020102020204" pitchFamily="34" charset="0"/>
            </a:endParaRPr>
          </a:p>
          <a:p>
            <a:endParaRPr lang="tr-TR" sz="1600" dirty="0" smtClean="0">
              <a:latin typeface="Arial Black" panose="020B0A04020102020204" pitchFamily="34" charset="0"/>
            </a:endParaRPr>
          </a:p>
          <a:p>
            <a:endParaRPr lang="tr-TR" sz="1600" dirty="0" smtClean="0">
              <a:latin typeface="Arial Black" panose="020B0A04020102020204" pitchFamily="34" charset="0"/>
            </a:endParaRPr>
          </a:p>
          <a:p>
            <a:endParaRPr lang="tr-TR" sz="1600" dirty="0" smtClean="0">
              <a:latin typeface="Arial Black" panose="020B0A04020102020204" pitchFamily="34" charset="0"/>
            </a:endParaRPr>
          </a:p>
          <a:p>
            <a:pPr lvl="1"/>
            <a:r>
              <a:rPr lang="tr-TR" sz="1600" dirty="0" smtClean="0">
                <a:solidFill>
                  <a:srgbClr val="FFC000"/>
                </a:solidFill>
                <a:latin typeface="Arial Black" panose="020B0A04020102020204" pitchFamily="34" charset="0"/>
              </a:rPr>
              <a:t>Akciğer</a:t>
            </a:r>
            <a:r>
              <a:rPr lang="tr-TR" sz="1600" dirty="0" smtClean="0">
                <a:latin typeface="Arial Black" panose="020B0A04020102020204" pitchFamily="34" charset="0"/>
              </a:rPr>
              <a:t> dışında, atılmadan sorumlu organlar polar bileşikleri yağda çözünürlüğü yüksek olan maddelere göre daha etkili bir şekilde elimine eder. Bu nedenle, yağda çözünen ilaçlar daha polar bileşiklere </a:t>
            </a:r>
            <a:r>
              <a:rPr lang="tr-TR" sz="1600" dirty="0" err="1" smtClean="0">
                <a:latin typeface="Arial Black" panose="020B0A04020102020204" pitchFamily="34" charset="0"/>
              </a:rPr>
              <a:t>metabolize</a:t>
            </a:r>
            <a:r>
              <a:rPr lang="tr-TR" sz="1600" dirty="0" smtClean="0">
                <a:latin typeface="Arial Black" panose="020B0A04020102020204" pitchFamily="34" charset="0"/>
              </a:rPr>
              <a:t> olmadıkça kolayca elimine edilmez. </a:t>
            </a:r>
          </a:p>
          <a:p>
            <a:pPr lvl="1"/>
            <a:r>
              <a:rPr lang="tr-TR" sz="1600" dirty="0" smtClean="0">
                <a:latin typeface="Arial Black" panose="020B0A04020102020204" pitchFamily="34" charset="0"/>
              </a:rPr>
              <a:t>Gaz ve uçucu sıvılar </a:t>
            </a:r>
            <a:r>
              <a:rPr lang="tr-TR" sz="1600" dirty="0" smtClean="0">
                <a:solidFill>
                  <a:srgbClr val="FFC000"/>
                </a:solidFill>
                <a:latin typeface="Arial Black" panose="020B0A04020102020204" pitchFamily="34" charset="0"/>
              </a:rPr>
              <a:t>akciğerlerden</a:t>
            </a:r>
            <a:r>
              <a:rPr lang="tr-TR" sz="1600" dirty="0" smtClean="0">
                <a:latin typeface="Arial Black" panose="020B0A04020102020204" pitchFamily="34" charset="0"/>
              </a:rPr>
              <a:t> </a:t>
            </a:r>
            <a:r>
              <a:rPr lang="tr-TR" sz="1600" dirty="0" err="1" smtClean="0">
                <a:latin typeface="Arial Black" panose="020B0A04020102020204" pitchFamily="34" charset="0"/>
              </a:rPr>
              <a:t>itrah</a:t>
            </a:r>
            <a:r>
              <a:rPr lang="tr-TR" sz="1600" dirty="0" smtClean="0">
                <a:latin typeface="Arial Black" panose="020B0A04020102020204" pitchFamily="34" charset="0"/>
              </a:rPr>
              <a:t> edilir.</a:t>
            </a:r>
          </a:p>
          <a:p>
            <a:pPr lvl="1"/>
            <a:r>
              <a:rPr lang="tr-TR" sz="1600" dirty="0" smtClean="0">
                <a:latin typeface="Arial Black" panose="020B0A04020102020204" pitchFamily="34" charset="0"/>
              </a:rPr>
              <a:t>Daha az olan </a:t>
            </a:r>
            <a:r>
              <a:rPr lang="tr-TR" sz="1600" dirty="0" err="1" smtClean="0">
                <a:solidFill>
                  <a:schemeClr val="accent2">
                    <a:lumMod val="75000"/>
                  </a:schemeClr>
                </a:solidFill>
                <a:latin typeface="Arial Black" panose="020B0A04020102020204" pitchFamily="34" charset="0"/>
              </a:rPr>
              <a:t>itrah</a:t>
            </a:r>
            <a:r>
              <a:rPr lang="tr-TR" sz="1600" dirty="0" smtClean="0">
                <a:latin typeface="Arial Black" panose="020B0A04020102020204" pitchFamily="34" charset="0"/>
              </a:rPr>
              <a:t> yolları tükürük, ter ve sütle atılmalıdır.</a:t>
            </a:r>
            <a:endParaRPr lang="tr-TR" sz="1600" dirty="0">
              <a:latin typeface="Arial Black" panose="020B0A04020102020204" pitchFamily="34" charset="0"/>
            </a:endParaRPr>
          </a:p>
        </p:txBody>
      </p:sp>
      <p:sp>
        <p:nvSpPr>
          <p:cNvPr id="4" name="Dikdörtgen 3"/>
          <p:cNvSpPr/>
          <p:nvPr/>
        </p:nvSpPr>
        <p:spPr>
          <a:xfrm rot="16200000">
            <a:off x="-3152001" y="3152001"/>
            <a:ext cx="6858000" cy="553998"/>
          </a:xfrm>
          <a:prstGeom prst="rect">
            <a:avLst/>
          </a:prstGeom>
          <a:solidFill>
            <a:srgbClr val="FF0000">
              <a:alpha val="15000"/>
            </a:srgbClr>
          </a:solidFill>
        </p:spPr>
        <p:txBody>
          <a:bodyPr wrap="square" lIns="91440" tIns="45720" rIns="91440" bIns="45720">
            <a:spAutoFit/>
          </a:bodyPr>
          <a:lstStyle/>
          <a:p>
            <a:pPr algn="ctr"/>
            <a:r>
              <a:rPr lang="tr-TR" sz="30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İLAÇLARIN VÜCUTTAN ATILIMI</a:t>
            </a:r>
            <a:endParaRPr lang="tr-TR" sz="30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323906578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776376" y="2031878"/>
            <a:ext cx="6662057" cy="3170099"/>
          </a:xfrm>
          <a:prstGeom prst="rect">
            <a:avLst/>
          </a:prstGeom>
          <a:noFill/>
        </p:spPr>
        <p:txBody>
          <a:bodyPr wrap="square" rtlCol="0">
            <a:spAutoFit/>
          </a:bodyPr>
          <a:lstStyle/>
          <a:p>
            <a:pPr marL="342900" indent="-342900">
              <a:buFont typeface="Arial" panose="020B0604020202020204" pitchFamily="34" charset="0"/>
              <a:buChar char="•"/>
            </a:pPr>
            <a:r>
              <a:rPr lang="tr-TR" sz="2500" dirty="0"/>
              <a:t>https://www.ilacprospektusu.com</a:t>
            </a:r>
          </a:p>
          <a:p>
            <a:endParaRPr lang="tr-TR" sz="2500" dirty="0"/>
          </a:p>
          <a:p>
            <a:pPr marL="342900" indent="-342900">
              <a:buFont typeface="Arial" panose="020B0604020202020204" pitchFamily="34" charset="0"/>
              <a:buChar char="•"/>
            </a:pPr>
            <a:r>
              <a:rPr lang="tr-TR" sz="2500" dirty="0"/>
              <a:t>https://www.tabletwise.com/</a:t>
            </a:r>
          </a:p>
          <a:p>
            <a:endParaRPr lang="tr-TR" sz="2500" dirty="0"/>
          </a:p>
          <a:p>
            <a:pPr marL="342900" indent="-342900">
              <a:buFont typeface="Arial" panose="020B0604020202020204" pitchFamily="34" charset="0"/>
              <a:buChar char="•"/>
            </a:pPr>
            <a:r>
              <a:rPr lang="tr-TR" sz="2500" dirty="0"/>
              <a:t>https://www.ilacabak.com/</a:t>
            </a:r>
          </a:p>
          <a:p>
            <a:endParaRPr lang="tr-TR" sz="2500" dirty="0"/>
          </a:p>
          <a:p>
            <a:pPr marL="342900" indent="-342900">
              <a:buFont typeface="Arial" panose="020B0604020202020204" pitchFamily="34" charset="0"/>
              <a:buChar char="•"/>
            </a:pPr>
            <a:r>
              <a:rPr lang="tr-TR" sz="2500" dirty="0"/>
              <a:t>http://medikalhavuz.com/</a:t>
            </a:r>
          </a:p>
          <a:p>
            <a:endParaRPr lang="tr-TR" sz="2500" dirty="0" smtClean="0"/>
          </a:p>
        </p:txBody>
      </p:sp>
      <p:sp>
        <p:nvSpPr>
          <p:cNvPr id="7" name="Dikdörtgen 6"/>
          <p:cNvSpPr/>
          <p:nvPr/>
        </p:nvSpPr>
        <p:spPr>
          <a:xfrm>
            <a:off x="4136054" y="509143"/>
            <a:ext cx="3302379" cy="923330"/>
          </a:xfrm>
          <a:prstGeom prst="rect">
            <a:avLst/>
          </a:prstGeom>
          <a:noFill/>
        </p:spPr>
        <p:txBody>
          <a:bodyPr wrap="none" lIns="91440" tIns="45720" rIns="91440" bIns="45720">
            <a:spAutoFit/>
          </a:bodyPr>
          <a:lstStyle/>
          <a:p>
            <a:pPr algn="ctr"/>
            <a:r>
              <a:rPr lang="tr-TR"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KAYNAKÇA</a:t>
            </a:r>
            <a:endParaRPr lang="tr-TR"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4988511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17516"/>
            <a:ext cx="10515600" cy="6056415"/>
          </a:xfrm>
        </p:spPr>
        <p:txBody>
          <a:bodyPr>
            <a:normAutofit/>
          </a:bodyPr>
          <a:lstStyle/>
          <a:p>
            <a:pPr marL="0" indent="0">
              <a:buNone/>
            </a:pPr>
            <a:r>
              <a:rPr lang="tr-TR" sz="2400" dirty="0" smtClean="0">
                <a:solidFill>
                  <a:srgbClr val="FF0000"/>
                </a:solidFill>
                <a:latin typeface="Arial Black" panose="020B0A04020102020204" pitchFamily="34" charset="0"/>
              </a:rPr>
              <a:t>          RENAL ATILIM</a:t>
            </a:r>
          </a:p>
          <a:p>
            <a:endParaRPr lang="tr-TR" sz="1600" dirty="0">
              <a:latin typeface="Arial Black" panose="020B0A04020102020204" pitchFamily="34" charset="0"/>
            </a:endParaRPr>
          </a:p>
          <a:p>
            <a:endParaRPr lang="tr-TR" sz="1600" dirty="0" smtClean="0">
              <a:latin typeface="Arial Black" panose="020B0A04020102020204" pitchFamily="34" charset="0"/>
            </a:endParaRPr>
          </a:p>
          <a:p>
            <a:endParaRPr lang="tr-TR" sz="1600" dirty="0">
              <a:latin typeface="Arial Black" panose="020B0A04020102020204" pitchFamily="34" charset="0"/>
            </a:endParaRPr>
          </a:p>
          <a:p>
            <a:endParaRPr lang="tr-TR" sz="1600" dirty="0" smtClean="0">
              <a:latin typeface="Arial Black" panose="020B0A04020102020204" pitchFamily="34" charset="0"/>
            </a:endParaRPr>
          </a:p>
          <a:p>
            <a:r>
              <a:rPr lang="tr-TR" sz="1600" dirty="0" smtClean="0">
                <a:latin typeface="Arial Black" panose="020B0A04020102020204" pitchFamily="34" charset="0"/>
              </a:rPr>
              <a:t>İlaçların </a:t>
            </a:r>
            <a:r>
              <a:rPr lang="tr-TR" sz="1600" dirty="0">
                <a:latin typeface="Arial Black" panose="020B0A04020102020204" pitchFamily="34" charset="0"/>
              </a:rPr>
              <a:t>ve </a:t>
            </a:r>
            <a:r>
              <a:rPr lang="tr-TR" sz="1600" dirty="0" err="1">
                <a:latin typeface="Arial Black" panose="020B0A04020102020204" pitchFamily="34" charset="0"/>
              </a:rPr>
              <a:t>metabolitlerinin</a:t>
            </a:r>
            <a:r>
              <a:rPr lang="tr-TR" sz="1600" dirty="0">
                <a:latin typeface="Arial Black" panose="020B0A04020102020204" pitchFamily="34" charset="0"/>
              </a:rPr>
              <a:t> idrarla </a:t>
            </a:r>
            <a:r>
              <a:rPr lang="tr-TR" sz="1600" dirty="0" err="1">
                <a:solidFill>
                  <a:schemeClr val="accent2">
                    <a:lumMod val="75000"/>
                  </a:schemeClr>
                </a:solidFill>
                <a:latin typeface="Arial Black" panose="020B0A04020102020204" pitchFamily="34" charset="0"/>
              </a:rPr>
              <a:t>itrahı</a:t>
            </a:r>
            <a:r>
              <a:rPr lang="tr-TR" sz="1600" dirty="0">
                <a:latin typeface="Arial Black" panose="020B0A04020102020204" pitchFamily="34" charset="0"/>
              </a:rPr>
              <a:t> 3 farklı süreç içerir ;</a:t>
            </a:r>
          </a:p>
          <a:p>
            <a:pPr marL="0" indent="0">
              <a:buNone/>
            </a:pPr>
            <a:r>
              <a:rPr lang="tr-TR" sz="1600" dirty="0" smtClean="0">
                <a:latin typeface="Arial Black" panose="020B0A04020102020204" pitchFamily="34" charset="0"/>
              </a:rPr>
              <a:t>- </a:t>
            </a:r>
            <a:r>
              <a:rPr lang="tr-TR" sz="1600" dirty="0" err="1" smtClean="0">
                <a:latin typeface="Arial Black" panose="020B0A04020102020204" pitchFamily="34" charset="0"/>
              </a:rPr>
              <a:t>Glomerüler</a:t>
            </a:r>
            <a:r>
              <a:rPr lang="tr-TR" sz="1600" dirty="0" smtClean="0">
                <a:latin typeface="Arial Black" panose="020B0A04020102020204" pitchFamily="34" charset="0"/>
              </a:rPr>
              <a:t>  </a:t>
            </a:r>
            <a:r>
              <a:rPr lang="tr-TR" sz="1600" dirty="0" err="1">
                <a:latin typeface="Arial Black" panose="020B0A04020102020204" pitchFamily="34" charset="0"/>
              </a:rPr>
              <a:t>filtrasyon</a:t>
            </a:r>
            <a:endParaRPr lang="tr-TR" sz="1600" dirty="0">
              <a:latin typeface="Arial Black" panose="020B0A04020102020204" pitchFamily="34" charset="0"/>
            </a:endParaRPr>
          </a:p>
          <a:p>
            <a:pPr marL="0" indent="0">
              <a:buNone/>
            </a:pPr>
            <a:r>
              <a:rPr lang="tr-TR" sz="1600" dirty="0" smtClean="0">
                <a:latin typeface="Arial Black" panose="020B0A04020102020204" pitchFamily="34" charset="0"/>
              </a:rPr>
              <a:t>- Aktif </a:t>
            </a:r>
            <a:r>
              <a:rPr lang="tr-TR" sz="1600" dirty="0" smtClean="0">
                <a:solidFill>
                  <a:schemeClr val="accent6">
                    <a:lumMod val="60000"/>
                    <a:lumOff val="40000"/>
                  </a:schemeClr>
                </a:solidFill>
                <a:latin typeface="Arial Black" panose="020B0A04020102020204" pitchFamily="34" charset="0"/>
              </a:rPr>
              <a:t> </a:t>
            </a:r>
            <a:r>
              <a:rPr lang="tr-TR" sz="1600" dirty="0" err="1">
                <a:solidFill>
                  <a:schemeClr val="accent6">
                    <a:lumMod val="60000"/>
                    <a:lumOff val="40000"/>
                  </a:schemeClr>
                </a:solidFill>
                <a:latin typeface="Arial Black" panose="020B0A04020102020204" pitchFamily="34" charset="0"/>
              </a:rPr>
              <a:t>tübüler</a:t>
            </a:r>
            <a:r>
              <a:rPr lang="tr-TR" sz="1600" dirty="0">
                <a:solidFill>
                  <a:schemeClr val="accent6">
                    <a:lumMod val="60000"/>
                    <a:lumOff val="40000"/>
                  </a:schemeClr>
                </a:solidFill>
                <a:latin typeface="Arial Black" panose="020B0A04020102020204" pitchFamily="34" charset="0"/>
              </a:rPr>
              <a:t> </a:t>
            </a:r>
            <a:r>
              <a:rPr lang="tr-TR" sz="1600" dirty="0" err="1">
                <a:latin typeface="Arial Black" panose="020B0A04020102020204" pitchFamily="34" charset="0"/>
              </a:rPr>
              <a:t>sekresyon</a:t>
            </a:r>
            <a:endParaRPr lang="tr-TR" sz="1600" dirty="0">
              <a:latin typeface="Arial Black" panose="020B0A04020102020204" pitchFamily="34" charset="0"/>
            </a:endParaRPr>
          </a:p>
          <a:p>
            <a:pPr marL="0" indent="0">
              <a:buNone/>
            </a:pPr>
            <a:r>
              <a:rPr lang="tr-TR" sz="1600" dirty="0" smtClean="0">
                <a:latin typeface="Arial Black" panose="020B0A04020102020204" pitchFamily="34" charset="0"/>
              </a:rPr>
              <a:t>- Pasif  </a:t>
            </a:r>
            <a:r>
              <a:rPr lang="tr-TR" sz="1600" dirty="0" err="1">
                <a:solidFill>
                  <a:schemeClr val="accent6">
                    <a:lumMod val="60000"/>
                    <a:lumOff val="40000"/>
                  </a:schemeClr>
                </a:solidFill>
                <a:latin typeface="Arial Black" panose="020B0A04020102020204" pitchFamily="34" charset="0"/>
              </a:rPr>
              <a:t>tübüler</a:t>
            </a:r>
            <a:r>
              <a:rPr lang="tr-TR" sz="1600" dirty="0">
                <a:latin typeface="Arial Black" panose="020B0A04020102020204" pitchFamily="34" charset="0"/>
              </a:rPr>
              <a:t> </a:t>
            </a:r>
            <a:r>
              <a:rPr lang="tr-TR" sz="1600" dirty="0" err="1" smtClean="0">
                <a:solidFill>
                  <a:schemeClr val="tx2">
                    <a:lumMod val="60000"/>
                    <a:lumOff val="40000"/>
                  </a:schemeClr>
                </a:solidFill>
                <a:latin typeface="Arial Black" panose="020B0A04020102020204" pitchFamily="34" charset="0"/>
              </a:rPr>
              <a:t>rearbsorbsiyon</a:t>
            </a:r>
            <a:endParaRPr lang="tr-TR" sz="1600" dirty="0">
              <a:latin typeface="Arial Black" panose="020B0A04020102020204" pitchFamily="34" charset="0"/>
            </a:endParaRPr>
          </a:p>
          <a:p>
            <a:r>
              <a:rPr lang="tr-TR" sz="1600" dirty="0">
                <a:solidFill>
                  <a:srgbClr val="00B050"/>
                </a:solidFill>
                <a:latin typeface="Arial Black" panose="020B0A04020102020204" pitchFamily="34" charset="0"/>
              </a:rPr>
              <a:t>Böbrek</a:t>
            </a:r>
            <a:r>
              <a:rPr lang="tr-TR" sz="1600" dirty="0">
                <a:latin typeface="Arial Black" panose="020B0A04020102020204" pitchFamily="34" charset="0"/>
              </a:rPr>
              <a:t>  fonksiyonlarındaki değişiklikler genellikle bu üç olayı da benzer biçimde etkiler</a:t>
            </a:r>
            <a:r>
              <a:rPr lang="tr-TR" sz="1600" dirty="0" smtClean="0">
                <a:latin typeface="Arial Black" panose="020B0A04020102020204" pitchFamily="34" charset="0"/>
              </a:rPr>
              <a:t>.</a:t>
            </a:r>
          </a:p>
          <a:p>
            <a:endParaRPr lang="tr-TR" sz="1600" dirty="0">
              <a:latin typeface="Arial Black" panose="020B0A04020102020204" pitchFamily="34" charset="0"/>
            </a:endParaRPr>
          </a:p>
          <a:p>
            <a:endParaRPr lang="tr-TR" sz="1600" dirty="0" smtClean="0">
              <a:latin typeface="Arial Black" panose="020B0A04020102020204" pitchFamily="34" charset="0"/>
            </a:endParaRPr>
          </a:p>
          <a:p>
            <a:endParaRPr lang="tr-TR" sz="1600" dirty="0">
              <a:latin typeface="Arial Black" panose="020B0A04020102020204" pitchFamily="34" charset="0"/>
            </a:endParaRPr>
          </a:p>
          <a:p>
            <a:endParaRPr lang="tr-TR" sz="1600" dirty="0" smtClean="0">
              <a:latin typeface="Arial Black" panose="020B0A04020102020204" pitchFamily="34" charset="0"/>
            </a:endParaRPr>
          </a:p>
          <a:p>
            <a:pPr marL="0" indent="0">
              <a:buNone/>
            </a:pPr>
            <a:endParaRPr lang="tr-TR" sz="1400" dirty="0" smtClean="0">
              <a:solidFill>
                <a:schemeClr val="accent2">
                  <a:lumMod val="75000"/>
                </a:schemeClr>
              </a:solidFill>
              <a:latin typeface="Arial Black" panose="020B0A04020102020204" pitchFamily="34" charset="0"/>
            </a:endParaRPr>
          </a:p>
          <a:p>
            <a:pPr marL="0" indent="0">
              <a:buNone/>
            </a:pPr>
            <a:endParaRPr lang="tr-TR" sz="1400" dirty="0">
              <a:solidFill>
                <a:schemeClr val="accent2">
                  <a:lumMod val="75000"/>
                </a:schemeClr>
              </a:solidFill>
              <a:latin typeface="Arial Black" panose="020B0A04020102020204" pitchFamily="34" charset="0"/>
            </a:endParaRPr>
          </a:p>
          <a:p>
            <a:pPr marL="0" indent="0">
              <a:buNone/>
            </a:pPr>
            <a:r>
              <a:rPr lang="tr-TR" sz="1400" dirty="0" err="1" smtClean="0">
                <a:solidFill>
                  <a:schemeClr val="accent2">
                    <a:lumMod val="75000"/>
                  </a:schemeClr>
                </a:solidFill>
                <a:latin typeface="Arial Black" panose="020B0A04020102020204" pitchFamily="34" charset="0"/>
              </a:rPr>
              <a:t>İtrah</a:t>
            </a:r>
            <a:r>
              <a:rPr lang="tr-TR" sz="1400" dirty="0" smtClean="0">
                <a:solidFill>
                  <a:schemeClr val="accent2">
                    <a:lumMod val="75000"/>
                  </a:schemeClr>
                </a:solidFill>
                <a:latin typeface="Arial Black" panose="020B0A04020102020204" pitchFamily="34" charset="0"/>
              </a:rPr>
              <a:t>; </a:t>
            </a:r>
            <a:r>
              <a:rPr lang="tr-TR" sz="1400" dirty="0" smtClean="0">
                <a:latin typeface="Arial Black" panose="020B0A04020102020204" pitchFamily="34" charset="0"/>
              </a:rPr>
              <a:t>İlacın vücuttan dışarı atılmasıdır.</a:t>
            </a:r>
            <a:endParaRPr lang="tr-TR" sz="1400" dirty="0">
              <a:latin typeface="Arial Black" panose="020B0A04020102020204" pitchFamily="34" charset="0"/>
            </a:endParaRPr>
          </a:p>
          <a:p>
            <a:endParaRPr lang="tr-TR" sz="1600" dirty="0">
              <a:latin typeface="Arial Black" panose="020B0A04020102020204" pitchFamily="34" charset="0"/>
            </a:endParaRPr>
          </a:p>
          <a:p>
            <a:endParaRPr lang="tr-TR" sz="1600" dirty="0">
              <a:latin typeface="Arial Black" panose="020B0A04020102020204" pitchFamily="34" charset="0"/>
            </a:endParaRPr>
          </a:p>
        </p:txBody>
      </p:sp>
    </p:spTree>
    <p:extLst>
      <p:ext uri="{BB962C8B-B14F-4D97-AF65-F5344CB8AC3E}">
        <p14:creationId xmlns:p14="http://schemas.microsoft.com/office/powerpoint/2010/main" val="3593329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3998" y="475013"/>
            <a:ext cx="10515600" cy="6258296"/>
          </a:xfrm>
        </p:spPr>
        <p:txBody>
          <a:bodyPr>
            <a:normAutofit/>
          </a:bodyPr>
          <a:lstStyle/>
          <a:p>
            <a:endParaRPr lang="tr-TR" sz="1600" dirty="0" smtClean="0">
              <a:latin typeface="Arial Black" panose="020B0A04020102020204" pitchFamily="34" charset="0"/>
            </a:endParaRPr>
          </a:p>
          <a:p>
            <a:endParaRPr lang="tr-TR" sz="1600" dirty="0">
              <a:latin typeface="Arial Black" panose="020B0A04020102020204" pitchFamily="34" charset="0"/>
            </a:endParaRPr>
          </a:p>
          <a:p>
            <a:endParaRPr lang="tr-TR" sz="1600" dirty="0" smtClean="0">
              <a:latin typeface="Arial Black" panose="020B0A04020102020204" pitchFamily="34" charset="0"/>
            </a:endParaRPr>
          </a:p>
          <a:p>
            <a:pPr marL="0" indent="0">
              <a:buNone/>
            </a:pPr>
            <a:endParaRPr lang="tr-TR" sz="1600" dirty="0" smtClean="0">
              <a:latin typeface="Arial Black" panose="020B0A04020102020204" pitchFamily="34" charset="0"/>
            </a:endParaRPr>
          </a:p>
          <a:p>
            <a:r>
              <a:rPr lang="tr-TR" sz="1600" dirty="0" err="1" smtClean="0">
                <a:latin typeface="Arial Black" panose="020B0A04020102020204" pitchFamily="34" charset="0"/>
              </a:rPr>
              <a:t>Yenidoğan’lar</a:t>
            </a:r>
            <a:r>
              <a:rPr lang="tr-TR" sz="1600" dirty="0" smtClean="0">
                <a:latin typeface="Arial Black" panose="020B0A04020102020204" pitchFamily="34" charset="0"/>
              </a:rPr>
              <a:t> </a:t>
            </a:r>
            <a:r>
              <a:rPr lang="tr-TR" sz="1600" dirty="0">
                <a:latin typeface="Arial Black" panose="020B0A04020102020204" pitchFamily="34" charset="0"/>
              </a:rPr>
              <a:t>da </a:t>
            </a:r>
            <a:r>
              <a:rPr lang="tr-TR" sz="1600" dirty="0">
                <a:solidFill>
                  <a:srgbClr val="00B050"/>
                </a:solidFill>
                <a:latin typeface="Arial Black" panose="020B0A04020102020204" pitchFamily="34" charset="0"/>
              </a:rPr>
              <a:t>böbrek</a:t>
            </a:r>
            <a:r>
              <a:rPr lang="tr-TR" sz="1600" dirty="0">
                <a:latin typeface="Arial Black" panose="020B0A04020102020204" pitchFamily="34" charset="0"/>
              </a:rPr>
              <a:t> fonksiyonları vücut kitlesi ile karşılaştırıldığında düşüktür ancak doğumdan sonraki birkaç ayda hızla olgunlaşır.</a:t>
            </a:r>
          </a:p>
          <a:p>
            <a:r>
              <a:rPr lang="tr-TR" sz="1600" dirty="0">
                <a:latin typeface="Arial Black" panose="020B0A04020102020204" pitchFamily="34" charset="0"/>
              </a:rPr>
              <a:t>Erişkinlik döneminde, </a:t>
            </a:r>
            <a:r>
              <a:rPr lang="tr-TR" sz="1600" dirty="0">
                <a:solidFill>
                  <a:srgbClr val="00B050"/>
                </a:solidFill>
                <a:latin typeface="Arial Black" panose="020B0A04020102020204" pitchFamily="34" charset="0"/>
              </a:rPr>
              <a:t>böbrek</a:t>
            </a:r>
            <a:r>
              <a:rPr lang="tr-TR" sz="1600" dirty="0">
                <a:latin typeface="Arial Black" panose="020B0A04020102020204" pitchFamily="34" charset="0"/>
              </a:rPr>
              <a:t> fonksiyonlarında yavaş bir azalma görülür, böylece yaşlı hastalarda belirgin derecede fonksiyonel bozukluk görülebilir. </a:t>
            </a:r>
            <a:endParaRPr lang="tr-TR" sz="1600" dirty="0" smtClean="0">
              <a:latin typeface="Arial Black" panose="020B0A04020102020204" pitchFamily="34" charset="0"/>
            </a:endParaRPr>
          </a:p>
          <a:p>
            <a:r>
              <a:rPr lang="tr-TR" sz="1600" dirty="0" err="1">
                <a:solidFill>
                  <a:srgbClr val="00FF00"/>
                </a:solidFill>
                <a:latin typeface="Arial Black" panose="020B0A04020102020204" pitchFamily="34" charset="0"/>
              </a:rPr>
              <a:t>Filtrasyon</a:t>
            </a:r>
            <a:r>
              <a:rPr lang="tr-TR" sz="1600" dirty="0">
                <a:latin typeface="Arial Black" panose="020B0A04020102020204" pitchFamily="34" charset="0"/>
              </a:rPr>
              <a:t> yoluyla </a:t>
            </a:r>
            <a:r>
              <a:rPr lang="tr-TR" sz="1600" dirty="0" err="1">
                <a:solidFill>
                  <a:srgbClr val="92D050"/>
                </a:solidFill>
                <a:latin typeface="Arial Black" panose="020B0A04020102020204" pitchFamily="34" charset="0"/>
              </a:rPr>
              <a:t>tübüler</a:t>
            </a:r>
            <a:r>
              <a:rPr lang="tr-TR" sz="1600" dirty="0">
                <a:solidFill>
                  <a:srgbClr val="92D050"/>
                </a:solidFill>
                <a:latin typeface="Arial Black" panose="020B0A04020102020204" pitchFamily="34" charset="0"/>
              </a:rPr>
              <a:t> lümene</a:t>
            </a:r>
            <a:r>
              <a:rPr lang="tr-TR" sz="1600" dirty="0">
                <a:latin typeface="Arial Black" panose="020B0A04020102020204" pitchFamily="34" charset="0"/>
              </a:rPr>
              <a:t> giren ilaç miktarı </a:t>
            </a:r>
            <a:r>
              <a:rPr lang="tr-TR" sz="1600" dirty="0" err="1">
                <a:solidFill>
                  <a:srgbClr val="FF0066"/>
                </a:solidFill>
                <a:latin typeface="Arial Black" panose="020B0A04020102020204" pitchFamily="34" charset="0"/>
              </a:rPr>
              <a:t>glomerüler</a:t>
            </a:r>
            <a:r>
              <a:rPr lang="tr-TR" sz="1600" dirty="0">
                <a:latin typeface="Arial Black" panose="020B0A04020102020204" pitchFamily="34" charset="0"/>
              </a:rPr>
              <a:t> </a:t>
            </a:r>
            <a:r>
              <a:rPr lang="tr-TR" sz="1600" dirty="0" err="1" smtClean="0">
                <a:solidFill>
                  <a:srgbClr val="00FF00"/>
                </a:solidFill>
                <a:latin typeface="Arial Black" panose="020B0A04020102020204" pitchFamily="34" charset="0"/>
              </a:rPr>
              <a:t>filtrasyon</a:t>
            </a:r>
            <a:r>
              <a:rPr lang="tr-TR" sz="1600" dirty="0" smtClean="0">
                <a:latin typeface="Arial Black" panose="020B0A04020102020204" pitchFamily="34" charset="0"/>
              </a:rPr>
              <a:t> </a:t>
            </a:r>
            <a:r>
              <a:rPr lang="tr-TR" sz="1600" dirty="0">
                <a:latin typeface="Arial Black" panose="020B0A04020102020204" pitchFamily="34" charset="0"/>
              </a:rPr>
              <a:t>hızına ve ilacın plazma proteinlerine bağlanma oranına bağlıdır ve yalnızca bağlı olmayan ilaç filtre olur.</a:t>
            </a:r>
          </a:p>
          <a:p>
            <a:r>
              <a:rPr lang="tr-TR" sz="1600" dirty="0" err="1">
                <a:latin typeface="Arial Black" panose="020B0A04020102020204" pitchFamily="34" charset="0"/>
              </a:rPr>
              <a:t>Proksimal</a:t>
            </a:r>
            <a:r>
              <a:rPr lang="tr-TR" sz="1600" dirty="0">
                <a:latin typeface="Arial Black" panose="020B0A04020102020204" pitchFamily="34" charset="0"/>
              </a:rPr>
              <a:t> </a:t>
            </a:r>
            <a:r>
              <a:rPr lang="tr-TR" sz="1600" dirty="0">
                <a:solidFill>
                  <a:srgbClr val="00B050"/>
                </a:solidFill>
                <a:latin typeface="Arial Black" panose="020B0A04020102020204" pitchFamily="34" charset="0"/>
              </a:rPr>
              <a:t>böbrek</a:t>
            </a:r>
            <a:r>
              <a:rPr lang="tr-TR" sz="1600" dirty="0">
                <a:latin typeface="Arial Black" panose="020B0A04020102020204" pitchFamily="34" charset="0"/>
              </a:rPr>
              <a:t> </a:t>
            </a:r>
            <a:r>
              <a:rPr lang="tr-TR" sz="1600" dirty="0" err="1">
                <a:solidFill>
                  <a:schemeClr val="accent6">
                    <a:lumMod val="60000"/>
                    <a:lumOff val="40000"/>
                  </a:schemeClr>
                </a:solidFill>
                <a:latin typeface="Arial Black" panose="020B0A04020102020204" pitchFamily="34" charset="0"/>
              </a:rPr>
              <a:t>tübülünde</a:t>
            </a:r>
            <a:r>
              <a:rPr lang="tr-TR" sz="1600" dirty="0">
                <a:latin typeface="Arial Black" panose="020B0A04020102020204" pitchFamily="34" charset="0"/>
              </a:rPr>
              <a:t> aktif, taşıyıcı-arayıcı </a:t>
            </a:r>
            <a:r>
              <a:rPr lang="tr-TR" sz="1600" dirty="0" err="1">
                <a:solidFill>
                  <a:schemeClr val="accent6">
                    <a:lumMod val="60000"/>
                    <a:lumOff val="40000"/>
                  </a:schemeClr>
                </a:solidFill>
                <a:latin typeface="Arial Black" panose="020B0A04020102020204" pitchFamily="34" charset="0"/>
              </a:rPr>
              <a:t>tübüler</a:t>
            </a:r>
            <a:r>
              <a:rPr lang="tr-TR" sz="1600" dirty="0">
                <a:latin typeface="Arial Black" panose="020B0A04020102020204" pitchFamily="34" charset="0"/>
              </a:rPr>
              <a:t> </a:t>
            </a:r>
            <a:r>
              <a:rPr lang="tr-TR" sz="1600" dirty="0" err="1">
                <a:latin typeface="Arial Black" panose="020B0A04020102020204" pitchFamily="34" charset="0"/>
              </a:rPr>
              <a:t>sekresyonda</a:t>
            </a:r>
            <a:r>
              <a:rPr lang="tr-TR" sz="1600" dirty="0">
                <a:latin typeface="Arial Black" panose="020B0A04020102020204" pitchFamily="34" charset="0"/>
              </a:rPr>
              <a:t> ilacın </a:t>
            </a:r>
            <a:r>
              <a:rPr lang="tr-TR" sz="1600" dirty="0" err="1">
                <a:solidFill>
                  <a:schemeClr val="accent6">
                    <a:lumMod val="60000"/>
                    <a:lumOff val="40000"/>
                  </a:schemeClr>
                </a:solidFill>
                <a:latin typeface="Arial Black" panose="020B0A04020102020204" pitchFamily="34" charset="0"/>
              </a:rPr>
              <a:t>tübüler</a:t>
            </a:r>
            <a:r>
              <a:rPr lang="tr-TR" sz="1600" dirty="0">
                <a:latin typeface="Arial Black" panose="020B0A04020102020204" pitchFamily="34" charset="0"/>
              </a:rPr>
              <a:t> sıvıya geçişine katkıda bulunabilir.</a:t>
            </a:r>
          </a:p>
          <a:p>
            <a:endParaRPr lang="tr-TR" sz="1600" dirty="0">
              <a:latin typeface="Arial Black" panose="020B0A04020102020204" pitchFamily="34" charset="0"/>
            </a:endParaRPr>
          </a:p>
          <a:p>
            <a:endParaRPr lang="tr-TR" sz="1600" dirty="0" smtClean="0">
              <a:latin typeface="Arial Black" panose="020B0A04020102020204" pitchFamily="34" charset="0"/>
            </a:endParaRPr>
          </a:p>
          <a:p>
            <a:endParaRPr lang="tr-TR" sz="1600" dirty="0">
              <a:latin typeface="Arial Black" panose="020B0A04020102020204" pitchFamily="34" charset="0"/>
            </a:endParaRPr>
          </a:p>
          <a:p>
            <a:endParaRPr lang="tr-TR" sz="1600" dirty="0" smtClean="0">
              <a:latin typeface="Arial Black" panose="020B0A04020102020204" pitchFamily="34" charset="0"/>
            </a:endParaRPr>
          </a:p>
          <a:p>
            <a:pPr marL="0" indent="0">
              <a:buNone/>
            </a:pPr>
            <a:r>
              <a:rPr lang="tr-TR" sz="1400" dirty="0" err="1" smtClean="0">
                <a:solidFill>
                  <a:srgbClr val="FF0066"/>
                </a:solidFill>
                <a:latin typeface="Arial Black" panose="020B0A04020102020204" pitchFamily="34" charset="0"/>
              </a:rPr>
              <a:t>Glomerüler</a:t>
            </a:r>
            <a:r>
              <a:rPr lang="tr-TR" sz="1400" dirty="0" smtClean="0">
                <a:solidFill>
                  <a:srgbClr val="FF0066"/>
                </a:solidFill>
                <a:latin typeface="Arial Black" panose="020B0A04020102020204" pitchFamily="34" charset="0"/>
              </a:rPr>
              <a:t>;  </a:t>
            </a:r>
            <a:r>
              <a:rPr lang="tr-TR" sz="1400" dirty="0" smtClean="0">
                <a:latin typeface="Arial Black" panose="020B0A04020102020204" pitchFamily="34" charset="0"/>
              </a:rPr>
              <a:t>Böbreklerin </a:t>
            </a:r>
            <a:r>
              <a:rPr lang="tr-TR" sz="1400" dirty="0">
                <a:latin typeface="Arial Black" panose="020B0A04020102020204" pitchFamily="34" charset="0"/>
              </a:rPr>
              <a:t>içindeki küçük </a:t>
            </a:r>
            <a:r>
              <a:rPr lang="tr-TR" sz="1400" dirty="0" smtClean="0">
                <a:latin typeface="Arial Black" panose="020B0A04020102020204" pitchFamily="34" charset="0"/>
              </a:rPr>
              <a:t>filtrelerdir.</a:t>
            </a:r>
            <a:endParaRPr lang="tr-TR" sz="1400" dirty="0" smtClean="0">
              <a:solidFill>
                <a:srgbClr val="00FF00"/>
              </a:solidFill>
              <a:latin typeface="Arial Black" panose="020B0A04020102020204" pitchFamily="34" charset="0"/>
            </a:endParaRPr>
          </a:p>
          <a:p>
            <a:pPr marL="0" indent="0">
              <a:buNone/>
            </a:pPr>
            <a:r>
              <a:rPr lang="tr-TR" sz="1400" dirty="0" err="1" smtClean="0">
                <a:solidFill>
                  <a:srgbClr val="00FF00"/>
                </a:solidFill>
                <a:latin typeface="Arial Black" panose="020B0A04020102020204" pitchFamily="34" charset="0"/>
              </a:rPr>
              <a:t>Filtrasyon</a:t>
            </a:r>
            <a:r>
              <a:rPr lang="tr-TR" sz="1400" dirty="0" smtClean="0">
                <a:solidFill>
                  <a:srgbClr val="00FF00"/>
                </a:solidFill>
                <a:latin typeface="Arial Black" panose="020B0A04020102020204" pitchFamily="34" charset="0"/>
              </a:rPr>
              <a:t>;  </a:t>
            </a:r>
            <a:r>
              <a:rPr lang="tr-TR" sz="1400" dirty="0">
                <a:latin typeface="Arial Black" panose="020B0A04020102020204" pitchFamily="34" charset="0"/>
              </a:rPr>
              <a:t>İ</a:t>
            </a:r>
            <a:r>
              <a:rPr lang="tr-TR" sz="1400" dirty="0" smtClean="0">
                <a:latin typeface="Arial Black" panose="020B0A04020102020204" pitchFamily="34" charset="0"/>
              </a:rPr>
              <a:t>çinden </a:t>
            </a:r>
            <a:r>
              <a:rPr lang="tr-TR" sz="1400" dirty="0">
                <a:latin typeface="Arial Black" panose="020B0A04020102020204" pitchFamily="34" charset="0"/>
              </a:rPr>
              <a:t>yalnızca sıvının geçebileceği bir ortam ekleyerek katıları sıvılardan ayıran çeşitli mekanik, fiziksel veya biyolojik işlemlerden herhangi biridir</a:t>
            </a:r>
            <a:r>
              <a:rPr lang="tr-TR" sz="1400" dirty="0" smtClean="0">
                <a:latin typeface="Arial Black" panose="020B0A04020102020204" pitchFamily="34" charset="0"/>
              </a:rPr>
              <a:t>.</a:t>
            </a:r>
          </a:p>
          <a:p>
            <a:pPr marL="0" indent="0">
              <a:buNone/>
            </a:pPr>
            <a:r>
              <a:rPr lang="tr-TR" sz="1400" dirty="0" err="1" smtClean="0">
                <a:solidFill>
                  <a:srgbClr val="92D050"/>
                </a:solidFill>
                <a:latin typeface="Arial Black" panose="020B0A04020102020204" pitchFamily="34" charset="0"/>
              </a:rPr>
              <a:t>Tübüler</a:t>
            </a:r>
            <a:r>
              <a:rPr lang="tr-TR" sz="1400" dirty="0" smtClean="0">
                <a:solidFill>
                  <a:srgbClr val="92D050"/>
                </a:solidFill>
                <a:latin typeface="Arial Black" panose="020B0A04020102020204" pitchFamily="34" charset="0"/>
              </a:rPr>
              <a:t> lümen;  </a:t>
            </a:r>
            <a:r>
              <a:rPr lang="tr-TR" sz="1400" dirty="0" smtClean="0">
                <a:latin typeface="Arial Black" panose="020B0A04020102020204" pitchFamily="34" charset="0"/>
              </a:rPr>
              <a:t>Tüp </a:t>
            </a:r>
            <a:r>
              <a:rPr lang="tr-TR" sz="1400" dirty="0">
                <a:latin typeface="Arial Black" panose="020B0A04020102020204" pitchFamily="34" charset="0"/>
              </a:rPr>
              <a:t>şeklinde organın içindeki boşluk.</a:t>
            </a:r>
            <a:endParaRPr lang="tr-TR" sz="1400" dirty="0">
              <a:solidFill>
                <a:srgbClr val="00FF00"/>
              </a:solidFill>
              <a:latin typeface="Arial Black" panose="020B0A04020102020204" pitchFamily="34" charset="0"/>
            </a:endParaRPr>
          </a:p>
        </p:txBody>
      </p:sp>
      <p:sp>
        <p:nvSpPr>
          <p:cNvPr id="4" name="Dikdörtgen 3"/>
          <p:cNvSpPr/>
          <p:nvPr/>
        </p:nvSpPr>
        <p:spPr>
          <a:xfrm rot="16200000">
            <a:off x="-3152001" y="3152001"/>
            <a:ext cx="6857999" cy="553998"/>
          </a:xfrm>
          <a:prstGeom prst="rect">
            <a:avLst/>
          </a:prstGeom>
          <a:solidFill>
            <a:srgbClr val="FF0000">
              <a:alpha val="20000"/>
            </a:srgbClr>
          </a:solidFill>
        </p:spPr>
        <p:txBody>
          <a:bodyPr wrap="square" lIns="91440" tIns="45720" rIns="91440" bIns="45720">
            <a:spAutoFit/>
          </a:bodyPr>
          <a:lstStyle/>
          <a:p>
            <a:pPr algn="ctr"/>
            <a:r>
              <a:rPr lang="tr-TR" sz="30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RENAL</a:t>
            </a:r>
            <a:r>
              <a:rPr lang="tr-TR" sz="30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ATILIM</a:t>
            </a:r>
            <a:endParaRPr lang="tr-TR" sz="30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1339137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3998" y="2419391"/>
            <a:ext cx="10515600" cy="4351338"/>
          </a:xfrm>
        </p:spPr>
        <p:txBody>
          <a:bodyPr>
            <a:normAutofit lnSpcReduction="10000"/>
          </a:bodyPr>
          <a:lstStyle/>
          <a:p>
            <a:r>
              <a:rPr lang="tr-TR" sz="1600" dirty="0">
                <a:latin typeface="Arial Black" panose="020B0A04020102020204" pitchFamily="34" charset="0"/>
              </a:rPr>
              <a:t>Başlıca </a:t>
            </a:r>
            <a:r>
              <a:rPr lang="tr-TR" sz="1600" dirty="0" err="1">
                <a:latin typeface="Arial Black" panose="020B0A04020102020204" pitchFamily="34" charset="0"/>
              </a:rPr>
              <a:t>distal</a:t>
            </a:r>
            <a:r>
              <a:rPr lang="tr-TR" sz="1600" dirty="0">
                <a:latin typeface="Arial Black" panose="020B0A04020102020204" pitchFamily="34" charset="0"/>
              </a:rPr>
              <a:t> </a:t>
            </a:r>
            <a:r>
              <a:rPr lang="tr-TR" sz="1600" dirty="0">
                <a:solidFill>
                  <a:srgbClr val="00B050"/>
                </a:solidFill>
                <a:latin typeface="Arial Black" panose="020B0A04020102020204" pitchFamily="34" charset="0"/>
              </a:rPr>
              <a:t>böbrek</a:t>
            </a:r>
            <a:r>
              <a:rPr lang="tr-TR" sz="1600" dirty="0">
                <a:latin typeface="Arial Black" panose="020B0A04020102020204" pitchFamily="34" charset="0"/>
              </a:rPr>
              <a:t> </a:t>
            </a:r>
            <a:r>
              <a:rPr lang="tr-TR" sz="1600" dirty="0" err="1">
                <a:solidFill>
                  <a:schemeClr val="accent6">
                    <a:lumMod val="60000"/>
                    <a:lumOff val="40000"/>
                  </a:schemeClr>
                </a:solidFill>
                <a:latin typeface="Arial Black" panose="020B0A04020102020204" pitchFamily="34" charset="0"/>
              </a:rPr>
              <a:t>tübülünde</a:t>
            </a:r>
            <a:r>
              <a:rPr lang="tr-TR" sz="1600" dirty="0">
                <a:latin typeface="Arial Black" panose="020B0A04020102020204" pitchFamily="34" charset="0"/>
              </a:rPr>
              <a:t> </a:t>
            </a:r>
            <a:r>
              <a:rPr lang="tr-TR" sz="1600" dirty="0" smtClean="0">
                <a:latin typeface="Arial Black" panose="020B0A04020102020204" pitchFamily="34" charset="0"/>
              </a:rPr>
              <a:t>bulunan </a:t>
            </a:r>
            <a:r>
              <a:rPr lang="tr-TR" sz="1600" dirty="0" err="1">
                <a:latin typeface="Arial Black" panose="020B0A04020102020204" pitchFamily="34" charset="0"/>
              </a:rPr>
              <a:t>membran</a:t>
            </a:r>
            <a:r>
              <a:rPr lang="tr-TR" sz="1600" dirty="0">
                <a:latin typeface="Arial Black" panose="020B0A04020102020204" pitchFamily="34" charset="0"/>
              </a:rPr>
              <a:t> taşıyıcıları, ilacın </a:t>
            </a:r>
            <a:r>
              <a:rPr lang="tr-TR" sz="1600" dirty="0" err="1">
                <a:solidFill>
                  <a:schemeClr val="accent6">
                    <a:lumMod val="60000"/>
                    <a:lumOff val="40000"/>
                  </a:schemeClr>
                </a:solidFill>
                <a:latin typeface="Arial Black" panose="020B0A04020102020204" pitchFamily="34" charset="0"/>
              </a:rPr>
              <a:t>tübül</a:t>
            </a:r>
            <a:r>
              <a:rPr lang="tr-TR" sz="1600" dirty="0">
                <a:solidFill>
                  <a:schemeClr val="accent6">
                    <a:lumMod val="60000"/>
                    <a:lumOff val="40000"/>
                  </a:schemeClr>
                </a:solidFill>
                <a:latin typeface="Arial Black" panose="020B0A04020102020204" pitchFamily="34" charset="0"/>
              </a:rPr>
              <a:t> lümeninden </a:t>
            </a:r>
            <a:r>
              <a:rPr lang="tr-TR" sz="1600" dirty="0">
                <a:latin typeface="Arial Black" panose="020B0A04020102020204" pitchFamily="34" charset="0"/>
              </a:rPr>
              <a:t>sistemik dolaşıma aktif olarak geri emilmesinden sorumludur ancak </a:t>
            </a:r>
            <a:r>
              <a:rPr lang="tr-TR" sz="1600" dirty="0" err="1">
                <a:latin typeface="Arial Black" panose="020B0A04020102020204" pitchFamily="34" charset="0"/>
              </a:rPr>
              <a:t>proksimal</a:t>
            </a:r>
            <a:r>
              <a:rPr lang="tr-TR" sz="1600" dirty="0">
                <a:latin typeface="Arial Black" panose="020B0A04020102020204" pitchFamily="34" charset="0"/>
              </a:rPr>
              <a:t> ve </a:t>
            </a:r>
            <a:r>
              <a:rPr lang="tr-TR" sz="1600" dirty="0" err="1">
                <a:latin typeface="Arial Black" panose="020B0A04020102020204" pitchFamily="34" charset="0"/>
              </a:rPr>
              <a:t>distal</a:t>
            </a:r>
            <a:r>
              <a:rPr lang="tr-TR" sz="1600" dirty="0">
                <a:latin typeface="Arial Black" panose="020B0A04020102020204" pitchFamily="34" charset="0"/>
              </a:rPr>
              <a:t> </a:t>
            </a:r>
            <a:r>
              <a:rPr lang="tr-TR" sz="1600" dirty="0" err="1">
                <a:solidFill>
                  <a:schemeClr val="accent6">
                    <a:lumMod val="60000"/>
                    <a:lumOff val="40000"/>
                  </a:schemeClr>
                </a:solidFill>
                <a:latin typeface="Arial Black" panose="020B0A04020102020204" pitchFamily="34" charset="0"/>
              </a:rPr>
              <a:t>tübülde</a:t>
            </a:r>
            <a:r>
              <a:rPr lang="tr-TR" sz="1600" dirty="0">
                <a:latin typeface="Arial Black" panose="020B0A04020102020204" pitchFamily="34" charset="0"/>
              </a:rPr>
              <a:t> zayıf asit ve bazların iyonize olmayan biçimleri net pasif </a:t>
            </a:r>
            <a:r>
              <a:rPr lang="tr-TR" sz="1600" dirty="0" err="1" smtClean="0">
                <a:solidFill>
                  <a:schemeClr val="tx2">
                    <a:lumMod val="60000"/>
                    <a:lumOff val="40000"/>
                  </a:schemeClr>
                </a:solidFill>
                <a:latin typeface="Arial Black" panose="020B0A04020102020204" pitchFamily="34" charset="0"/>
              </a:rPr>
              <a:t>reabsorbsiyonuna</a:t>
            </a:r>
            <a:r>
              <a:rPr lang="tr-TR" sz="1600" dirty="0" smtClean="0">
                <a:latin typeface="Arial Black" panose="020B0A04020102020204" pitchFamily="34" charset="0"/>
              </a:rPr>
              <a:t> </a:t>
            </a:r>
            <a:r>
              <a:rPr lang="tr-TR" sz="1600" dirty="0">
                <a:latin typeface="Arial Black" panose="020B0A04020102020204" pitchFamily="34" charset="0"/>
              </a:rPr>
              <a:t>uğrar.</a:t>
            </a:r>
          </a:p>
          <a:p>
            <a:r>
              <a:rPr lang="tr-TR" sz="1600" dirty="0">
                <a:latin typeface="Arial Black" panose="020B0A04020102020204" pitchFamily="34" charset="0"/>
              </a:rPr>
              <a:t>Suyun </a:t>
            </a:r>
            <a:r>
              <a:rPr lang="tr-TR" sz="1600" dirty="0" smtClean="0">
                <a:latin typeface="Arial Black" panose="020B0A04020102020204" pitchFamily="34" charset="0"/>
              </a:rPr>
              <a:t>sodyum </a:t>
            </a:r>
            <a:r>
              <a:rPr lang="tr-TR" sz="1600" dirty="0">
                <a:latin typeface="Arial Black" panose="020B0A04020102020204" pitchFamily="34" charset="0"/>
              </a:rPr>
              <a:t>ve diğer inorganik iyonlar ile birlikte </a:t>
            </a:r>
            <a:r>
              <a:rPr lang="tr-TR" sz="1600" dirty="0" err="1">
                <a:solidFill>
                  <a:schemeClr val="tx2">
                    <a:lumMod val="60000"/>
                    <a:lumOff val="40000"/>
                  </a:schemeClr>
                </a:solidFill>
                <a:latin typeface="Arial Black" panose="020B0A04020102020204" pitchFamily="34" charset="0"/>
              </a:rPr>
              <a:t>reabsorbsiyonu</a:t>
            </a:r>
            <a:r>
              <a:rPr lang="tr-TR" sz="1600" dirty="0">
                <a:latin typeface="Arial Black" panose="020B0A04020102020204" pitchFamily="34" charset="0"/>
              </a:rPr>
              <a:t> geri difüzyon için gereken </a:t>
            </a:r>
            <a:r>
              <a:rPr lang="tr-TR" sz="1600" dirty="0">
                <a:solidFill>
                  <a:schemeClr val="accent6">
                    <a:lumMod val="75000"/>
                  </a:schemeClr>
                </a:solidFill>
                <a:latin typeface="Arial Black" panose="020B0A04020102020204" pitchFamily="34" charset="0"/>
              </a:rPr>
              <a:t>konsantrasyon</a:t>
            </a:r>
            <a:r>
              <a:rPr lang="tr-TR" sz="1600" dirty="0">
                <a:latin typeface="Arial Black" panose="020B0A04020102020204" pitchFamily="34" charset="0"/>
              </a:rPr>
              <a:t> farkını sağlar.</a:t>
            </a:r>
          </a:p>
          <a:p>
            <a:r>
              <a:rPr lang="tr-TR" sz="1600" dirty="0" err="1">
                <a:solidFill>
                  <a:schemeClr val="accent6">
                    <a:lumMod val="60000"/>
                    <a:lumOff val="40000"/>
                  </a:schemeClr>
                </a:solidFill>
                <a:latin typeface="Arial Black" panose="020B0A04020102020204" pitchFamily="34" charset="0"/>
              </a:rPr>
              <a:t>Tübül</a:t>
            </a:r>
            <a:r>
              <a:rPr lang="tr-TR" sz="1600" dirty="0">
                <a:latin typeface="Arial Black" panose="020B0A04020102020204" pitchFamily="34" charset="0"/>
              </a:rPr>
              <a:t> hücreleri zayıf elektrolitlerin iyonize biçimlerine daha az geçiren oldukları için</a:t>
            </a:r>
            <a:r>
              <a:rPr lang="tr-TR" sz="1600" dirty="0" smtClean="0">
                <a:latin typeface="Arial Black" panose="020B0A04020102020204" pitchFamily="34" charset="0"/>
              </a:rPr>
              <a:t>, bu </a:t>
            </a:r>
            <a:r>
              <a:rPr lang="tr-TR" sz="1600" dirty="0">
                <a:latin typeface="Arial Black" panose="020B0A04020102020204" pitchFamily="34" charset="0"/>
              </a:rPr>
              <a:t>maddelerin pasif </a:t>
            </a:r>
            <a:r>
              <a:rPr lang="tr-TR" sz="1600" dirty="0" err="1">
                <a:solidFill>
                  <a:schemeClr val="tx2">
                    <a:lumMod val="60000"/>
                    <a:lumOff val="40000"/>
                  </a:schemeClr>
                </a:solidFill>
                <a:latin typeface="Arial Black" panose="020B0A04020102020204" pitchFamily="34" charset="0"/>
              </a:rPr>
              <a:t>rearbsorbsiyonu</a:t>
            </a:r>
            <a:r>
              <a:rPr lang="tr-TR" sz="1600" dirty="0">
                <a:latin typeface="Arial Black" panose="020B0A04020102020204" pitchFamily="34" charset="0"/>
              </a:rPr>
              <a:t> </a:t>
            </a:r>
            <a:r>
              <a:rPr lang="tr-TR" sz="1600" dirty="0" err="1" smtClean="0">
                <a:latin typeface="Arial Black" panose="020B0A04020102020204" pitchFamily="34" charset="0"/>
              </a:rPr>
              <a:t>pH’ya</a:t>
            </a:r>
            <a:r>
              <a:rPr lang="tr-TR" sz="1600" dirty="0" smtClean="0">
                <a:latin typeface="Arial Black" panose="020B0A04020102020204" pitchFamily="34" charset="0"/>
              </a:rPr>
              <a:t> </a:t>
            </a:r>
            <a:r>
              <a:rPr lang="tr-TR" sz="1600" dirty="0">
                <a:latin typeface="Arial Black" panose="020B0A04020102020204" pitchFamily="34" charset="0"/>
              </a:rPr>
              <a:t>bağlıdır</a:t>
            </a:r>
            <a:r>
              <a:rPr lang="tr-TR" sz="1600" dirty="0" smtClean="0">
                <a:latin typeface="Arial Black" panose="020B0A04020102020204" pitchFamily="34" charset="0"/>
              </a:rPr>
              <a:t>. </a:t>
            </a:r>
            <a:endParaRPr lang="tr-TR" sz="1600" dirty="0">
              <a:latin typeface="Arial Black" panose="020B0A04020102020204" pitchFamily="34" charset="0"/>
            </a:endParaRPr>
          </a:p>
          <a:p>
            <a:endParaRPr lang="tr-TR" sz="1600" dirty="0" smtClean="0"/>
          </a:p>
          <a:p>
            <a:endParaRPr lang="tr-TR" sz="1600" dirty="0"/>
          </a:p>
          <a:p>
            <a:endParaRPr lang="tr-TR" sz="1600" dirty="0" smtClean="0"/>
          </a:p>
          <a:p>
            <a:endParaRPr lang="tr-TR" sz="1600" dirty="0"/>
          </a:p>
          <a:p>
            <a:endParaRPr lang="tr-TR" sz="1600" dirty="0" smtClean="0"/>
          </a:p>
          <a:p>
            <a:pPr marL="0" indent="0">
              <a:buNone/>
            </a:pPr>
            <a:r>
              <a:rPr lang="tr-TR" sz="1400" dirty="0" err="1" smtClean="0">
                <a:solidFill>
                  <a:schemeClr val="tx2">
                    <a:lumMod val="60000"/>
                    <a:lumOff val="40000"/>
                  </a:schemeClr>
                </a:solidFill>
                <a:latin typeface="Arial Black" panose="020B0A04020102020204" pitchFamily="34" charset="0"/>
              </a:rPr>
              <a:t>Rearbsorbsiyon</a:t>
            </a:r>
            <a:r>
              <a:rPr lang="tr-TR" sz="1400" dirty="0" smtClean="0">
                <a:solidFill>
                  <a:schemeClr val="tx2">
                    <a:lumMod val="60000"/>
                    <a:lumOff val="40000"/>
                  </a:schemeClr>
                </a:solidFill>
                <a:latin typeface="Arial Black" panose="020B0A04020102020204" pitchFamily="34" charset="0"/>
              </a:rPr>
              <a:t>; </a:t>
            </a:r>
            <a:r>
              <a:rPr lang="tr-TR" sz="1400" dirty="0">
                <a:latin typeface="Arial Black" panose="020B0A04020102020204" pitchFamily="34" charset="0"/>
              </a:rPr>
              <a:t>Böbreğin kıvrılmış tüplerinin hücreleri tarafından </a:t>
            </a:r>
            <a:r>
              <a:rPr lang="tr-TR" sz="1400" dirty="0" err="1" smtClean="0">
                <a:latin typeface="Arial Black" panose="020B0A04020102020204" pitchFamily="34" charset="0"/>
              </a:rPr>
              <a:t>glomerülus</a:t>
            </a:r>
            <a:r>
              <a:rPr lang="tr-TR" sz="1400" dirty="0" smtClean="0">
                <a:latin typeface="Arial Black" panose="020B0A04020102020204" pitchFamily="34" charset="0"/>
              </a:rPr>
              <a:t> </a:t>
            </a:r>
            <a:r>
              <a:rPr lang="tr-TR" sz="1400" dirty="0">
                <a:latin typeface="Arial Black" panose="020B0A04020102020204" pitchFamily="34" charset="0"/>
              </a:rPr>
              <a:t>süzücülerinden bazı maddelerin seçilerek emilmesi ve bu salgıların kana </a:t>
            </a:r>
            <a:r>
              <a:rPr lang="tr-TR" sz="1400" dirty="0" smtClean="0">
                <a:latin typeface="Arial Black" panose="020B0A04020102020204" pitchFamily="34" charset="0"/>
              </a:rPr>
              <a:t>verilmesidir.</a:t>
            </a:r>
          </a:p>
          <a:p>
            <a:pPr marL="0" indent="0">
              <a:buNone/>
            </a:pPr>
            <a:r>
              <a:rPr lang="tr-TR" sz="1400" dirty="0" smtClean="0">
                <a:solidFill>
                  <a:schemeClr val="accent6">
                    <a:lumMod val="75000"/>
                  </a:schemeClr>
                </a:solidFill>
                <a:latin typeface="Arial Black" panose="020B0A04020102020204" pitchFamily="34" charset="0"/>
              </a:rPr>
              <a:t>Konsantrasyon; </a:t>
            </a:r>
            <a:r>
              <a:rPr lang="tr-TR" sz="1400" dirty="0" smtClean="0">
                <a:latin typeface="Arial Black" panose="020B0A04020102020204" pitchFamily="34" charset="0"/>
              </a:rPr>
              <a:t>Yoğunluk oranıdır.</a:t>
            </a:r>
            <a:endParaRPr lang="tr-TR" sz="1400" dirty="0"/>
          </a:p>
        </p:txBody>
      </p:sp>
      <p:sp>
        <p:nvSpPr>
          <p:cNvPr id="4" name="Dikdörtgen 3"/>
          <p:cNvSpPr/>
          <p:nvPr/>
        </p:nvSpPr>
        <p:spPr>
          <a:xfrm rot="16200000">
            <a:off x="-3152001" y="3152001"/>
            <a:ext cx="6857999" cy="553998"/>
          </a:xfrm>
          <a:prstGeom prst="rect">
            <a:avLst/>
          </a:prstGeom>
          <a:solidFill>
            <a:srgbClr val="FF0000">
              <a:alpha val="20000"/>
            </a:srgbClr>
          </a:solidFill>
        </p:spPr>
        <p:txBody>
          <a:bodyPr wrap="square" lIns="91440" tIns="45720" rIns="91440" bIns="45720">
            <a:spAutoFit/>
          </a:bodyPr>
          <a:lstStyle/>
          <a:p>
            <a:pPr algn="ctr"/>
            <a:r>
              <a:rPr lang="tr-TR" sz="30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RENAL</a:t>
            </a:r>
            <a:r>
              <a:rPr lang="tr-TR" sz="30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ATILIM</a:t>
            </a:r>
            <a:endParaRPr lang="tr-TR" sz="30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2511937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3998" y="2300637"/>
            <a:ext cx="10515600" cy="4351338"/>
          </a:xfrm>
        </p:spPr>
        <p:txBody>
          <a:bodyPr>
            <a:normAutofit/>
          </a:bodyPr>
          <a:lstStyle/>
          <a:p>
            <a:r>
              <a:rPr lang="tr-TR" sz="1600" dirty="0" err="1">
                <a:solidFill>
                  <a:schemeClr val="accent6">
                    <a:lumMod val="60000"/>
                    <a:lumOff val="40000"/>
                  </a:schemeClr>
                </a:solidFill>
                <a:latin typeface="Arial Black" panose="020B0A04020102020204" pitchFamily="34" charset="0"/>
              </a:rPr>
              <a:t>Tübülde</a:t>
            </a:r>
            <a:r>
              <a:rPr lang="tr-TR" sz="1600" dirty="0">
                <a:latin typeface="Arial Black" panose="020B0A04020102020204" pitchFamily="34" charset="0"/>
              </a:rPr>
              <a:t> ki idrar daha alkali olduğunda, zayıf asitler büyük ölçüde iyonize olur ve daha hızlı şekilde ve daha fazla atılır; oysa idrarın asitleştirilmesi zayıf asitlerin </a:t>
            </a:r>
            <a:r>
              <a:rPr lang="tr-TR" sz="1600" dirty="0" err="1">
                <a:solidFill>
                  <a:schemeClr val="accent4">
                    <a:lumMod val="75000"/>
                  </a:schemeClr>
                </a:solidFill>
                <a:latin typeface="Arial Black" panose="020B0A04020102020204" pitchFamily="34" charset="0"/>
              </a:rPr>
              <a:t>iyonizasyon</a:t>
            </a:r>
            <a:r>
              <a:rPr lang="tr-TR" sz="1600" dirty="0">
                <a:latin typeface="Arial Black" panose="020B0A04020102020204" pitchFamily="34" charset="0"/>
              </a:rPr>
              <a:t> oranını ve atılmasını azaltacaktır.</a:t>
            </a:r>
          </a:p>
          <a:p>
            <a:r>
              <a:rPr lang="tr-TR" sz="1600" dirty="0">
                <a:latin typeface="Arial Black" panose="020B0A04020102020204" pitchFamily="34" charset="0"/>
              </a:rPr>
              <a:t>İdrarın </a:t>
            </a:r>
            <a:r>
              <a:rPr lang="tr-TR" sz="1600" dirty="0" err="1" smtClean="0">
                <a:latin typeface="Arial Black" panose="020B0A04020102020204" pitchFamily="34" charset="0"/>
              </a:rPr>
              <a:t>alkalileştirilmesi</a:t>
            </a:r>
            <a:r>
              <a:rPr lang="tr-TR" sz="1600" dirty="0" smtClean="0">
                <a:latin typeface="Arial Black" panose="020B0A04020102020204" pitchFamily="34" charset="0"/>
              </a:rPr>
              <a:t>, </a:t>
            </a:r>
            <a:r>
              <a:rPr lang="tr-TR" sz="1600" dirty="0">
                <a:latin typeface="Arial Black" panose="020B0A04020102020204" pitchFamily="34" charset="0"/>
              </a:rPr>
              <a:t>asitleştirilmesi ve zayıf bazların atılması konusunda ise tam ters yönde etkiler oluşturur.</a:t>
            </a:r>
          </a:p>
          <a:p>
            <a:r>
              <a:rPr lang="tr-TR" sz="1600" dirty="0">
                <a:latin typeface="Arial Black" panose="020B0A04020102020204" pitchFamily="34" charset="0"/>
              </a:rPr>
              <a:t>İlaç zehirlenmesinin tedavisinde, idrarın uygun şekilde </a:t>
            </a:r>
            <a:r>
              <a:rPr lang="tr-TR" sz="1600" dirty="0" err="1">
                <a:latin typeface="Arial Black" panose="020B0A04020102020204" pitchFamily="34" charset="0"/>
              </a:rPr>
              <a:t>alkalileştirilmesi</a:t>
            </a:r>
            <a:r>
              <a:rPr lang="tr-TR" sz="1600" dirty="0">
                <a:latin typeface="Arial Black" panose="020B0A04020102020204" pitchFamily="34" charset="0"/>
              </a:rPr>
              <a:t> veya asitleştirilmesiyle bazı ilaçların idrarla atılması artırılır.</a:t>
            </a:r>
          </a:p>
          <a:p>
            <a:endParaRPr lang="tr-TR" sz="1600" dirty="0" smtClean="0"/>
          </a:p>
          <a:p>
            <a:endParaRPr lang="tr-TR" sz="1600" dirty="0"/>
          </a:p>
          <a:p>
            <a:endParaRPr lang="tr-TR" sz="1600" dirty="0" smtClean="0"/>
          </a:p>
          <a:p>
            <a:endParaRPr lang="tr-TR" sz="1600" dirty="0"/>
          </a:p>
          <a:p>
            <a:endParaRPr lang="tr-TR" sz="1600" dirty="0" smtClean="0"/>
          </a:p>
          <a:p>
            <a:endParaRPr lang="tr-TR" sz="1600" dirty="0"/>
          </a:p>
          <a:p>
            <a:pPr marL="0" indent="0">
              <a:buNone/>
            </a:pPr>
            <a:r>
              <a:rPr lang="tr-TR" sz="1400" dirty="0" err="1" smtClean="0">
                <a:solidFill>
                  <a:schemeClr val="accent4">
                    <a:lumMod val="75000"/>
                  </a:schemeClr>
                </a:solidFill>
                <a:latin typeface="Arial Black" panose="020B0A04020102020204" pitchFamily="34" charset="0"/>
              </a:rPr>
              <a:t>İyonizasyon</a:t>
            </a:r>
            <a:r>
              <a:rPr lang="tr-TR" sz="1400" dirty="0" smtClean="0">
                <a:solidFill>
                  <a:schemeClr val="accent4">
                    <a:lumMod val="75000"/>
                  </a:schemeClr>
                </a:solidFill>
                <a:latin typeface="Arial Black" panose="020B0A04020102020204" pitchFamily="34" charset="0"/>
              </a:rPr>
              <a:t>; </a:t>
            </a:r>
            <a:r>
              <a:rPr lang="tr-TR" sz="1400" dirty="0" smtClean="0">
                <a:latin typeface="Arial Black" panose="020B0A04020102020204" pitchFamily="34" charset="0"/>
              </a:rPr>
              <a:t>Gaz</a:t>
            </a:r>
            <a:r>
              <a:rPr lang="tr-TR" sz="1400" dirty="0">
                <a:latin typeface="Arial Black" panose="020B0A04020102020204" pitchFamily="34" charset="0"/>
              </a:rPr>
              <a:t>, ısı alarak plazma hale </a:t>
            </a:r>
            <a:r>
              <a:rPr lang="tr-TR" sz="1400" dirty="0" smtClean="0">
                <a:latin typeface="Arial Black" panose="020B0A04020102020204" pitchFamily="34" charset="0"/>
              </a:rPr>
              <a:t>geçmesine</a:t>
            </a:r>
            <a:r>
              <a:rPr lang="tr-TR" sz="1400" dirty="0">
                <a:latin typeface="Arial Black" panose="020B0A04020102020204" pitchFamily="34" charset="0"/>
              </a:rPr>
              <a:t> denir.</a:t>
            </a:r>
            <a:endParaRPr lang="tr-TR" sz="1400" dirty="0">
              <a:solidFill>
                <a:schemeClr val="accent4">
                  <a:lumMod val="75000"/>
                </a:schemeClr>
              </a:solidFill>
              <a:latin typeface="Arial Black" panose="020B0A04020102020204" pitchFamily="34" charset="0"/>
            </a:endParaRPr>
          </a:p>
        </p:txBody>
      </p:sp>
      <p:sp>
        <p:nvSpPr>
          <p:cNvPr id="4" name="Dikdörtgen 3"/>
          <p:cNvSpPr/>
          <p:nvPr/>
        </p:nvSpPr>
        <p:spPr>
          <a:xfrm rot="16200000">
            <a:off x="-3152001" y="3152001"/>
            <a:ext cx="6857999" cy="553998"/>
          </a:xfrm>
          <a:prstGeom prst="rect">
            <a:avLst/>
          </a:prstGeom>
          <a:solidFill>
            <a:srgbClr val="FF0000">
              <a:alpha val="20000"/>
            </a:srgbClr>
          </a:solidFill>
        </p:spPr>
        <p:txBody>
          <a:bodyPr wrap="square" lIns="91440" tIns="45720" rIns="91440" bIns="45720">
            <a:spAutoFit/>
          </a:bodyPr>
          <a:lstStyle/>
          <a:p>
            <a:pPr algn="ctr"/>
            <a:r>
              <a:rPr lang="tr-TR" sz="30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RENAL</a:t>
            </a:r>
            <a:r>
              <a:rPr lang="tr-TR" sz="30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ATILIM</a:t>
            </a:r>
            <a:endParaRPr lang="tr-TR" sz="30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1684096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605642"/>
            <a:ext cx="11353800" cy="6008914"/>
          </a:xfrm>
        </p:spPr>
        <p:txBody>
          <a:bodyPr>
            <a:normAutofit/>
          </a:bodyPr>
          <a:lstStyle/>
          <a:p>
            <a:pPr marL="0" indent="0">
              <a:buNone/>
            </a:pPr>
            <a:r>
              <a:rPr lang="tr-TR" sz="2400" dirty="0" smtClean="0">
                <a:solidFill>
                  <a:srgbClr val="FF0000"/>
                </a:solidFill>
                <a:latin typeface="Arial Black" panose="020B0A04020102020204" pitchFamily="34" charset="0"/>
              </a:rPr>
              <a:t>        BİLİYEL </a:t>
            </a:r>
            <a:r>
              <a:rPr lang="tr-TR" sz="2400" dirty="0">
                <a:solidFill>
                  <a:srgbClr val="FF0000"/>
                </a:solidFill>
                <a:latin typeface="Arial Black" panose="020B0A04020102020204" pitchFamily="34" charset="0"/>
              </a:rPr>
              <a:t>VE FEKAL </a:t>
            </a:r>
            <a:r>
              <a:rPr lang="tr-TR" sz="2400" dirty="0" smtClean="0">
                <a:solidFill>
                  <a:srgbClr val="FF0000"/>
                </a:solidFill>
                <a:latin typeface="Arial Black" panose="020B0A04020102020204" pitchFamily="34" charset="0"/>
              </a:rPr>
              <a:t>ATILIM</a:t>
            </a:r>
          </a:p>
          <a:p>
            <a:pPr marL="0" indent="0">
              <a:buNone/>
            </a:pPr>
            <a:endParaRPr lang="tr-TR" sz="2400" dirty="0"/>
          </a:p>
          <a:p>
            <a:r>
              <a:rPr lang="tr-TR" sz="1600" dirty="0" err="1">
                <a:latin typeface="Arial Black" panose="020B0A04020102020204" pitchFamily="34" charset="0"/>
              </a:rPr>
              <a:t>Hepatositlerin</a:t>
            </a:r>
            <a:r>
              <a:rPr lang="tr-TR" sz="1600" dirty="0">
                <a:latin typeface="Arial Black" panose="020B0A04020102020204" pitchFamily="34" charset="0"/>
              </a:rPr>
              <a:t> </a:t>
            </a:r>
            <a:r>
              <a:rPr lang="tr-TR" sz="1600" dirty="0" err="1">
                <a:latin typeface="Arial Black" panose="020B0A04020102020204" pitchFamily="34" charset="0"/>
              </a:rPr>
              <a:t>kanaliküler</a:t>
            </a:r>
            <a:r>
              <a:rPr lang="tr-TR" sz="1600" dirty="0">
                <a:latin typeface="Arial Black" panose="020B0A04020102020204" pitchFamily="34" charset="0"/>
              </a:rPr>
              <a:t> zarında bulunan taşıyıcılar ilaçları ve </a:t>
            </a:r>
            <a:r>
              <a:rPr lang="tr-TR" sz="1600" dirty="0" err="1">
                <a:latin typeface="Arial Black" panose="020B0A04020102020204" pitchFamily="34" charset="0"/>
              </a:rPr>
              <a:t>metabolitleri</a:t>
            </a:r>
            <a:r>
              <a:rPr lang="tr-TR" sz="1600" dirty="0">
                <a:latin typeface="Arial Black" panose="020B0A04020102020204" pitchFamily="34" charset="0"/>
              </a:rPr>
              <a:t> </a:t>
            </a:r>
            <a:r>
              <a:rPr lang="tr-TR" sz="1600" dirty="0">
                <a:solidFill>
                  <a:srgbClr val="FF0000"/>
                </a:solidFill>
                <a:latin typeface="Arial Black" panose="020B0A04020102020204" pitchFamily="34" charset="0"/>
              </a:rPr>
              <a:t>aktif olarak </a:t>
            </a:r>
            <a:r>
              <a:rPr lang="tr-TR" sz="1600" dirty="0">
                <a:latin typeface="Arial Black" panose="020B0A04020102020204" pitchFamily="34" charset="0"/>
              </a:rPr>
              <a:t>safraya salgılar.</a:t>
            </a:r>
          </a:p>
          <a:p>
            <a:r>
              <a:rPr lang="tr-TR" sz="1600" dirty="0">
                <a:solidFill>
                  <a:schemeClr val="accent1"/>
                </a:solidFill>
                <a:latin typeface="Arial Black" panose="020B0A04020102020204" pitchFamily="34" charset="0"/>
              </a:rPr>
              <a:t>P-</a:t>
            </a:r>
            <a:r>
              <a:rPr lang="tr-TR" sz="1600" dirty="0" err="1">
                <a:solidFill>
                  <a:schemeClr val="accent1"/>
                </a:solidFill>
                <a:latin typeface="Arial Black" panose="020B0A04020102020204" pitchFamily="34" charset="0"/>
              </a:rPr>
              <a:t>gp</a:t>
            </a:r>
            <a:r>
              <a:rPr lang="tr-TR" sz="1600" dirty="0">
                <a:latin typeface="Arial Black" panose="020B0A04020102020204" pitchFamily="34" charset="0"/>
              </a:rPr>
              <a:t> ve </a:t>
            </a:r>
            <a:r>
              <a:rPr lang="tr-TR" sz="1600" dirty="0">
                <a:solidFill>
                  <a:schemeClr val="accent1"/>
                </a:solidFill>
                <a:latin typeface="Arial Black" panose="020B0A04020102020204" pitchFamily="34" charset="0"/>
              </a:rPr>
              <a:t>BCRP</a:t>
            </a:r>
            <a:r>
              <a:rPr lang="tr-TR" sz="1600" dirty="0">
                <a:latin typeface="Arial Black" panose="020B0A04020102020204" pitchFamily="34" charset="0"/>
              </a:rPr>
              <a:t> (</a:t>
            </a:r>
            <a:r>
              <a:rPr lang="tr-TR" sz="1600" dirty="0" err="1">
                <a:latin typeface="Arial Black" panose="020B0A04020102020204" pitchFamily="34" charset="0"/>
              </a:rPr>
              <a:t>breast</a:t>
            </a:r>
            <a:r>
              <a:rPr lang="tr-TR" sz="1600" dirty="0">
                <a:latin typeface="Arial Black" panose="020B0A04020102020204" pitchFamily="34" charset="0"/>
              </a:rPr>
              <a:t> </a:t>
            </a:r>
            <a:r>
              <a:rPr lang="tr-TR" sz="1600" dirty="0" err="1">
                <a:latin typeface="Arial Black" panose="020B0A04020102020204" pitchFamily="34" charset="0"/>
              </a:rPr>
              <a:t>cancer</a:t>
            </a:r>
            <a:r>
              <a:rPr lang="tr-TR" sz="1600" dirty="0">
                <a:latin typeface="Arial Black" panose="020B0A04020102020204" pitchFamily="34" charset="0"/>
              </a:rPr>
              <a:t> </a:t>
            </a:r>
            <a:r>
              <a:rPr lang="tr-TR" sz="1600" dirty="0" err="1">
                <a:latin typeface="Arial Black" panose="020B0A04020102020204" pitchFamily="34" charset="0"/>
              </a:rPr>
              <a:t>resistance</a:t>
            </a:r>
            <a:r>
              <a:rPr lang="tr-TR" sz="1600" dirty="0">
                <a:latin typeface="Arial Black" panose="020B0A04020102020204" pitchFamily="34" charset="0"/>
              </a:rPr>
              <a:t> protein veya ABCCG2), </a:t>
            </a:r>
            <a:r>
              <a:rPr lang="tr-TR" sz="1600" dirty="0" smtClean="0">
                <a:latin typeface="Arial Black" panose="020B0A04020102020204" pitchFamily="34" charset="0"/>
              </a:rPr>
              <a:t>yağda çözünebilen </a:t>
            </a:r>
            <a:r>
              <a:rPr lang="tr-TR" sz="1600" dirty="0" err="1">
                <a:solidFill>
                  <a:srgbClr val="7030A0"/>
                </a:solidFill>
                <a:latin typeface="Arial Black" panose="020B0A04020102020204" pitchFamily="34" charset="0"/>
              </a:rPr>
              <a:t>amfipatik</a:t>
            </a:r>
            <a:r>
              <a:rPr lang="tr-TR" sz="1600" dirty="0">
                <a:latin typeface="Arial Black" panose="020B0A04020102020204" pitchFamily="34" charset="0"/>
              </a:rPr>
              <a:t> nitelikli ilaçların bol miktarda taşınmasına aracılık ederler, oysa MPR2 başlıca ilaçların </a:t>
            </a:r>
            <a:r>
              <a:rPr lang="tr-TR" sz="1600" dirty="0" err="1">
                <a:latin typeface="Arial Black" panose="020B0A04020102020204" pitchFamily="34" charset="0"/>
              </a:rPr>
              <a:t>konjuge</a:t>
            </a:r>
            <a:r>
              <a:rPr lang="tr-TR" sz="1600" dirty="0">
                <a:latin typeface="Arial Black" panose="020B0A04020102020204" pitchFamily="34" charset="0"/>
              </a:rPr>
              <a:t> </a:t>
            </a:r>
            <a:r>
              <a:rPr lang="tr-TR" sz="1600" dirty="0" err="1">
                <a:latin typeface="Arial Black" panose="020B0A04020102020204" pitchFamily="34" charset="0"/>
              </a:rPr>
              <a:t>metabolitlerinin</a:t>
            </a:r>
            <a:r>
              <a:rPr lang="tr-TR" sz="1600" dirty="0">
                <a:latin typeface="Arial Black" panose="020B0A04020102020204" pitchFamily="34" charset="0"/>
              </a:rPr>
              <a:t> salgılanmasında rol oynar. (Örneğin; </a:t>
            </a:r>
            <a:r>
              <a:rPr lang="tr-TR" sz="1600" dirty="0" err="1">
                <a:latin typeface="Arial Black" panose="020B0A04020102020204" pitchFamily="34" charset="0"/>
              </a:rPr>
              <a:t>glutatyon</a:t>
            </a:r>
            <a:r>
              <a:rPr lang="tr-TR" sz="1600" dirty="0">
                <a:latin typeface="Arial Black" panose="020B0A04020102020204" pitchFamily="34" charset="0"/>
              </a:rPr>
              <a:t> </a:t>
            </a:r>
            <a:r>
              <a:rPr lang="tr-TR" sz="1600" dirty="0" err="1">
                <a:latin typeface="Arial Black" panose="020B0A04020102020204" pitchFamily="34" charset="0"/>
              </a:rPr>
              <a:t>konjugatları</a:t>
            </a:r>
            <a:r>
              <a:rPr lang="tr-TR" sz="1600" dirty="0">
                <a:latin typeface="Arial Black" panose="020B0A04020102020204" pitchFamily="34" charset="0"/>
              </a:rPr>
              <a:t>, </a:t>
            </a:r>
            <a:r>
              <a:rPr lang="tr-TR" sz="1600" dirty="0" err="1">
                <a:latin typeface="Arial Black" panose="020B0A04020102020204" pitchFamily="34" charset="0"/>
              </a:rPr>
              <a:t>glukronoidler</a:t>
            </a:r>
            <a:r>
              <a:rPr lang="tr-TR" sz="1600" dirty="0">
                <a:latin typeface="Arial Black" panose="020B0A04020102020204" pitchFamily="34" charset="0"/>
              </a:rPr>
              <a:t> ve bazı sülfatlar). Sonuçta safradaki ilaç ve </a:t>
            </a:r>
            <a:r>
              <a:rPr lang="tr-TR" sz="1600" dirty="0" err="1">
                <a:latin typeface="Arial Black" panose="020B0A04020102020204" pitchFamily="34" charset="0"/>
              </a:rPr>
              <a:t>metabolitler</a:t>
            </a:r>
            <a:r>
              <a:rPr lang="tr-TR" sz="1600" dirty="0">
                <a:latin typeface="Arial Black" panose="020B0A04020102020204" pitchFamily="34" charset="0"/>
              </a:rPr>
              <a:t> sindirim sürecinde </a:t>
            </a:r>
            <a:r>
              <a:rPr lang="tr-TR" sz="1600" dirty="0" smtClean="0">
                <a:latin typeface="Arial Black" panose="020B0A04020102020204" pitchFamily="34" charset="0"/>
              </a:rPr>
              <a:t>mide-bağırsak </a:t>
            </a:r>
            <a:r>
              <a:rPr lang="tr-TR" sz="1600" dirty="0">
                <a:latin typeface="Arial Black" panose="020B0A04020102020204" pitchFamily="34" charset="0"/>
              </a:rPr>
              <a:t>kanalına salıverilirler.</a:t>
            </a:r>
          </a:p>
          <a:p>
            <a:pPr marL="0" indent="0">
              <a:buNone/>
            </a:pPr>
            <a:endParaRPr lang="tr-TR" sz="2400" dirty="0" smtClean="0">
              <a:solidFill>
                <a:srgbClr val="FF0000"/>
              </a:solidFill>
              <a:latin typeface="Arial Black" panose="020B0A04020102020204" pitchFamily="34" charset="0"/>
            </a:endParaRPr>
          </a:p>
          <a:p>
            <a:pPr marL="0" indent="0">
              <a:buNone/>
            </a:pPr>
            <a:endParaRPr lang="tr-TR" sz="1400" dirty="0" smtClean="0">
              <a:solidFill>
                <a:srgbClr val="7030A0"/>
              </a:solidFill>
              <a:latin typeface="Arial Black" panose="020B0A04020102020204" pitchFamily="34" charset="0"/>
            </a:endParaRPr>
          </a:p>
          <a:p>
            <a:pPr marL="0" indent="0">
              <a:buNone/>
            </a:pPr>
            <a:endParaRPr lang="tr-TR" sz="1400" dirty="0" smtClean="0">
              <a:solidFill>
                <a:srgbClr val="7030A0"/>
              </a:solidFill>
              <a:latin typeface="Arial Black" panose="020B0A04020102020204" pitchFamily="34" charset="0"/>
            </a:endParaRPr>
          </a:p>
          <a:p>
            <a:pPr marL="0" indent="0">
              <a:buNone/>
            </a:pPr>
            <a:endParaRPr lang="tr-TR" sz="1400" dirty="0" smtClean="0">
              <a:solidFill>
                <a:srgbClr val="7030A0"/>
              </a:solidFill>
              <a:latin typeface="Arial Black" panose="020B0A04020102020204" pitchFamily="34" charset="0"/>
            </a:endParaRPr>
          </a:p>
          <a:p>
            <a:pPr marL="0" indent="0">
              <a:buNone/>
            </a:pPr>
            <a:endParaRPr lang="tr-TR" sz="1400" dirty="0">
              <a:solidFill>
                <a:srgbClr val="7030A0"/>
              </a:solidFill>
              <a:latin typeface="Arial Black" panose="020B0A04020102020204" pitchFamily="34" charset="0"/>
            </a:endParaRPr>
          </a:p>
          <a:p>
            <a:pPr marL="0" indent="0">
              <a:buNone/>
            </a:pPr>
            <a:endParaRPr lang="tr-TR" sz="1400" dirty="0" smtClean="0">
              <a:solidFill>
                <a:srgbClr val="7030A0"/>
              </a:solidFill>
              <a:latin typeface="Arial Black" panose="020B0A04020102020204" pitchFamily="34" charset="0"/>
            </a:endParaRPr>
          </a:p>
          <a:p>
            <a:pPr marL="0" indent="0">
              <a:buNone/>
            </a:pPr>
            <a:endParaRPr lang="tr-TR" sz="1400" dirty="0">
              <a:solidFill>
                <a:srgbClr val="7030A0"/>
              </a:solidFill>
              <a:latin typeface="Arial Black" panose="020B0A04020102020204" pitchFamily="34" charset="0"/>
            </a:endParaRPr>
          </a:p>
          <a:p>
            <a:pPr marL="0" indent="0">
              <a:buNone/>
            </a:pPr>
            <a:r>
              <a:rPr lang="tr-TR" sz="1400" dirty="0" err="1" smtClean="0">
                <a:solidFill>
                  <a:srgbClr val="7030A0"/>
                </a:solidFill>
                <a:latin typeface="Arial Black" panose="020B0A04020102020204" pitchFamily="34" charset="0"/>
              </a:rPr>
              <a:t>Amfipatik</a:t>
            </a:r>
            <a:r>
              <a:rPr lang="tr-TR" sz="1400" dirty="0" smtClean="0">
                <a:solidFill>
                  <a:srgbClr val="7030A0"/>
                </a:solidFill>
                <a:latin typeface="Arial Black" panose="020B0A04020102020204" pitchFamily="34" charset="0"/>
              </a:rPr>
              <a:t>; </a:t>
            </a:r>
            <a:r>
              <a:rPr lang="tr-TR" sz="1400" dirty="0" smtClean="0"/>
              <a:t> </a:t>
            </a:r>
            <a:r>
              <a:rPr lang="tr-TR" sz="1400" dirty="0">
                <a:latin typeface="Arial Black" panose="020B0A04020102020204" pitchFamily="34" charset="0"/>
              </a:rPr>
              <a:t>Bir molekülün yapısında hem </a:t>
            </a:r>
            <a:r>
              <a:rPr lang="tr-TR" sz="1400" dirty="0" err="1">
                <a:latin typeface="Arial Black" panose="020B0A04020102020204" pitchFamily="34" charset="0"/>
              </a:rPr>
              <a:t>hidrofobik</a:t>
            </a:r>
            <a:r>
              <a:rPr lang="tr-TR" sz="1400" dirty="0">
                <a:latin typeface="Arial Black" panose="020B0A04020102020204" pitchFamily="34" charset="0"/>
              </a:rPr>
              <a:t> hem de </a:t>
            </a:r>
            <a:r>
              <a:rPr lang="tr-TR" sz="1400" dirty="0" err="1">
                <a:latin typeface="Arial Black" panose="020B0A04020102020204" pitchFamily="34" charset="0"/>
              </a:rPr>
              <a:t>hidrofilik</a:t>
            </a:r>
            <a:r>
              <a:rPr lang="tr-TR" sz="1400" dirty="0">
                <a:latin typeface="Arial Black" panose="020B0A04020102020204" pitchFamily="34" charset="0"/>
              </a:rPr>
              <a:t> grubun </a:t>
            </a:r>
            <a:r>
              <a:rPr lang="tr-TR" sz="1400" dirty="0" smtClean="0">
                <a:latin typeface="Arial Black" panose="020B0A04020102020204" pitchFamily="34" charset="0"/>
              </a:rPr>
              <a:t>bulunmasıdır. </a:t>
            </a:r>
            <a:r>
              <a:rPr lang="tr-TR" sz="1400" dirty="0">
                <a:latin typeface="Arial Black" panose="020B0A04020102020204" pitchFamily="34" charset="0"/>
              </a:rPr>
              <a:t>Protein ve lipitler de </a:t>
            </a:r>
            <a:r>
              <a:rPr lang="tr-TR" sz="1400" dirty="0" err="1">
                <a:latin typeface="Arial Black" panose="020B0A04020102020204" pitchFamily="34" charset="0"/>
              </a:rPr>
              <a:t>amfipatik</a:t>
            </a:r>
            <a:r>
              <a:rPr lang="tr-TR" sz="1400" dirty="0">
                <a:latin typeface="Arial Black" panose="020B0A04020102020204" pitchFamily="34" charset="0"/>
              </a:rPr>
              <a:t> özellik gösterebilir.</a:t>
            </a:r>
            <a:endParaRPr lang="tr-TR" sz="1400" dirty="0" smtClean="0">
              <a:solidFill>
                <a:srgbClr val="7030A0"/>
              </a:solidFill>
              <a:latin typeface="Arial Black" panose="020B0A04020102020204" pitchFamily="34" charset="0"/>
            </a:endParaRPr>
          </a:p>
        </p:txBody>
      </p:sp>
    </p:spTree>
    <p:extLst>
      <p:ext uri="{BB962C8B-B14F-4D97-AF65-F5344CB8AC3E}">
        <p14:creationId xmlns:p14="http://schemas.microsoft.com/office/powerpoint/2010/main" val="5859291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253</TotalTime>
  <Words>4052</Words>
  <Application>Microsoft Office PowerPoint</Application>
  <PresentationFormat>Geniş ekran</PresentationFormat>
  <Paragraphs>1014</Paragraphs>
  <Slides>40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40</vt:i4>
      </vt:variant>
    </vt:vector>
  </HeadingPairs>
  <TitlesOfParts>
    <vt:vector size="47" baseType="lpstr">
      <vt:lpstr>Arial</vt:lpstr>
      <vt:lpstr>Arial Black</vt:lpstr>
      <vt:lpstr>Calibri</vt:lpstr>
      <vt:lpstr>Calibri Light</vt:lpstr>
      <vt:lpstr>Open Sans</vt:lpstr>
      <vt:lpstr>Yantramanav</vt:lpstr>
      <vt:lpstr>Office Teması</vt:lpstr>
      <vt:lpstr>İLAÇLARIN VÜCUTTAN ATILMASI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KILIÇ</cp:lastModifiedBy>
  <cp:revision>20</cp:revision>
  <dcterms:created xsi:type="dcterms:W3CDTF">2020-03-04T08:35:38Z</dcterms:created>
  <dcterms:modified xsi:type="dcterms:W3CDTF">2020-03-19T12:15:14Z</dcterms:modified>
</cp:coreProperties>
</file>