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3" r:id="rId2"/>
    <p:sldId id="264" r:id="rId3"/>
    <p:sldId id="272" r:id="rId4"/>
    <p:sldId id="265" r:id="rId5"/>
    <p:sldId id="266" r:id="rId6"/>
    <p:sldId id="267" r:id="rId7"/>
    <p:sldId id="268" r:id="rId8"/>
    <p:sldId id="270" r:id="rId9"/>
    <p:sldId id="271" r:id="rId10"/>
    <p:sldId id="273" r:id="rId11"/>
    <p:sldId id="269" r:id="rId12"/>
    <p:sldId id="275" r:id="rId13"/>
    <p:sldId id="276" r:id="rId14"/>
    <p:sldId id="277" r:id="rId15"/>
    <p:sldId id="278" r:id="rId16"/>
    <p:sldId id="281" r:id="rId17"/>
    <p:sldId id="280" r:id="rId18"/>
    <p:sldId id="279" r:id="rId19"/>
    <p:sldId id="282" r:id="rId20"/>
    <p:sldId id="283" r:id="rId21"/>
    <p:sldId id="284" r:id="rId22"/>
    <p:sldId id="285" r:id="rId23"/>
    <p:sldId id="286" r:id="rId24"/>
    <p:sldId id="287" r:id="rId25"/>
    <p:sldId id="274"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CDD3E324-E2ED-441C-8317-FCD263B05E0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254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52937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8630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974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905177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611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9343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1061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14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27186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1375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485955E-4CF7-4E24-B4F6-8CEAFDDDD4E9}"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3219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485955E-4CF7-4E24-B4F6-8CEAFDDDD4E9}" type="datetimeFigureOut">
              <a:rPr lang="tr-TR" smtClean="0"/>
              <a:t>11.01.2018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D3E324-E2ED-441C-8317-FCD263B05E0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48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485955E-4CF7-4E24-B4F6-8CEAFDDDD4E9}" type="datetimeFigureOut">
              <a:rPr lang="tr-TR" smtClean="0"/>
              <a:t>11.01.2018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24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5955E-4CF7-4E24-B4F6-8CEAFDDDD4E9}" type="datetimeFigureOut">
              <a:rPr lang="tr-TR" smtClean="0"/>
              <a:t>11.01.2018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426674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713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03202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85955E-4CF7-4E24-B4F6-8CEAFDDDD4E9}" type="datetimeFigureOut">
              <a:rPr lang="tr-TR" smtClean="0"/>
              <a:t>11.01.2018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D3E324-E2ED-441C-8317-FCD263B05E06}" type="slidenum">
              <a:rPr lang="tr-TR" smtClean="0"/>
              <a:t>‹#›</a:t>
            </a:fld>
            <a:endParaRPr lang="tr-TR"/>
          </a:p>
        </p:txBody>
      </p:sp>
    </p:spTree>
    <p:extLst>
      <p:ext uri="{BB962C8B-B14F-4D97-AF65-F5344CB8AC3E}">
        <p14:creationId xmlns:p14="http://schemas.microsoft.com/office/powerpoint/2010/main" val="14685077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99599" y="3012010"/>
            <a:ext cx="9473943" cy="924254"/>
          </a:xfrm>
        </p:spPr>
        <p:txBody>
          <a:bodyPr>
            <a:noAutofit/>
          </a:bodyPr>
          <a:lstStyle/>
          <a:p>
            <a:pPr marL="571500" indent="-571500">
              <a:buFont typeface="Wingdings" panose="05000000000000000000" pitchFamily="2" charset="2"/>
              <a:buChar char="q"/>
            </a:pPr>
            <a:r>
              <a:rPr lang="tr-TR" sz="5400" dirty="0">
                <a:solidFill>
                  <a:schemeClr val="bg2">
                    <a:lumMod val="75000"/>
                  </a:schemeClr>
                </a:solidFill>
                <a:latin typeface="Bodoni MT Poster Compressed" panose="02070706080601050204" pitchFamily="18" charset="-94"/>
              </a:rPr>
              <a:t>Balık </a:t>
            </a:r>
            <a:r>
              <a:rPr lang="tr-TR" sz="5400" dirty="0" smtClean="0">
                <a:solidFill>
                  <a:schemeClr val="bg2">
                    <a:lumMod val="75000"/>
                  </a:schemeClr>
                </a:solidFill>
                <a:latin typeface="Bodoni MT Poster Compressed" panose="02070706080601050204" pitchFamily="18" charset="-94"/>
              </a:rPr>
              <a:t>Taşıma</a:t>
            </a:r>
            <a:endParaRPr lang="tr-TR" sz="5400" dirty="0">
              <a:solidFill>
                <a:schemeClr val="bg2">
                  <a:lumMod val="75000"/>
                </a:schemeClr>
              </a:solidFill>
              <a:latin typeface="Bodoni MT Poster Compressed" panose="02070706080601050204" pitchFamily="18" charset="-94"/>
            </a:endParaRPr>
          </a:p>
        </p:txBody>
      </p:sp>
      <p:sp>
        <p:nvSpPr>
          <p:cNvPr id="12" name="Metin kutusu 11"/>
          <p:cNvSpPr txBox="1"/>
          <p:nvPr/>
        </p:nvSpPr>
        <p:spPr>
          <a:xfrm>
            <a:off x="10955477" y="6361568"/>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3824775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pic>
        <p:nvPicPr>
          <p:cNvPr id="3" name="Resim 2"/>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91607" y="1598064"/>
            <a:ext cx="10058400" cy="3435409"/>
          </a:xfrm>
          <a:prstGeom prst="rect">
            <a:avLst/>
          </a:prstGeom>
        </p:spPr>
      </p:pic>
    </p:spTree>
    <p:extLst>
      <p:ext uri="{BB962C8B-B14F-4D97-AF65-F5344CB8AC3E}">
        <p14:creationId xmlns:p14="http://schemas.microsoft.com/office/powerpoint/2010/main" val="2186519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
        <p:nvSpPr>
          <p:cNvPr id="2" name="Dikdörtgen 1"/>
          <p:cNvSpPr/>
          <p:nvPr/>
        </p:nvSpPr>
        <p:spPr>
          <a:xfrm>
            <a:off x="683662" y="919670"/>
            <a:ext cx="4742505" cy="4893647"/>
          </a:xfrm>
          <a:prstGeom prst="rect">
            <a:avLst/>
          </a:prstGeom>
          <a:solidFill>
            <a:schemeClr val="accent5"/>
          </a:solidFill>
        </p:spPr>
        <p:txBody>
          <a:bodyPr wrap="square">
            <a:spAutoFit/>
          </a:bodyPr>
          <a:lstStyle/>
          <a:p>
            <a:r>
              <a:rPr lang="en-GB" sz="1200" b="1" dirty="0">
                <a:solidFill>
                  <a:srgbClr val="004080"/>
                </a:solidFill>
                <a:latin typeface="Arial" panose="020B0604020202020204" pitchFamily="34" charset="0"/>
              </a:rPr>
              <a:t>2.4 </a:t>
            </a:r>
            <a:r>
              <a:rPr lang="en-GB" sz="1200" b="1" u="sng" dirty="0">
                <a:solidFill>
                  <a:srgbClr val="004080"/>
                </a:solidFill>
                <a:latin typeface="Arial" panose="020B0604020202020204" pitchFamily="34" charset="0"/>
              </a:rPr>
              <a:t>Temperature</a:t>
            </a:r>
            <a:endParaRPr lang="en-GB" sz="1200" b="1" dirty="0">
              <a:solidFill>
                <a:srgbClr val="004080"/>
              </a:solidFill>
              <a:latin typeface="Arial" panose="020B0604020202020204" pitchFamily="34" charset="0"/>
            </a:endParaRPr>
          </a:p>
          <a:p>
            <a:r>
              <a:rPr lang="en-GB" sz="1200" dirty="0">
                <a:solidFill>
                  <a:srgbClr val="000000"/>
                </a:solidFill>
                <a:latin typeface="Arial" panose="020B0604020202020204" pitchFamily="34" charset="0"/>
              </a:rPr>
              <a:t>Water temperature is an important factor. When water temperature is low, the pH remains higher and fish metabolism decreases. The generally applicable zones of optimum temperatures for transported fish are 6–8°C for cold-water fishes and 10–12°C for warm-water fishes in summer, 3–5°C for cold-water fishes and 5–6°C for warm-water fishes in spring and autumn, and 1–2°C for all in winter. Naturally, these temperature ranges do not apply to the early stages of fish fry. The early fry of cyprinids cannot be transported at temperatures below 15°C, early fry of salmonids at temperatures higher than 15–20°C, and the temperature of 10°C, is considered as optimum for the early stages of the fry of </a:t>
            </a:r>
            <a:r>
              <a:rPr lang="en-GB" sz="1200" dirty="0" err="1">
                <a:solidFill>
                  <a:srgbClr val="000000"/>
                </a:solidFill>
                <a:latin typeface="Arial" panose="020B0604020202020204" pitchFamily="34" charset="0"/>
              </a:rPr>
              <a:t>coregonids</a:t>
            </a:r>
            <a:r>
              <a:rPr lang="en-GB" sz="1200" dirty="0">
                <a:solidFill>
                  <a:srgbClr val="000000"/>
                </a:solidFill>
                <a:latin typeface="Arial" panose="020B0604020202020204" pitchFamily="34" charset="0"/>
              </a:rPr>
              <a:t> (Pecha, </a:t>
            </a:r>
            <a:r>
              <a:rPr lang="en-GB" sz="1200" dirty="0" err="1">
                <a:solidFill>
                  <a:srgbClr val="000000"/>
                </a:solidFill>
                <a:latin typeface="Arial" panose="020B0604020202020204" pitchFamily="34" charset="0"/>
              </a:rPr>
              <a:t>Berka</a:t>
            </a:r>
            <a:r>
              <a:rPr lang="en-GB" sz="1200" dirty="0">
                <a:solidFill>
                  <a:srgbClr val="000000"/>
                </a:solidFill>
                <a:latin typeface="Arial" panose="020B0604020202020204" pitchFamily="34" charset="0"/>
              </a:rPr>
              <a:t> and </a:t>
            </a:r>
            <a:r>
              <a:rPr lang="en-GB" sz="1200" dirty="0" err="1">
                <a:solidFill>
                  <a:srgbClr val="000000"/>
                </a:solidFill>
                <a:latin typeface="Arial" panose="020B0604020202020204" pitchFamily="34" charset="0"/>
              </a:rPr>
              <a:t>Kouril</a:t>
            </a:r>
            <a:r>
              <a:rPr lang="en-GB" sz="1200" dirty="0">
                <a:solidFill>
                  <a:srgbClr val="000000"/>
                </a:solidFill>
                <a:latin typeface="Arial" panose="020B0604020202020204" pitchFamily="34" charset="0"/>
              </a:rPr>
              <a:t>, 1983; </a:t>
            </a:r>
            <a:r>
              <a:rPr lang="en-GB" sz="1200" dirty="0" err="1">
                <a:solidFill>
                  <a:srgbClr val="000000"/>
                </a:solidFill>
                <a:latin typeface="Arial" panose="020B0604020202020204" pitchFamily="34" charset="0"/>
              </a:rPr>
              <a:t>Orlov</a:t>
            </a:r>
            <a:r>
              <a:rPr lang="en-GB" sz="1200" dirty="0">
                <a:solidFill>
                  <a:srgbClr val="000000"/>
                </a:solidFill>
                <a:latin typeface="Arial" panose="020B0604020202020204" pitchFamily="34" charset="0"/>
              </a:rPr>
              <a:t> </a:t>
            </a:r>
            <a:r>
              <a:rPr lang="en-GB" sz="1200" i="1" dirty="0">
                <a:solidFill>
                  <a:srgbClr val="000000"/>
                </a:solidFill>
                <a:latin typeface="Arial" panose="020B0604020202020204" pitchFamily="34" charset="0"/>
              </a:rPr>
              <a:t>et al.</a:t>
            </a:r>
            <a:r>
              <a:rPr lang="en-GB" sz="1200" dirty="0">
                <a:solidFill>
                  <a:srgbClr val="000000"/>
                </a:solidFill>
                <a:latin typeface="Arial" panose="020B0604020202020204" pitchFamily="34" charset="0"/>
              </a:rPr>
              <a:t>, 1971, 1974; Shevchenko, 1978).</a:t>
            </a:r>
          </a:p>
          <a:p>
            <a:r>
              <a:rPr lang="en-GB" sz="1200" b="1" dirty="0">
                <a:solidFill>
                  <a:srgbClr val="004080"/>
                </a:solidFill>
                <a:latin typeface="Arial" panose="020B0604020202020204" pitchFamily="34" charset="0"/>
              </a:rPr>
              <a:t>2.5 </a:t>
            </a:r>
            <a:r>
              <a:rPr lang="en-GB" sz="1200" b="1" u="sng" dirty="0">
                <a:solidFill>
                  <a:srgbClr val="004080"/>
                </a:solidFill>
                <a:latin typeface="Arial" panose="020B0604020202020204" pitchFamily="34" charset="0"/>
              </a:rPr>
              <a:t>Density and Activity of Transported Fish</a:t>
            </a:r>
            <a:endParaRPr lang="en-GB" sz="1200" b="1" dirty="0">
              <a:solidFill>
                <a:srgbClr val="004080"/>
              </a:solidFill>
              <a:latin typeface="Arial" panose="020B0604020202020204" pitchFamily="34" charset="0"/>
            </a:endParaRPr>
          </a:p>
          <a:p>
            <a:r>
              <a:rPr lang="en-GB" sz="1200" dirty="0">
                <a:solidFill>
                  <a:srgbClr val="000000"/>
                </a:solidFill>
                <a:latin typeface="Arial" panose="020B0604020202020204" pitchFamily="34" charset="0"/>
              </a:rPr>
              <a:t>Consideration should also be given to the factor of space. As to fry, the ratio of the volume of the fish transported and the transport water should not exceed 1:3. Heavier individuals, e.g., parent fish can be transported in a fish: water weight ratio of 1:2 to 1:3, but with smaller organisms this ratio decreases to 1:100 to 1:200 (Pecha, </a:t>
            </a:r>
            <a:r>
              <a:rPr lang="en-GB" sz="1200" dirty="0" err="1">
                <a:solidFill>
                  <a:srgbClr val="000000"/>
                </a:solidFill>
                <a:latin typeface="Arial" panose="020B0604020202020204" pitchFamily="34" charset="0"/>
              </a:rPr>
              <a:t>Berka</a:t>
            </a:r>
            <a:r>
              <a:rPr lang="en-GB" sz="1200" dirty="0">
                <a:solidFill>
                  <a:srgbClr val="000000"/>
                </a:solidFill>
                <a:latin typeface="Arial" panose="020B0604020202020204" pitchFamily="34" charset="0"/>
              </a:rPr>
              <a:t> and </a:t>
            </a:r>
            <a:r>
              <a:rPr lang="en-GB" sz="1200" dirty="0" err="1">
                <a:solidFill>
                  <a:srgbClr val="000000"/>
                </a:solidFill>
                <a:latin typeface="Arial" panose="020B0604020202020204" pitchFamily="34" charset="0"/>
              </a:rPr>
              <a:t>Kouril</a:t>
            </a:r>
            <a:r>
              <a:rPr lang="en-GB" sz="1200" dirty="0">
                <a:solidFill>
                  <a:srgbClr val="000000"/>
                </a:solidFill>
                <a:latin typeface="Arial" panose="020B0604020202020204" pitchFamily="34" charset="0"/>
              </a:rPr>
              <a:t>, 1983). In the FRG recommendation (1979), the following ratios between fish weight and the volume of water in the transport tank (with good aeration of water at a temperature of 8–12°C during shorter transports lasting (1–2 h) are table carp 1:1, stock carp 1:1.5, table rainbow trout 1:3, stock trout 1:4.5, stock pike 1:2, herbivorous fishes 1:2.</a:t>
            </a:r>
            <a:endParaRPr lang="en-GB" sz="1200" b="0" i="0" u="none" strike="noStrike" dirty="0">
              <a:solidFill>
                <a:srgbClr val="000000"/>
              </a:solidFill>
              <a:effectLst/>
              <a:latin typeface="Arial" panose="020B0604020202020204" pitchFamily="34" charset="0"/>
            </a:endParaRPr>
          </a:p>
        </p:txBody>
      </p:sp>
      <p:sp>
        <p:nvSpPr>
          <p:cNvPr id="3" name="Dikdörtgen 2"/>
          <p:cNvSpPr/>
          <p:nvPr/>
        </p:nvSpPr>
        <p:spPr>
          <a:xfrm>
            <a:off x="5521678" y="620157"/>
            <a:ext cx="6096000" cy="5632311"/>
          </a:xfrm>
          <a:prstGeom prst="rect">
            <a:avLst/>
          </a:prstGeom>
          <a:solidFill>
            <a:schemeClr val="accent5">
              <a:lumMod val="60000"/>
              <a:lumOff val="40000"/>
            </a:schemeClr>
          </a:solidFill>
        </p:spPr>
        <p:txBody>
          <a:bodyPr>
            <a:spAutoFit/>
          </a:bodyPr>
          <a:lstStyle/>
          <a:p>
            <a:r>
              <a:rPr lang="en-GB" b="1" dirty="0">
                <a:solidFill>
                  <a:srgbClr val="004080"/>
                </a:solidFill>
                <a:latin typeface="Arial" panose="020B0604020202020204" pitchFamily="34" charset="0"/>
              </a:rPr>
              <a:t>2.4 </a:t>
            </a:r>
            <a:r>
              <a:rPr lang="tr-TR" b="1" u="sng" dirty="0" smtClean="0">
                <a:solidFill>
                  <a:srgbClr val="004080"/>
                </a:solidFill>
                <a:latin typeface="Arial" panose="020B0604020202020204" pitchFamily="34" charset="0"/>
              </a:rPr>
              <a:t>Sıcaklık</a:t>
            </a:r>
            <a:endParaRPr lang="en-GB" b="1" dirty="0">
              <a:solidFill>
                <a:srgbClr val="004080"/>
              </a:solidFill>
              <a:latin typeface="Arial" panose="020B0604020202020204" pitchFamily="34" charset="0"/>
            </a:endParaRPr>
          </a:p>
          <a:p>
            <a:r>
              <a:rPr lang="tr-TR" dirty="0" smtClean="0">
                <a:solidFill>
                  <a:srgbClr val="000000"/>
                </a:solidFill>
                <a:latin typeface="Arial" panose="020B0604020202020204" pitchFamily="34" charset="0"/>
              </a:rPr>
              <a:t>Sıcaklık önemli bir faktördür. Sıcaklık düştüğünde </a:t>
            </a:r>
            <a:r>
              <a:rPr lang="tr-TR" dirty="0" err="1" smtClean="0">
                <a:solidFill>
                  <a:srgbClr val="000000"/>
                </a:solidFill>
                <a:latin typeface="Arial" panose="020B0604020202020204" pitchFamily="34" charset="0"/>
              </a:rPr>
              <a:t>pH</a:t>
            </a:r>
            <a:r>
              <a:rPr lang="tr-TR" dirty="0" smtClean="0">
                <a:solidFill>
                  <a:srgbClr val="000000"/>
                </a:solidFill>
                <a:latin typeface="Arial" panose="020B0604020202020204" pitchFamily="34" charset="0"/>
              </a:rPr>
              <a:t> yükselirken balık metabolizması yavaşlar. Taşıma için optimum sıcaklıklar yaz aylarında; soğuk su türleri için </a:t>
            </a:r>
            <a:r>
              <a:rPr lang="en-GB" dirty="0" smtClean="0">
                <a:solidFill>
                  <a:srgbClr val="000000"/>
                </a:solidFill>
                <a:latin typeface="Arial" panose="020B0604020202020204" pitchFamily="34" charset="0"/>
              </a:rPr>
              <a:t>6–8°C</a:t>
            </a:r>
            <a:r>
              <a:rPr lang="tr-TR" dirty="0" smtClean="0">
                <a:solidFill>
                  <a:srgbClr val="000000"/>
                </a:solidFill>
                <a:latin typeface="Arial" panose="020B0604020202020204" pitchFamily="34" charset="0"/>
              </a:rPr>
              <a:t>, ılık su türleri için </a:t>
            </a:r>
            <a:r>
              <a:rPr lang="en-GB" dirty="0" smtClean="0">
                <a:solidFill>
                  <a:srgbClr val="000000"/>
                </a:solidFill>
                <a:latin typeface="Arial" panose="020B0604020202020204" pitchFamily="34" charset="0"/>
              </a:rPr>
              <a:t>10–12°C</a:t>
            </a:r>
            <a:r>
              <a:rPr lang="tr-TR" dirty="0" smtClean="0">
                <a:solidFill>
                  <a:srgbClr val="000000"/>
                </a:solidFill>
                <a:latin typeface="Arial" panose="020B0604020202020204" pitchFamily="34" charset="0"/>
              </a:rPr>
              <a:t>, kış aylarında; soğuk su türleri için </a:t>
            </a:r>
            <a:r>
              <a:rPr lang="en-GB" dirty="0" smtClean="0">
                <a:solidFill>
                  <a:srgbClr val="000000"/>
                </a:solidFill>
                <a:latin typeface="Arial" panose="020B0604020202020204" pitchFamily="34" charset="0"/>
              </a:rPr>
              <a:t>3–5°C</a:t>
            </a:r>
            <a:r>
              <a:rPr lang="tr-TR" dirty="0" smtClean="0">
                <a:solidFill>
                  <a:srgbClr val="000000"/>
                </a:solidFill>
                <a:latin typeface="Arial" panose="020B0604020202020204" pitchFamily="34" charset="0"/>
              </a:rPr>
              <a:t>  ve ılık su türleri için ise </a:t>
            </a:r>
            <a:r>
              <a:rPr lang="en-GB" dirty="0" smtClean="0">
                <a:solidFill>
                  <a:srgbClr val="000000"/>
                </a:solidFill>
                <a:latin typeface="Arial" panose="020B0604020202020204" pitchFamily="34" charset="0"/>
              </a:rPr>
              <a:t>5–6°C</a:t>
            </a:r>
            <a:r>
              <a:rPr lang="tr-TR" dirty="0" smtClean="0">
                <a:solidFill>
                  <a:srgbClr val="000000"/>
                </a:solidFill>
                <a:latin typeface="Arial" panose="020B0604020202020204" pitchFamily="34" charset="0"/>
              </a:rPr>
              <a:t> aralığıdır. Çok soğuk kış koşullarında soğuk su türleri 1-2°C aralığında da taşınabilirler. Fakat erken dönemde yavrular için bu aralıklar her zaman uygun olarak ayarlanamayabilir. Örneğin sazan yavruları 15°C altında taşınmamalıdırlar. </a:t>
            </a:r>
            <a:r>
              <a:rPr lang="tr-TR" dirty="0" err="1" smtClean="0">
                <a:solidFill>
                  <a:srgbClr val="000000"/>
                </a:solidFill>
                <a:latin typeface="Arial" panose="020B0604020202020204" pitchFamily="34" charset="0"/>
              </a:rPr>
              <a:t>Salmonidler</a:t>
            </a:r>
            <a:r>
              <a:rPr lang="tr-TR" dirty="0" smtClean="0">
                <a:solidFill>
                  <a:srgbClr val="000000"/>
                </a:solidFill>
                <a:latin typeface="Arial" panose="020B0604020202020204" pitchFamily="34" charset="0"/>
              </a:rPr>
              <a:t> ise 15-20°C üstünde taşınmamalıdırlar. </a:t>
            </a:r>
          </a:p>
          <a:p>
            <a:r>
              <a:rPr lang="en-GB" b="1" dirty="0" smtClean="0">
                <a:solidFill>
                  <a:srgbClr val="004080"/>
                </a:solidFill>
                <a:latin typeface="Arial" panose="020B0604020202020204" pitchFamily="34" charset="0"/>
              </a:rPr>
              <a:t>2.5 </a:t>
            </a:r>
            <a:r>
              <a:rPr lang="tr-TR" b="1" dirty="0" smtClean="0">
                <a:solidFill>
                  <a:srgbClr val="004080"/>
                </a:solidFill>
                <a:latin typeface="Arial" panose="020B0604020202020204" pitchFamily="34" charset="0"/>
              </a:rPr>
              <a:t>Yoğunluk ve Taşıma İşlemi</a:t>
            </a:r>
          </a:p>
          <a:p>
            <a:endParaRPr lang="en-GB" b="1" dirty="0">
              <a:solidFill>
                <a:srgbClr val="004080"/>
              </a:solidFill>
              <a:latin typeface="Arial" panose="020B0604020202020204" pitchFamily="34" charset="0"/>
            </a:endParaRPr>
          </a:p>
          <a:p>
            <a:r>
              <a:rPr lang="tr-TR" dirty="0" smtClean="0">
                <a:solidFill>
                  <a:srgbClr val="000000"/>
                </a:solidFill>
                <a:latin typeface="Arial" panose="020B0604020202020204" pitchFamily="34" charset="0"/>
              </a:rPr>
              <a:t>Bu noktada stok yoğunluğu yani balıklara yeterli bir alan sağlama önemli bir faktördür. Yavru balıklarda balık hacmi taşıma suyunun 1/3 oranını aşmamalıdır. Ağır balıklar 1/2-1/3, küçük organizmalar ise 1/100-1/200 düzeyinde taşınabilirler. Bazı öneriler için sonrası sunuyu takip edebilirsiniz.</a:t>
            </a:r>
          </a:p>
        </p:txBody>
      </p:sp>
    </p:spTree>
    <p:extLst>
      <p:ext uri="{BB962C8B-B14F-4D97-AF65-F5344CB8AC3E}">
        <p14:creationId xmlns:p14="http://schemas.microsoft.com/office/powerpoint/2010/main" val="3298099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
        <p:nvSpPr>
          <p:cNvPr id="6" name="Rectangle 7"/>
          <p:cNvSpPr>
            <a:spLocks noChangeArrowheads="1"/>
          </p:cNvSpPr>
          <p:nvPr/>
        </p:nvSpPr>
        <p:spPr bwMode="auto">
          <a:xfrm>
            <a:off x="6725385" y="4104745"/>
            <a:ext cx="483442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tr-TR" altLang="en-US" sz="1400" dirty="0" smtClean="0">
                <a:solidFill>
                  <a:srgbClr val="000000"/>
                </a:solidFill>
                <a:latin typeface="+mj-lt"/>
                <a:cs typeface="Arial" panose="020B0604020202020204" pitchFamily="34" charset="0"/>
              </a:rPr>
              <a:t>Şekil 3.Sazangillerede </a:t>
            </a:r>
            <a:r>
              <a:rPr lang="tr-TR" altLang="en-US" sz="1400" dirty="0">
                <a:solidFill>
                  <a:srgbClr val="000000"/>
                </a:solidFill>
                <a:latin typeface="+mj-lt"/>
                <a:cs typeface="Arial" panose="020B0604020202020204" pitchFamily="34" charset="0"/>
              </a:rPr>
              <a:t>kapalı taşıma sisteminde yoğunluk ve sıcaklık ilişkisi </a:t>
            </a:r>
            <a:r>
              <a:rPr lang="tr-TR" altLang="en-US" sz="1400" dirty="0" smtClean="0">
                <a:solidFill>
                  <a:srgbClr val="000000"/>
                </a:solidFill>
                <a:latin typeface="+mj-lt"/>
                <a:cs typeface="Arial" panose="020B0604020202020204" pitchFamily="34" charset="0"/>
              </a:rPr>
              <a:t>(1.taşıma </a:t>
            </a:r>
            <a:r>
              <a:rPr lang="tr-TR" altLang="en-US" sz="1400" dirty="0">
                <a:solidFill>
                  <a:srgbClr val="000000"/>
                </a:solidFill>
                <a:latin typeface="+mj-lt"/>
                <a:cs typeface="Arial" panose="020B0604020202020204" pitchFamily="34" charset="0"/>
              </a:rPr>
              <a:t>süresi </a:t>
            </a:r>
            <a:r>
              <a:rPr lang="tr-TR" altLang="en-US" sz="1400" dirty="0" smtClean="0">
                <a:solidFill>
                  <a:srgbClr val="000000"/>
                </a:solidFill>
                <a:latin typeface="+mj-lt"/>
                <a:cs typeface="Arial" panose="020B0604020202020204" pitchFamily="34" charset="0"/>
              </a:rPr>
              <a:t>15 </a:t>
            </a:r>
            <a:r>
              <a:rPr lang="tr-TR" altLang="en-US" sz="1400" dirty="0">
                <a:solidFill>
                  <a:srgbClr val="000000"/>
                </a:solidFill>
                <a:latin typeface="+mj-lt"/>
                <a:cs typeface="Arial" panose="020B0604020202020204" pitchFamily="34" charset="0"/>
              </a:rPr>
              <a:t>saat </a:t>
            </a:r>
            <a:r>
              <a:rPr lang="tr-TR" altLang="en-US" sz="1400" dirty="0" smtClean="0">
                <a:solidFill>
                  <a:srgbClr val="000000"/>
                </a:solidFill>
                <a:latin typeface="+mj-lt"/>
                <a:cs typeface="Arial" panose="020B0604020202020204" pitchFamily="34" charset="0"/>
              </a:rPr>
              <a:t>balık </a:t>
            </a:r>
            <a:r>
              <a:rPr lang="tr-TR" altLang="en-US" sz="1400" dirty="0">
                <a:solidFill>
                  <a:srgbClr val="000000"/>
                </a:solidFill>
                <a:latin typeface="+mj-lt"/>
                <a:cs typeface="Arial" panose="020B0604020202020204" pitchFamily="34" charset="0"/>
              </a:rPr>
              <a:t>ağırlığı </a:t>
            </a:r>
            <a:r>
              <a:rPr lang="tr-TR" altLang="en-US" sz="1400" dirty="0" smtClean="0">
                <a:solidFill>
                  <a:srgbClr val="000000"/>
                </a:solidFill>
                <a:latin typeface="+mj-lt"/>
                <a:cs typeface="Arial" panose="020B0604020202020204" pitchFamily="34" charset="0"/>
              </a:rPr>
              <a:t>10g ve 2.taşıma </a:t>
            </a:r>
            <a:r>
              <a:rPr lang="tr-TR" altLang="en-US" sz="1400" dirty="0">
                <a:solidFill>
                  <a:srgbClr val="000000"/>
                </a:solidFill>
                <a:latin typeface="+mj-lt"/>
                <a:cs typeface="Arial" panose="020B0604020202020204" pitchFamily="34" charset="0"/>
              </a:rPr>
              <a:t>süresi </a:t>
            </a:r>
            <a:r>
              <a:rPr lang="tr-TR" altLang="en-US" sz="1400" dirty="0" smtClean="0">
                <a:solidFill>
                  <a:srgbClr val="000000"/>
                </a:solidFill>
                <a:latin typeface="+mj-lt"/>
                <a:cs typeface="Arial" panose="020B0604020202020204" pitchFamily="34" charset="0"/>
              </a:rPr>
              <a:t>25 </a:t>
            </a:r>
            <a:r>
              <a:rPr lang="tr-TR" altLang="en-US" sz="1400" dirty="0">
                <a:solidFill>
                  <a:srgbClr val="000000"/>
                </a:solidFill>
                <a:latin typeface="+mj-lt"/>
                <a:cs typeface="Arial" panose="020B0604020202020204" pitchFamily="34" charset="0"/>
              </a:rPr>
              <a:t>saat balık ağırlığı </a:t>
            </a:r>
            <a:r>
              <a:rPr lang="tr-TR" altLang="en-US" sz="1400" dirty="0" smtClean="0">
                <a:solidFill>
                  <a:srgbClr val="000000"/>
                </a:solidFill>
                <a:latin typeface="+mj-lt"/>
                <a:cs typeface="Arial" panose="020B0604020202020204" pitchFamily="34" charset="0"/>
              </a:rPr>
              <a:t>5g)</a:t>
            </a:r>
            <a:endParaRPr lang="tr-TR" altLang="en-US" sz="1400"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en-US" sz="1400" b="0" i="0" u="none" strike="noStrike" cap="none" normalizeH="0" baseline="0" dirty="0" smtClean="0">
              <a:ln>
                <a:noFill/>
              </a:ln>
              <a:solidFill>
                <a:srgbClr val="000000"/>
              </a:solidFill>
              <a:effectLst/>
              <a:latin typeface="+mj-lt"/>
              <a:cs typeface="Arial" panose="020B0604020202020204" pitchFamily="34" charset="0"/>
            </a:endParaRPr>
          </a:p>
        </p:txBody>
      </p:sp>
      <p:pic>
        <p:nvPicPr>
          <p:cNvPr id="2056" name="Picture 8" descr="Fig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405" y="3472135"/>
            <a:ext cx="28575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Fig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731" y="1856432"/>
            <a:ext cx="2857500" cy="2105025"/>
          </a:xfrm>
          <a:prstGeom prst="rect">
            <a:avLst/>
          </a:prstGeom>
          <a:solidFill>
            <a:schemeClr val="accent6"/>
          </a:solidFill>
        </p:spPr>
      </p:pic>
      <p:pic>
        <p:nvPicPr>
          <p:cNvPr id="2059" name="Picture 11" descr="Fig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297" y="864966"/>
            <a:ext cx="2852607" cy="2243583"/>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5"/>
          <a:stretch>
            <a:fillRect/>
          </a:stretch>
        </p:blipFill>
        <p:spPr>
          <a:xfrm>
            <a:off x="832689" y="3108549"/>
            <a:ext cx="6090432" cy="399451"/>
          </a:xfrm>
          <a:prstGeom prst="rect">
            <a:avLst/>
          </a:prstGeom>
        </p:spPr>
      </p:pic>
      <p:pic>
        <p:nvPicPr>
          <p:cNvPr id="10" name="Resim 9"/>
          <p:cNvPicPr>
            <a:picLocks noChangeAspect="1"/>
          </p:cNvPicPr>
          <p:nvPr/>
        </p:nvPicPr>
        <p:blipFill>
          <a:blip r:embed="rId6"/>
          <a:stretch>
            <a:fillRect/>
          </a:stretch>
        </p:blipFill>
        <p:spPr>
          <a:xfrm>
            <a:off x="632388" y="5819209"/>
            <a:ext cx="7084166" cy="335309"/>
          </a:xfrm>
          <a:prstGeom prst="rect">
            <a:avLst/>
          </a:prstGeom>
        </p:spPr>
      </p:pic>
    </p:spTree>
    <p:extLst>
      <p:ext uri="{BB962C8B-B14F-4D97-AF65-F5344CB8AC3E}">
        <p14:creationId xmlns:p14="http://schemas.microsoft.com/office/powerpoint/2010/main" val="2822779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pic>
        <p:nvPicPr>
          <p:cNvPr id="3074" name="Picture 2" descr="Fig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119" y="982054"/>
            <a:ext cx="6204959" cy="480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37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pic>
        <p:nvPicPr>
          <p:cNvPr id="4098" name="Picture 2" descr="Fig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259" y="675326"/>
            <a:ext cx="3091916" cy="549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954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pic>
        <p:nvPicPr>
          <p:cNvPr id="5123" name="Picture 3" descr="Fig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163" y="1648834"/>
            <a:ext cx="4460903" cy="33217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ig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886" y="1648834"/>
            <a:ext cx="5286605" cy="332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315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pic>
        <p:nvPicPr>
          <p:cNvPr id="6146" name="Picture 2" descr="Fig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830" y="1777525"/>
            <a:ext cx="6426633" cy="332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158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pic>
        <p:nvPicPr>
          <p:cNvPr id="7170" name="Picture 2" descr="Fig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661" y="692206"/>
            <a:ext cx="4064118" cy="542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785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graphicFrame>
        <p:nvGraphicFramePr>
          <p:cNvPr id="2" name="Tablo 1"/>
          <p:cNvGraphicFramePr>
            <a:graphicFrameLocks noGrp="1"/>
          </p:cNvGraphicFramePr>
          <p:nvPr>
            <p:extLst>
              <p:ext uri="{D42A27DB-BD31-4B8C-83A1-F6EECF244321}">
                <p14:modId xmlns:p14="http://schemas.microsoft.com/office/powerpoint/2010/main" val="3696181222"/>
              </p:ext>
            </p:extLst>
          </p:nvPr>
        </p:nvGraphicFramePr>
        <p:xfrm>
          <a:off x="1954922" y="1944982"/>
          <a:ext cx="8641080" cy="697230"/>
        </p:xfrm>
        <a:graphic>
          <a:graphicData uri="http://schemas.openxmlformats.org/drawingml/2006/table">
            <a:tbl>
              <a:tblPr/>
              <a:tblGrid>
                <a:gridCol w="4320540">
                  <a:extLst>
                    <a:ext uri="{9D8B030D-6E8A-4147-A177-3AD203B41FA5}">
                      <a16:colId xmlns:a16="http://schemas.microsoft.com/office/drawing/2014/main" val="2864532565"/>
                    </a:ext>
                  </a:extLst>
                </a:gridCol>
                <a:gridCol w="4320540">
                  <a:extLst>
                    <a:ext uri="{9D8B030D-6E8A-4147-A177-3AD203B41FA5}">
                      <a16:colId xmlns:a16="http://schemas.microsoft.com/office/drawing/2014/main" val="1322307818"/>
                    </a:ext>
                  </a:extLst>
                </a:gridCol>
              </a:tblGrid>
              <a:tr h="0">
                <a:tc>
                  <a:txBody>
                    <a:bodyPr/>
                    <a:lstStyle/>
                    <a:p>
                      <a:pPr algn="ctr"/>
                      <a:endParaRPr lang="en-GB">
                        <a:effectLst/>
                        <a:latin typeface="Arial" panose="020B0604020202020204" pitchFamily="34" charset="0"/>
                      </a:endParaRPr>
                    </a:p>
                  </a:txBody>
                  <a:tcPr marL="28575" marR="28575" marT="28575" marB="28575" anchor="b">
                    <a:lnL>
                      <a:noFill/>
                    </a:lnL>
                    <a:lnR>
                      <a:noFill/>
                    </a:lnR>
                    <a:lnT>
                      <a:noFill/>
                    </a:lnT>
                    <a:lnB>
                      <a:noFill/>
                    </a:lnB>
                  </a:tcPr>
                </a:tc>
                <a:tc>
                  <a:txBody>
                    <a:bodyPr/>
                    <a:lstStyle/>
                    <a:p>
                      <a:pPr algn="ctr"/>
                      <a:endParaRPr lang="en-GB">
                        <a:effectLst/>
                        <a:latin typeface="Arial" panose="020B0604020202020204" pitchFamily="34" charset="0"/>
                      </a:endParaRPr>
                    </a:p>
                  </a:txBody>
                  <a:tcPr marL="28575" marR="28575" marT="28575" marB="28575" anchor="ctr">
                    <a:lnL>
                      <a:noFill/>
                    </a:lnL>
                    <a:lnR>
                      <a:noFill/>
                    </a:lnR>
                    <a:lnT>
                      <a:noFill/>
                    </a:lnT>
                    <a:lnB>
                      <a:noFill/>
                    </a:lnB>
                  </a:tcPr>
                </a:tc>
                <a:extLst>
                  <a:ext uri="{0D108BD9-81ED-4DB2-BD59-A6C34878D82A}">
                    <a16:rowId xmlns:a16="http://schemas.microsoft.com/office/drawing/2014/main" val="2966170667"/>
                  </a:ext>
                </a:extLst>
              </a:tr>
              <a:tr h="0">
                <a:tc>
                  <a:txBody>
                    <a:bodyPr/>
                    <a:lstStyle/>
                    <a:p>
                      <a:pPr algn="ctr"/>
                      <a:r>
                        <a:rPr lang="en-GB">
                          <a:effectLst/>
                          <a:latin typeface="Arial" panose="020B0604020202020204" pitchFamily="34" charset="0"/>
                        </a:rPr>
                        <a:t> </a:t>
                      </a:r>
                    </a:p>
                  </a:txBody>
                  <a:tcPr marL="28575" marR="28575" marT="28575" marB="28575" anchor="ctr">
                    <a:lnL>
                      <a:noFill/>
                    </a:lnL>
                    <a:lnR>
                      <a:noFill/>
                    </a:lnR>
                    <a:lnT>
                      <a:noFill/>
                    </a:lnT>
                    <a:lnB>
                      <a:noFill/>
                    </a:lnB>
                  </a:tcPr>
                </a:tc>
                <a:tc>
                  <a:txBody>
                    <a:bodyPr/>
                    <a:lstStyle/>
                    <a:p>
                      <a:endParaRPr lang="en-GB" dirty="0"/>
                    </a:p>
                  </a:txBody>
                  <a:tcPr>
                    <a:lnL>
                      <a:noFill/>
                    </a:lnL>
                    <a:lnT>
                      <a:noFill/>
                    </a:lnT>
                  </a:tcPr>
                </a:tc>
                <a:extLst>
                  <a:ext uri="{0D108BD9-81ED-4DB2-BD59-A6C34878D82A}">
                    <a16:rowId xmlns:a16="http://schemas.microsoft.com/office/drawing/2014/main" val="2032469876"/>
                  </a:ext>
                </a:extLst>
              </a:tr>
            </a:tbl>
          </a:graphicData>
        </a:graphic>
      </p:graphicFrame>
      <p:pic>
        <p:nvPicPr>
          <p:cNvPr id="8193" name="Picture 1" descr="Fig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361" y="1467898"/>
            <a:ext cx="4373198" cy="376095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ig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175" y="870337"/>
            <a:ext cx="3617571" cy="495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290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04" y="1162229"/>
            <a:ext cx="10468598" cy="4230167"/>
          </a:xfrm>
          <a:prstGeom prst="rect">
            <a:avLst/>
          </a:prstGeom>
          <a:solidFill>
            <a:schemeClr val="accent4">
              <a:lumMod val="60000"/>
              <a:lumOff val="40000"/>
            </a:schemeClr>
          </a:solidFill>
        </p:spPr>
      </p:pic>
    </p:spTree>
    <p:extLst>
      <p:ext uri="{BB962C8B-B14F-4D97-AF65-F5344CB8AC3E}">
        <p14:creationId xmlns:p14="http://schemas.microsoft.com/office/powerpoint/2010/main" val="2474728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pic>
        <p:nvPicPr>
          <p:cNvPr id="4" name="Resim 3"/>
          <p:cNvPicPr>
            <a:picLocks noChangeAspect="1"/>
          </p:cNvPicPr>
          <p:nvPr/>
        </p:nvPicPr>
        <p:blipFill>
          <a:blip r:embed="rId2"/>
          <a:stretch>
            <a:fillRect/>
          </a:stretch>
        </p:blipFill>
        <p:spPr>
          <a:xfrm>
            <a:off x="3636051" y="941616"/>
            <a:ext cx="4919898" cy="4974767"/>
          </a:xfrm>
          <a:prstGeom prst="rect">
            <a:avLst/>
          </a:prstGeom>
        </p:spPr>
      </p:pic>
    </p:spTree>
    <p:extLst>
      <p:ext uri="{BB962C8B-B14F-4D97-AF65-F5344CB8AC3E}">
        <p14:creationId xmlns:p14="http://schemas.microsoft.com/office/powerpoint/2010/main" val="2358557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858" y="1623702"/>
            <a:ext cx="10058400" cy="3431082"/>
          </a:xfrm>
          <a:prstGeom prst="rect">
            <a:avLst/>
          </a:prstGeom>
          <a:solidFill>
            <a:schemeClr val="accent5"/>
          </a:solidFill>
        </p:spPr>
      </p:pic>
    </p:spTree>
    <p:extLst>
      <p:ext uri="{BB962C8B-B14F-4D97-AF65-F5344CB8AC3E}">
        <p14:creationId xmlns:p14="http://schemas.microsoft.com/office/powerpoint/2010/main" val="2690689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1674975"/>
            <a:ext cx="10323088" cy="3034683"/>
          </a:xfrm>
          <a:prstGeom prst="rect">
            <a:avLst/>
          </a:prstGeom>
        </p:spPr>
      </p:pic>
    </p:spTree>
    <p:extLst>
      <p:ext uri="{BB962C8B-B14F-4D97-AF65-F5344CB8AC3E}">
        <p14:creationId xmlns:p14="http://schemas.microsoft.com/office/powerpoint/2010/main" val="3533886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94" y="1709160"/>
            <a:ext cx="10058400" cy="3119215"/>
          </a:xfrm>
          <a:prstGeom prst="rect">
            <a:avLst/>
          </a:prstGeom>
        </p:spPr>
      </p:pic>
    </p:spTree>
    <p:extLst>
      <p:ext uri="{BB962C8B-B14F-4D97-AF65-F5344CB8AC3E}">
        <p14:creationId xmlns:p14="http://schemas.microsoft.com/office/powerpoint/2010/main" val="670871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25" y="2144995"/>
            <a:ext cx="11017447" cy="2322944"/>
          </a:xfrm>
          <a:prstGeom prst="rect">
            <a:avLst/>
          </a:prstGeom>
        </p:spPr>
      </p:pic>
    </p:spTree>
    <p:extLst>
      <p:ext uri="{BB962C8B-B14F-4D97-AF65-F5344CB8AC3E}">
        <p14:creationId xmlns:p14="http://schemas.microsoft.com/office/powerpoint/2010/main" val="501209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690" y="1751888"/>
            <a:ext cx="10570278" cy="3529413"/>
          </a:xfrm>
          <a:prstGeom prst="rect">
            <a:avLst/>
          </a:prstGeom>
        </p:spPr>
      </p:pic>
    </p:spTree>
    <p:extLst>
      <p:ext uri="{BB962C8B-B14F-4D97-AF65-F5344CB8AC3E}">
        <p14:creationId xmlns:p14="http://schemas.microsoft.com/office/powerpoint/2010/main" val="948258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
        <p:nvSpPr>
          <p:cNvPr id="2" name="Dikdörtgen 1"/>
          <p:cNvSpPr/>
          <p:nvPr/>
        </p:nvSpPr>
        <p:spPr>
          <a:xfrm>
            <a:off x="1061194" y="1111459"/>
            <a:ext cx="10314774" cy="4832092"/>
          </a:xfrm>
          <a:prstGeom prst="rect">
            <a:avLst/>
          </a:prstGeom>
        </p:spPr>
        <p:txBody>
          <a:bodyPr wrap="square">
            <a:spAutoFit/>
          </a:bodyPr>
          <a:lstStyle/>
          <a:p>
            <a:r>
              <a:rPr lang="tr-TR" sz="1400" b="1" dirty="0" smtClean="0">
                <a:solidFill>
                  <a:srgbClr val="0070C0"/>
                </a:solidFill>
                <a:latin typeface="+mj-lt"/>
              </a:rPr>
              <a:t>Teşekkür:</a:t>
            </a:r>
          </a:p>
          <a:p>
            <a:endParaRPr lang="tr-TR" sz="1400" b="1" dirty="0" smtClean="0">
              <a:solidFill>
                <a:srgbClr val="0070C0"/>
              </a:solidFill>
              <a:latin typeface="+mj-lt"/>
            </a:endParaRPr>
          </a:p>
          <a:p>
            <a:r>
              <a:rPr lang="tr-TR" sz="1400" b="1" dirty="0" smtClean="0">
                <a:solidFill>
                  <a:srgbClr val="0070C0"/>
                </a:solidFill>
                <a:latin typeface="+mj-lt"/>
              </a:rPr>
              <a:t>Erdem KANSU ve Merve </a:t>
            </a:r>
            <a:r>
              <a:rPr lang="tr-TR" sz="1400" b="1" dirty="0" err="1" smtClean="0">
                <a:solidFill>
                  <a:srgbClr val="0070C0"/>
                </a:solidFill>
                <a:latin typeface="+mj-lt"/>
              </a:rPr>
              <a:t>NİŞANCI’ya</a:t>
            </a:r>
            <a:r>
              <a:rPr lang="tr-TR" sz="1400" b="1" dirty="0" smtClean="0">
                <a:solidFill>
                  <a:srgbClr val="0070C0"/>
                </a:solidFill>
                <a:latin typeface="+mj-lt"/>
              </a:rPr>
              <a:t> katkılarından dolayı teşekkürlerimi sunarım. </a:t>
            </a:r>
          </a:p>
          <a:p>
            <a:pPr algn="ctr"/>
            <a:r>
              <a:rPr lang="tr-TR" sz="1400" b="1" dirty="0" err="1" smtClean="0">
                <a:solidFill>
                  <a:srgbClr val="0070C0"/>
                </a:solidFill>
                <a:latin typeface="+mj-lt"/>
              </a:rPr>
              <a:t>Prof.Dr.Ercüment</a:t>
            </a:r>
            <a:r>
              <a:rPr lang="tr-TR" sz="1400" b="1" dirty="0" smtClean="0">
                <a:solidFill>
                  <a:srgbClr val="0070C0"/>
                </a:solidFill>
                <a:latin typeface="+mj-lt"/>
              </a:rPr>
              <a:t> GENÇ</a:t>
            </a:r>
          </a:p>
          <a:p>
            <a:pPr algn="ctr"/>
            <a:r>
              <a:rPr lang="tr-TR" sz="1400" b="1" dirty="0" smtClean="0">
                <a:solidFill>
                  <a:srgbClr val="0070C0"/>
                </a:solidFill>
                <a:latin typeface="+mj-lt"/>
              </a:rPr>
              <a:t>11.01.2018/ANKARA</a:t>
            </a:r>
          </a:p>
          <a:p>
            <a:r>
              <a:rPr lang="tr-TR" sz="1400" b="1" dirty="0" smtClean="0">
                <a:latin typeface="+mj-lt"/>
              </a:rPr>
              <a:t>Kaynaklar</a:t>
            </a:r>
            <a:r>
              <a:rPr lang="tr-TR" sz="1400" dirty="0" smtClean="0">
                <a:latin typeface="+mj-lt"/>
              </a:rPr>
              <a:t>:</a:t>
            </a:r>
          </a:p>
          <a:p>
            <a:endParaRPr lang="tr-TR" sz="1400" dirty="0" smtClean="0">
              <a:latin typeface="+mj-lt"/>
            </a:endParaRPr>
          </a:p>
          <a:p>
            <a:r>
              <a:rPr lang="en-GB" sz="1400" dirty="0" err="1" smtClean="0">
                <a:latin typeface="+mj-lt"/>
              </a:rPr>
              <a:t>Atay</a:t>
            </a:r>
            <a:r>
              <a:rPr lang="en-GB" sz="1400" dirty="0">
                <a:latin typeface="+mj-lt"/>
              </a:rPr>
              <a:t>, D. 1987. </a:t>
            </a:r>
            <a:r>
              <a:rPr lang="en-GB" sz="1400" dirty="0" err="1">
                <a:latin typeface="+mj-lt"/>
              </a:rPr>
              <a:t>İçsu</a:t>
            </a:r>
            <a:r>
              <a:rPr lang="en-GB" sz="1400" dirty="0">
                <a:latin typeface="+mj-lt"/>
              </a:rPr>
              <a:t> </a:t>
            </a:r>
            <a:r>
              <a:rPr lang="en-GB" sz="1400" dirty="0" err="1">
                <a:latin typeface="+mj-lt"/>
              </a:rPr>
              <a:t>Balıkları</a:t>
            </a:r>
            <a:r>
              <a:rPr lang="en-GB" sz="1400" dirty="0">
                <a:latin typeface="+mj-lt"/>
              </a:rPr>
              <a:t> </a:t>
            </a:r>
            <a:r>
              <a:rPr lang="en-GB" sz="1400" dirty="0" err="1">
                <a:latin typeface="+mj-lt"/>
              </a:rPr>
              <a:t>ve</a:t>
            </a:r>
            <a:r>
              <a:rPr lang="en-GB" sz="1400" dirty="0">
                <a:latin typeface="+mj-lt"/>
              </a:rPr>
              <a:t> </a:t>
            </a:r>
            <a:r>
              <a:rPr lang="en-GB" sz="1400" dirty="0" err="1">
                <a:latin typeface="+mj-lt"/>
              </a:rPr>
              <a:t>Üretim</a:t>
            </a:r>
            <a:r>
              <a:rPr lang="en-GB" sz="1400" dirty="0">
                <a:latin typeface="+mj-lt"/>
              </a:rPr>
              <a:t> </a:t>
            </a:r>
            <a:r>
              <a:rPr lang="en-GB" sz="1400" dirty="0" err="1">
                <a:latin typeface="+mj-lt"/>
              </a:rPr>
              <a:t>Tekniği</a:t>
            </a:r>
            <a:r>
              <a:rPr lang="en-GB" sz="1400" dirty="0">
                <a:latin typeface="+mj-lt"/>
              </a:rPr>
              <a:t>. Ankara </a:t>
            </a:r>
            <a:r>
              <a:rPr lang="en-GB" sz="1400" dirty="0" err="1">
                <a:latin typeface="+mj-lt"/>
              </a:rPr>
              <a:t>Üniversitesi</a:t>
            </a:r>
            <a:r>
              <a:rPr lang="en-GB" sz="1400" dirty="0">
                <a:latin typeface="+mj-lt"/>
              </a:rPr>
              <a:t> </a:t>
            </a:r>
            <a:r>
              <a:rPr lang="en-GB" sz="1400" dirty="0" err="1">
                <a:latin typeface="+mj-lt"/>
              </a:rPr>
              <a:t>Ziraat</a:t>
            </a:r>
            <a:r>
              <a:rPr lang="en-GB" sz="1400" dirty="0">
                <a:latin typeface="+mj-lt"/>
              </a:rPr>
              <a:t> </a:t>
            </a:r>
            <a:r>
              <a:rPr lang="en-GB" sz="1400" dirty="0" err="1">
                <a:latin typeface="+mj-lt"/>
              </a:rPr>
              <a:t>Fak</a:t>
            </a:r>
            <a:r>
              <a:rPr lang="en-GB" sz="1400" dirty="0">
                <a:latin typeface="+mj-lt"/>
              </a:rPr>
              <a:t>. </a:t>
            </a:r>
            <a:r>
              <a:rPr lang="en-GB" sz="1400" dirty="0" err="1">
                <a:latin typeface="+mj-lt"/>
              </a:rPr>
              <a:t>Yayınları</a:t>
            </a:r>
            <a:r>
              <a:rPr lang="en-GB" sz="1400" dirty="0">
                <a:latin typeface="+mj-lt"/>
              </a:rPr>
              <a:t>. </a:t>
            </a:r>
            <a:r>
              <a:rPr lang="en-GB" sz="1400" dirty="0" err="1">
                <a:latin typeface="+mj-lt"/>
              </a:rPr>
              <a:t>Ders</a:t>
            </a:r>
            <a:r>
              <a:rPr lang="en-GB" sz="1400" dirty="0">
                <a:latin typeface="+mj-lt"/>
              </a:rPr>
              <a:t> </a:t>
            </a:r>
            <a:r>
              <a:rPr lang="en-GB" sz="1400" dirty="0" err="1">
                <a:latin typeface="+mj-lt"/>
              </a:rPr>
              <a:t>Kitabı</a:t>
            </a:r>
            <a:r>
              <a:rPr lang="en-GB" sz="1400" dirty="0">
                <a:latin typeface="+mj-lt"/>
              </a:rPr>
              <a:t> 300. </a:t>
            </a:r>
          </a:p>
          <a:p>
            <a:r>
              <a:rPr lang="en-GB" sz="1400" dirty="0" err="1">
                <a:latin typeface="+mj-lt"/>
              </a:rPr>
              <a:t>Atay</a:t>
            </a:r>
            <a:r>
              <a:rPr lang="en-GB" sz="1400" dirty="0">
                <a:latin typeface="+mj-lt"/>
              </a:rPr>
              <a:t>, D. 1997. </a:t>
            </a:r>
            <a:r>
              <a:rPr lang="en-GB" sz="1400" dirty="0" err="1">
                <a:latin typeface="+mj-lt"/>
              </a:rPr>
              <a:t>Kabuklu</a:t>
            </a:r>
            <a:r>
              <a:rPr lang="en-GB" sz="1400" dirty="0">
                <a:latin typeface="+mj-lt"/>
              </a:rPr>
              <a:t> Su </a:t>
            </a:r>
            <a:r>
              <a:rPr lang="en-GB" sz="1400" dirty="0" err="1">
                <a:latin typeface="+mj-lt"/>
              </a:rPr>
              <a:t>Ürünleri</a:t>
            </a:r>
            <a:r>
              <a:rPr lang="en-GB" sz="1400" dirty="0">
                <a:latin typeface="+mj-lt"/>
              </a:rPr>
              <a:t> </a:t>
            </a:r>
            <a:r>
              <a:rPr lang="en-GB" sz="1400" dirty="0" err="1">
                <a:latin typeface="+mj-lt"/>
              </a:rPr>
              <a:t>ve</a:t>
            </a:r>
            <a:r>
              <a:rPr lang="en-GB" sz="1400" dirty="0">
                <a:latin typeface="+mj-lt"/>
              </a:rPr>
              <a:t> </a:t>
            </a:r>
            <a:r>
              <a:rPr lang="en-GB" sz="1400" dirty="0" err="1">
                <a:latin typeface="+mj-lt"/>
              </a:rPr>
              <a:t>Üretim</a:t>
            </a:r>
            <a:r>
              <a:rPr lang="en-GB" sz="1400" dirty="0">
                <a:latin typeface="+mj-lt"/>
              </a:rPr>
              <a:t> </a:t>
            </a:r>
            <a:r>
              <a:rPr lang="en-GB" sz="1400" dirty="0" err="1">
                <a:latin typeface="+mj-lt"/>
              </a:rPr>
              <a:t>Tekniği</a:t>
            </a:r>
            <a:r>
              <a:rPr lang="en-GB" sz="1400" dirty="0">
                <a:latin typeface="+mj-lt"/>
              </a:rPr>
              <a:t>. Ankara </a:t>
            </a:r>
            <a:r>
              <a:rPr lang="en-GB" sz="1400" dirty="0" err="1">
                <a:latin typeface="+mj-lt"/>
              </a:rPr>
              <a:t>Üniversitesi</a:t>
            </a:r>
            <a:r>
              <a:rPr lang="en-GB" sz="1400" dirty="0">
                <a:latin typeface="+mj-lt"/>
              </a:rPr>
              <a:t> </a:t>
            </a:r>
            <a:r>
              <a:rPr lang="en-GB" sz="1400" dirty="0" err="1">
                <a:latin typeface="+mj-lt"/>
              </a:rPr>
              <a:t>Ziraat</a:t>
            </a:r>
            <a:r>
              <a:rPr lang="en-GB" sz="1400" dirty="0">
                <a:latin typeface="+mj-lt"/>
              </a:rPr>
              <a:t> </a:t>
            </a:r>
            <a:r>
              <a:rPr lang="en-GB" sz="1400" dirty="0" err="1">
                <a:latin typeface="+mj-lt"/>
              </a:rPr>
              <a:t>Fakültesi</a:t>
            </a:r>
            <a:r>
              <a:rPr lang="en-GB" sz="1400" dirty="0">
                <a:latin typeface="+mj-lt"/>
              </a:rPr>
              <a:t> </a:t>
            </a:r>
            <a:r>
              <a:rPr lang="en-GB" sz="1400" dirty="0" err="1">
                <a:latin typeface="+mj-lt"/>
              </a:rPr>
              <a:t>Ders</a:t>
            </a:r>
            <a:r>
              <a:rPr lang="en-GB" sz="1400" dirty="0">
                <a:latin typeface="+mj-lt"/>
              </a:rPr>
              <a:t> Kitabı:441 </a:t>
            </a:r>
          </a:p>
          <a:p>
            <a:r>
              <a:rPr lang="en-GB" sz="1400" dirty="0" err="1">
                <a:latin typeface="+mj-lt"/>
              </a:rPr>
              <a:t>Atay</a:t>
            </a:r>
            <a:r>
              <a:rPr lang="en-GB" sz="1400" dirty="0">
                <a:latin typeface="+mj-lt"/>
              </a:rPr>
              <a:t>, D. </a:t>
            </a:r>
            <a:r>
              <a:rPr lang="en-GB" sz="1400" dirty="0" err="1">
                <a:latin typeface="+mj-lt"/>
              </a:rPr>
              <a:t>ve</a:t>
            </a:r>
            <a:r>
              <a:rPr lang="en-GB" sz="1400" dirty="0">
                <a:latin typeface="+mj-lt"/>
              </a:rPr>
              <a:t> </a:t>
            </a:r>
            <a:r>
              <a:rPr lang="en-GB" sz="1400" dirty="0" err="1">
                <a:latin typeface="+mj-lt"/>
              </a:rPr>
              <a:t>Bekcan</a:t>
            </a:r>
            <a:r>
              <a:rPr lang="en-GB" sz="1400" dirty="0">
                <a:latin typeface="+mj-lt"/>
              </a:rPr>
              <a:t>, S. 2000. </a:t>
            </a:r>
            <a:r>
              <a:rPr lang="en-GB" sz="1400" dirty="0" err="1">
                <a:latin typeface="+mj-lt"/>
              </a:rPr>
              <a:t>Deniz</a:t>
            </a:r>
            <a:r>
              <a:rPr lang="en-GB" sz="1400" dirty="0">
                <a:latin typeface="+mj-lt"/>
              </a:rPr>
              <a:t> </a:t>
            </a:r>
            <a:r>
              <a:rPr lang="en-GB" sz="1400" dirty="0" err="1">
                <a:latin typeface="+mj-lt"/>
              </a:rPr>
              <a:t>Balıkları</a:t>
            </a:r>
            <a:r>
              <a:rPr lang="en-GB" sz="1400" dirty="0">
                <a:latin typeface="+mj-lt"/>
              </a:rPr>
              <a:t> </a:t>
            </a:r>
            <a:r>
              <a:rPr lang="en-GB" sz="1400" dirty="0" err="1">
                <a:latin typeface="+mj-lt"/>
              </a:rPr>
              <a:t>ve</a:t>
            </a:r>
            <a:r>
              <a:rPr lang="en-GB" sz="1400" dirty="0">
                <a:latin typeface="+mj-lt"/>
              </a:rPr>
              <a:t> </a:t>
            </a:r>
            <a:r>
              <a:rPr lang="en-GB" sz="1400" dirty="0" err="1">
                <a:latin typeface="+mj-lt"/>
              </a:rPr>
              <a:t>Üretim</a:t>
            </a:r>
            <a:r>
              <a:rPr lang="en-GB" sz="1400" dirty="0">
                <a:latin typeface="+mj-lt"/>
              </a:rPr>
              <a:t> </a:t>
            </a:r>
            <a:r>
              <a:rPr lang="en-GB" sz="1400" dirty="0" err="1">
                <a:latin typeface="+mj-lt"/>
              </a:rPr>
              <a:t>Tekniği</a:t>
            </a:r>
            <a:r>
              <a:rPr lang="en-GB" sz="1400" dirty="0">
                <a:latin typeface="+mj-lt"/>
              </a:rPr>
              <a:t>. Ankara </a:t>
            </a:r>
            <a:r>
              <a:rPr lang="en-GB" sz="1400" dirty="0" err="1">
                <a:latin typeface="+mj-lt"/>
              </a:rPr>
              <a:t>Üniversitesi</a:t>
            </a:r>
            <a:r>
              <a:rPr lang="en-GB" sz="1400" dirty="0">
                <a:latin typeface="+mj-lt"/>
              </a:rPr>
              <a:t> </a:t>
            </a:r>
            <a:r>
              <a:rPr lang="en-GB" sz="1400" dirty="0" err="1">
                <a:latin typeface="+mj-lt"/>
              </a:rPr>
              <a:t>Ziraat</a:t>
            </a:r>
            <a:r>
              <a:rPr lang="en-GB" sz="1400" dirty="0">
                <a:latin typeface="+mj-lt"/>
              </a:rPr>
              <a:t> </a:t>
            </a:r>
            <a:r>
              <a:rPr lang="en-GB" sz="1400" dirty="0" err="1">
                <a:latin typeface="+mj-lt"/>
              </a:rPr>
              <a:t>Fakültesi</a:t>
            </a:r>
            <a:r>
              <a:rPr lang="en-GB" sz="1400" dirty="0">
                <a:latin typeface="+mj-lt"/>
              </a:rPr>
              <a:t> </a:t>
            </a:r>
            <a:r>
              <a:rPr lang="en-GB" sz="1400" dirty="0" err="1">
                <a:latin typeface="+mj-lt"/>
              </a:rPr>
              <a:t>Ders</a:t>
            </a:r>
            <a:r>
              <a:rPr lang="en-GB" sz="1400" dirty="0">
                <a:latin typeface="+mj-lt"/>
              </a:rPr>
              <a:t> Kitabı:468 </a:t>
            </a:r>
          </a:p>
          <a:p>
            <a:r>
              <a:rPr lang="en-GB" sz="1400" dirty="0" err="1">
                <a:latin typeface="+mj-lt"/>
              </a:rPr>
              <a:t>Atay</a:t>
            </a:r>
            <a:r>
              <a:rPr lang="en-GB" sz="1400" dirty="0">
                <a:latin typeface="+mj-lt"/>
              </a:rPr>
              <a:t>, D., Aydın, F. </a:t>
            </a:r>
            <a:r>
              <a:rPr lang="en-GB" sz="1400" dirty="0" err="1">
                <a:latin typeface="+mj-lt"/>
              </a:rPr>
              <a:t>ve</a:t>
            </a:r>
            <a:r>
              <a:rPr lang="en-GB" sz="1400" dirty="0">
                <a:latin typeface="+mj-lt"/>
              </a:rPr>
              <a:t> </a:t>
            </a:r>
            <a:r>
              <a:rPr lang="en-GB" sz="1400" dirty="0" err="1">
                <a:latin typeface="+mj-lt"/>
              </a:rPr>
              <a:t>Yıldız</a:t>
            </a:r>
            <a:r>
              <a:rPr lang="en-GB" sz="1400" dirty="0">
                <a:latin typeface="+mj-lt"/>
              </a:rPr>
              <a:t> HY. 2002. Su </a:t>
            </a:r>
            <a:r>
              <a:rPr lang="en-GB" sz="1400" dirty="0" err="1">
                <a:latin typeface="+mj-lt"/>
              </a:rPr>
              <a:t>Ürünleri</a:t>
            </a:r>
            <a:r>
              <a:rPr lang="en-GB" sz="1400" dirty="0">
                <a:latin typeface="+mj-lt"/>
              </a:rPr>
              <a:t> </a:t>
            </a:r>
            <a:r>
              <a:rPr lang="en-GB" sz="1400" dirty="0" err="1">
                <a:latin typeface="+mj-lt"/>
              </a:rPr>
              <a:t>Yetiştirme</a:t>
            </a:r>
            <a:r>
              <a:rPr lang="en-GB" sz="1400" dirty="0">
                <a:latin typeface="+mj-lt"/>
              </a:rPr>
              <a:t> </a:t>
            </a:r>
            <a:r>
              <a:rPr lang="en-GB" sz="1400" dirty="0" err="1">
                <a:latin typeface="+mj-lt"/>
              </a:rPr>
              <a:t>İlkeleri</a:t>
            </a:r>
            <a:r>
              <a:rPr lang="en-GB" sz="1400" dirty="0">
                <a:latin typeface="+mj-lt"/>
              </a:rPr>
              <a:t>. Ankara </a:t>
            </a:r>
            <a:r>
              <a:rPr lang="en-GB" sz="1400" dirty="0" err="1">
                <a:latin typeface="+mj-lt"/>
              </a:rPr>
              <a:t>Üniversitesi</a:t>
            </a:r>
            <a:r>
              <a:rPr lang="en-GB" sz="1400" dirty="0">
                <a:latin typeface="+mj-lt"/>
              </a:rPr>
              <a:t> </a:t>
            </a:r>
            <a:r>
              <a:rPr lang="en-GB" sz="1400" dirty="0" err="1">
                <a:latin typeface="+mj-lt"/>
              </a:rPr>
              <a:t>Ziraat</a:t>
            </a:r>
            <a:r>
              <a:rPr lang="en-GB" sz="1400" dirty="0">
                <a:latin typeface="+mj-lt"/>
              </a:rPr>
              <a:t> </a:t>
            </a:r>
            <a:r>
              <a:rPr lang="en-GB" sz="1400" dirty="0" err="1">
                <a:latin typeface="+mj-lt"/>
              </a:rPr>
              <a:t>Fakültesi</a:t>
            </a:r>
            <a:r>
              <a:rPr lang="en-GB" sz="1400" dirty="0">
                <a:latin typeface="+mj-lt"/>
              </a:rPr>
              <a:t> </a:t>
            </a:r>
            <a:r>
              <a:rPr lang="en-GB" sz="1400" dirty="0" err="1">
                <a:latin typeface="+mj-lt"/>
              </a:rPr>
              <a:t>Ders</a:t>
            </a:r>
            <a:r>
              <a:rPr lang="en-GB" sz="1400" dirty="0">
                <a:latin typeface="+mj-lt"/>
              </a:rPr>
              <a:t> Kitabı:481 </a:t>
            </a:r>
          </a:p>
          <a:p>
            <a:r>
              <a:rPr lang="en-GB" sz="1400" dirty="0" err="1">
                <a:latin typeface="+mj-lt"/>
              </a:rPr>
              <a:t>Bardach</a:t>
            </a:r>
            <a:r>
              <a:rPr lang="en-GB" sz="1400" dirty="0">
                <a:latin typeface="+mj-lt"/>
              </a:rPr>
              <a:t>, J.E. 1997. Fish as Food and the Case for Aquaculture. Pages 1-14 in J.D. </a:t>
            </a:r>
            <a:r>
              <a:rPr lang="en-GB" sz="1400" dirty="0" err="1">
                <a:latin typeface="+mj-lt"/>
              </a:rPr>
              <a:t>Bardach</a:t>
            </a:r>
            <a:r>
              <a:rPr lang="en-GB" sz="1400" dirty="0">
                <a:latin typeface="+mj-lt"/>
              </a:rPr>
              <a:t>, ed. Sustainable Aquaculture. John Wiley and Sons, New York.</a:t>
            </a:r>
          </a:p>
          <a:p>
            <a:r>
              <a:rPr lang="en-GB" sz="1400" dirty="0">
                <a:latin typeface="+mj-lt"/>
              </a:rPr>
              <a:t>Costa-Pierce, BA. 2002. Ecology as the Paradigm for the Future of Aquaculture. Pages 339-372 in B.A. Costa-Pierce, ed. Ecological Aquaculture: The Evolution of the Blue Revolution. Blackwell Science, Malden, Massachusetts.</a:t>
            </a:r>
          </a:p>
          <a:p>
            <a:r>
              <a:rPr lang="en-GB" sz="1400" dirty="0" err="1">
                <a:latin typeface="+mj-lt"/>
              </a:rPr>
              <a:t>Genç</a:t>
            </a:r>
            <a:r>
              <a:rPr lang="en-GB" sz="1400" dirty="0">
                <a:latin typeface="+mj-lt"/>
              </a:rPr>
              <a:t>, E. 2017. </a:t>
            </a:r>
            <a:r>
              <a:rPr lang="en-GB" sz="1400" dirty="0" err="1">
                <a:latin typeface="+mj-lt"/>
              </a:rPr>
              <a:t>Balık</a:t>
            </a:r>
            <a:r>
              <a:rPr lang="en-GB" sz="1400" dirty="0">
                <a:latin typeface="+mj-lt"/>
              </a:rPr>
              <a:t> </a:t>
            </a:r>
            <a:r>
              <a:rPr lang="en-GB" sz="1400" dirty="0" err="1">
                <a:latin typeface="+mj-lt"/>
              </a:rPr>
              <a:t>Yetiştiriciliğinde</a:t>
            </a:r>
            <a:r>
              <a:rPr lang="en-GB" sz="1400" dirty="0">
                <a:latin typeface="+mj-lt"/>
              </a:rPr>
              <a:t> </a:t>
            </a:r>
            <a:r>
              <a:rPr lang="en-GB" sz="1400" dirty="0" err="1">
                <a:latin typeface="+mj-lt"/>
              </a:rPr>
              <a:t>Hastalıklar</a:t>
            </a:r>
            <a:r>
              <a:rPr lang="en-GB" sz="1400" dirty="0">
                <a:latin typeface="+mj-lt"/>
              </a:rPr>
              <a:t> </a:t>
            </a:r>
            <a:r>
              <a:rPr lang="en-GB" sz="1400" dirty="0" err="1">
                <a:latin typeface="+mj-lt"/>
              </a:rPr>
              <a:t>ve</a:t>
            </a:r>
            <a:r>
              <a:rPr lang="en-GB" sz="1400" dirty="0">
                <a:latin typeface="+mj-lt"/>
              </a:rPr>
              <a:t> </a:t>
            </a:r>
            <a:r>
              <a:rPr lang="en-GB" sz="1400" dirty="0" err="1">
                <a:latin typeface="+mj-lt"/>
              </a:rPr>
              <a:t>Koruyucu</a:t>
            </a:r>
            <a:r>
              <a:rPr lang="en-GB" sz="1400" dirty="0">
                <a:latin typeface="+mj-lt"/>
              </a:rPr>
              <a:t> </a:t>
            </a:r>
            <a:r>
              <a:rPr lang="en-GB" sz="1400" dirty="0" err="1">
                <a:latin typeface="+mj-lt"/>
              </a:rPr>
              <a:t>Önlemler</a:t>
            </a:r>
            <a:r>
              <a:rPr lang="en-GB" sz="1400" dirty="0">
                <a:latin typeface="+mj-lt"/>
              </a:rPr>
              <a:t>. </a:t>
            </a:r>
            <a:r>
              <a:rPr lang="en-GB" sz="1400" dirty="0" err="1">
                <a:latin typeface="+mj-lt"/>
              </a:rPr>
              <a:t>Balık</a:t>
            </a:r>
            <a:r>
              <a:rPr lang="en-GB" sz="1400" dirty="0">
                <a:latin typeface="+mj-lt"/>
              </a:rPr>
              <a:t> </a:t>
            </a:r>
            <a:r>
              <a:rPr lang="en-GB" sz="1400" dirty="0" err="1">
                <a:latin typeface="+mj-lt"/>
              </a:rPr>
              <a:t>Yetiştiriciliği</a:t>
            </a:r>
            <a:r>
              <a:rPr lang="en-GB" sz="1400" dirty="0">
                <a:latin typeface="+mj-lt"/>
              </a:rPr>
              <a:t> (Ed: </a:t>
            </a:r>
            <a:r>
              <a:rPr lang="en-GB" sz="1400" dirty="0" err="1">
                <a:latin typeface="+mj-lt"/>
              </a:rPr>
              <a:t>Emiroğlu</a:t>
            </a:r>
            <a:r>
              <a:rPr lang="en-GB" sz="1400" dirty="0">
                <a:latin typeface="+mj-lt"/>
              </a:rPr>
              <a:t>, Ö., </a:t>
            </a:r>
            <a:r>
              <a:rPr lang="en-GB" sz="1400" dirty="0" err="1">
                <a:latin typeface="+mj-lt"/>
              </a:rPr>
              <a:t>Kuş</a:t>
            </a:r>
            <a:r>
              <a:rPr lang="en-GB" sz="1400" dirty="0">
                <a:latin typeface="+mj-lt"/>
              </a:rPr>
              <a:t>, G) T.C. </a:t>
            </a:r>
            <a:r>
              <a:rPr lang="en-GB" sz="1400" dirty="0" err="1">
                <a:latin typeface="+mj-lt"/>
              </a:rPr>
              <a:t>Anadolu</a:t>
            </a:r>
            <a:r>
              <a:rPr lang="en-GB" sz="1400" dirty="0">
                <a:latin typeface="+mj-lt"/>
              </a:rPr>
              <a:t> </a:t>
            </a:r>
            <a:r>
              <a:rPr lang="en-GB" sz="1400" dirty="0" err="1">
                <a:latin typeface="+mj-lt"/>
              </a:rPr>
              <a:t>Üniversitesi</a:t>
            </a:r>
            <a:r>
              <a:rPr lang="en-GB" sz="1400" dirty="0">
                <a:latin typeface="+mj-lt"/>
              </a:rPr>
              <a:t> </a:t>
            </a:r>
            <a:r>
              <a:rPr lang="en-GB" sz="1400" dirty="0" err="1">
                <a:latin typeface="+mj-lt"/>
              </a:rPr>
              <a:t>Yayını</a:t>
            </a:r>
            <a:r>
              <a:rPr lang="en-GB" sz="1400" dirty="0">
                <a:latin typeface="+mj-lt"/>
              </a:rPr>
              <a:t>: 3618, </a:t>
            </a:r>
            <a:r>
              <a:rPr lang="en-GB" sz="1400" dirty="0" err="1">
                <a:latin typeface="+mj-lt"/>
              </a:rPr>
              <a:t>Açıköğretim</a:t>
            </a:r>
            <a:r>
              <a:rPr lang="en-GB" sz="1400" dirty="0">
                <a:latin typeface="+mj-lt"/>
              </a:rPr>
              <a:t> </a:t>
            </a:r>
            <a:r>
              <a:rPr lang="en-GB" sz="1400" dirty="0" err="1">
                <a:latin typeface="+mj-lt"/>
              </a:rPr>
              <a:t>Fakültesi</a:t>
            </a:r>
            <a:r>
              <a:rPr lang="en-GB" sz="1400" dirty="0">
                <a:latin typeface="+mj-lt"/>
              </a:rPr>
              <a:t> </a:t>
            </a:r>
            <a:r>
              <a:rPr lang="en-GB" sz="1400" dirty="0" err="1">
                <a:latin typeface="+mj-lt"/>
              </a:rPr>
              <a:t>Yayını</a:t>
            </a:r>
            <a:r>
              <a:rPr lang="en-GB" sz="1400" dirty="0">
                <a:latin typeface="+mj-lt"/>
              </a:rPr>
              <a:t>: 2442, ISBN: 978-975-06-2226-7, 214s, </a:t>
            </a:r>
            <a:r>
              <a:rPr lang="en-GB" sz="1400" dirty="0" err="1">
                <a:latin typeface="+mj-lt"/>
              </a:rPr>
              <a:t>Eskişehir</a:t>
            </a:r>
            <a:r>
              <a:rPr lang="en-GB" sz="1400" dirty="0">
                <a:latin typeface="+mj-lt"/>
              </a:rPr>
              <a:t>.</a:t>
            </a:r>
          </a:p>
          <a:p>
            <a:r>
              <a:rPr lang="en-GB" sz="1400" dirty="0">
                <a:latin typeface="+mj-lt"/>
              </a:rPr>
              <a:t>Lackey, R.T. 2005. Fisheries: history, science, and management. pp. 121-129. In: Water </a:t>
            </a:r>
            <a:r>
              <a:rPr lang="en-GB" sz="1400" dirty="0" err="1">
                <a:latin typeface="+mj-lt"/>
              </a:rPr>
              <a:t>Encyclopedia</a:t>
            </a:r>
            <a:r>
              <a:rPr lang="en-GB" sz="1400" dirty="0">
                <a:latin typeface="+mj-lt"/>
              </a:rPr>
              <a:t>: Surface and Agricultural Water, Jay H. Lehr and Jack Keeley, editors, John Wiley and Sons, Inc., Publishers, New York, 781 pp.</a:t>
            </a:r>
          </a:p>
          <a:p>
            <a:r>
              <a:rPr lang="en-GB" sz="1400" dirty="0">
                <a:latin typeface="+mj-lt"/>
              </a:rPr>
              <a:t>Stickney, RR. 2000. </a:t>
            </a:r>
            <a:r>
              <a:rPr lang="en-GB" sz="1400" dirty="0" err="1">
                <a:latin typeface="+mj-lt"/>
              </a:rPr>
              <a:t>Encyclopedia</a:t>
            </a:r>
            <a:r>
              <a:rPr lang="en-GB" sz="1400" dirty="0">
                <a:latin typeface="+mj-lt"/>
              </a:rPr>
              <a:t> of Aquaculture. John Wiley &amp; Sons, Inc. New York.</a:t>
            </a:r>
          </a:p>
          <a:p>
            <a:r>
              <a:rPr lang="en-GB" sz="1400" dirty="0" err="1">
                <a:latin typeface="+mj-lt"/>
              </a:rPr>
              <a:t>Yavuzcan</a:t>
            </a:r>
            <a:r>
              <a:rPr lang="en-GB" sz="1400" dirty="0">
                <a:latin typeface="+mj-lt"/>
              </a:rPr>
              <a:t>, H. 2011. Su </a:t>
            </a:r>
            <a:r>
              <a:rPr lang="en-GB" sz="1400" dirty="0" err="1">
                <a:latin typeface="+mj-lt"/>
              </a:rPr>
              <a:t>Ürünleri</a:t>
            </a:r>
            <a:r>
              <a:rPr lang="en-GB" sz="1400" dirty="0">
                <a:latin typeface="+mj-lt"/>
              </a:rPr>
              <a:t> T.C. </a:t>
            </a:r>
            <a:r>
              <a:rPr lang="en-GB" sz="1400" dirty="0" err="1">
                <a:latin typeface="+mj-lt"/>
              </a:rPr>
              <a:t>Anadolu</a:t>
            </a:r>
            <a:r>
              <a:rPr lang="en-GB" sz="1400" dirty="0">
                <a:latin typeface="+mj-lt"/>
              </a:rPr>
              <a:t> </a:t>
            </a:r>
            <a:r>
              <a:rPr lang="en-GB" sz="1400" dirty="0" err="1">
                <a:latin typeface="+mj-lt"/>
              </a:rPr>
              <a:t>Üniversitesi</a:t>
            </a:r>
            <a:r>
              <a:rPr lang="en-GB" sz="1400" dirty="0">
                <a:latin typeface="+mj-lt"/>
              </a:rPr>
              <a:t> </a:t>
            </a:r>
            <a:r>
              <a:rPr lang="en-GB" sz="1400" dirty="0" err="1">
                <a:latin typeface="+mj-lt"/>
              </a:rPr>
              <a:t>Yayını</a:t>
            </a:r>
            <a:r>
              <a:rPr lang="en-GB" sz="1400" dirty="0">
                <a:latin typeface="+mj-lt"/>
              </a:rPr>
              <a:t>: 2243, </a:t>
            </a:r>
            <a:r>
              <a:rPr lang="en-GB" sz="1400" dirty="0" err="1">
                <a:latin typeface="+mj-lt"/>
              </a:rPr>
              <a:t>Açıköğretim</a:t>
            </a:r>
            <a:r>
              <a:rPr lang="en-GB" sz="1400" dirty="0">
                <a:latin typeface="+mj-lt"/>
              </a:rPr>
              <a:t> </a:t>
            </a:r>
            <a:r>
              <a:rPr lang="en-GB" sz="1400" dirty="0" err="1">
                <a:latin typeface="+mj-lt"/>
              </a:rPr>
              <a:t>Fakültesi</a:t>
            </a:r>
            <a:r>
              <a:rPr lang="en-GB" sz="1400" dirty="0">
                <a:latin typeface="+mj-lt"/>
              </a:rPr>
              <a:t> </a:t>
            </a:r>
            <a:r>
              <a:rPr lang="en-GB" sz="1400" dirty="0" err="1">
                <a:latin typeface="+mj-lt"/>
              </a:rPr>
              <a:t>Yayını</a:t>
            </a:r>
            <a:r>
              <a:rPr lang="en-GB" sz="1400" dirty="0">
                <a:latin typeface="+mj-lt"/>
              </a:rPr>
              <a:t>: 1242, ISBN: 978-975-06-0917-6, 184s, </a:t>
            </a:r>
            <a:r>
              <a:rPr lang="en-GB" sz="1400" dirty="0" err="1">
                <a:latin typeface="+mj-lt"/>
              </a:rPr>
              <a:t>Eskişehir</a:t>
            </a:r>
            <a:r>
              <a:rPr lang="en-GB" sz="1400" dirty="0">
                <a:latin typeface="+mj-lt"/>
              </a:rPr>
              <a:t>.</a:t>
            </a:r>
          </a:p>
        </p:txBody>
      </p:sp>
    </p:spTree>
    <p:extLst>
      <p:ext uri="{BB962C8B-B14F-4D97-AF65-F5344CB8AC3E}">
        <p14:creationId xmlns:p14="http://schemas.microsoft.com/office/powerpoint/2010/main" val="3729814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pic>
        <p:nvPicPr>
          <p:cNvPr id="2" name="Resim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330918" y="1202063"/>
            <a:ext cx="2634329" cy="3705623"/>
          </a:xfrm>
          <a:prstGeom prst="rect">
            <a:avLst/>
          </a:prstGeom>
        </p:spPr>
      </p:pic>
      <p:sp>
        <p:nvSpPr>
          <p:cNvPr id="3" name="Dikdörtgen 2"/>
          <p:cNvSpPr/>
          <p:nvPr/>
        </p:nvSpPr>
        <p:spPr>
          <a:xfrm>
            <a:off x="4554097" y="3235788"/>
            <a:ext cx="5168979" cy="369332"/>
          </a:xfrm>
          <a:prstGeom prst="rect">
            <a:avLst/>
          </a:prstGeom>
        </p:spPr>
        <p:txBody>
          <a:bodyPr wrap="none">
            <a:spAutoFit/>
          </a:bodyPr>
          <a:lstStyle/>
          <a:p>
            <a:r>
              <a:rPr lang="en-GB" dirty="0"/>
              <a:t>http://www.fao.org/docrep/009/af000e/af000e00.htm</a:t>
            </a:r>
          </a:p>
        </p:txBody>
      </p:sp>
      <p:graphicFrame>
        <p:nvGraphicFramePr>
          <p:cNvPr id="4" name="Tablo 3"/>
          <p:cNvGraphicFramePr>
            <a:graphicFrameLocks noGrp="1"/>
          </p:cNvGraphicFramePr>
          <p:nvPr>
            <p:extLst>
              <p:ext uri="{D42A27DB-BD31-4B8C-83A1-F6EECF244321}">
                <p14:modId xmlns:p14="http://schemas.microsoft.com/office/powerpoint/2010/main" val="895504920"/>
              </p:ext>
            </p:extLst>
          </p:nvPr>
        </p:nvGraphicFramePr>
        <p:xfrm>
          <a:off x="3550285" y="3949032"/>
          <a:ext cx="8641080" cy="365760"/>
        </p:xfrm>
        <a:graphic>
          <a:graphicData uri="http://schemas.openxmlformats.org/drawingml/2006/table">
            <a:tbl>
              <a:tblPr/>
              <a:tblGrid>
                <a:gridCol w="8641080">
                  <a:extLst>
                    <a:ext uri="{9D8B030D-6E8A-4147-A177-3AD203B41FA5}">
                      <a16:colId xmlns:a16="http://schemas.microsoft.com/office/drawing/2014/main" val="3198612234"/>
                    </a:ext>
                  </a:extLst>
                </a:gridCol>
              </a:tblGrid>
              <a:tr h="0">
                <a:tc>
                  <a:txBody>
                    <a:bodyPr/>
                    <a:lstStyle/>
                    <a:p>
                      <a:pPr algn="ctr"/>
                      <a:r>
                        <a:rPr lang="en-GB" b="1" dirty="0">
                          <a:solidFill>
                            <a:srgbClr val="404C98"/>
                          </a:solidFill>
                          <a:effectLst/>
                          <a:latin typeface="Garamond" panose="02020404030301010803" pitchFamily="18" charset="0"/>
                        </a:rPr>
                        <a:t>The transport of live fish A </a:t>
                      </a:r>
                      <a:r>
                        <a:rPr lang="en-GB" b="1" dirty="0" smtClean="0">
                          <a:solidFill>
                            <a:srgbClr val="404C98"/>
                          </a:solidFill>
                          <a:effectLst/>
                          <a:latin typeface="Garamond" panose="02020404030301010803" pitchFamily="18" charset="0"/>
                        </a:rPr>
                        <a:t>review</a:t>
                      </a:r>
                      <a:endParaRPr lang="en-GB" b="1" dirty="0">
                        <a:solidFill>
                          <a:srgbClr val="404C98"/>
                        </a:solidFill>
                        <a:effectLst/>
                        <a:latin typeface="Garamond" panose="02020404030301010803" pitchFamily="18" charset="0"/>
                      </a:endParaRPr>
                    </a:p>
                  </a:txBody>
                  <a:tcPr anchor="ctr">
                    <a:lnL>
                      <a:noFill/>
                    </a:lnL>
                    <a:lnR>
                      <a:noFill/>
                    </a:lnR>
                    <a:lnT>
                      <a:noFill/>
                    </a:lnT>
                    <a:lnB>
                      <a:noFill/>
                    </a:lnB>
                  </a:tcPr>
                </a:tc>
                <a:extLst>
                  <a:ext uri="{0D108BD9-81ED-4DB2-BD59-A6C34878D82A}">
                    <a16:rowId xmlns:a16="http://schemas.microsoft.com/office/drawing/2014/main" val="304181275"/>
                  </a:ext>
                </a:extLst>
              </a:tr>
            </a:tbl>
          </a:graphicData>
        </a:graphic>
      </p:graphicFrame>
      <p:sp>
        <p:nvSpPr>
          <p:cNvPr id="5" name="Rectangle 1"/>
          <p:cNvSpPr>
            <a:spLocks noChangeArrowheads="1"/>
          </p:cNvSpPr>
          <p:nvPr/>
        </p:nvSpPr>
        <p:spPr bwMode="auto">
          <a:xfrm>
            <a:off x="1774825" y="3895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endParaRPr lang="en-GB"/>
          </a:p>
        </p:txBody>
      </p:sp>
      <p:sp>
        <p:nvSpPr>
          <p:cNvPr id="6" name="Rectangle 2"/>
          <p:cNvSpPr>
            <a:spLocks noChangeArrowheads="1"/>
          </p:cNvSpPr>
          <p:nvPr/>
        </p:nvSpPr>
        <p:spPr bwMode="auto">
          <a:xfrm>
            <a:off x="1774825" y="3895725"/>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3"/>
          <p:cNvSpPr>
            <a:spLocks noChangeArrowheads="1"/>
          </p:cNvSpPr>
          <p:nvPr/>
        </p:nvSpPr>
        <p:spPr bwMode="auto">
          <a:xfrm>
            <a:off x="6904214" y="2126497"/>
            <a:ext cx="1933222"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endParaRPr kumimoji="0" lang="tr-TR"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tr-TR" altLang="en-US" sz="1000" dirty="0">
              <a:solidFill>
                <a:srgbClr val="000000"/>
              </a:solidFill>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tr-TR" altLang="en-US" sz="1000" b="1" dirty="0">
              <a:solidFill>
                <a:srgbClr val="000000"/>
              </a:solidFill>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tr-TR" altLang="en-US" sz="1000" b="1" dirty="0">
              <a:solidFill>
                <a:srgbClr val="000000"/>
              </a:solidFill>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tr-TR" altLang="en-US" sz="1000" b="1" dirty="0">
              <a:solidFill>
                <a:srgbClr val="000000"/>
              </a:solidFill>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tr-TR" altLang="en-US" sz="1000" b="1" dirty="0">
              <a:solidFill>
                <a:srgbClr val="000000"/>
              </a:solidFill>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 </a:t>
            </a:r>
            <a:r>
              <a:rPr kumimoji="0" lang="en-US" altLang="en-US" sz="10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Berka</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Fisheries Research Institute</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Scientific Information Centre</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389 25 </a:t>
            </a:r>
            <a:r>
              <a:rPr kumimoji="0" lang="en-US" altLang="en-US" sz="10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Vodňany</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Czechoslovakia</a:t>
            </a:r>
            <a:endParaRPr kumimoji="0" lang="en-US" altLang="en-US"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EUROPEAN INLAND FISHERIES</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ADVISORY COMMISSION</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(EIFAC)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5490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
        <p:nvSpPr>
          <p:cNvPr id="2" name="Dikdörtgen 1"/>
          <p:cNvSpPr/>
          <p:nvPr/>
        </p:nvSpPr>
        <p:spPr>
          <a:xfrm>
            <a:off x="863126" y="1751887"/>
            <a:ext cx="2238998" cy="3477875"/>
          </a:xfrm>
          <a:prstGeom prst="rect">
            <a:avLst/>
          </a:prstGeom>
          <a:solidFill>
            <a:schemeClr val="accent1">
              <a:lumMod val="60000"/>
              <a:lumOff val="40000"/>
            </a:schemeClr>
          </a:solidFill>
        </p:spPr>
        <p:txBody>
          <a:bodyPr wrap="square">
            <a:spAutoFit/>
          </a:bodyPr>
          <a:lstStyle/>
          <a:p>
            <a:pPr algn="just"/>
            <a:r>
              <a:rPr lang="en-GB" sz="1000" dirty="0"/>
              <a:t>1. INTRODUCTION</a:t>
            </a:r>
          </a:p>
          <a:p>
            <a:pPr algn="just"/>
            <a:r>
              <a:rPr lang="en-GB" sz="1000" dirty="0"/>
              <a:t>There are two basic transport systems for live fish - the closed system and the open system. The closed system is a sealed container in which all the requirements for survival are self-contained. The simplest of these is a sealed plastic bag partly filled with water and oxygen. The open system consists of water-filled containers in which the requirements for survival are supplied continuously from outside sources. The simplest of these is a small tank with an aerator stone.</a:t>
            </a:r>
          </a:p>
          <a:p>
            <a:pPr algn="just"/>
            <a:r>
              <a:rPr lang="en-GB" sz="1000" dirty="0"/>
              <a:t>These systems will be reviewed with respect to the problems of fish preparation for transport, types of vehicles and </a:t>
            </a:r>
            <a:r>
              <a:rPr lang="en-GB" sz="1000" dirty="0" err="1"/>
              <a:t>equipments</a:t>
            </a:r>
            <a:r>
              <a:rPr lang="en-GB" sz="1000" dirty="0"/>
              <a:t>, problems of water quality and its changes during transport, and chemical aids used during fish transport.</a:t>
            </a:r>
          </a:p>
          <a:p>
            <a:pPr algn="just"/>
            <a:r>
              <a:rPr lang="en-GB" sz="1000" dirty="0"/>
              <a:t>There is ample literature on fish transport and associated </a:t>
            </a:r>
            <a:r>
              <a:rPr lang="en-GB" sz="1000" dirty="0" smtClean="0"/>
              <a:t>problems</a:t>
            </a:r>
            <a:r>
              <a:rPr lang="tr-TR" sz="1000" dirty="0" smtClean="0"/>
              <a:t>.</a:t>
            </a:r>
            <a:endParaRPr lang="en-GB" sz="1000" dirty="0"/>
          </a:p>
        </p:txBody>
      </p:sp>
      <p:sp>
        <p:nvSpPr>
          <p:cNvPr id="4" name="Dikdörtgen 3"/>
          <p:cNvSpPr/>
          <p:nvPr/>
        </p:nvSpPr>
        <p:spPr>
          <a:xfrm>
            <a:off x="3291647" y="1321000"/>
            <a:ext cx="8084321" cy="3908762"/>
          </a:xfrm>
          <a:prstGeom prst="rect">
            <a:avLst/>
          </a:prstGeom>
          <a:solidFill>
            <a:srgbClr val="FFC000"/>
          </a:solidFill>
        </p:spPr>
        <p:txBody>
          <a:bodyPr wrap="square">
            <a:spAutoFit/>
          </a:bodyPr>
          <a:lstStyle/>
          <a:p>
            <a:r>
              <a:rPr lang="en-GB" sz="1400" dirty="0">
                <a:latin typeface="+mj-lt"/>
              </a:rPr>
              <a:t>1. </a:t>
            </a:r>
            <a:r>
              <a:rPr lang="tr-TR" sz="1400" dirty="0" smtClean="0">
                <a:latin typeface="+mj-lt"/>
              </a:rPr>
              <a:t>GİRİŞ</a:t>
            </a:r>
            <a:endParaRPr lang="en-GB" sz="1400" dirty="0">
              <a:latin typeface="+mj-lt"/>
            </a:endParaRPr>
          </a:p>
          <a:p>
            <a:r>
              <a:rPr lang="tr-TR" sz="2000" dirty="0" smtClean="0">
                <a:latin typeface="+mj-lt"/>
              </a:rPr>
              <a:t>Canlı balık taşımada kapalı ve açık olmak üzere iki temel yöntem uygulanmaktadır. Kapalı yöntemde balığın yaşamsal gereksinimlerini karşılayacak bir ortam hazırlanmalıdır.</a:t>
            </a:r>
          </a:p>
          <a:p>
            <a:r>
              <a:rPr lang="tr-TR" sz="2000" dirty="0" smtClean="0">
                <a:latin typeface="+mj-lt"/>
              </a:rPr>
              <a:t>En basit yöntem plastik poşet ile taşımadır. Bu yöntemde su 3/1 oranında hava-oksijen ise 3/2 oranında poşet içine doldurulur. </a:t>
            </a:r>
          </a:p>
          <a:p>
            <a:r>
              <a:rPr lang="tr-TR" sz="2000" dirty="0" smtClean="0">
                <a:latin typeface="+mj-lt"/>
              </a:rPr>
              <a:t>Açık taşıma sistemlerinde oksijen takviyesine sahip tanklar kullanılır. Havalandırma hava pompasına takılı hortum ve hava taşı ekipmanı ile sağlanır. Uzun süreli açık taşımalarda </a:t>
            </a:r>
            <a:r>
              <a:rPr lang="tr-TR" sz="2000" dirty="0" err="1" smtClean="0">
                <a:latin typeface="+mj-lt"/>
              </a:rPr>
              <a:t>filtrasyon</a:t>
            </a:r>
            <a:r>
              <a:rPr lang="tr-TR" sz="2000" dirty="0" smtClean="0">
                <a:latin typeface="+mj-lt"/>
              </a:rPr>
              <a:t> ile sudaki istenmeyen kimyasal değişimin önüne geçilmelidir.</a:t>
            </a:r>
          </a:p>
          <a:p>
            <a:r>
              <a:rPr lang="tr-TR" sz="2000" dirty="0" smtClean="0">
                <a:latin typeface="+mj-lt"/>
              </a:rPr>
              <a:t>Literatürde mesafeye, iklimlendirmeye ve balık türüne göre uygulamalarda karşılaşılabilecek problemler ve öneriler yer almaktadır. </a:t>
            </a:r>
          </a:p>
          <a:p>
            <a:endParaRPr lang="tr-TR" sz="1400" dirty="0">
              <a:latin typeface="+mj-lt"/>
            </a:endParaRPr>
          </a:p>
        </p:txBody>
      </p:sp>
    </p:spTree>
    <p:extLst>
      <p:ext uri="{BB962C8B-B14F-4D97-AF65-F5344CB8AC3E}">
        <p14:creationId xmlns:p14="http://schemas.microsoft.com/office/powerpoint/2010/main" val="4235159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
        <p:nvSpPr>
          <p:cNvPr id="2" name="Dikdörtgen 1"/>
          <p:cNvSpPr/>
          <p:nvPr/>
        </p:nvSpPr>
        <p:spPr>
          <a:xfrm>
            <a:off x="766273" y="716297"/>
            <a:ext cx="2780232" cy="5493812"/>
          </a:xfrm>
          <a:prstGeom prst="rect">
            <a:avLst/>
          </a:prstGeom>
          <a:solidFill>
            <a:schemeClr val="accent6"/>
          </a:solidFill>
        </p:spPr>
        <p:txBody>
          <a:bodyPr wrap="square">
            <a:spAutoFit/>
          </a:bodyPr>
          <a:lstStyle/>
          <a:p>
            <a:r>
              <a:rPr lang="en-GB" sz="900" dirty="0"/>
              <a:t>2. THE MAIN FACTORS AND PRINCIPLES ASSOCIATED WITH FISH TRANSPORT</a:t>
            </a:r>
          </a:p>
          <a:p>
            <a:r>
              <a:rPr lang="en-GB" sz="900" dirty="0"/>
              <a:t>Fish survival in a good state of health during transport is influenced by a number of factors, or combination of factors.</a:t>
            </a:r>
          </a:p>
          <a:p>
            <a:r>
              <a:rPr lang="en-GB" sz="900" dirty="0"/>
              <a:t>2.1 Quality of Fish</a:t>
            </a:r>
          </a:p>
          <a:p>
            <a:r>
              <a:rPr lang="en-GB" sz="900" dirty="0"/>
              <a:t>The quality of fish transported is a decisive criterion. The fish to be transported must be healthy and in good condition. Weakened individuals should be eliminated from the consignment, particularly when the temperature during shipment is high. When the fish are of poor quality, even a great reduction of fish density in the transport container fails to prevent fish losses. Weak fish are killed at a much higher rate than fish in good condition when the transport time is longer.</a:t>
            </a:r>
          </a:p>
          <a:p>
            <a:r>
              <a:rPr lang="en-GB" sz="900" dirty="0"/>
              <a:t>A need for adapting the fish to a lower water temperature may also arise before transport. Natural ice is used to cool the water; the ice of carbonic acid should be avoided. As a guide ratio, 25 kg of ice will cool 1 000 litres of water by 2°C. If the water contains fish during the cooling process, the temperature drop should not be faster than 5°C per hour. Direct contact of fish with ice should be prevented at the same time. The total temperature difference should not be greater than 12–15°C, with respect to the species and age of the fish (FRG recommendation, 1979).</a:t>
            </a:r>
          </a:p>
          <a:p>
            <a:r>
              <a:rPr lang="en-GB" sz="900" dirty="0"/>
              <a:t>The fish to be transported, except for the larval stages should be left to starve for at least a day; if the digestive tract of the fish is not totally cleaned, the possible time of transport is reduced to a half, though the conditions may be the same (Pecha, </a:t>
            </a:r>
            <a:r>
              <a:rPr lang="en-GB" sz="900" dirty="0" err="1"/>
              <a:t>Berka</a:t>
            </a:r>
            <a:r>
              <a:rPr lang="en-GB" sz="900" dirty="0"/>
              <a:t> and </a:t>
            </a:r>
            <a:r>
              <a:rPr lang="en-GB" sz="900" dirty="0" err="1"/>
              <a:t>Kouril</a:t>
            </a:r>
            <a:r>
              <a:rPr lang="en-GB" sz="900" dirty="0"/>
              <a:t>, 1983; </a:t>
            </a:r>
            <a:r>
              <a:rPr lang="en-GB" sz="900" dirty="0" err="1"/>
              <a:t>Orlov</a:t>
            </a:r>
            <a:r>
              <a:rPr lang="en-GB" sz="900" dirty="0"/>
              <a:t> et al., 1974). The fish with full digestive tracts also need more oxygen, are more susceptible to stress, and produce excrements which take up much of the oxygen of the water. However, when fish larvae are transported, their time of survival without food should be taken into consideration. The transport time of the larvae of herbivorous fishes should not last longer than 20 hours and that of many aquarium species should be shorter than 12 hours (</a:t>
            </a:r>
            <a:r>
              <a:rPr lang="en-GB" sz="900" dirty="0" err="1"/>
              <a:t>Orlov</a:t>
            </a:r>
            <a:r>
              <a:rPr lang="en-GB" sz="900" dirty="0"/>
              <a:t>, 1971).</a:t>
            </a:r>
          </a:p>
        </p:txBody>
      </p:sp>
      <p:sp>
        <p:nvSpPr>
          <p:cNvPr id="3" name="Dikdörtgen 2"/>
          <p:cNvSpPr/>
          <p:nvPr/>
        </p:nvSpPr>
        <p:spPr>
          <a:xfrm>
            <a:off x="3546505" y="799137"/>
            <a:ext cx="8127050" cy="5016758"/>
          </a:xfrm>
          <a:prstGeom prst="rect">
            <a:avLst/>
          </a:prstGeom>
          <a:solidFill>
            <a:srgbClr val="92D050"/>
          </a:solidFill>
        </p:spPr>
        <p:txBody>
          <a:bodyPr wrap="square">
            <a:spAutoFit/>
          </a:bodyPr>
          <a:lstStyle/>
          <a:p>
            <a:r>
              <a:rPr lang="en-GB" sz="1600" dirty="0"/>
              <a:t>2. </a:t>
            </a:r>
            <a:r>
              <a:rPr lang="tr-TR" sz="1600" dirty="0" smtClean="0"/>
              <a:t>Taşıma Prensipleri</a:t>
            </a:r>
            <a:endParaRPr lang="en-GB" sz="1600" dirty="0"/>
          </a:p>
          <a:p>
            <a:r>
              <a:rPr lang="tr-TR" sz="1600" dirty="0" smtClean="0"/>
              <a:t>Balıkların hayatta kalmasını dolayısıyla balığın sağlık koşulların taşıma süresince etkileyen faktörler vardır. Bunların tek tek ve ya beraberce etkileri söz konusu olabilmektedir. Bu faktörler ağıdaki gibi özetlenmişlerdir.</a:t>
            </a:r>
          </a:p>
          <a:p>
            <a:r>
              <a:rPr lang="en-GB" sz="1600" dirty="0" smtClean="0"/>
              <a:t>2.1 </a:t>
            </a:r>
            <a:r>
              <a:rPr lang="tr-TR" sz="1600" dirty="0" smtClean="0"/>
              <a:t>Balık kalitesi</a:t>
            </a:r>
            <a:endParaRPr lang="en-GB" sz="1600" dirty="0"/>
          </a:p>
          <a:p>
            <a:r>
              <a:rPr lang="tr-TR" sz="1600" dirty="0" smtClean="0"/>
              <a:t>Balığın sağlık durumu hayatta kalma için birincil unsurdur. Balıklar mutlaka sağlıklı ve iyi kondisyonda olmalıdırlar. Zayıf olanlar taşıma öncesi dikkatle incelenerek ayrılmalıdırlar. Taşıma sırasında sıcaklık değişimine dikkat edilmelidir. Zayıf kalitedeki balıklar düşük stok oranında ayrı olarak taşındıklarında kayıpların en aza indirileceği ön görülmektedir.  Zayıf balıkların uzun süreli taşımada önemli ölçüde ölecekleri bilinmelidir.  Taşıma öncesi balıkların düşük sıcaklığa uyumları sağlanmalıdır. Suyu soğutmak için doğal buz kullanılmaktadır. Karbonik asit ile elde edilen buz balık taşıma için uygun değildir. Yöntem olarak 25 kg buz 1000 L suyu yaklaşık olarak 2°C kadar düşürebilir. Suda balık varlığında sıcaklık 1 saat içinde 5°C’den daha hızlı düşürülmemelidir. Balıkların buz ile doğrudan teması engellenmelidir.  Toplam sıcaklık değişimi </a:t>
            </a:r>
            <a:r>
              <a:rPr lang="en-GB" sz="1600" dirty="0" smtClean="0"/>
              <a:t>12–15°C</a:t>
            </a:r>
            <a:r>
              <a:rPr lang="tr-TR" sz="1600" dirty="0" smtClean="0"/>
              <a:t>’</a:t>
            </a:r>
            <a:r>
              <a:rPr lang="tr-TR" sz="1600" dirty="0" err="1" smtClean="0"/>
              <a:t>nin</a:t>
            </a:r>
            <a:r>
              <a:rPr lang="tr-TR" sz="1600" dirty="0" smtClean="0"/>
              <a:t> üzerinde olmamalıdır. Taşınacak balıklar (larva aşaması hariç) taşımadan önce en az bir gün aç bırakılmalıdırlar. Eğer sindirim kanalı besin ile dolu olursa taşıma sırasında ölüm ile karşılaşılabilir. Besin ile dolu sindirim kanalı oksijen ihtiyacını arttırırken stres dayanımını azaltır. Larva taşınacaksa larvaların açlığa dayanacakları süre türe özgü olarak önceden bilinmeli ve hesaba katılmalıdır. </a:t>
            </a:r>
            <a:r>
              <a:rPr lang="tr-TR" sz="1600" dirty="0" err="1" smtClean="0"/>
              <a:t>Herbivor</a:t>
            </a:r>
            <a:r>
              <a:rPr lang="tr-TR" sz="1600" dirty="0" smtClean="0"/>
              <a:t> türlerin larvaları 20 saatten fazla, akvaryum balıkları ise 12 saatten fazla sürecek bir taşımada kayıp gösterebilirler.</a:t>
            </a:r>
          </a:p>
          <a:p>
            <a:endParaRPr lang="tr-TR" sz="1600" dirty="0" smtClean="0"/>
          </a:p>
        </p:txBody>
      </p:sp>
    </p:spTree>
    <p:extLst>
      <p:ext uri="{BB962C8B-B14F-4D97-AF65-F5344CB8AC3E}">
        <p14:creationId xmlns:p14="http://schemas.microsoft.com/office/powerpoint/2010/main" val="828675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
        <p:nvSpPr>
          <p:cNvPr id="2" name="Dikdörtgen 1"/>
          <p:cNvSpPr/>
          <p:nvPr/>
        </p:nvSpPr>
        <p:spPr>
          <a:xfrm>
            <a:off x="4546363" y="622044"/>
            <a:ext cx="6640082" cy="5509200"/>
          </a:xfrm>
          <a:prstGeom prst="rect">
            <a:avLst/>
          </a:prstGeom>
          <a:solidFill>
            <a:srgbClr val="92D050"/>
          </a:solidFill>
        </p:spPr>
        <p:txBody>
          <a:bodyPr wrap="square">
            <a:spAutoFit/>
          </a:bodyPr>
          <a:lstStyle/>
          <a:p>
            <a:pPr algn="just"/>
            <a:r>
              <a:rPr lang="en-GB" sz="1600" b="1" dirty="0">
                <a:solidFill>
                  <a:srgbClr val="004080"/>
                </a:solidFill>
                <a:latin typeface="Arial" panose="020B0604020202020204" pitchFamily="34" charset="0"/>
              </a:rPr>
              <a:t>2.2 </a:t>
            </a:r>
            <a:r>
              <a:rPr lang="en-GB" sz="1600" b="1" u="sng" dirty="0" smtClean="0">
                <a:solidFill>
                  <a:srgbClr val="004080"/>
                </a:solidFill>
                <a:latin typeface="Arial" panose="020B0604020202020204" pitchFamily="34" charset="0"/>
              </a:rPr>
              <a:t>O</a:t>
            </a:r>
            <a:r>
              <a:rPr lang="tr-TR" sz="1600" b="1" u="sng" dirty="0" err="1" smtClean="0">
                <a:solidFill>
                  <a:srgbClr val="004080"/>
                </a:solidFill>
                <a:latin typeface="Arial" panose="020B0604020202020204" pitchFamily="34" charset="0"/>
              </a:rPr>
              <a:t>ksijen</a:t>
            </a:r>
            <a:endParaRPr lang="tr-TR" sz="1600" b="1" u="sng" dirty="0" smtClean="0">
              <a:solidFill>
                <a:srgbClr val="004080"/>
              </a:solidFill>
              <a:latin typeface="Arial" panose="020B0604020202020204" pitchFamily="34" charset="0"/>
            </a:endParaRPr>
          </a:p>
          <a:p>
            <a:pPr algn="just"/>
            <a:endParaRPr lang="en-GB" sz="1600" b="1" dirty="0">
              <a:solidFill>
                <a:srgbClr val="004080"/>
              </a:solidFill>
              <a:latin typeface="Arial" panose="020B0604020202020204" pitchFamily="34" charset="0"/>
            </a:endParaRPr>
          </a:p>
          <a:p>
            <a:pPr algn="just"/>
            <a:r>
              <a:rPr lang="tr-TR" sz="1600" dirty="0" smtClean="0">
                <a:solidFill>
                  <a:srgbClr val="000000"/>
                </a:solidFill>
                <a:latin typeface="Arial" panose="020B0604020202020204" pitchFamily="34" charset="0"/>
              </a:rPr>
              <a:t>Balık taşımada en önemli faktör çözünmüş oksijen miktarı uygun seviyede olmasıdır. Ancak tankta oksijen bolluğu</a:t>
            </a:r>
          </a:p>
          <a:p>
            <a:pPr algn="just"/>
            <a:r>
              <a:rPr lang="tr-TR" sz="1600" dirty="0">
                <a:solidFill>
                  <a:srgbClr val="000000"/>
                </a:solidFill>
                <a:latin typeface="Arial" panose="020B0604020202020204" pitchFamily="34" charset="0"/>
              </a:rPr>
              <a:t>o</a:t>
            </a:r>
            <a:r>
              <a:rPr lang="tr-TR" sz="1600" dirty="0" smtClean="0">
                <a:solidFill>
                  <a:srgbClr val="000000"/>
                </a:solidFill>
                <a:latin typeface="Arial" panose="020B0604020202020204" pitchFamily="34" charset="0"/>
              </a:rPr>
              <a:t>lması balıkların iyi durumda olduklarını göstermez.</a:t>
            </a:r>
          </a:p>
          <a:p>
            <a:pPr algn="just"/>
            <a:r>
              <a:rPr lang="tr-TR" sz="1600" dirty="0" smtClean="0">
                <a:solidFill>
                  <a:srgbClr val="000000"/>
                </a:solidFill>
                <a:latin typeface="Arial" panose="020B0604020202020204" pitchFamily="34" charset="0"/>
              </a:rPr>
              <a:t>Balıkların oksijeni kullanma miktarları strese karşı toleranslarına, su sıcaklığına, </a:t>
            </a:r>
            <a:r>
              <a:rPr lang="tr-TR" sz="1600" dirty="0" err="1" smtClean="0">
                <a:solidFill>
                  <a:srgbClr val="000000"/>
                </a:solidFill>
                <a:latin typeface="Arial" panose="020B0604020202020204" pitchFamily="34" charset="0"/>
              </a:rPr>
              <a:t>pH</a:t>
            </a:r>
            <a:r>
              <a:rPr lang="tr-TR" sz="1600" dirty="0" smtClean="0">
                <a:solidFill>
                  <a:srgbClr val="000000"/>
                </a:solidFill>
                <a:latin typeface="Arial" panose="020B0604020202020204" pitchFamily="34" charset="0"/>
              </a:rPr>
              <a:t>, karbondioksit konsantrasyonuna ve amonyak gibi </a:t>
            </a:r>
            <a:r>
              <a:rPr lang="tr-TR" sz="1600" dirty="0" err="1" smtClean="0">
                <a:solidFill>
                  <a:srgbClr val="000000"/>
                </a:solidFill>
                <a:latin typeface="Arial" panose="020B0604020202020204" pitchFamily="34" charset="0"/>
              </a:rPr>
              <a:t>metabolik</a:t>
            </a:r>
            <a:r>
              <a:rPr lang="tr-TR" sz="1600" dirty="0" smtClean="0">
                <a:solidFill>
                  <a:srgbClr val="000000"/>
                </a:solidFill>
                <a:latin typeface="Arial" panose="020B0604020202020204" pitchFamily="34" charset="0"/>
              </a:rPr>
              <a:t> ürünlerin konsantrasyonuna bağlıdır. </a:t>
            </a:r>
          </a:p>
          <a:p>
            <a:pPr algn="just"/>
            <a:r>
              <a:rPr lang="tr-TR" sz="1600" dirty="0" smtClean="0">
                <a:solidFill>
                  <a:srgbClr val="000000"/>
                </a:solidFill>
                <a:latin typeface="Arial" panose="020B0604020202020204" pitchFamily="34" charset="0"/>
              </a:rPr>
              <a:t>Oksijen tüketimin altında yatan önemli bir etken oksijen metabolizmasının balık ağırlığı ve su sıcaklığı arasındaki ilişkisidir.</a:t>
            </a:r>
          </a:p>
          <a:p>
            <a:pPr algn="just"/>
            <a:r>
              <a:rPr lang="tr-TR" sz="1600" dirty="0" smtClean="0">
                <a:solidFill>
                  <a:srgbClr val="000000"/>
                </a:solidFill>
                <a:latin typeface="Arial" panose="020B0604020202020204" pitchFamily="34" charset="0"/>
              </a:rPr>
              <a:t>Canlı ağırlığı yüksek balıklar daha sıcak su koşullarında taşındıklarında daha yüksek oksijen gereksinimi duyarlar. Örneğin </a:t>
            </a:r>
            <a:r>
              <a:rPr lang="en-GB" sz="1600" dirty="0">
                <a:solidFill>
                  <a:srgbClr val="000000"/>
                </a:solidFill>
                <a:latin typeface="Arial" panose="020B0604020202020204" pitchFamily="34" charset="0"/>
              </a:rPr>
              <a:t>10°C </a:t>
            </a:r>
            <a:r>
              <a:rPr lang="en-GB" sz="1600" dirty="0" smtClean="0">
                <a:solidFill>
                  <a:srgbClr val="000000"/>
                </a:solidFill>
                <a:latin typeface="Arial" panose="020B0604020202020204" pitchFamily="34" charset="0"/>
              </a:rPr>
              <a:t>(10°C</a:t>
            </a:r>
            <a:r>
              <a:rPr lang="tr-TR" sz="1600" dirty="0" smtClean="0">
                <a:solidFill>
                  <a:srgbClr val="000000"/>
                </a:solidFill>
                <a:latin typeface="Arial" panose="020B0604020202020204" pitchFamily="34" charset="0"/>
              </a:rPr>
              <a:t>’den </a:t>
            </a:r>
            <a:r>
              <a:rPr lang="en-GB" sz="1600" dirty="0" smtClean="0">
                <a:solidFill>
                  <a:srgbClr val="000000"/>
                </a:solidFill>
                <a:latin typeface="Arial" panose="020B0604020202020204" pitchFamily="34" charset="0"/>
              </a:rPr>
              <a:t>20°C</a:t>
            </a:r>
            <a:r>
              <a:rPr lang="tr-TR" sz="1600" dirty="0" smtClean="0">
                <a:solidFill>
                  <a:srgbClr val="000000"/>
                </a:solidFill>
                <a:latin typeface="Arial" panose="020B0604020202020204" pitchFamily="34" charset="0"/>
              </a:rPr>
              <a:t>’ye yükseltilmesinde</a:t>
            </a:r>
            <a:r>
              <a:rPr lang="en-GB" sz="1600" dirty="0" smtClean="0">
                <a:solidFill>
                  <a:srgbClr val="000000"/>
                </a:solidFill>
                <a:latin typeface="Arial" panose="020B0604020202020204" pitchFamily="34" charset="0"/>
              </a:rPr>
              <a:t>), </a:t>
            </a:r>
            <a:r>
              <a:rPr lang="tr-TR" sz="1600" dirty="0" smtClean="0">
                <a:solidFill>
                  <a:srgbClr val="000000"/>
                </a:solidFill>
                <a:latin typeface="Arial" panose="020B0604020202020204" pitchFamily="34" charset="0"/>
              </a:rPr>
              <a:t>su sıcaklığının taşıma esnasında yükseltilmesi oksijen tüketimini de iki katına yükseltir. Burada dikkat edilmesi gereken taşıma sırasında yarım derecelik sıcaklık artışının balıklar tarafından %5,6 düzeyinde daha yüksek oksijen </a:t>
            </a:r>
            <a:r>
              <a:rPr lang="tr-TR" sz="1600" dirty="0" err="1" smtClean="0">
                <a:solidFill>
                  <a:srgbClr val="000000"/>
                </a:solidFill>
                <a:latin typeface="Arial" panose="020B0604020202020204" pitchFamily="34" charset="0"/>
              </a:rPr>
              <a:t>gerekesinimi</a:t>
            </a:r>
            <a:r>
              <a:rPr lang="tr-TR" sz="1600" dirty="0" smtClean="0">
                <a:solidFill>
                  <a:srgbClr val="000000"/>
                </a:solidFill>
                <a:latin typeface="Arial" panose="020B0604020202020204" pitchFamily="34" charset="0"/>
              </a:rPr>
              <a:t> yarattığıdır. Eğer yarım derece azaltılırsa aynı oranda gereksinim de azalacaktır. Oksijen tüketimi elle muamele halinde de artar.</a:t>
            </a:r>
          </a:p>
          <a:p>
            <a:pPr algn="just"/>
            <a:r>
              <a:rPr lang="tr-TR" sz="1600" dirty="0" smtClean="0">
                <a:solidFill>
                  <a:srgbClr val="000000"/>
                </a:solidFill>
                <a:latin typeface="Arial" panose="020B0604020202020204" pitchFamily="34" charset="0"/>
              </a:rPr>
              <a:t>Balık taşıma kabı yeterli oksijen tüketimini temin edecek standartları taşımalıdır. Balık türüne göre oksijen tüketiminin de değişebileceği bilinmelidir. Oksijen ihtiyacındaki belirgin fark balık familyalarında bile gözlemlenebilir.</a:t>
            </a:r>
          </a:p>
        </p:txBody>
      </p:sp>
      <p:sp>
        <p:nvSpPr>
          <p:cNvPr id="4" name="Dikdörtgen 3"/>
          <p:cNvSpPr/>
          <p:nvPr/>
        </p:nvSpPr>
        <p:spPr>
          <a:xfrm>
            <a:off x="672269" y="820614"/>
            <a:ext cx="3728815" cy="4555093"/>
          </a:xfrm>
          <a:prstGeom prst="rect">
            <a:avLst/>
          </a:prstGeom>
          <a:solidFill>
            <a:schemeClr val="accent6"/>
          </a:solidFill>
        </p:spPr>
        <p:txBody>
          <a:bodyPr wrap="square">
            <a:spAutoFit/>
          </a:bodyPr>
          <a:lstStyle/>
          <a:p>
            <a:r>
              <a:rPr lang="en-GB" sz="1000" dirty="0"/>
              <a:t>2.2 Oxygen</a:t>
            </a:r>
          </a:p>
          <a:p>
            <a:r>
              <a:rPr lang="en-GB" sz="1000" dirty="0"/>
              <a:t>The most important single factor in transporting fish is providing an adequate level of dissolved oxygen. However, an abundance of oxygen within a tank does not necessarily indicate that the fish are in good condition. The ability of fish to use oxygen depends on their tolerance to stress, water temperature, pH, and concentrations of carbon dioxide and metabolic products such as ammonia.</a:t>
            </a:r>
          </a:p>
          <a:p>
            <a:r>
              <a:rPr lang="en-GB" sz="1000" dirty="0"/>
              <a:t>The crucial factors underlying oxygen consumption by fish in relation with oxygen metabolism during transport are fish weight and water temperature. Heavier fish and those transported in warmer water need more oxygen. For instance, if the water temperature increases by 10°C (e.g., from 10 to 20°C), oxygen consumption is about doubled. From the point of view of fish transport, for each 0.5°C rise in temperature, the fish load should be reduced by about 5.6%; conversely, for each 0.5°C decrease in temperature, the load can be increased by about 5.6% (Piper et al., 1982). Oxygen consumption also increases with fish excitement by handling. Excitement increases oxygen demand three to five times and, for instance, salmonid fry need up to several hours to return to the normal level of oxygen metabolism which is, in fact, usually after the end of the transport (Lusk and </a:t>
            </a:r>
            <a:r>
              <a:rPr lang="en-GB" sz="1000" dirty="0" err="1"/>
              <a:t>Krcál</a:t>
            </a:r>
            <a:r>
              <a:rPr lang="en-GB" sz="1000" dirty="0"/>
              <a:t>, 1974).</a:t>
            </a:r>
          </a:p>
          <a:p>
            <a:r>
              <a:rPr lang="en-GB" sz="1000" dirty="0"/>
              <a:t>In water provided with an unlimited amount of oxygen, a fish at rest will consume a minimum amount of oxygen. In a fish transport system, the fish will require more than the minimum amount since they are not at rest. Furthermore, if they are excited at loading or disturbed during transport they may consume near to the maximum amount.</a:t>
            </a:r>
          </a:p>
          <a:p>
            <a:r>
              <a:rPr lang="en-GB" sz="1000" dirty="0"/>
              <a:t>The amount of oxygen a fish consumes also depends on the amount of oxygen available. At high levels, the fish will consume at a steady rate. When water oxygen levels are low, fish consume lower amounts of oxygen than when oxygen levels are high, despite the degree of activity.</a:t>
            </a:r>
          </a:p>
        </p:txBody>
      </p:sp>
    </p:spTree>
    <p:extLst>
      <p:ext uri="{BB962C8B-B14F-4D97-AF65-F5344CB8AC3E}">
        <p14:creationId xmlns:p14="http://schemas.microsoft.com/office/powerpoint/2010/main" val="1192685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pic>
        <p:nvPicPr>
          <p:cNvPr id="2" name="Resim 1"/>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03305" y="858530"/>
            <a:ext cx="10613876" cy="1295009"/>
          </a:xfrm>
          <a:prstGeom prst="rect">
            <a:avLst/>
          </a:prstGeom>
        </p:spPr>
      </p:pic>
      <p:sp>
        <p:nvSpPr>
          <p:cNvPr id="3" name="Dikdörtgen 2"/>
          <p:cNvSpPr/>
          <p:nvPr/>
        </p:nvSpPr>
        <p:spPr>
          <a:xfrm>
            <a:off x="803305" y="2465139"/>
            <a:ext cx="3805728" cy="2708434"/>
          </a:xfrm>
          <a:prstGeom prst="rect">
            <a:avLst/>
          </a:prstGeom>
        </p:spPr>
        <p:txBody>
          <a:bodyPr wrap="square">
            <a:spAutoFit/>
          </a:bodyPr>
          <a:lstStyle/>
          <a:p>
            <a:r>
              <a:rPr lang="en-GB" sz="1000" b="1" dirty="0">
                <a:solidFill>
                  <a:srgbClr val="004080"/>
                </a:solidFill>
                <a:latin typeface="Arial" panose="020B0604020202020204" pitchFamily="34" charset="0"/>
              </a:rPr>
              <a:t>2.3 </a:t>
            </a:r>
            <a:r>
              <a:rPr lang="en-GB" sz="1000" b="1" u="sng" dirty="0">
                <a:solidFill>
                  <a:srgbClr val="004080"/>
                </a:solidFill>
                <a:latin typeface="Arial" panose="020B0604020202020204" pitchFamily="34" charset="0"/>
              </a:rPr>
              <a:t>pH, Carbon Dioxide and Ammonia</a:t>
            </a:r>
            <a:endParaRPr lang="en-GB" sz="1000" b="1" dirty="0">
              <a:solidFill>
                <a:srgbClr val="004080"/>
              </a:solidFill>
              <a:latin typeface="Arial" panose="020B0604020202020204" pitchFamily="34" charset="0"/>
            </a:endParaRPr>
          </a:p>
          <a:p>
            <a:r>
              <a:rPr lang="en-GB" sz="1000" dirty="0">
                <a:solidFill>
                  <a:srgbClr val="000000"/>
                </a:solidFill>
                <a:latin typeface="Arial" panose="020B0604020202020204" pitchFamily="34" charset="0"/>
              </a:rPr>
              <a:t>Water quality is a function of the load of fish concentration and the length of time for which the fish are transported. The source of the water used during transport must have been tested before dispatching a mass consignment of fish. The water pH level is a control factor because the proportions of toxic ammonia and CO</a:t>
            </a:r>
            <a:r>
              <a:rPr lang="en-GB" sz="1000" baseline="-25000" dirty="0">
                <a:solidFill>
                  <a:srgbClr val="000000"/>
                </a:solidFill>
                <a:latin typeface="Arial" panose="020B0604020202020204" pitchFamily="34" charset="0"/>
              </a:rPr>
              <a:t>2</a:t>
            </a:r>
            <a:r>
              <a:rPr lang="en-GB" sz="1000" dirty="0">
                <a:solidFill>
                  <a:srgbClr val="000000"/>
                </a:solidFill>
                <a:latin typeface="Arial" panose="020B0604020202020204" pitchFamily="34" charset="0"/>
              </a:rPr>
              <a:t> contents are direct functions of pH (Fig. 1).</a:t>
            </a:r>
          </a:p>
          <a:p>
            <a:r>
              <a:rPr lang="en-GB" sz="1000" dirty="0">
                <a:solidFill>
                  <a:srgbClr val="000000"/>
                </a:solidFill>
                <a:latin typeface="Arial" panose="020B0604020202020204" pitchFamily="34" charset="0"/>
              </a:rPr>
              <a:t>With increasing transport time, CO</a:t>
            </a:r>
            <a:r>
              <a:rPr lang="en-GB" sz="1000" baseline="-25000" dirty="0">
                <a:solidFill>
                  <a:srgbClr val="000000"/>
                </a:solidFill>
                <a:latin typeface="Arial" panose="020B0604020202020204" pitchFamily="34" charset="0"/>
              </a:rPr>
              <a:t>2</a:t>
            </a:r>
            <a:r>
              <a:rPr lang="en-GB" sz="1000" dirty="0">
                <a:solidFill>
                  <a:srgbClr val="000000"/>
                </a:solidFill>
                <a:latin typeface="Arial" panose="020B0604020202020204" pitchFamily="34" charset="0"/>
              </a:rPr>
              <a:t> production through fish respiration shifts water pH towards acidity. Water pH levels about 7–8 are considered as optimum. Rapid changes in pH stress fish, but buffers can be used to stabilize the water pH during fish transport. The organic buffer </a:t>
            </a:r>
            <a:r>
              <a:rPr lang="en-GB" sz="1000" dirty="0" err="1">
                <a:solidFill>
                  <a:srgbClr val="000000"/>
                </a:solidFill>
                <a:latin typeface="Arial" panose="020B0604020202020204" pitchFamily="34" charset="0"/>
              </a:rPr>
              <a:t>trishydroxylmethylaminomethane</a:t>
            </a:r>
            <a:r>
              <a:rPr lang="en-GB" sz="1000" dirty="0">
                <a:solidFill>
                  <a:srgbClr val="000000"/>
                </a:solidFill>
                <a:latin typeface="Arial" panose="020B0604020202020204" pitchFamily="34" charset="0"/>
              </a:rPr>
              <a:t> is quite effective in fresh and salt water. It is highly soluble, stable and easily applied. This buffer has been used on 29 species of fish with no deleterious effects. Levels of 1.3–2.6 g/litre are recommended for routine transport of fish (Piper </a:t>
            </a:r>
            <a:r>
              <a:rPr lang="en-GB" sz="1000" i="1" dirty="0">
                <a:solidFill>
                  <a:srgbClr val="000000"/>
                </a:solidFill>
                <a:latin typeface="Arial" panose="020B0604020202020204" pitchFamily="34" charset="0"/>
              </a:rPr>
              <a:t>et al.</a:t>
            </a:r>
            <a:r>
              <a:rPr lang="en-GB" sz="1000" dirty="0">
                <a:solidFill>
                  <a:srgbClr val="000000"/>
                </a:solidFill>
                <a:latin typeface="Arial" panose="020B0604020202020204" pitchFamily="34" charset="0"/>
              </a:rPr>
              <a:t>, 1982).</a:t>
            </a:r>
            <a:endParaRPr lang="en-GB" sz="1000" b="0" i="0" u="none" strike="noStrike" dirty="0">
              <a:solidFill>
                <a:srgbClr val="000000"/>
              </a:solidFill>
              <a:effectLst/>
              <a:latin typeface="Arial" panose="020B0604020202020204" pitchFamily="34" charset="0"/>
            </a:endParaRPr>
          </a:p>
        </p:txBody>
      </p:sp>
      <p:sp>
        <p:nvSpPr>
          <p:cNvPr id="4" name="Dikdörtgen 3"/>
          <p:cNvSpPr/>
          <p:nvPr/>
        </p:nvSpPr>
        <p:spPr>
          <a:xfrm>
            <a:off x="4885114" y="2356182"/>
            <a:ext cx="6096000" cy="3785652"/>
          </a:xfrm>
          <a:prstGeom prst="rect">
            <a:avLst/>
          </a:prstGeom>
        </p:spPr>
        <p:txBody>
          <a:bodyPr>
            <a:spAutoFit/>
          </a:bodyPr>
          <a:lstStyle/>
          <a:p>
            <a:r>
              <a:rPr lang="en-GB" sz="1600" b="1" dirty="0">
                <a:solidFill>
                  <a:srgbClr val="004080"/>
                </a:solidFill>
                <a:latin typeface="Arial" panose="020B0604020202020204" pitchFamily="34" charset="0"/>
              </a:rPr>
              <a:t>2.3 </a:t>
            </a:r>
            <a:r>
              <a:rPr lang="en-GB" sz="1600" b="1" u="sng" dirty="0">
                <a:solidFill>
                  <a:srgbClr val="004080"/>
                </a:solidFill>
                <a:latin typeface="Arial" panose="020B0604020202020204" pitchFamily="34" charset="0"/>
              </a:rPr>
              <a:t>pH</a:t>
            </a:r>
            <a:r>
              <a:rPr lang="en-GB" sz="1600" b="1" u="sng" dirty="0" smtClean="0">
                <a:solidFill>
                  <a:srgbClr val="004080"/>
                </a:solidFill>
                <a:latin typeface="Arial" panose="020B0604020202020204" pitchFamily="34" charset="0"/>
              </a:rPr>
              <a:t>,</a:t>
            </a:r>
            <a:r>
              <a:rPr lang="tr-TR" sz="1600" b="1" u="sng" dirty="0" smtClean="0">
                <a:solidFill>
                  <a:srgbClr val="004080"/>
                </a:solidFill>
                <a:latin typeface="Arial" panose="020B0604020202020204" pitchFamily="34" charset="0"/>
              </a:rPr>
              <a:t> Karbondioksit ve Amonyak</a:t>
            </a:r>
          </a:p>
          <a:p>
            <a:endParaRPr lang="tr-TR" sz="1600" b="1" dirty="0">
              <a:solidFill>
                <a:srgbClr val="004080"/>
              </a:solidFill>
              <a:latin typeface="Arial" panose="020B0604020202020204" pitchFamily="34" charset="0"/>
            </a:endParaRPr>
          </a:p>
          <a:p>
            <a:r>
              <a:rPr lang="tr-TR" sz="1600" dirty="0" smtClean="0">
                <a:latin typeface="Arial" panose="020B0604020202020204" pitchFamily="34" charset="0"/>
              </a:rPr>
              <a:t>Su kalitesi taşıma sırasında süreye ve balık yoğunluğa bağlı olarak değişebilir. Taşıma öncesi su kalitesi parametreleri ölçülmelidir. </a:t>
            </a:r>
            <a:r>
              <a:rPr lang="tr-TR" sz="1600" dirty="0" err="1" smtClean="0">
                <a:latin typeface="Arial" panose="020B0604020202020204" pitchFamily="34" charset="0"/>
              </a:rPr>
              <a:t>pH</a:t>
            </a:r>
            <a:r>
              <a:rPr lang="tr-TR" sz="1600" dirty="0" smtClean="0">
                <a:latin typeface="Arial" panose="020B0604020202020204" pitchFamily="34" charset="0"/>
              </a:rPr>
              <a:t> amonyak ve karbondioksit düzeylerini etkileyeceği için önemli bir kalite parametresi olarak kabul edilir. Taşıma sürecinde karbondioksit solunum ürünü olarak çıkarken </a:t>
            </a:r>
            <a:r>
              <a:rPr lang="tr-TR" sz="1600" dirty="0" err="1" smtClean="0">
                <a:latin typeface="Arial" panose="020B0604020202020204" pitchFamily="34" charset="0"/>
              </a:rPr>
              <a:t>pH</a:t>
            </a:r>
            <a:r>
              <a:rPr lang="tr-TR" sz="1600" dirty="0" smtClean="0">
                <a:latin typeface="Arial" panose="020B0604020202020204" pitchFamily="34" charset="0"/>
              </a:rPr>
              <a:t> düzeyi asidik koşullara doru düşüş gösterir. Uygun </a:t>
            </a:r>
            <a:r>
              <a:rPr lang="tr-TR" sz="1600" dirty="0" err="1" smtClean="0">
                <a:latin typeface="Arial" panose="020B0604020202020204" pitchFamily="34" charset="0"/>
              </a:rPr>
              <a:t>pH</a:t>
            </a:r>
            <a:r>
              <a:rPr lang="tr-TR" sz="1600" dirty="0" smtClean="0">
                <a:latin typeface="Arial" panose="020B0604020202020204" pitchFamily="34" charset="0"/>
              </a:rPr>
              <a:t> aralığı 7-8 düzeyidir. </a:t>
            </a:r>
            <a:r>
              <a:rPr lang="tr-TR" sz="1600" dirty="0" err="1" smtClean="0">
                <a:latin typeface="Arial" panose="020B0604020202020204" pitchFamily="34" charset="0"/>
              </a:rPr>
              <a:t>pH’nın</a:t>
            </a:r>
            <a:r>
              <a:rPr lang="tr-TR" sz="1600" dirty="0" smtClean="0">
                <a:latin typeface="Arial" panose="020B0604020202020204" pitchFamily="34" charset="0"/>
              </a:rPr>
              <a:t> ani değişimi strese neden olacağından </a:t>
            </a:r>
            <a:r>
              <a:rPr lang="tr-TR" sz="1600" dirty="0" err="1" smtClean="0">
                <a:latin typeface="Arial" panose="020B0604020202020204" pitchFamily="34" charset="0"/>
              </a:rPr>
              <a:t>pH</a:t>
            </a:r>
            <a:r>
              <a:rPr lang="tr-TR" sz="1600" dirty="0" smtClean="0">
                <a:latin typeface="Arial" panose="020B0604020202020204" pitchFamily="34" charset="0"/>
              </a:rPr>
              <a:t> stabilizasyonu için uygun tampon çözelti kullanılması önerilir. Organik tampon olarak tatlı su ve tuzlu su koşullarında </a:t>
            </a:r>
            <a:r>
              <a:rPr lang="tr-TR" sz="1600" dirty="0" err="1" smtClean="0">
                <a:latin typeface="Arial" panose="020B0604020202020204" pitchFamily="34" charset="0"/>
              </a:rPr>
              <a:t>trishhidroksilmetilalinometan</a:t>
            </a:r>
            <a:r>
              <a:rPr lang="tr-TR" sz="1600" dirty="0" smtClean="0">
                <a:latin typeface="Arial" panose="020B0604020202020204" pitchFamily="34" charset="0"/>
              </a:rPr>
              <a:t> oldukça efektiftir. Hızla çözünmesi ve uygulama kolaylığı yanında bu çözelti bilinen yaygın 29 tür balık üzerinde test edilmiş ve olumsuz özelliği olmadığı belirmiştir. 1,3-2,6 g/L dozu uygulama için yeterlidir.</a:t>
            </a:r>
            <a:endParaRPr lang="en-GB" sz="1600" dirty="0">
              <a:latin typeface="Arial" panose="020B0604020202020204" pitchFamily="34" charset="0"/>
            </a:endParaRPr>
          </a:p>
        </p:txBody>
      </p:sp>
    </p:spTree>
    <p:extLst>
      <p:ext uri="{BB962C8B-B14F-4D97-AF65-F5344CB8AC3E}">
        <p14:creationId xmlns:p14="http://schemas.microsoft.com/office/powerpoint/2010/main" val="324314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pic>
        <p:nvPicPr>
          <p:cNvPr id="2" name="Resim 1"/>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119499" y="661572"/>
            <a:ext cx="10015671" cy="3235310"/>
          </a:xfrm>
          <a:prstGeom prst="rect">
            <a:avLst/>
          </a:prstGeom>
        </p:spPr>
      </p:pic>
      <p:pic>
        <p:nvPicPr>
          <p:cNvPr id="3" name="Resim 2"/>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911675" y="3896882"/>
            <a:ext cx="3215659" cy="2407150"/>
          </a:xfrm>
          <a:prstGeom prst="rect">
            <a:avLst/>
          </a:prstGeom>
        </p:spPr>
      </p:pic>
      <p:sp>
        <p:nvSpPr>
          <p:cNvPr id="4" name="Dikdörtgen 3"/>
          <p:cNvSpPr/>
          <p:nvPr/>
        </p:nvSpPr>
        <p:spPr>
          <a:xfrm>
            <a:off x="6127334" y="4905236"/>
            <a:ext cx="5053413" cy="430887"/>
          </a:xfrm>
          <a:prstGeom prst="rect">
            <a:avLst/>
          </a:prstGeom>
        </p:spPr>
        <p:txBody>
          <a:bodyPr wrap="square">
            <a:spAutoFit/>
          </a:bodyPr>
          <a:lstStyle/>
          <a:p>
            <a:r>
              <a:rPr lang="en-GB" sz="1100" dirty="0">
                <a:solidFill>
                  <a:srgbClr val="000000"/>
                </a:solidFill>
                <a:latin typeface="Arial" panose="020B0604020202020204" pitchFamily="34" charset="0"/>
              </a:rPr>
              <a:t>Proportion of each chemical species of ammonia and carbon dioxide expressed as a percentage at various pH levels (Amend </a:t>
            </a:r>
            <a:r>
              <a:rPr lang="en-GB" sz="1100" i="1" dirty="0">
                <a:solidFill>
                  <a:srgbClr val="000000"/>
                </a:solidFill>
                <a:latin typeface="Arial" panose="020B0604020202020204" pitchFamily="34" charset="0"/>
              </a:rPr>
              <a:t>et al.</a:t>
            </a:r>
            <a:r>
              <a:rPr lang="en-GB" sz="1100" dirty="0">
                <a:solidFill>
                  <a:srgbClr val="000000"/>
                </a:solidFill>
                <a:latin typeface="Arial" panose="020B0604020202020204" pitchFamily="34" charset="0"/>
              </a:rPr>
              <a:t>, 1982)</a:t>
            </a:r>
            <a:endParaRPr lang="en-GB" sz="1100" dirty="0"/>
          </a:p>
        </p:txBody>
      </p:sp>
    </p:spTree>
    <p:extLst>
      <p:ext uri="{BB962C8B-B14F-4D97-AF65-F5344CB8AC3E}">
        <p14:creationId xmlns:p14="http://schemas.microsoft.com/office/powerpoint/2010/main" val="647807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81114" y="6344477"/>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10. </a:t>
            </a:r>
            <a:r>
              <a:rPr lang="tr-TR" sz="2000" i="1" dirty="0" smtClean="0">
                <a:latin typeface="Bodoni MT Poster Compressed" panose="02070706080601050204" pitchFamily="18" charset="-94"/>
              </a:rPr>
              <a:t>Hafta</a:t>
            </a:r>
            <a:endParaRPr lang="tr-TR" sz="2000" i="1" dirty="0">
              <a:latin typeface="Bodoni MT Poster Compressed" panose="02070706080601050204" pitchFamily="18" charset="-94"/>
            </a:endParaRPr>
          </a:p>
        </p:txBody>
      </p:sp>
      <p:sp>
        <p:nvSpPr>
          <p:cNvPr id="3" name="Dikdörtgen 2"/>
          <p:cNvSpPr/>
          <p:nvPr/>
        </p:nvSpPr>
        <p:spPr>
          <a:xfrm>
            <a:off x="638086" y="697151"/>
            <a:ext cx="4643215" cy="5509200"/>
          </a:xfrm>
          <a:prstGeom prst="rect">
            <a:avLst/>
          </a:prstGeom>
          <a:solidFill>
            <a:schemeClr val="accent3">
              <a:lumMod val="40000"/>
              <a:lumOff val="60000"/>
            </a:schemeClr>
          </a:solidFill>
        </p:spPr>
        <p:txBody>
          <a:bodyPr wrap="square">
            <a:spAutoFit/>
          </a:bodyPr>
          <a:lstStyle/>
          <a:p>
            <a:r>
              <a:rPr lang="tr-TR" sz="1100" dirty="0" smtClean="0">
                <a:solidFill>
                  <a:srgbClr val="000000"/>
                </a:solidFill>
                <a:latin typeface="Arial" panose="020B0604020202020204" pitchFamily="34" charset="0"/>
                <a:ea typeface="Times New Roman" panose="02020603050405020304" pitchFamily="18" charset="0"/>
              </a:rPr>
              <a:t>	</a:t>
            </a:r>
            <a:r>
              <a:rPr lang="en-GB" sz="1100" dirty="0" smtClean="0">
                <a:solidFill>
                  <a:srgbClr val="000000"/>
                </a:solidFill>
                <a:latin typeface="Arial" panose="020B0604020202020204" pitchFamily="34" charset="0"/>
                <a:ea typeface="Times New Roman" panose="02020603050405020304" pitchFamily="18" charset="0"/>
              </a:rPr>
              <a:t>Elevated </a:t>
            </a:r>
            <a:r>
              <a:rPr lang="en-GB" sz="1100" dirty="0">
                <a:solidFill>
                  <a:srgbClr val="000000"/>
                </a:solidFill>
                <a:latin typeface="Arial" panose="020B0604020202020204" pitchFamily="34" charset="0"/>
                <a:ea typeface="Times New Roman" panose="02020603050405020304" pitchFamily="18" charset="0"/>
              </a:rPr>
              <a:t>carbon dioxide concentrations are detrimental to fish and can be a limiting factor in fish transport. A product of fish and bacterial respiration, CO</a:t>
            </a:r>
            <a:r>
              <a:rPr lang="en-GB" sz="1100" baseline="-25000" dirty="0">
                <a:solidFill>
                  <a:srgbClr val="000000"/>
                </a:solidFill>
                <a:latin typeface="Arial" panose="020B0604020202020204" pitchFamily="34" charset="0"/>
                <a:ea typeface="Times New Roman" panose="02020603050405020304" pitchFamily="18" charset="0"/>
              </a:rPr>
              <a:t>2</a:t>
            </a:r>
            <a:r>
              <a:rPr lang="en-GB" sz="1100" dirty="0">
                <a:solidFill>
                  <a:srgbClr val="000000"/>
                </a:solidFill>
                <a:latin typeface="Arial" panose="020B0604020202020204" pitchFamily="34" charset="0"/>
                <a:ea typeface="Times New Roman" panose="02020603050405020304" pitchFamily="18" charset="0"/>
              </a:rPr>
              <a:t> acidifies transport water. Although this reduces the percentage of un-ionized ammonia in the water, it also reduces the oxygen-carrying capacity of fish blood. Fish transported in tanks are exposed to gradually increasing concentrations of carbon dioxide. As Pecha, </a:t>
            </a:r>
            <a:r>
              <a:rPr lang="en-GB" sz="1100" dirty="0" err="1">
                <a:solidFill>
                  <a:srgbClr val="000000"/>
                </a:solidFill>
                <a:latin typeface="Arial" panose="020B0604020202020204" pitchFamily="34" charset="0"/>
                <a:ea typeface="Times New Roman" panose="02020603050405020304" pitchFamily="18" charset="0"/>
              </a:rPr>
              <a:t>Berka</a:t>
            </a:r>
            <a:r>
              <a:rPr lang="en-GB" sz="1100" dirty="0">
                <a:solidFill>
                  <a:srgbClr val="000000"/>
                </a:solidFill>
                <a:latin typeface="Arial" panose="020B0604020202020204" pitchFamily="34" charset="0"/>
                <a:ea typeface="Times New Roman" panose="02020603050405020304" pitchFamily="18" charset="0"/>
              </a:rPr>
              <a:t> and </a:t>
            </a:r>
            <a:r>
              <a:rPr lang="en-GB" sz="1100" dirty="0" err="1">
                <a:solidFill>
                  <a:srgbClr val="000000"/>
                </a:solidFill>
                <a:latin typeface="Arial" panose="020B0604020202020204" pitchFamily="34" charset="0"/>
                <a:ea typeface="Times New Roman" panose="02020603050405020304" pitchFamily="18" charset="0"/>
              </a:rPr>
              <a:t>Kouril</a:t>
            </a:r>
            <a:r>
              <a:rPr lang="en-GB" sz="1100" dirty="0">
                <a:solidFill>
                  <a:srgbClr val="000000"/>
                </a:solidFill>
                <a:latin typeface="Arial" panose="020B0604020202020204" pitchFamily="34" charset="0"/>
                <a:ea typeface="Times New Roman" panose="02020603050405020304" pitchFamily="18" charset="0"/>
              </a:rPr>
              <a:t> (1983) assert, the critical CO</a:t>
            </a:r>
            <a:r>
              <a:rPr lang="en-GB" sz="1100" baseline="-25000" dirty="0">
                <a:solidFill>
                  <a:srgbClr val="000000"/>
                </a:solidFill>
                <a:latin typeface="Arial" panose="020B0604020202020204" pitchFamily="34" charset="0"/>
                <a:ea typeface="Times New Roman" panose="02020603050405020304" pitchFamily="18" charset="0"/>
              </a:rPr>
              <a:t>2</a:t>
            </a:r>
            <a:r>
              <a:rPr lang="en-GB" sz="1100" dirty="0">
                <a:solidFill>
                  <a:srgbClr val="000000"/>
                </a:solidFill>
                <a:latin typeface="Arial" panose="020B0604020202020204" pitchFamily="34" charset="0"/>
                <a:ea typeface="Times New Roman" panose="02020603050405020304" pitchFamily="18" charset="0"/>
              </a:rPr>
              <a:t> concentrations in closed systems range about 140 ml/litre for </a:t>
            </a:r>
            <a:r>
              <a:rPr lang="en-GB" sz="1100" dirty="0" err="1">
                <a:solidFill>
                  <a:srgbClr val="000000"/>
                </a:solidFill>
                <a:latin typeface="Arial" panose="020B0604020202020204" pitchFamily="34" charset="0"/>
                <a:ea typeface="Times New Roman" panose="02020603050405020304" pitchFamily="18" charset="0"/>
              </a:rPr>
              <a:t>thermophilous</a:t>
            </a:r>
            <a:r>
              <a:rPr lang="en-GB" sz="1100" dirty="0">
                <a:solidFill>
                  <a:srgbClr val="000000"/>
                </a:solidFill>
                <a:latin typeface="Arial" panose="020B0604020202020204" pitchFamily="34" charset="0"/>
                <a:ea typeface="Times New Roman" panose="02020603050405020304" pitchFamily="18" charset="0"/>
              </a:rPr>
              <a:t> fish and about 40 ml/litre for those preferring cold conditions. </a:t>
            </a:r>
            <a:r>
              <a:rPr lang="en-GB" sz="1100" dirty="0" err="1">
                <a:solidFill>
                  <a:srgbClr val="000000"/>
                </a:solidFill>
                <a:latin typeface="Arial" panose="020B0604020202020204" pitchFamily="34" charset="0"/>
                <a:ea typeface="Times New Roman" panose="02020603050405020304" pitchFamily="18" charset="0"/>
              </a:rPr>
              <a:t>Kruzhalina</a:t>
            </a:r>
            <a:r>
              <a:rPr lang="en-GB" sz="1100" dirty="0">
                <a:solidFill>
                  <a:srgbClr val="000000"/>
                </a:solidFill>
                <a:latin typeface="Arial" panose="020B0604020202020204" pitchFamily="34" charset="0"/>
                <a:ea typeface="Times New Roman" panose="02020603050405020304" pitchFamily="18" charset="0"/>
              </a:rPr>
              <a:t>, </a:t>
            </a:r>
            <a:r>
              <a:rPr lang="en-GB" sz="1100" dirty="0" err="1">
                <a:solidFill>
                  <a:srgbClr val="000000"/>
                </a:solidFill>
                <a:latin typeface="Arial" panose="020B0604020202020204" pitchFamily="34" charset="0"/>
                <a:ea typeface="Times New Roman" panose="02020603050405020304" pitchFamily="18" charset="0"/>
              </a:rPr>
              <a:t>Averina</a:t>
            </a:r>
            <a:r>
              <a:rPr lang="en-GB" sz="1100" dirty="0">
                <a:solidFill>
                  <a:srgbClr val="000000"/>
                </a:solidFill>
                <a:latin typeface="Arial" panose="020B0604020202020204" pitchFamily="34" charset="0"/>
                <a:ea typeface="Times New Roman" panose="02020603050405020304" pitchFamily="18" charset="0"/>
              </a:rPr>
              <a:t> and </a:t>
            </a:r>
            <a:r>
              <a:rPr lang="en-GB" sz="1100" dirty="0" err="1">
                <a:solidFill>
                  <a:srgbClr val="000000"/>
                </a:solidFill>
                <a:latin typeface="Arial" panose="020B0604020202020204" pitchFamily="34" charset="0"/>
                <a:ea typeface="Times New Roman" panose="02020603050405020304" pitchFamily="18" charset="0"/>
              </a:rPr>
              <a:t>Vol'nova</a:t>
            </a:r>
            <a:r>
              <a:rPr lang="en-GB" sz="1100" dirty="0">
                <a:solidFill>
                  <a:srgbClr val="000000"/>
                </a:solidFill>
                <a:latin typeface="Arial" panose="020B0604020202020204" pitchFamily="34" charset="0"/>
                <a:ea typeface="Times New Roman" panose="02020603050405020304" pitchFamily="18" charset="0"/>
              </a:rPr>
              <a:t> (1970) give a closer specification of these critical CO</a:t>
            </a:r>
            <a:r>
              <a:rPr lang="en-GB" sz="1100" baseline="-25000" dirty="0">
                <a:solidFill>
                  <a:srgbClr val="000000"/>
                </a:solidFill>
                <a:latin typeface="Arial" panose="020B0604020202020204" pitchFamily="34" charset="0"/>
                <a:ea typeface="Times New Roman" panose="02020603050405020304" pitchFamily="18" charset="0"/>
              </a:rPr>
              <a:t>2</a:t>
            </a:r>
            <a:r>
              <a:rPr lang="en-GB" sz="1100" dirty="0">
                <a:solidFill>
                  <a:srgbClr val="000000"/>
                </a:solidFill>
                <a:latin typeface="Arial" panose="020B0604020202020204" pitchFamily="34" charset="0"/>
                <a:ea typeface="Times New Roman" panose="02020603050405020304" pitchFamily="18" charset="0"/>
              </a:rPr>
              <a:t> concentrations in closed fish transport systems and suggest the following levels: 60–70 ml/litre for salmonids, 40 ml/litre for mature sturgeons and 20 ml/litre for sturgeon fry, 140–160 ml/litre for mature </a:t>
            </a:r>
            <a:r>
              <a:rPr lang="en-GB" sz="1100" dirty="0" err="1">
                <a:solidFill>
                  <a:srgbClr val="000000"/>
                </a:solidFill>
                <a:latin typeface="Arial" panose="020B0604020202020204" pitchFamily="34" charset="0"/>
                <a:ea typeface="Times New Roman" panose="02020603050405020304" pitchFamily="18" charset="0"/>
              </a:rPr>
              <a:t>herbivourous</a:t>
            </a:r>
            <a:r>
              <a:rPr lang="en-GB" sz="1100" dirty="0">
                <a:solidFill>
                  <a:srgbClr val="000000"/>
                </a:solidFill>
                <a:latin typeface="Arial" panose="020B0604020202020204" pitchFamily="34" charset="0"/>
                <a:ea typeface="Times New Roman" panose="02020603050405020304" pitchFamily="18" charset="0"/>
              </a:rPr>
              <a:t> fishes, 100 ml/litre for herbivorous fish fry and 80 ml/litre for the larvae of the </a:t>
            </a:r>
            <a:r>
              <a:rPr lang="en-GB" sz="1100" dirty="0" err="1">
                <a:solidFill>
                  <a:srgbClr val="000000"/>
                </a:solidFill>
                <a:latin typeface="Arial" panose="020B0604020202020204" pitchFamily="34" charset="0"/>
                <a:ea typeface="Times New Roman" panose="02020603050405020304" pitchFamily="18" charset="0"/>
              </a:rPr>
              <a:t>herbivourous</a:t>
            </a:r>
            <a:r>
              <a:rPr lang="en-GB" sz="1100" dirty="0">
                <a:solidFill>
                  <a:srgbClr val="000000"/>
                </a:solidFill>
                <a:latin typeface="Arial" panose="020B0604020202020204" pitchFamily="34" charset="0"/>
                <a:ea typeface="Times New Roman" panose="02020603050405020304" pitchFamily="18" charset="0"/>
              </a:rPr>
              <a:t> species. All these data hold for closed systems. Another important factor is chlorine concentration in water, although - like carbon dioxide - chlorine is also removed from the water by aeration. The concentration of 0.5 mg/litre is considered as dangerous, though even lower chlorine levels, e.g., 0.2 mg/litre disturb the fish respiration mechanism considerably (Shevchenko, 1978).Ammonia (NH</a:t>
            </a:r>
            <a:r>
              <a:rPr lang="en-GB" sz="1100" baseline="-25000" dirty="0">
                <a:solidFill>
                  <a:srgbClr val="000000"/>
                </a:solidFill>
                <a:latin typeface="Arial" panose="020B0604020202020204" pitchFamily="34" charset="0"/>
                <a:ea typeface="Times New Roman" panose="02020603050405020304" pitchFamily="18" charset="0"/>
              </a:rPr>
              <a:t>3</a:t>
            </a:r>
            <a:r>
              <a:rPr lang="en-GB" sz="1100" dirty="0">
                <a:solidFill>
                  <a:srgbClr val="000000"/>
                </a:solidFill>
                <a:latin typeface="Arial" panose="020B0604020202020204" pitchFamily="34" charset="0"/>
                <a:ea typeface="Times New Roman" panose="02020603050405020304" pitchFamily="18" charset="0"/>
              </a:rPr>
              <a:t>) builds up in transport water due to protein metabolism of the fish and bacterial action on the waste. Decreasing metabolic rate of the fish by lowering the water temperature, and thus lessening fish activity, reduces the production of NH</a:t>
            </a:r>
            <a:r>
              <a:rPr lang="en-GB" sz="1100" baseline="-25000" dirty="0">
                <a:solidFill>
                  <a:srgbClr val="000000"/>
                </a:solidFill>
                <a:latin typeface="Arial" panose="020B0604020202020204" pitchFamily="34" charset="0"/>
                <a:ea typeface="Times New Roman" panose="02020603050405020304" pitchFamily="18" charset="0"/>
              </a:rPr>
              <a:t>3</a:t>
            </a:r>
            <a:r>
              <a:rPr lang="en-GB" sz="1100" dirty="0">
                <a:solidFill>
                  <a:srgbClr val="000000"/>
                </a:solidFill>
                <a:latin typeface="Arial" panose="020B0604020202020204" pitchFamily="34" charset="0"/>
                <a:ea typeface="Times New Roman" panose="02020603050405020304" pitchFamily="18" charset="0"/>
              </a:rPr>
              <a:t>. The production of NH</a:t>
            </a:r>
            <a:r>
              <a:rPr lang="en-GB" sz="1100" baseline="-25000" dirty="0">
                <a:solidFill>
                  <a:srgbClr val="000000"/>
                </a:solidFill>
                <a:latin typeface="Arial" panose="020B0604020202020204" pitchFamily="34" charset="0"/>
                <a:ea typeface="Times New Roman" panose="02020603050405020304" pitchFamily="18" charset="0"/>
              </a:rPr>
              <a:t>3</a:t>
            </a:r>
            <a:r>
              <a:rPr lang="en-GB" sz="1100" dirty="0">
                <a:solidFill>
                  <a:srgbClr val="000000"/>
                </a:solidFill>
                <a:latin typeface="Arial" panose="020B0604020202020204" pitchFamily="34" charset="0"/>
                <a:ea typeface="Times New Roman" panose="02020603050405020304" pitchFamily="18" charset="0"/>
              </a:rPr>
              <a:t> by bacterial action can be decreased by shipping fish only after food has been </a:t>
            </a:r>
            <a:r>
              <a:rPr lang="en-GB" sz="1100" dirty="0" err="1">
                <a:solidFill>
                  <a:srgbClr val="000000"/>
                </a:solidFill>
                <a:latin typeface="Arial" panose="020B0604020202020204" pitchFamily="34" charset="0"/>
                <a:ea typeface="Times New Roman" panose="02020603050405020304" pitchFamily="18" charset="0"/>
              </a:rPr>
              <a:t>witheld</a:t>
            </a:r>
            <a:r>
              <a:rPr lang="en-GB" sz="1100" dirty="0">
                <a:solidFill>
                  <a:srgbClr val="000000"/>
                </a:solidFill>
                <a:latin typeface="Arial" panose="020B0604020202020204" pitchFamily="34" charset="0"/>
                <a:ea typeface="Times New Roman" panose="02020603050405020304" pitchFamily="18" charset="0"/>
              </a:rPr>
              <a:t> long enough to void the stomach and </a:t>
            </a:r>
            <a:r>
              <a:rPr lang="en-GB" sz="1100" dirty="0" err="1">
                <a:solidFill>
                  <a:srgbClr val="000000"/>
                </a:solidFill>
                <a:latin typeface="Arial" panose="020B0604020202020204" pitchFamily="34" charset="0"/>
                <a:ea typeface="Times New Roman" panose="02020603050405020304" pitchFamily="18" charset="0"/>
              </a:rPr>
              <a:t>intestine.Temperature</a:t>
            </a:r>
            <a:r>
              <a:rPr lang="en-GB" sz="1100" dirty="0">
                <a:solidFill>
                  <a:srgbClr val="000000"/>
                </a:solidFill>
                <a:latin typeface="Arial" panose="020B0604020202020204" pitchFamily="34" charset="0"/>
                <a:ea typeface="Times New Roman" panose="02020603050405020304" pitchFamily="18" charset="0"/>
              </a:rPr>
              <a:t> and time of last feeding are important factors regulating ammonia excretion. For example, trout held in water at 1°C excrete 66% less ammonia than those held in 11°C water, and fish starved for 63 h before shipment produce half as much ammonia as recently fed fish. Fish larger than 10 cm should be starved at least 48 h; those 20 cm and larger should be starved 72 h (Piper </a:t>
            </a:r>
            <a:r>
              <a:rPr lang="en-GB" sz="1100" i="1" dirty="0">
                <a:solidFill>
                  <a:srgbClr val="000000"/>
                </a:solidFill>
                <a:latin typeface="Arial" panose="020B0604020202020204" pitchFamily="34" charset="0"/>
                <a:ea typeface="Times New Roman" panose="02020603050405020304" pitchFamily="18" charset="0"/>
              </a:rPr>
              <a:t>et al.</a:t>
            </a:r>
            <a:r>
              <a:rPr lang="en-GB" sz="1100" dirty="0">
                <a:solidFill>
                  <a:srgbClr val="000000"/>
                </a:solidFill>
                <a:latin typeface="Arial" panose="020B0604020202020204" pitchFamily="34" charset="0"/>
                <a:ea typeface="Times New Roman" panose="02020603050405020304" pitchFamily="18" charset="0"/>
              </a:rPr>
              <a:t>, 1982).</a:t>
            </a:r>
            <a:endParaRPr lang="en-GB" sz="1100" dirty="0">
              <a:effectLst/>
              <a:latin typeface="Times New Roman" panose="02020603050405020304" pitchFamily="18" charset="0"/>
              <a:ea typeface="Times New Roman" panose="02020603050405020304" pitchFamily="18" charset="0"/>
            </a:endParaRPr>
          </a:p>
        </p:txBody>
      </p:sp>
      <p:sp>
        <p:nvSpPr>
          <p:cNvPr id="4" name="Dikdörtgen 3"/>
          <p:cNvSpPr/>
          <p:nvPr/>
        </p:nvSpPr>
        <p:spPr>
          <a:xfrm>
            <a:off x="5281301" y="877527"/>
            <a:ext cx="6358071" cy="5047536"/>
          </a:xfrm>
          <a:prstGeom prst="rect">
            <a:avLst/>
          </a:prstGeom>
          <a:solidFill>
            <a:schemeClr val="accent5">
              <a:lumMod val="60000"/>
              <a:lumOff val="40000"/>
            </a:schemeClr>
          </a:solidFill>
        </p:spPr>
        <p:txBody>
          <a:bodyPr wrap="square">
            <a:spAutoFit/>
          </a:bodyPr>
          <a:lstStyle/>
          <a:p>
            <a:pPr algn="just">
              <a:spcAft>
                <a:spcPts val="0"/>
              </a:spcAft>
            </a:pPr>
            <a:r>
              <a:rPr lang="tr-TR" sz="1400" dirty="0">
                <a:latin typeface="Arial" panose="020B0604020202020204" pitchFamily="34" charset="0"/>
                <a:ea typeface="Times New Roman" panose="02020603050405020304" pitchFamily="18" charset="0"/>
                <a:cs typeface="Arial" panose="020B0604020202020204" pitchFamily="34" charset="0"/>
              </a:rPr>
              <a:t>Taşıma esnasında sınırlayıcı faktör karbondioksittir. Karbondioksit suyu asidik hale getirmektedir. Bu madde aynı zamanda bakteri solunumundan da  kaynaklanmaktadır. İyonize olmamış amonyak(amonyum) kandaki oksijen taşıma kapasitesini azaltır. Havalandırmanın yetersizliği durumunda taşıma esnasında oksijen miktarı giderek düşecek karbondioksit miktarı artacaktır. Kritik karbondioksit seviyesi </a:t>
            </a:r>
            <a:r>
              <a:rPr lang="tr-TR" sz="1400" dirty="0" err="1">
                <a:latin typeface="Arial" panose="020B0604020202020204" pitchFamily="34" charset="0"/>
                <a:ea typeface="Times New Roman" panose="02020603050405020304" pitchFamily="18" charset="0"/>
                <a:cs typeface="Arial" panose="020B0604020202020204" pitchFamily="34" charset="0"/>
              </a:rPr>
              <a:t>termofilikler</a:t>
            </a:r>
            <a:r>
              <a:rPr lang="tr-TR" sz="1400" dirty="0">
                <a:latin typeface="Arial" panose="020B0604020202020204" pitchFamily="34" charset="0"/>
                <a:ea typeface="Times New Roman" panose="02020603050405020304" pitchFamily="18" charset="0"/>
                <a:cs typeface="Arial" panose="020B0604020202020204" pitchFamily="34" charset="0"/>
              </a:rPr>
              <a:t> için140ml/L soğuk su balıkları için ise 40ml/L düzeyindedir. </a:t>
            </a:r>
            <a:r>
              <a:rPr lang="tr-TR" sz="1400" dirty="0" err="1">
                <a:latin typeface="Arial" panose="020B0604020202020204" pitchFamily="34" charset="0"/>
                <a:ea typeface="Times New Roman" panose="02020603050405020304" pitchFamily="18" charset="0"/>
                <a:cs typeface="Arial" panose="020B0604020202020204" pitchFamily="34" charset="0"/>
              </a:rPr>
              <a:t>Salmonidler</a:t>
            </a:r>
            <a:r>
              <a:rPr lang="tr-TR" sz="1400" dirty="0">
                <a:latin typeface="Arial" panose="020B0604020202020204" pitchFamily="34" charset="0"/>
                <a:ea typeface="Times New Roman" panose="02020603050405020304" pitchFamily="18" charset="0"/>
                <a:cs typeface="Arial" panose="020B0604020202020204" pitchFamily="34" charset="0"/>
              </a:rPr>
              <a:t> için </a:t>
            </a:r>
            <a:r>
              <a:rPr lang="tr-TR" sz="1400" dirty="0" err="1">
                <a:latin typeface="Arial" panose="020B0604020202020204" pitchFamily="34" charset="0"/>
                <a:ea typeface="Times New Roman" panose="02020603050405020304" pitchFamily="18" charset="0"/>
                <a:cs typeface="Arial" panose="020B0604020202020204" pitchFamily="34" charset="0"/>
              </a:rPr>
              <a:t>aralik</a:t>
            </a:r>
            <a:r>
              <a:rPr lang="tr-TR" sz="1400" dirty="0">
                <a:latin typeface="Arial" panose="020B0604020202020204" pitchFamily="34" charset="0"/>
                <a:ea typeface="Times New Roman" panose="02020603050405020304" pitchFamily="18" charset="0"/>
                <a:cs typeface="Arial" panose="020B0604020202020204" pitchFamily="34" charset="0"/>
              </a:rPr>
              <a:t> 60-70ml/L, ergin mersin balıkları için 40ml/L, mersin balığı yavruları için 20ml/L, ergin </a:t>
            </a:r>
            <a:r>
              <a:rPr lang="tr-TR" sz="1400" dirty="0" err="1">
                <a:latin typeface="Arial" panose="020B0604020202020204" pitchFamily="34" charset="0"/>
                <a:ea typeface="Times New Roman" panose="02020603050405020304" pitchFamily="18" charset="0"/>
                <a:cs typeface="Arial" panose="020B0604020202020204" pitchFamily="34" charset="0"/>
              </a:rPr>
              <a:t>herbivor</a:t>
            </a:r>
            <a:r>
              <a:rPr lang="tr-TR" sz="1400" dirty="0">
                <a:latin typeface="Arial" panose="020B0604020202020204" pitchFamily="34" charset="0"/>
                <a:ea typeface="Times New Roman" panose="02020603050405020304" pitchFamily="18" charset="0"/>
                <a:cs typeface="Arial" panose="020B0604020202020204" pitchFamily="34" charset="0"/>
              </a:rPr>
              <a:t> balıklar için 140-16-ml/L, </a:t>
            </a:r>
            <a:r>
              <a:rPr lang="tr-TR" sz="1400" dirty="0" err="1">
                <a:latin typeface="Arial" panose="020B0604020202020204" pitchFamily="34" charset="0"/>
                <a:ea typeface="Times New Roman" panose="02020603050405020304" pitchFamily="18" charset="0"/>
                <a:cs typeface="Arial" panose="020B0604020202020204" pitchFamily="34" charset="0"/>
              </a:rPr>
              <a:t>herbivor</a:t>
            </a:r>
            <a:r>
              <a:rPr lang="tr-TR" sz="1400" dirty="0">
                <a:latin typeface="Arial" panose="020B0604020202020204" pitchFamily="34" charset="0"/>
                <a:ea typeface="Times New Roman" panose="02020603050405020304" pitchFamily="18" charset="0"/>
                <a:cs typeface="Arial" panose="020B0604020202020204" pitchFamily="34" charset="0"/>
              </a:rPr>
              <a:t> balık yavruları için 100ml/L ve </a:t>
            </a:r>
            <a:r>
              <a:rPr lang="tr-TR" sz="1400" dirty="0" err="1">
                <a:latin typeface="Arial" panose="020B0604020202020204" pitchFamily="34" charset="0"/>
                <a:ea typeface="Times New Roman" panose="02020603050405020304" pitchFamily="18" charset="0"/>
                <a:cs typeface="Arial" panose="020B0604020202020204" pitchFamily="34" charset="0"/>
              </a:rPr>
              <a:t>herbivor</a:t>
            </a:r>
            <a:r>
              <a:rPr lang="tr-TR" sz="1400" dirty="0">
                <a:latin typeface="Arial" panose="020B0604020202020204" pitchFamily="34" charset="0"/>
                <a:ea typeface="Times New Roman" panose="02020603050405020304" pitchFamily="18" charset="0"/>
                <a:cs typeface="Arial" panose="020B0604020202020204" pitchFamily="34" charset="0"/>
              </a:rPr>
              <a:t> balık larvaları için ise 80ml/L olarak kayıt edilmektedir. Bütün bu veriler kapalı koşullarda yapılan taşımalar için elde edilmiştir verilerdir. Diğer bir önemli faktör </a:t>
            </a:r>
            <a:r>
              <a:rPr lang="tr-TR" sz="1400" dirty="0" err="1">
                <a:latin typeface="Arial" panose="020B0604020202020204" pitchFamily="34" charset="0"/>
                <a:ea typeface="Times New Roman" panose="02020603050405020304" pitchFamily="18" charset="0"/>
                <a:cs typeface="Arial" panose="020B0604020202020204" pitchFamily="34" charset="0"/>
              </a:rPr>
              <a:t>klorin</a:t>
            </a:r>
            <a:r>
              <a:rPr lang="tr-TR" sz="1400" dirty="0">
                <a:latin typeface="Arial" panose="020B0604020202020204" pitchFamily="34" charset="0"/>
                <a:ea typeface="Times New Roman" panose="02020603050405020304" pitchFamily="18" charset="0"/>
                <a:cs typeface="Arial" panose="020B0604020202020204" pitchFamily="34" charset="0"/>
              </a:rPr>
              <a:t> konsantrasyonudur. Buda karbondioksit gibi sudan uzaklaştırılması gereken bir maddedir. 0.5mg/L dozu tehlikeli olup 0.2mg/L dozu balık solunum mekanizmasını bozabilecek en düşük doz olarak dikkate alınmalıdır. Amonyak</a:t>
            </a:r>
            <a:r>
              <a:rPr lang="tr-TR"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(NH</a:t>
            </a:r>
            <a:r>
              <a:rPr lang="tr-TR" sz="14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tr-TR"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protein metabolizmasından ve bakteriyel faaliyetten kaynaklanır. </a:t>
            </a:r>
            <a:r>
              <a:rPr lang="tr-TR" sz="1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Metabolik</a:t>
            </a:r>
            <a:r>
              <a:rPr lang="tr-TR"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atıkların suya az düzeyde karışması amonyak miktarının taşıma sırasında artışına engel olacaktır. Bu nedenle taşımadan önce balıkların aç bırakılmış olması önemlidir. Sıcaklık ve tokluk amonyak miktarını dengelemek için kullanılabilecek en uygun yöntemdir. Örneğin sıcaklığın 1 derecede tutulması 11°C’ye göre amonyak seviyesini %66 oranında azaltmada etkili olur. Aynı zamanda taşımadan 63 saat önce aç bırakılmış benzer düzey gerçekleşebilir. Balıklar 10cm’den büyük olduklarında 48 saat, 20cm’den büyük olduklarında ise 72 saat önce yemleme kesilmiş olmalıdır.  </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347249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812</TotalTime>
  <Words>2834</Words>
  <Application>Microsoft Office PowerPoint</Application>
  <PresentationFormat>Geniş ekran</PresentationFormat>
  <Paragraphs>110</Paragraphs>
  <Slides>25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Bodoni MT Poster Compressed</vt:lpstr>
      <vt:lpstr>Garamond</vt:lpstr>
      <vt:lpstr>Times New Roman</vt:lpstr>
      <vt:lpstr>Wingdings</vt:lpstr>
      <vt:lpstr>Organik</vt:lpstr>
      <vt:lpstr>Balık Taşıma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Akasya Topçu</dc:creator>
  <cp:lastModifiedBy>?</cp:lastModifiedBy>
  <cp:revision>91</cp:revision>
  <dcterms:created xsi:type="dcterms:W3CDTF">2017-06-01T08:33:22Z</dcterms:created>
  <dcterms:modified xsi:type="dcterms:W3CDTF">2018-01-11T14:36:24Z</dcterms:modified>
</cp:coreProperties>
</file>