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sldIdLst>
    <p:sldId id="343" r:id="rId3"/>
    <p:sldId id="362" r:id="rId4"/>
    <p:sldId id="286" r:id="rId5"/>
    <p:sldId id="355" r:id="rId6"/>
    <p:sldId id="372" r:id="rId7"/>
    <p:sldId id="289" r:id="rId8"/>
    <p:sldId id="373" r:id="rId9"/>
    <p:sldId id="295" r:id="rId10"/>
    <p:sldId id="377" r:id="rId11"/>
    <p:sldId id="381" r:id="rId12"/>
    <p:sldId id="382" r:id="rId13"/>
    <p:sldId id="380" r:id="rId14"/>
    <p:sldId id="347" r:id="rId15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99FF"/>
    <a:srgbClr val="CCCCFF"/>
    <a:srgbClr val="FF3300"/>
    <a:srgbClr val="FFFFCC"/>
    <a:srgbClr val="FFCC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0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F69FFB5B-CCF1-4F6B-94DE-D58698F7BB09}" type="datetimeFigureOut">
              <a:rPr lang="tr-TR"/>
              <a:pPr>
                <a:defRPr/>
              </a:pPr>
              <a:t>1.4.2018</a:t>
            </a:fld>
            <a:endParaRPr lang="tr-T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35B2DE1-ACA3-4196-93A1-32CBE0C973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29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https://www.nasa.gov/feature/goddard/winner-of-sohos-birthday-image-contest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https://briankoberlein.com/2015/01/28/inner-beauty/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39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https://sciworthy.com/the-sun-is-hiding-extra-light-and-energy-from-us/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78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https://www.windows2universe.org/sun/Solar_interior/Sun_layers/radiative_zone.html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97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https://www.space.com/27610-giant-sunspot-mystifies-scientists.html http://qrznow.com/sun-is-sunspot-free-for-fifth-straight-day/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72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SOHO uydusu verisi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03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https://cbdakota.wordpress.com/2011/05/25/solar-cycle-24-and-the-sunspot-butterfly-diagram/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07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SOHO uydusu verisi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90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https://en.wikipedia.org/wiki/File:Sun_Life.png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4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B8F4-EB9B-4C16-8DC3-F440CC105A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5E86-1757-4EE6-8A72-82035DC8C0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401C-C406-4598-A017-B8410B3130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210C-0858-4223-BC59-742BD60304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8878-4DD8-46B2-9F71-F66F1CACD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BE76-F565-4242-B240-4033F3DC27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6E91-2162-456C-BC88-7D05E6B070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FEA397-814E-47E6-B104-61F87951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AEFCF7-B13F-404D-B809-90C264E5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DE9556-B1F3-4920-836C-79C3BF9D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AC59DB-B58D-4A93-9C00-DFB06A73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F1E7-565C-4F8B-A8DB-81207C69BE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0C71B6-352C-4C72-BF76-FCAA0CB6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E6C26A-72D9-4C70-BEA4-4DAAD757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36212A-8D52-4214-AD7F-665558FC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52821C-80CB-4C61-BE7A-183D043F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8D40C3-19D0-48BF-9915-1AA9D3C7C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FA9BA0-16F2-4145-B2CD-C3AAFED9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07B743-4AFB-4CFE-9F6F-1C9E0FE50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0EDFDB-00E3-41EE-8CE0-B95748F6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8493CB-3D05-4F91-A14E-DEB929868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EAC0-D2AB-4965-BA97-DE0C9ECFA6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EBE0-2C1F-4775-8C1D-AAFDF7F0C2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F4D5-136E-4748-9E32-6CC6E27C2EB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44E3-8EFB-4513-AB4E-2001A88B57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1B2E-9111-481E-93C0-43CA016756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DC55-6430-4CD3-BC71-76EEEEDC8E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BA48-F315-42B5-80F6-033D988324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C68491B-CDF7-4BDD-A263-4A0B8AD823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F44EDE-9C5C-48E6-A551-EDE7B168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HO image of the sun from Jan. 8, 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98" y="-137319"/>
            <a:ext cx="9382125" cy="83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latin typeface="Calibri" pitchFamily="34" charset="0"/>
                <a:cs typeface="Calibri" pitchFamily="34" charset="0"/>
              </a:rPr>
              <a:t>GÜNEŞ</a:t>
            </a:r>
            <a:endParaRPr lang="tr-T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63938" y="3789363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İçerik Yer Tutucusu"/>
          <p:cNvSpPr>
            <a:spLocks noGrp="1"/>
          </p:cNvSpPr>
          <p:nvPr>
            <p:ph sz="half" idx="2"/>
          </p:nvPr>
        </p:nvSpPr>
        <p:spPr>
          <a:xfrm>
            <a:off x="2786063" y="5786438"/>
            <a:ext cx="4038600" cy="768350"/>
          </a:xfrm>
        </p:spPr>
        <p:txBody>
          <a:bodyPr/>
          <a:lstStyle/>
          <a:p>
            <a:pPr>
              <a:buFontTx/>
              <a:buNone/>
            </a:pPr>
            <a:r>
              <a:rPr lang="tr-TR" smtClean="0"/>
              <a:t>21 Haziran 2015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76200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Güneş</a:t>
            </a:r>
            <a:r>
              <a:rPr lang="en-US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Lekeleri (3)</a:t>
            </a:r>
            <a:endParaRPr lang="en-US" sz="4400" b="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685800" y="838200"/>
            <a:ext cx="426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45" name="5 Metin kutusu"/>
          <p:cNvSpPr txBox="1">
            <a:spLocks noChangeArrowheads="1"/>
          </p:cNvSpPr>
          <p:nvPr/>
        </p:nvSpPr>
        <p:spPr bwMode="auto">
          <a:xfrm>
            <a:off x="7929563" y="64881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animasyon</a:t>
            </a:r>
          </a:p>
        </p:txBody>
      </p:sp>
      <p:pic>
        <p:nvPicPr>
          <p:cNvPr id="35846" name="Picture 7" descr="http://sohowww.nascom.nasa.gov/data/realtime/hmi_igr/1024/la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143000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28800" y="838200"/>
            <a:ext cx="5288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11-y</a:t>
            </a:r>
            <a:r>
              <a:rPr lang="tr-TR" sz="3600" dirty="0" err="1">
                <a:latin typeface="Arial" pitchFamily="34" charset="0"/>
                <a:cs typeface="Arial" pitchFamily="34" charset="0"/>
              </a:rPr>
              <a:t>ıllık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Güneş etkinliği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un spot diagram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531"/>
            <a:ext cx="691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76250"/>
            <a:ext cx="3803650" cy="3816350"/>
          </a:xfrm>
          <a:noFill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0"/>
              <a:t>Güneş etkinliği maksimum iken</a:t>
            </a:r>
          </a:p>
        </p:txBody>
      </p:sp>
      <p:pic>
        <p:nvPicPr>
          <p:cNvPr id="3789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2708275"/>
            <a:ext cx="3616325" cy="3746500"/>
          </a:xfrm>
          <a:noFill/>
        </p:spPr>
      </p:pic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5651500" y="1268413"/>
            <a:ext cx="315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0"/>
              <a:t>Güneş etkinliği minimum iken</a:t>
            </a: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195513" y="4797425"/>
            <a:ext cx="485775" cy="6477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eaLnBrk="1" hangingPunct="1"/>
            <a:endParaRPr lang="tr-TR"/>
          </a:p>
        </p:txBody>
      </p:sp>
      <p:sp>
        <p:nvSpPr>
          <p:cNvPr id="37895" name="AutoShape 12"/>
          <p:cNvSpPr>
            <a:spLocks noChangeArrowheads="1"/>
          </p:cNvSpPr>
          <p:nvPr/>
        </p:nvSpPr>
        <p:spPr bwMode="auto">
          <a:xfrm>
            <a:off x="7092950" y="1773238"/>
            <a:ext cx="485775" cy="719137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eaLnBrk="1" hangingPunct="1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accent1">
                    <a:lumMod val="50000"/>
                  </a:schemeClr>
                </a:solidFill>
              </a:rPr>
              <a:t>Güneş’in Yaşamı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2467" name="Picture 5" descr="C:\Users\hande\Desktop\Solar_Life_Cyc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428875"/>
            <a:ext cx="7862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bg1"/>
                </a:solidFill>
                <a:latin typeface="Comic Sans MS" pitchFamily="66" charset="0"/>
              </a:rPr>
              <a:t>İçerik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14375" y="24288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Güneş’in </a:t>
            </a:r>
            <a:r>
              <a:rPr lang="tr-T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genel özellikleri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İçine ve atmosferine göz atalım...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Güneş’in hayatı ve sonu ne olacak?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1a"/>
          <p:cNvPicPr>
            <a:picLocks noChangeAspect="1" noChangeArrowheads="1"/>
          </p:cNvPicPr>
          <p:nvPr/>
        </p:nvPicPr>
        <p:blipFill>
          <a:blip r:embed="rId2"/>
          <a:srcRect t="7890" b="5687"/>
          <a:stretch>
            <a:fillRect/>
          </a:stretch>
        </p:blipFill>
        <p:spPr bwMode="auto">
          <a:xfrm>
            <a:off x="906463" y="10668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720850" y="5002213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tr-TR" sz="2400" b="0">
                <a:solidFill>
                  <a:schemeClr val="bg1"/>
                </a:solidFill>
              </a:rPr>
              <a:t> Merkezi sıcaklık</a:t>
            </a:r>
            <a:r>
              <a:rPr lang="en-US" sz="2400" b="0">
                <a:solidFill>
                  <a:schemeClr val="bg1"/>
                </a:solidFill>
              </a:rPr>
              <a:t> = 15 mil</a:t>
            </a:r>
            <a:r>
              <a:rPr lang="tr-TR" sz="2400" b="0">
                <a:solidFill>
                  <a:schemeClr val="bg1"/>
                </a:solidFill>
              </a:rPr>
              <a:t>yon</a:t>
            </a:r>
            <a:r>
              <a:rPr lang="en-US" sz="2400" b="0">
                <a:solidFill>
                  <a:schemeClr val="bg1"/>
                </a:solidFill>
              </a:rPr>
              <a:t> K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725613" y="2947988"/>
            <a:ext cx="6019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tr-TR" sz="2400" b="0">
                <a:solidFill>
                  <a:schemeClr val="bg1"/>
                </a:solidFill>
              </a:rPr>
              <a:t> Kütlesi: 1.99x10</a:t>
            </a:r>
            <a:r>
              <a:rPr lang="tr-TR" sz="2400" b="0" baseline="30000">
                <a:solidFill>
                  <a:schemeClr val="bg1"/>
                </a:solidFill>
              </a:rPr>
              <a:t>30</a:t>
            </a:r>
            <a:r>
              <a:rPr lang="tr-TR" sz="2400" b="0">
                <a:solidFill>
                  <a:schemeClr val="bg1"/>
                </a:solidFill>
              </a:rPr>
              <a:t> kg</a:t>
            </a:r>
            <a:r>
              <a:rPr lang="tr-TR" sz="2400" b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 b="0">
                <a:solidFill>
                  <a:schemeClr val="bg1"/>
                </a:solidFill>
              </a:rPr>
              <a:t>	 </a:t>
            </a:r>
            <a:r>
              <a:rPr lang="tr-TR" sz="240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tr-TR" sz="2400">
                <a:solidFill>
                  <a:schemeClr val="bg1"/>
                </a:solidFill>
              </a:rPr>
              <a:t>Yer’in kütlesinin </a:t>
            </a:r>
            <a:r>
              <a:rPr lang="en-US" sz="2400">
                <a:solidFill>
                  <a:schemeClr val="bg1"/>
                </a:solidFill>
              </a:rPr>
              <a:t>333</a:t>
            </a:r>
            <a:r>
              <a:rPr lang="tr-TR" sz="2400">
                <a:solidFill>
                  <a:schemeClr val="bg1"/>
                </a:solidFill>
              </a:rPr>
              <a:t>,</a:t>
            </a:r>
            <a:r>
              <a:rPr lang="en-US" sz="2400">
                <a:solidFill>
                  <a:schemeClr val="bg1"/>
                </a:solidFill>
              </a:rPr>
              <a:t>000 </a:t>
            </a:r>
            <a:r>
              <a:rPr lang="tr-TR" sz="2400">
                <a:solidFill>
                  <a:schemeClr val="bg1"/>
                </a:solidFill>
              </a:rPr>
              <a:t>katı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738313" y="1844675"/>
            <a:ext cx="601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tr-TR" sz="2400" b="0">
                <a:solidFill>
                  <a:schemeClr val="bg1"/>
                </a:solidFill>
              </a:rPr>
              <a:t> Yarıçapı </a:t>
            </a:r>
            <a:r>
              <a:rPr lang="tr-TR" sz="2400" b="0">
                <a:solidFill>
                  <a:schemeClr val="bg1"/>
                </a:solidFill>
                <a:sym typeface="Wingdings" pitchFamily="2" charset="2"/>
              </a:rPr>
              <a:t> ~ 700,000 km 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 b="0">
                <a:solidFill>
                  <a:schemeClr val="bg1"/>
                </a:solidFill>
                <a:sym typeface="Wingdings" pitchFamily="2" charset="2"/>
              </a:rPr>
              <a:t>	  </a:t>
            </a:r>
            <a:r>
              <a:rPr lang="tr-TR" sz="2400">
                <a:solidFill>
                  <a:schemeClr val="bg1"/>
                </a:solidFill>
              </a:rPr>
              <a:t>Yer’in yarıçapının </a:t>
            </a:r>
            <a:r>
              <a:rPr lang="en-US" sz="2400">
                <a:solidFill>
                  <a:schemeClr val="bg1"/>
                </a:solidFill>
              </a:rPr>
              <a:t>109 </a:t>
            </a:r>
            <a:r>
              <a:rPr lang="tr-TR" sz="2400">
                <a:solidFill>
                  <a:schemeClr val="bg1"/>
                </a:solidFill>
              </a:rPr>
              <a:t>katı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725613" y="3976688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tr-TR" sz="2400" b="0">
                <a:solidFill>
                  <a:schemeClr val="bg1"/>
                </a:solidFill>
              </a:rPr>
              <a:t> Gaz yapılıdır</a:t>
            </a:r>
            <a:r>
              <a:rPr lang="en-US" sz="2400" b="0">
                <a:solidFill>
                  <a:schemeClr val="bg1"/>
                </a:solidFill>
              </a:rPr>
              <a:t> (</a:t>
            </a:r>
            <a:r>
              <a:rPr lang="tr-TR" sz="2400" b="0">
                <a:solidFill>
                  <a:schemeClr val="bg1"/>
                </a:solidFill>
              </a:rPr>
              <a:t>Ort. yoğunluk</a:t>
            </a:r>
            <a:r>
              <a:rPr lang="en-US" sz="2400" b="0">
                <a:solidFill>
                  <a:schemeClr val="bg1"/>
                </a:solidFill>
              </a:rPr>
              <a:t> = 1.4 g/cm</a:t>
            </a:r>
            <a:r>
              <a:rPr lang="en-US" sz="2400" b="0" baseline="30000">
                <a:solidFill>
                  <a:schemeClr val="bg1"/>
                </a:solidFill>
              </a:rPr>
              <a:t>3</a:t>
            </a:r>
            <a:r>
              <a:rPr lang="en-US" sz="2400" b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1731963" y="453707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chemeClr val="bg1"/>
                </a:solidFill>
              </a:rPr>
              <a:t> </a:t>
            </a:r>
            <a:r>
              <a:rPr lang="tr-TR" sz="2400" b="0">
                <a:solidFill>
                  <a:schemeClr val="bg1"/>
                </a:solidFill>
              </a:rPr>
              <a:t> Yüzey sıcaklığı</a:t>
            </a:r>
            <a:r>
              <a:rPr lang="en-US" sz="2400" b="0">
                <a:solidFill>
                  <a:schemeClr val="bg1"/>
                </a:solidFill>
              </a:rPr>
              <a:t> = 5</a:t>
            </a:r>
            <a:r>
              <a:rPr lang="tr-TR" sz="2400" b="0">
                <a:solidFill>
                  <a:schemeClr val="bg1"/>
                </a:solidFill>
              </a:rPr>
              <a:t>7</a:t>
            </a:r>
            <a:r>
              <a:rPr lang="en-US" sz="2400" b="0">
                <a:solidFill>
                  <a:schemeClr val="bg1"/>
                </a:solidFill>
              </a:rPr>
              <a:t>80 K</a:t>
            </a:r>
          </a:p>
        </p:txBody>
      </p:sp>
      <p:sp>
        <p:nvSpPr>
          <p:cNvPr id="26632" name="Title 1"/>
          <p:cNvSpPr txBox="1">
            <a:spLocks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>
                <a:solidFill>
                  <a:srgbClr val="00B0F0"/>
                </a:solidFill>
              </a:rPr>
              <a:t>Güneş’in Genel Özellikleri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7675" y="5519738"/>
            <a:ext cx="70945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400" b="0" dirty="0" err="1">
                <a:solidFill>
                  <a:schemeClr val="bg1"/>
                </a:solidFill>
                <a:latin typeface="+mn-lt"/>
              </a:rPr>
              <a:t>ütlece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 %74 H, %25 He, %1 </a:t>
            </a:r>
            <a:r>
              <a:rPr lang="tr-TR" sz="2400" b="0" dirty="0">
                <a:solidFill>
                  <a:schemeClr val="bg1"/>
                </a:solidFill>
                <a:latin typeface="+mn-lt"/>
              </a:rPr>
              <a:t>diğer elementler</a:t>
            </a:r>
            <a:endParaRPr lang="tr-T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613" y="5999163"/>
            <a:ext cx="68992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tr-TR" sz="2400" b="0" dirty="0">
                <a:solidFill>
                  <a:schemeClr val="bg1"/>
                </a:solidFill>
                <a:latin typeface="+mn-lt"/>
              </a:rPr>
              <a:t> Güneş Sisteminin kütlece % 99.8’ini oluşturur.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741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7654" name="Title 1"/>
          <p:cNvSpPr txBox="1">
            <a:spLocks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000">
                <a:solidFill>
                  <a:srgbClr val="00B0F0"/>
                </a:solidFill>
              </a:rPr>
              <a:t>Genel Özellikleri - devam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71438" y="1600200"/>
            <a:ext cx="9429751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tr-TR" dirty="0" smtClean="0"/>
              <a:t>Samanyolu’ndaki 300 milyar yıldızdan biri</a:t>
            </a:r>
          </a:p>
          <a:p>
            <a:pPr>
              <a:defRPr/>
            </a:pPr>
            <a:r>
              <a:rPr lang="tr-TR" dirty="0" smtClean="0"/>
              <a:t>Güneş’in Yer’e ortalama uzaklığı 149,600,000 km</a:t>
            </a:r>
          </a:p>
          <a:p>
            <a:pPr>
              <a:defRPr/>
            </a:pPr>
            <a:r>
              <a:rPr lang="tr-TR" dirty="0" smtClean="0"/>
              <a:t>Güneş ışığının Yer’e </a:t>
            </a:r>
            <a:r>
              <a:rPr lang="tr-TR" dirty="0"/>
              <a:t>ulaşma süresi 8</a:t>
            </a:r>
            <a:r>
              <a:rPr lang="tr-TR" baseline="30000" dirty="0"/>
              <a:t>dk</a:t>
            </a:r>
            <a:r>
              <a:rPr lang="tr-TR" dirty="0"/>
              <a:t> </a:t>
            </a:r>
            <a:r>
              <a:rPr lang="tr-TR" dirty="0" smtClean="0"/>
              <a:t>19.2</a:t>
            </a:r>
            <a:r>
              <a:rPr lang="tr-TR" baseline="30000" dirty="0" smtClean="0"/>
              <a:t>sn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Samanyolu’nun merkezinden uzaklığı 26000 ışık yılı</a:t>
            </a:r>
            <a:endParaRPr lang="tr-TR" dirty="0"/>
          </a:p>
          <a:p>
            <a:pPr>
              <a:defRPr/>
            </a:pPr>
            <a:r>
              <a:rPr lang="tr-TR" dirty="0" smtClean="0"/>
              <a:t> Samanyolu’nun merkezi etrafındaki dönemi </a:t>
            </a:r>
          </a:p>
          <a:p>
            <a:pPr>
              <a:buFontTx/>
              <a:buNone/>
              <a:defRPr/>
            </a:pPr>
            <a:r>
              <a:rPr lang="tr-TR" dirty="0" smtClean="0"/>
              <a:t>	220 milyon yıl</a:t>
            </a:r>
          </a:p>
          <a:p>
            <a:pPr>
              <a:defRPr/>
            </a:pPr>
            <a:r>
              <a:rPr lang="tr-TR" dirty="0" smtClean="0"/>
              <a:t>Samanyolu’nun merkezi etrafındaki hızı 220 km/s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 marL="0" indent="0">
              <a:buFontTx/>
              <a:buNone/>
              <a:defRPr/>
            </a:pPr>
            <a:endParaRPr lang="tr-T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Güneş’in İç Yapısı ve Atmosferi</a:t>
            </a:r>
          </a:p>
        </p:txBody>
      </p:sp>
      <p:pic>
        <p:nvPicPr>
          <p:cNvPr id="28675" name="Picture 5" descr="https://upload.wikimedia.org/wikipedia/commons/thumb/d/d4/Sun_poster.svg/1280px-Sun_poste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800"/>
            <a:ext cx="91201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3"/>
          <a:srcRect t="8400" r="70900" b="6761"/>
          <a:stretch>
            <a:fillRect/>
          </a:stretch>
        </p:blipFill>
        <p:spPr bwMode="auto">
          <a:xfrm>
            <a:off x="5000625" y="-71438"/>
            <a:ext cx="41560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r-TR" smtClean="0">
              <a:solidFill>
                <a:srgbClr val="FFFF66"/>
              </a:solidFill>
            </a:endParaRPr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3643313" y="1500188"/>
            <a:ext cx="215900" cy="1357312"/>
          </a:xfrm>
          <a:prstGeom prst="rightBrace">
            <a:avLst>
              <a:gd name="adj1" fmla="val 6115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tr-T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43313" y="2000250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0">
                <a:solidFill>
                  <a:srgbClr val="FF0000"/>
                </a:solidFill>
              </a:rPr>
              <a:t>İç Yapı</a:t>
            </a:r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>
            <a:off x="3714750" y="3214688"/>
            <a:ext cx="215900" cy="1500187"/>
          </a:xfrm>
          <a:prstGeom prst="rightBrace">
            <a:avLst>
              <a:gd name="adj1" fmla="val 7225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endParaRPr lang="tr-TR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00438" y="374650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0">
                <a:solidFill>
                  <a:srgbClr val="FF0000"/>
                </a:solidFill>
              </a:rPr>
              <a:t>Güneş Atmosferi</a:t>
            </a:r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357187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FF00"/>
                </a:solidFill>
              </a:rPr>
              <a:t>Çekirdek</a:t>
            </a:r>
          </a:p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FF00"/>
                </a:solidFill>
              </a:rPr>
              <a:t>Işımasal (Radyatif) Bölge</a:t>
            </a:r>
          </a:p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FF00"/>
                </a:solidFill>
              </a:rPr>
              <a:t>Konvektif Bölge</a:t>
            </a:r>
          </a:p>
          <a:p>
            <a:pPr>
              <a:lnSpc>
                <a:spcPct val="90000"/>
              </a:lnSpc>
            </a:pPr>
            <a:endParaRPr lang="tr-TR" sz="20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200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6600"/>
                </a:solidFill>
              </a:rPr>
              <a:t>Fotosfer</a:t>
            </a:r>
          </a:p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6600"/>
                </a:solidFill>
              </a:rPr>
              <a:t>Kromosfer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smtClean="0">
                <a:solidFill>
                  <a:srgbClr val="FF6600"/>
                </a:solidFill>
              </a:rPr>
              <a:t>              </a:t>
            </a:r>
            <a:r>
              <a:rPr lang="tr-TR" sz="2000" smtClean="0">
                <a:solidFill>
                  <a:srgbClr val="CC3300"/>
                </a:solidFill>
                <a:sym typeface="Wingdings" pitchFamily="2" charset="2"/>
              </a:rPr>
              <a:t> Geçiş Bölgesi</a:t>
            </a:r>
            <a:endParaRPr lang="tr-TR" sz="2000" smtClean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solidFill>
                  <a:srgbClr val="FF6600"/>
                </a:solidFill>
              </a:rPr>
              <a:t>Korona</a:t>
            </a:r>
          </a:p>
          <a:p>
            <a:pPr>
              <a:lnSpc>
                <a:spcPct val="90000"/>
              </a:lnSpc>
            </a:pPr>
            <a:endParaRPr lang="tr-TR" sz="200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tr-TR" sz="200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tr-TR" sz="200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200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smtClean="0">
                <a:solidFill>
                  <a:schemeClr val="bg1"/>
                </a:solidFill>
              </a:rPr>
              <a:t>dan oluşur.</a:t>
            </a:r>
            <a:r>
              <a:rPr lang="tr-TR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</p:spPr>
        <p:txBody>
          <a:bodyPr/>
          <a:lstStyle/>
          <a:p>
            <a:pPr algn="l"/>
            <a:r>
              <a:rPr lang="tr-TR" smtClean="0">
                <a:solidFill>
                  <a:srgbClr val="000099"/>
                </a:solidFill>
              </a:rPr>
              <a:t>Güneş’in İç Yapısı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685800" y="836613"/>
            <a:ext cx="5541963" cy="158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5105400" y="56388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029200" y="56388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200" b="0">
                <a:solidFill>
                  <a:schemeClr val="accent2"/>
                </a:solidFill>
              </a:rPr>
              <a:t>Sıcaklık,</a:t>
            </a:r>
            <a:r>
              <a:rPr lang="en-US" sz="2200" b="0">
                <a:solidFill>
                  <a:schemeClr val="accent2"/>
                </a:solidFill>
              </a:rPr>
              <a:t> </a:t>
            </a:r>
            <a:r>
              <a:rPr lang="tr-TR" sz="2200" b="0">
                <a:solidFill>
                  <a:schemeClr val="accent2"/>
                </a:solidFill>
              </a:rPr>
              <a:t>yoğunluk ve basınç</a:t>
            </a:r>
            <a:r>
              <a:rPr lang="en-US" sz="2200" b="0">
                <a:solidFill>
                  <a:schemeClr val="accent2"/>
                </a:solidFill>
              </a:rPr>
              <a:t> </a:t>
            </a:r>
            <a:r>
              <a:rPr lang="tr-TR" sz="2200" b="0">
                <a:solidFill>
                  <a:schemeClr val="accent2"/>
                </a:solidFill>
              </a:rPr>
              <a:t>azalıyor.</a:t>
            </a:r>
            <a:endParaRPr lang="en-US" sz="2200" b="0">
              <a:solidFill>
                <a:schemeClr val="accent2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133600" y="327660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0">
                <a:solidFill>
                  <a:schemeClr val="accent2"/>
                </a:solidFill>
              </a:rPr>
              <a:t>Ener</a:t>
            </a:r>
            <a:r>
              <a:rPr lang="tr-TR" sz="2400" b="0">
                <a:solidFill>
                  <a:schemeClr val="accent2"/>
                </a:solidFill>
              </a:rPr>
              <a:t>ji nükleer füzyonla üretilir.</a:t>
            </a:r>
            <a:endParaRPr lang="en-US" sz="2400" b="0">
              <a:solidFill>
                <a:schemeClr val="accent2"/>
              </a:solidFill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981200" y="2286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0">
                <a:solidFill>
                  <a:schemeClr val="accent2"/>
                </a:solidFill>
              </a:rPr>
              <a:t>Ener</a:t>
            </a:r>
            <a:r>
              <a:rPr lang="tr-TR" sz="2400" b="0">
                <a:solidFill>
                  <a:schemeClr val="accent2"/>
                </a:solidFill>
              </a:rPr>
              <a:t>ji ışımasal yolla taşınır.</a:t>
            </a:r>
            <a:endParaRPr lang="en-US" sz="2400" b="0">
              <a:solidFill>
                <a:schemeClr val="accent2"/>
              </a:solidFill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981200" y="990600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0">
                <a:solidFill>
                  <a:schemeClr val="accent2"/>
                </a:solidFill>
              </a:rPr>
              <a:t>Ener</a:t>
            </a:r>
            <a:r>
              <a:rPr lang="tr-TR" sz="2400" b="0">
                <a:solidFill>
                  <a:schemeClr val="accent2"/>
                </a:solidFill>
              </a:rPr>
              <a:t>ji konveksiyonla taşınır.</a:t>
            </a:r>
            <a:endParaRPr lang="en-US" sz="2400" b="0">
              <a:solidFill>
                <a:schemeClr val="accent2"/>
              </a:solidFill>
            </a:endParaRPr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V="1">
            <a:off x="1828800" y="1447800"/>
            <a:ext cx="0" cy="304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 rot="-5400000">
            <a:off x="-173831" y="2474119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800">
                <a:solidFill>
                  <a:srgbClr val="FF3300"/>
                </a:solidFill>
              </a:rPr>
              <a:t>     Enerji akışı</a:t>
            </a:r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267200" y="4114800"/>
            <a:ext cx="838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4191000" y="2819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4191000" y="1447800"/>
            <a:ext cx="533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2050" name="Picture 2" descr="interior of su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2" y="1093910"/>
            <a:ext cx="4606676" cy="46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836613"/>
            <a:ext cx="7620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b="0" dirty="0"/>
              <a:t> </a:t>
            </a:r>
            <a:r>
              <a:rPr lang="tr-TR" sz="2000" b="0" dirty="0"/>
              <a:t>Güneş’in görünen yüzey katmanı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sz="2000" b="0" dirty="0"/>
              <a:t> </a:t>
            </a:r>
            <a:r>
              <a:rPr lang="en-US" sz="2000" b="0" dirty="0"/>
              <a:t>De</a:t>
            </a:r>
            <a:r>
              <a:rPr lang="tr-TR" sz="2000" b="0" dirty="0"/>
              <a:t>rinlik</a:t>
            </a:r>
            <a:r>
              <a:rPr lang="en-US" sz="2000" b="0" dirty="0"/>
              <a:t> ≈ 500 km</a:t>
            </a:r>
            <a:endParaRPr lang="tr-TR" sz="2000" b="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sz="2000" b="0" dirty="0"/>
              <a:t> Sıcaklık</a:t>
            </a:r>
            <a:r>
              <a:rPr lang="en-US" sz="2000" b="0" dirty="0"/>
              <a:t> ≈ 5</a:t>
            </a:r>
            <a:r>
              <a:rPr lang="tr-TR" sz="2000" b="0" dirty="0"/>
              <a:t>78</a:t>
            </a:r>
            <a:r>
              <a:rPr lang="en-US" sz="2000" b="0" dirty="0"/>
              <a:t>0 K</a:t>
            </a:r>
            <a:endParaRPr lang="tr-TR" sz="2000" b="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sz="2000" b="0" dirty="0"/>
              <a:t> Güneş’in iç kısmında üretilen ışınımı soğurur ve tekrar salar.</a:t>
            </a:r>
            <a:endParaRPr lang="en-US" sz="2000" b="0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792163"/>
          </a:xfrm>
        </p:spPr>
        <p:txBody>
          <a:bodyPr/>
          <a:lstStyle/>
          <a:p>
            <a:pPr algn="l"/>
            <a:r>
              <a:rPr lang="tr-TR" sz="4000" smtClean="0">
                <a:solidFill>
                  <a:schemeClr val="tx1"/>
                </a:solidFill>
              </a:rPr>
              <a:t>Fotosfer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32777" name="Line 17"/>
          <p:cNvSpPr>
            <a:spLocks noChangeShapeType="1"/>
          </p:cNvSpPr>
          <p:nvPr/>
        </p:nvSpPr>
        <p:spPr bwMode="auto">
          <a:xfrm>
            <a:off x="755650" y="765175"/>
            <a:ext cx="698500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</p:spPr>
        <p:txBody>
          <a:bodyPr/>
          <a:lstStyle/>
          <a:p>
            <a:pPr algn="l"/>
            <a:r>
              <a:rPr lang="tr-TR" smtClean="0">
                <a:solidFill>
                  <a:srgbClr val="000099"/>
                </a:solidFill>
              </a:rPr>
              <a:t>Güneş Lekeleri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85800" y="838200"/>
            <a:ext cx="3581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257800" y="4419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400" b="0">
                <a:solidFill>
                  <a:schemeClr val="accent2"/>
                </a:solidFill>
              </a:rPr>
              <a:t>Fotosferin soğuk bölgeleri</a:t>
            </a:r>
            <a:r>
              <a:rPr lang="en-US" sz="2400" b="0">
                <a:solidFill>
                  <a:schemeClr val="accent2"/>
                </a:solidFill>
              </a:rPr>
              <a:t> (T </a:t>
            </a:r>
            <a:r>
              <a:rPr lang="en-US" sz="2400" b="0">
                <a:solidFill>
                  <a:schemeClr val="accent2"/>
                </a:solidFill>
                <a:cs typeface="Arial" charset="0"/>
              </a:rPr>
              <a:t>≈ 4200 K)</a:t>
            </a:r>
            <a:r>
              <a:rPr lang="en-US" sz="2400" b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5311775" y="53340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0">
                <a:solidFill>
                  <a:schemeClr val="accent2"/>
                </a:solidFill>
              </a:rPr>
              <a:t>Parlak Güneş üzerinde karanlık lekeler olarak görülürler.</a:t>
            </a:r>
            <a:endParaRPr lang="en-US" sz="2000" b="0">
              <a:solidFill>
                <a:schemeClr val="accent2"/>
              </a:solidFill>
            </a:endParaRPr>
          </a:p>
        </p:txBody>
      </p:sp>
      <p:pic>
        <p:nvPicPr>
          <p:cNvPr id="3074" name="Picture 2" descr="sun spo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8525"/>
            <a:ext cx="3814291" cy="38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n spot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1558"/>
            <a:ext cx="3710887" cy="2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285</Words>
  <Application>Microsoft Office PowerPoint</Application>
  <PresentationFormat>On-screen Show (4:3)</PresentationFormat>
  <Paragraphs>79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Modèle par défaut</vt:lpstr>
      <vt:lpstr>Default Design</vt:lpstr>
      <vt:lpstr>GÜNEŞ</vt:lpstr>
      <vt:lpstr>İçerik</vt:lpstr>
      <vt:lpstr>PowerPoint Presentation</vt:lpstr>
      <vt:lpstr>PowerPoint Presentation</vt:lpstr>
      <vt:lpstr>Güneş’in İç Yapısı ve Atmosferi</vt:lpstr>
      <vt:lpstr>PowerPoint Presentation</vt:lpstr>
      <vt:lpstr>Güneş’in İç Yapısı</vt:lpstr>
      <vt:lpstr>Fotosfer</vt:lpstr>
      <vt:lpstr>Güneş Lekeleri</vt:lpstr>
      <vt:lpstr>PowerPoint Presentation</vt:lpstr>
      <vt:lpstr>PowerPoint Presentation</vt:lpstr>
      <vt:lpstr>PowerPoint Presentation</vt:lpstr>
      <vt:lpstr>Güneş’in Yaşamı</vt:lpstr>
    </vt:vector>
  </TitlesOfParts>
  <Company>Party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Ric</dc:creator>
  <cp:lastModifiedBy>unicorn</cp:lastModifiedBy>
  <cp:revision>232</cp:revision>
  <dcterms:created xsi:type="dcterms:W3CDTF">2008-05-06T17:35:57Z</dcterms:created>
  <dcterms:modified xsi:type="dcterms:W3CDTF">2018-04-01T13:08:29Z</dcterms:modified>
</cp:coreProperties>
</file>