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  <p:sldMasterId id="2147483698" r:id="rId2"/>
  </p:sldMasterIdLst>
  <p:notesMasterIdLst>
    <p:notesMasterId r:id="rId14"/>
  </p:notesMasterIdLst>
  <p:sldIdLst>
    <p:sldId id="293" r:id="rId3"/>
    <p:sldId id="271" r:id="rId4"/>
    <p:sldId id="283" r:id="rId5"/>
    <p:sldId id="275" r:id="rId6"/>
    <p:sldId id="272" r:id="rId7"/>
    <p:sldId id="273" r:id="rId8"/>
    <p:sldId id="278" r:id="rId9"/>
    <p:sldId id="284" r:id="rId10"/>
    <p:sldId id="277" r:id="rId11"/>
    <p:sldId id="279" r:id="rId12"/>
    <p:sldId id="28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85570" autoAdjust="0"/>
  </p:normalViewPr>
  <p:slideViewPr>
    <p:cSldViewPr>
      <p:cViewPr varScale="1">
        <p:scale>
          <a:sx n="43" d="100"/>
          <a:sy n="43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0E694-36CF-4695-9E0E-7CA47E634CDF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C13E-740D-4F65-BB95-AF26655E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86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0D9E07A-D3D6-4B3D-92B8-BC788274BEDA}" type="slidenum">
              <a:rPr lang="it-IT" sz="1200">
                <a:solidFill>
                  <a:prstClr val="black"/>
                </a:solidFill>
              </a:rPr>
              <a:pPr/>
              <a:t>1</a:t>
            </a:fld>
            <a:endParaRPr lang="it-IT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94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941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4F32E-8B14-4263-B958-A48C610759B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8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FA68-57AA-4CE3-A9B6-7B5188B6FAC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88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B4EA8-C392-4F38-BA24-100173E6DA7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3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41E82-8BB9-4240-8670-6A24A408FA2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29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987B-5BCB-47AF-B5F4-3278E8EDF81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77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D816D-8303-4F06-8ABC-43B47667D7C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4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815F-BD48-477C-9CE0-49E161174E8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40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C9915-A2D9-4BAF-8BD5-8A08AD22173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6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124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86DF3-F8F6-4118-A198-35AE5D33537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33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A153-E9B9-463C-8D2C-FFDA46A7F5B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182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CD42A-271A-441F-AA65-15E62D26369F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5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18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04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20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21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2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29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48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98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58F230A-8DA3-417A-AF71-785EF13D1723}" type="slidenum">
              <a:rPr lang="it-IT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7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/>
              <a:t>L’eredità poetica dannunziana</a:t>
            </a:r>
            <a:endParaRPr lang="it-IT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Classe: </a:t>
            </a:r>
            <a:r>
              <a:rPr lang="it-IT" dirty="0" smtClean="0"/>
              <a:t>V </a:t>
            </a:r>
            <a:r>
              <a:rPr lang="it-IT" dirty="0" smtClean="0"/>
              <a:t>L.S. </a:t>
            </a:r>
          </a:p>
          <a:p>
            <a:pPr eaLnBrk="1" hangingPunct="1"/>
            <a:r>
              <a:rPr lang="it-IT" dirty="0" smtClean="0"/>
              <a:t>Prof.ssa  Francesca Baldini </a:t>
            </a:r>
          </a:p>
        </p:txBody>
      </p:sp>
      <p:pic>
        <p:nvPicPr>
          <p:cNvPr id="2052" name="Picture 5" descr="logo_s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02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Montale e l’«attraversamento di D’Annunzio»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9512" y="1556791"/>
            <a:ext cx="4317876" cy="618083"/>
          </a:xfrm>
        </p:spPr>
        <p:txBody>
          <a:bodyPr/>
          <a:lstStyle/>
          <a:p>
            <a:r>
              <a:rPr lang="it-IT" i="1" dirty="0" smtClean="0"/>
              <a:t>Piove</a:t>
            </a:r>
            <a:r>
              <a:rPr lang="it-IT" dirty="0" smtClean="0"/>
              <a:t>, da </a:t>
            </a:r>
            <a:r>
              <a:rPr lang="it-IT" i="1" dirty="0" smtClean="0"/>
              <a:t>Satura </a:t>
            </a:r>
            <a:r>
              <a:rPr lang="it-IT" dirty="0" smtClean="0"/>
              <a:t>II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512" y="2132856"/>
            <a:ext cx="3682752" cy="47251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7200" dirty="0" smtClean="0"/>
              <a:t>[…] </a:t>
            </a:r>
            <a:r>
              <a:rPr lang="it-IT" sz="7200" u="sng" dirty="0" smtClean="0"/>
              <a:t>Piove</a:t>
            </a:r>
          </a:p>
          <a:p>
            <a:pPr marL="0" indent="0">
              <a:buNone/>
            </a:pPr>
            <a:r>
              <a:rPr lang="it-IT" sz="7200" dirty="0" smtClean="0"/>
              <a:t>non sulla </a:t>
            </a:r>
            <a:r>
              <a:rPr lang="it-IT" sz="7200" u="sng" dirty="0" smtClean="0"/>
              <a:t>favola bella</a:t>
            </a:r>
          </a:p>
          <a:p>
            <a:pPr marL="0" indent="0">
              <a:buNone/>
            </a:pPr>
            <a:r>
              <a:rPr lang="it-IT" sz="7200" dirty="0" smtClean="0"/>
              <a:t>di lontane stagioni,</a:t>
            </a:r>
          </a:p>
          <a:p>
            <a:pPr marL="0" indent="0">
              <a:buNone/>
            </a:pPr>
            <a:r>
              <a:rPr lang="it-IT" sz="7200" dirty="0" smtClean="0"/>
              <a:t>ma sulla cartella</a:t>
            </a:r>
          </a:p>
          <a:p>
            <a:pPr marL="0" indent="0">
              <a:buNone/>
            </a:pPr>
            <a:r>
              <a:rPr lang="it-IT" sz="7200" dirty="0" smtClean="0"/>
              <a:t>esattoriale,</a:t>
            </a:r>
          </a:p>
          <a:p>
            <a:pPr marL="0" indent="0">
              <a:buNone/>
            </a:pPr>
            <a:r>
              <a:rPr lang="it-IT" sz="7200" u="sng" dirty="0"/>
              <a:t>p</a:t>
            </a:r>
            <a:r>
              <a:rPr lang="it-IT" sz="7200" u="sng" dirty="0" smtClean="0"/>
              <a:t>iove</a:t>
            </a:r>
            <a:r>
              <a:rPr lang="it-IT" sz="7200" dirty="0" smtClean="0"/>
              <a:t> sugli ossi di seppia </a:t>
            </a:r>
          </a:p>
          <a:p>
            <a:pPr marL="0" indent="0">
              <a:buNone/>
            </a:pPr>
            <a:r>
              <a:rPr lang="it-IT" sz="7200" dirty="0" smtClean="0"/>
              <a:t>E sulla greppia nazionale.</a:t>
            </a:r>
          </a:p>
          <a:p>
            <a:pPr marL="0" indent="0">
              <a:buNone/>
            </a:pPr>
            <a:r>
              <a:rPr lang="it-IT" sz="9600" b="1" i="1" dirty="0" smtClean="0"/>
              <a:t>I limoni</a:t>
            </a:r>
            <a:r>
              <a:rPr lang="it-IT" sz="9600" b="1" dirty="0" smtClean="0"/>
              <a:t>, da </a:t>
            </a:r>
            <a:r>
              <a:rPr lang="it-IT" sz="9600" b="1" i="1" dirty="0" smtClean="0"/>
              <a:t>Ossi di seppia</a:t>
            </a:r>
          </a:p>
          <a:p>
            <a:pPr marL="0" indent="0">
              <a:buNone/>
            </a:pPr>
            <a:r>
              <a:rPr lang="it-IT" sz="7200" dirty="0" smtClean="0"/>
              <a:t>Ascoltami, i poeti laureati</a:t>
            </a:r>
          </a:p>
          <a:p>
            <a:pPr marL="0" indent="0">
              <a:buNone/>
            </a:pPr>
            <a:r>
              <a:rPr lang="it-IT" sz="7200" dirty="0" smtClean="0"/>
              <a:t>si muovono soltanto tra le piante</a:t>
            </a:r>
          </a:p>
          <a:p>
            <a:pPr marL="0" indent="0" algn="just">
              <a:buNone/>
            </a:pPr>
            <a:r>
              <a:rPr lang="it-IT" sz="7200" dirty="0" smtClean="0"/>
              <a:t>dai nomi poco usati: bossi, ligustri o acanti.</a:t>
            </a:r>
          </a:p>
          <a:p>
            <a:pPr marL="0" indent="0" algn="just">
              <a:buNone/>
            </a:pPr>
            <a:r>
              <a:rPr lang="it-IT" sz="7200" dirty="0" smtClean="0"/>
              <a:t>Io, per me, amo le strade che riescono agli erbosi</a:t>
            </a:r>
          </a:p>
          <a:p>
            <a:pPr marL="0" indent="0" algn="just">
              <a:buNone/>
            </a:pPr>
            <a:r>
              <a:rPr lang="it-IT" sz="7200" dirty="0" smtClean="0"/>
              <a:t>fossi dove in pozzanghere</a:t>
            </a:r>
          </a:p>
          <a:p>
            <a:pPr marL="0" indent="0" algn="just">
              <a:buNone/>
            </a:pPr>
            <a:r>
              <a:rPr lang="it-IT" sz="7200" dirty="0" smtClean="0"/>
              <a:t>mezzo seccate agguantano i ragazzi</a:t>
            </a:r>
          </a:p>
          <a:p>
            <a:pPr marL="0" indent="0" algn="just">
              <a:buNone/>
            </a:pPr>
            <a:r>
              <a:rPr lang="it-IT" sz="7200" dirty="0" smtClean="0"/>
              <a:t>qualche sparuta anguilla […]</a:t>
            </a:r>
          </a:p>
          <a:p>
            <a:pPr marL="0" indent="0" algn="just">
              <a:buNone/>
            </a:pPr>
            <a:r>
              <a:rPr lang="it-IT" sz="6000" dirty="0" smtClean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707904" y="1628799"/>
            <a:ext cx="4978897" cy="546075"/>
          </a:xfrm>
        </p:spPr>
        <p:txBody>
          <a:bodyPr/>
          <a:lstStyle/>
          <a:p>
            <a:r>
              <a:rPr lang="it-IT" dirty="0" smtClean="0"/>
              <a:t>Montale, </a:t>
            </a:r>
            <a:r>
              <a:rPr lang="it-IT" i="1" dirty="0" smtClean="0"/>
              <a:t>Farfalla di </a:t>
            </a:r>
            <a:r>
              <a:rPr lang="it-IT" i="1" dirty="0" err="1" smtClean="0"/>
              <a:t>Dinard</a:t>
            </a:r>
            <a:endParaRPr lang="it-IT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779912" y="2174875"/>
            <a:ext cx="4680520" cy="3951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«D’Annunzio nella recente tradizione italiana […] è presente in tutti perché ha sperimentato o sfiorato tutte le possibilità linguistiche e prosodiche del nostro tempo. In questo senso non aver appreso da lui sarebbe un pessimo segno».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123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Letture consigliate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L. Anceschi, </a:t>
            </a:r>
            <a:r>
              <a:rPr lang="it-IT" i="1" dirty="0" smtClean="0"/>
              <a:t>Poetiche di Pascoli e D’Annunzio</a:t>
            </a:r>
            <a:r>
              <a:rPr lang="it-IT" dirty="0" smtClean="0"/>
              <a:t>, in </a:t>
            </a:r>
            <a:r>
              <a:rPr lang="it-IT" i="1" dirty="0" smtClean="0"/>
              <a:t>Novecento</a:t>
            </a:r>
            <a:r>
              <a:rPr lang="it-IT" dirty="0" smtClean="0"/>
              <a:t>, vol. I, Milano 1961.</a:t>
            </a:r>
          </a:p>
          <a:p>
            <a:pPr algn="just"/>
            <a:r>
              <a:rPr lang="it-IT" dirty="0" smtClean="0"/>
              <a:t>P.V. </a:t>
            </a:r>
            <a:r>
              <a:rPr lang="it-IT" dirty="0" err="1" smtClean="0"/>
              <a:t>Mengaldo</a:t>
            </a:r>
            <a:r>
              <a:rPr lang="it-IT" dirty="0" smtClean="0"/>
              <a:t>, </a:t>
            </a:r>
            <a:r>
              <a:rPr lang="it-IT" i="1" dirty="0" smtClean="0"/>
              <a:t>D’Annunzio e la lingua poetica del Novecento</a:t>
            </a:r>
            <a:r>
              <a:rPr lang="it-IT" dirty="0" smtClean="0"/>
              <a:t>, in </a:t>
            </a:r>
            <a:r>
              <a:rPr lang="it-IT" i="1" dirty="0" smtClean="0"/>
              <a:t>La tradizione del </a:t>
            </a:r>
            <a:r>
              <a:rPr lang="it-IT" i="1" dirty="0" err="1" smtClean="0"/>
              <a:t>Nocecento</a:t>
            </a:r>
            <a:r>
              <a:rPr lang="it-IT" i="1" dirty="0" smtClean="0"/>
              <a:t>. Prima serie</a:t>
            </a:r>
            <a:r>
              <a:rPr lang="it-IT" dirty="0" smtClean="0"/>
              <a:t>, Torino 1999.</a:t>
            </a:r>
          </a:p>
          <a:p>
            <a:pPr algn="just"/>
            <a:r>
              <a:rPr lang="it-IT" dirty="0" smtClean="0"/>
              <a:t>C. </a:t>
            </a:r>
            <a:r>
              <a:rPr lang="it-IT" dirty="0" err="1" smtClean="0"/>
              <a:t>Marazzini</a:t>
            </a:r>
            <a:r>
              <a:rPr lang="it-IT" dirty="0" smtClean="0"/>
              <a:t>, </a:t>
            </a:r>
            <a:r>
              <a:rPr lang="it-IT" i="1" dirty="0" smtClean="0"/>
              <a:t>La lingua italiana</a:t>
            </a:r>
            <a:r>
              <a:rPr lang="it-IT" dirty="0" smtClean="0"/>
              <a:t>, pp. 415-419, Bologna 1994.</a:t>
            </a:r>
          </a:p>
          <a:p>
            <a:pPr algn="just"/>
            <a:r>
              <a:rPr lang="it-IT" dirty="0" smtClean="0"/>
              <a:t>P.G. Beltrami, </a:t>
            </a:r>
            <a:r>
              <a:rPr lang="it-IT" i="1" dirty="0" smtClean="0"/>
              <a:t>La metrica italiana</a:t>
            </a:r>
            <a:r>
              <a:rPr lang="it-IT" dirty="0" smtClean="0"/>
              <a:t>, pp. </a:t>
            </a:r>
            <a:r>
              <a:rPr lang="it-IT" smtClean="0"/>
              <a:t>132- 138, Bologna 1991.</a:t>
            </a:r>
            <a:endParaRPr lang="it-IT" dirty="0" smtClean="0"/>
          </a:p>
          <a:p>
            <a:pPr algn="just"/>
            <a:endParaRPr lang="it-IT" dirty="0"/>
          </a:p>
        </p:txBody>
      </p:sp>
      <p:pic>
        <p:nvPicPr>
          <p:cNvPr id="19458" name="Picture 2" descr="F:\bibliografia e sitograf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860" y="121258"/>
            <a:ext cx="360582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5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linguaggio dannunziano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 principali tratti del linguaggio dannunziano:</a:t>
            </a:r>
          </a:p>
          <a:p>
            <a:pPr algn="just">
              <a:buFontTx/>
              <a:buChar char="-"/>
            </a:pPr>
            <a:r>
              <a:rPr lang="it-IT" dirty="0" smtClean="0"/>
              <a:t>a livello lessicale: sostantivi frequentativi,   provenienti da verbi, con suffissi in –</a:t>
            </a:r>
            <a:r>
              <a:rPr lang="it-IT" dirty="0" err="1" smtClean="0"/>
              <a:t>ìo</a:t>
            </a:r>
            <a:r>
              <a:rPr lang="it-IT" dirty="0" smtClean="0"/>
              <a:t>, -</a:t>
            </a:r>
            <a:r>
              <a:rPr lang="it-IT" dirty="0" err="1" smtClean="0"/>
              <a:t>ìa</a:t>
            </a:r>
            <a:r>
              <a:rPr lang="it-IT" dirty="0" smtClean="0"/>
              <a:t>; verbi con prefisso -in o in –</a:t>
            </a:r>
            <a:r>
              <a:rPr lang="it-IT" dirty="0" err="1" smtClean="0"/>
              <a:t>eggiare</a:t>
            </a:r>
            <a:r>
              <a:rPr lang="it-IT" dirty="0" smtClean="0"/>
              <a:t>; sostantivi in </a:t>
            </a:r>
            <a:r>
              <a:rPr lang="it-IT" dirty="0"/>
              <a:t>-</a:t>
            </a:r>
            <a:r>
              <a:rPr lang="it-IT" dirty="0" smtClean="0"/>
              <a:t>mento, in –ame, in –</a:t>
            </a:r>
            <a:r>
              <a:rPr lang="it-IT" dirty="0" err="1" smtClean="0"/>
              <a:t>ura</a:t>
            </a:r>
            <a:r>
              <a:rPr lang="it-IT" dirty="0" smtClean="0"/>
              <a:t>, in –</a:t>
            </a:r>
            <a:r>
              <a:rPr lang="it-IT" dirty="0" err="1" smtClean="0"/>
              <a:t>udine</a:t>
            </a:r>
            <a:r>
              <a:rPr lang="it-IT" dirty="0" smtClean="0"/>
              <a:t>;</a:t>
            </a:r>
          </a:p>
          <a:p>
            <a:pPr algn="just">
              <a:buFontTx/>
              <a:buChar char="-"/>
            </a:pPr>
            <a:r>
              <a:rPr lang="it-IT" dirty="0" smtClean="0"/>
              <a:t>a livello sintattico: stile nominale; sintassi fatta di enumerazioni e accumuli;</a:t>
            </a:r>
          </a:p>
          <a:p>
            <a:pPr>
              <a:buFontTx/>
              <a:buChar char="-"/>
            </a:pPr>
            <a:r>
              <a:rPr lang="it-IT" dirty="0" smtClean="0"/>
              <a:t>a livello retorico: linguaggio analogico;</a:t>
            </a:r>
          </a:p>
          <a:p>
            <a:pPr algn="just">
              <a:buFontTx/>
              <a:buChar char="-"/>
            </a:pPr>
            <a:r>
              <a:rPr lang="it-IT" dirty="0" smtClean="0"/>
              <a:t>a livello metrico: assonanze, rime imperfette; verso libero.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56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diversa eredità di Pascoli e D’annunzio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2290" name="Picture 2" descr="F:\pascoli 9 b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9" y="1556792"/>
            <a:ext cx="446977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F:\D'Annunzio 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1556792"/>
            <a:ext cx="388843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0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Pascoli e D’Annunzio: </a:t>
            </a:r>
            <a:br>
              <a:rPr lang="it-IT" dirty="0" smtClean="0"/>
            </a:br>
            <a:r>
              <a:rPr lang="it-IT" dirty="0" smtClean="0"/>
              <a:t>due diverse modalità di lascito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  continuità della «poetica degli oggetti» da Pascoli a Montale</a:t>
            </a:r>
          </a:p>
          <a:p>
            <a:r>
              <a:rPr lang="it-IT" dirty="0" smtClean="0"/>
              <a:t>Una parziale consonanza tra poetiche: D’Annunzio e il Futurismo</a:t>
            </a:r>
          </a:p>
          <a:p>
            <a:pPr algn="just"/>
            <a:r>
              <a:rPr lang="it-IT" dirty="0" smtClean="0"/>
              <a:t>Il complesso e ambivalente rapporto tra D’Annunzio e il Crepuscolarismo: dalla ammirata suggestione per il </a:t>
            </a:r>
            <a:r>
              <a:rPr lang="it-IT" i="1" dirty="0" smtClean="0"/>
              <a:t>Poema Paradisiaco</a:t>
            </a:r>
            <a:r>
              <a:rPr lang="it-IT" dirty="0" smtClean="0"/>
              <a:t> alla diffidenza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17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Problematizzazione</a:t>
            </a:r>
            <a:r>
              <a:rPr lang="it-IT" dirty="0" smtClean="0"/>
              <a:t> del concetto di «eredità poetica dannunziana»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it-IT" sz="2400" dirty="0" smtClean="0"/>
              <a:t>L’eredità come lascito linguistico</a:t>
            </a:r>
          </a:p>
          <a:p>
            <a:r>
              <a:rPr lang="it-IT" sz="2400" dirty="0" smtClean="0"/>
              <a:t>D’Annunzio e i Futuristi: l’analogia e il verso libero</a:t>
            </a:r>
          </a:p>
          <a:p>
            <a:r>
              <a:rPr lang="it-IT" sz="2400" dirty="0" smtClean="0"/>
              <a:t>D’Annunzio e Ungaretti: la sacralità della parola</a:t>
            </a:r>
          </a:p>
          <a:p>
            <a:r>
              <a:rPr lang="it-IT" sz="2400" dirty="0" smtClean="0"/>
              <a:t>D’Annunzio e i Crepuscolari: plagi dannunziani nell’opera di Gozzano </a:t>
            </a:r>
          </a:p>
          <a:p>
            <a:r>
              <a:rPr lang="it-IT" sz="2400" dirty="0" smtClean="0"/>
              <a:t>D’Annunzio e Montale: dal rifiuto dei «poeti laureati» alla necessità di un «attraversamento» della poesia di D’Annunzio per arrivare a una nuova dimensione espressiva</a:t>
            </a:r>
          </a:p>
          <a:p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 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228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 futuristi: tra superomismo ideologico ed esaltazione dell’analogia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6805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i="1" dirty="0" smtClean="0"/>
              <a:t>Manifesto del Futurismo, </a:t>
            </a:r>
            <a:r>
              <a:rPr lang="it-IT" b="1" dirty="0" smtClean="0"/>
              <a:t>par.3</a:t>
            </a:r>
          </a:p>
          <a:p>
            <a:pPr marL="0" indent="0" algn="just">
              <a:buNone/>
            </a:pPr>
            <a:r>
              <a:rPr lang="it-IT" dirty="0" smtClean="0"/>
              <a:t>La letteratura esaltò fino a oggi l’immobilità pensosa, l’estasi e il sonno. Noi vogliamo esaltare il movimento aggressivo, l’insonnia febbrile, il passo di corsa, il salto mortale, lo schiaffo e il pugno.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i="1" dirty="0" smtClean="0"/>
              <a:t>Manifesto tecnico della letteratura futurista, </a:t>
            </a:r>
            <a:r>
              <a:rPr lang="it-IT" b="1" dirty="0" smtClean="0"/>
              <a:t>par. 7</a:t>
            </a:r>
          </a:p>
          <a:p>
            <a:pPr marL="0" indent="0" algn="just">
              <a:buNone/>
            </a:pPr>
            <a:r>
              <a:rPr lang="it-IT" dirty="0" smtClean="0"/>
              <a:t>L’analogia non è altro che l’amore profondo che collega le cose distanti, apparentemente diverse e ostili. Solo per mezzo di analogie vastissime uno stile orchestrale può abbracciare la vita della materia.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19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Ungaretti: tra adesione al verso libero e rifiuto della magniloquenza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i="1" dirty="0" smtClean="0"/>
              <a:t>Il porto sepolto</a:t>
            </a:r>
            <a:r>
              <a:rPr lang="it-IT" dirty="0" smtClean="0"/>
              <a:t>, da </a:t>
            </a:r>
            <a:r>
              <a:rPr lang="it-IT" i="1" dirty="0" smtClean="0"/>
              <a:t>L’allegria</a:t>
            </a:r>
            <a:endParaRPr lang="it-IT" i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it-IT" sz="2000" dirty="0" smtClean="0"/>
              <a:t>Mariano, 29 giugno 1916</a:t>
            </a:r>
          </a:p>
          <a:p>
            <a:pPr marL="0" indent="0" algn="just">
              <a:buNone/>
            </a:pPr>
            <a:r>
              <a:rPr lang="it-IT" dirty="0" smtClean="0"/>
              <a:t>Vi arriva il poeta</a:t>
            </a:r>
          </a:p>
          <a:p>
            <a:pPr marL="0" indent="0" algn="just">
              <a:buNone/>
            </a:pPr>
            <a:r>
              <a:rPr lang="it-IT" dirty="0" smtClean="0"/>
              <a:t>e poi torna alla luce con i suoi canti</a:t>
            </a:r>
          </a:p>
          <a:p>
            <a:pPr marL="0" indent="0" algn="just">
              <a:buNone/>
            </a:pPr>
            <a:r>
              <a:rPr lang="it-IT" dirty="0" smtClean="0"/>
              <a:t>e li disperde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Di questa poesia </a:t>
            </a:r>
          </a:p>
          <a:p>
            <a:pPr marL="0" indent="0" algn="just">
              <a:buNone/>
            </a:pPr>
            <a:r>
              <a:rPr lang="it-IT" dirty="0" smtClean="0"/>
              <a:t>mi resta</a:t>
            </a:r>
          </a:p>
          <a:p>
            <a:pPr marL="0" indent="0" algn="just">
              <a:buNone/>
            </a:pPr>
            <a:r>
              <a:rPr lang="it-IT" dirty="0" smtClean="0"/>
              <a:t>quel nulla</a:t>
            </a:r>
          </a:p>
          <a:p>
            <a:pPr marL="0" indent="0" algn="just">
              <a:buNone/>
            </a:pPr>
            <a:r>
              <a:rPr lang="it-IT" dirty="0" smtClean="0"/>
              <a:t>di inesauribile segreto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504055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it-IT" sz="3200" dirty="0" smtClean="0"/>
          </a:p>
          <a:p>
            <a:pPr marL="0" indent="0" algn="just">
              <a:buNone/>
            </a:pPr>
            <a:endParaRPr lang="it-IT" sz="3200" dirty="0"/>
          </a:p>
          <a:p>
            <a:pPr marL="0" indent="0" algn="just">
              <a:buNone/>
            </a:pPr>
            <a:endParaRPr lang="it-IT" sz="3200" dirty="0" smtClean="0"/>
          </a:p>
          <a:p>
            <a:pPr marL="0" indent="0" algn="just">
              <a:buNone/>
            </a:pPr>
            <a:endParaRPr lang="it-IT" sz="3200" dirty="0"/>
          </a:p>
          <a:p>
            <a:pPr marL="0" indent="0" algn="just">
              <a:buNone/>
            </a:pPr>
            <a:endParaRPr lang="it-IT" sz="3200" dirty="0" smtClean="0"/>
          </a:p>
          <a:p>
            <a:pPr marL="0" indent="0" algn="just">
              <a:buNone/>
            </a:pPr>
            <a:endParaRPr lang="it-IT" sz="3200" dirty="0"/>
          </a:p>
          <a:p>
            <a:pPr marL="0" indent="0" algn="just">
              <a:buNone/>
            </a:pPr>
            <a:endParaRPr lang="it-IT" sz="3400" b="1" dirty="0" smtClean="0"/>
          </a:p>
          <a:p>
            <a:pPr marL="0" indent="0" algn="just">
              <a:buNone/>
            </a:pPr>
            <a:endParaRPr lang="it-IT" sz="3400" b="1" dirty="0"/>
          </a:p>
          <a:p>
            <a:pPr marL="0" indent="0" algn="just">
              <a:buNone/>
            </a:pPr>
            <a:r>
              <a:rPr lang="it-IT" sz="3400" b="1" dirty="0" smtClean="0"/>
              <a:t>Lettera ad Ardengo Soffici, 27 agosto 1923</a:t>
            </a:r>
            <a:endParaRPr lang="it-IT" sz="3200" dirty="0" smtClean="0"/>
          </a:p>
          <a:p>
            <a:pPr marL="0" indent="0" algn="just">
              <a:buNone/>
            </a:pPr>
            <a:r>
              <a:rPr lang="it-IT" sz="3200" dirty="0" smtClean="0"/>
              <a:t>«Gabriele D’Annunzio, il maestro di tutti noi».</a:t>
            </a:r>
            <a:endParaRPr lang="it-IT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5"/>
            <a:ext cx="4104456" cy="3320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2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704855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Gozzano e Montale: </a:t>
            </a:r>
            <a:br>
              <a:rPr lang="it-IT" dirty="0" smtClean="0"/>
            </a:br>
            <a:r>
              <a:rPr lang="it-IT" dirty="0" smtClean="0"/>
              <a:t>due diversi rapporti col Vate</a:t>
            </a:r>
            <a:r>
              <a:rPr lang="it-IT" sz="3600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73016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4338" name="Picture 2" descr="F:\guido gozz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0324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F:\eugenio montale 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40324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1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9412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Gozzano: il «cozzo dell’aulico col prosaico»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sz="9600" i="1" dirty="0" smtClean="0"/>
              <a:t>L’Altro</a:t>
            </a:r>
            <a:r>
              <a:rPr lang="it-IT" sz="9600" dirty="0" smtClean="0"/>
              <a:t>, da Poesie Sparse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[…] Ma pur ti perdono l’aiuto</a:t>
            </a:r>
          </a:p>
          <a:p>
            <a:pPr marL="0" indent="0">
              <a:buNone/>
            </a:pPr>
            <a:r>
              <a:rPr lang="it-IT" dirty="0" smtClean="0"/>
              <a:t>che non mi desti se penso</a:t>
            </a:r>
          </a:p>
          <a:p>
            <a:pPr marL="0" indent="0">
              <a:buNone/>
            </a:pPr>
            <a:r>
              <a:rPr lang="it-IT" dirty="0" smtClean="0"/>
              <a:t>che avresti anche potuto,</a:t>
            </a:r>
          </a:p>
          <a:p>
            <a:pPr marL="0" indent="0">
              <a:buNone/>
            </a:pPr>
            <a:r>
              <a:rPr lang="it-IT" dirty="0" smtClean="0"/>
              <a:t>Invece di farmi </a:t>
            </a:r>
            <a:r>
              <a:rPr lang="it-IT" dirty="0" err="1" smtClean="0"/>
              <a:t>gozzano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un po’ scimunito ma greggio,</a:t>
            </a:r>
          </a:p>
          <a:p>
            <a:pPr marL="0" indent="0">
              <a:buNone/>
            </a:pPr>
            <a:r>
              <a:rPr lang="it-IT" dirty="0" smtClean="0"/>
              <a:t>farmi </a:t>
            </a:r>
            <a:r>
              <a:rPr lang="it-IT" dirty="0" err="1" smtClean="0"/>
              <a:t>gabriel</a:t>
            </a:r>
            <a:r>
              <a:rPr lang="it-IT" dirty="0" smtClean="0"/>
              <a:t> dannunziano:</a:t>
            </a:r>
          </a:p>
          <a:p>
            <a:pPr marL="0" indent="0">
              <a:buNone/>
            </a:pPr>
            <a:r>
              <a:rPr lang="it-IT" dirty="0" smtClean="0"/>
              <a:t>sarebbe stato ben peggio!</a:t>
            </a:r>
          </a:p>
          <a:p>
            <a:pPr marL="0" indent="0">
              <a:buNone/>
            </a:pPr>
            <a:r>
              <a:rPr lang="it-IT" dirty="0" smtClean="0"/>
              <a:t>[…] non cedo per tutte le </a:t>
            </a:r>
            <a:r>
              <a:rPr lang="it-IT" i="1" dirty="0" smtClean="0"/>
              <a:t>Laud</a:t>
            </a:r>
            <a:r>
              <a:rPr lang="it-IT" dirty="0" smtClean="0"/>
              <a:t>i</a:t>
            </a:r>
          </a:p>
          <a:p>
            <a:pPr marL="0" indent="0">
              <a:buNone/>
            </a:pPr>
            <a:r>
              <a:rPr lang="it-IT" dirty="0" smtClean="0"/>
              <a:t>quest’altro </a:t>
            </a:r>
            <a:r>
              <a:rPr lang="it-IT" dirty="0" err="1" smtClean="0"/>
              <a:t>gozzano</a:t>
            </a:r>
            <a:r>
              <a:rPr lang="it-IT" dirty="0" smtClean="0"/>
              <a:t> bambino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16016" y="1484784"/>
            <a:ext cx="4041775" cy="639762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sz="9600" dirty="0" smtClean="0"/>
          </a:p>
          <a:p>
            <a:endParaRPr lang="it-IT" sz="9600" dirty="0"/>
          </a:p>
          <a:p>
            <a:endParaRPr lang="it-IT" sz="9600" dirty="0" smtClean="0"/>
          </a:p>
          <a:p>
            <a:r>
              <a:rPr lang="it-IT" sz="9600" i="1" dirty="0" smtClean="0"/>
              <a:t>La via del rifugio</a:t>
            </a:r>
            <a:r>
              <a:rPr lang="it-IT" sz="9600" dirty="0" smtClean="0"/>
              <a:t>, da </a:t>
            </a:r>
            <a:r>
              <a:rPr lang="it-IT" sz="9600" i="1" dirty="0" smtClean="0"/>
              <a:t>La via del rifugio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t-IT" sz="2600" dirty="0">
                <a:solidFill>
                  <a:prstClr val="black"/>
                </a:solidFill>
              </a:rPr>
              <a:t>[…] Bimbe di mia sorella,</a:t>
            </a:r>
          </a:p>
          <a:p>
            <a:pPr marL="0" lvl="0" indent="0">
              <a:buNone/>
            </a:pPr>
            <a:r>
              <a:rPr lang="it-IT" sz="2600" dirty="0">
                <a:solidFill>
                  <a:prstClr val="black"/>
                </a:solidFill>
              </a:rPr>
              <a:t> e voi, senza sapere</a:t>
            </a:r>
          </a:p>
          <a:p>
            <a:pPr marL="0" lvl="0" indent="0">
              <a:buNone/>
            </a:pPr>
            <a:r>
              <a:rPr lang="it-IT" sz="2600" dirty="0">
                <a:solidFill>
                  <a:prstClr val="black"/>
                </a:solidFill>
              </a:rPr>
              <a:t>cantate al mio piacere</a:t>
            </a:r>
          </a:p>
          <a:p>
            <a:pPr marL="0" lvl="0" indent="0">
              <a:buNone/>
            </a:pPr>
            <a:r>
              <a:rPr lang="it-IT" sz="2600" dirty="0">
                <a:solidFill>
                  <a:prstClr val="black"/>
                </a:solidFill>
              </a:rPr>
              <a:t>la sua </a:t>
            </a:r>
            <a:r>
              <a:rPr lang="it-IT" sz="2600" u="sng" dirty="0">
                <a:solidFill>
                  <a:prstClr val="black"/>
                </a:solidFill>
              </a:rPr>
              <a:t>favola bella*</a:t>
            </a:r>
            <a:r>
              <a:rPr lang="it-IT" sz="26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it-IT" dirty="0">
                <a:solidFill>
                  <a:prstClr val="black"/>
                </a:solidFill>
              </a:rPr>
              <a:t>*</a:t>
            </a:r>
            <a:r>
              <a:rPr lang="it-IT" sz="1700" dirty="0">
                <a:solidFill>
                  <a:prstClr val="black"/>
                </a:solidFill>
              </a:rPr>
              <a:t>Eco dannunziana da </a:t>
            </a:r>
            <a:r>
              <a:rPr lang="it-IT" sz="1700" i="1" dirty="0">
                <a:solidFill>
                  <a:prstClr val="black"/>
                </a:solidFill>
              </a:rPr>
              <a:t>La pioggia nel </a:t>
            </a:r>
            <a:r>
              <a:rPr lang="it-IT" sz="1700" i="1" dirty="0" smtClean="0">
                <a:solidFill>
                  <a:prstClr val="black"/>
                </a:solidFill>
              </a:rPr>
              <a:t>pineto</a:t>
            </a:r>
            <a:endParaRPr lang="it-IT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it-IT" sz="2600" b="1" i="1" u="sng" dirty="0">
                <a:solidFill>
                  <a:prstClr val="black"/>
                </a:solidFill>
              </a:rPr>
              <a:t>Vas </a:t>
            </a:r>
            <a:r>
              <a:rPr lang="it-IT" sz="2600" b="1" i="1" u="sng" dirty="0" err="1">
                <a:solidFill>
                  <a:prstClr val="black"/>
                </a:solidFill>
              </a:rPr>
              <a:t>voluptatis</a:t>
            </a:r>
            <a:r>
              <a:rPr lang="it-IT" sz="2600" b="1" i="1" u="sng" dirty="0">
                <a:solidFill>
                  <a:prstClr val="black"/>
                </a:solidFill>
              </a:rPr>
              <a:t>*</a:t>
            </a:r>
            <a:r>
              <a:rPr lang="it-IT" sz="2600" b="1" dirty="0">
                <a:solidFill>
                  <a:prstClr val="black"/>
                </a:solidFill>
              </a:rPr>
              <a:t> da </a:t>
            </a:r>
            <a:r>
              <a:rPr lang="it-IT" sz="2600" b="1" i="1" dirty="0">
                <a:solidFill>
                  <a:prstClr val="black"/>
                </a:solidFill>
              </a:rPr>
              <a:t>Poesie sparse</a:t>
            </a:r>
          </a:p>
          <a:p>
            <a:pPr marL="0" lvl="0" indent="0" algn="just">
              <a:buNone/>
            </a:pPr>
            <a:r>
              <a:rPr lang="it-IT" b="1" i="1" dirty="0">
                <a:solidFill>
                  <a:prstClr val="black"/>
                </a:solidFill>
              </a:rPr>
              <a:t>*</a:t>
            </a:r>
            <a:r>
              <a:rPr lang="it-IT" sz="1600" b="1" dirty="0">
                <a:solidFill>
                  <a:prstClr val="black"/>
                </a:solidFill>
              </a:rPr>
              <a:t>Il modello del titolo è dato da D’Annunzio, </a:t>
            </a:r>
            <a:r>
              <a:rPr lang="it-IT" sz="1600" b="1" i="1" dirty="0">
                <a:solidFill>
                  <a:prstClr val="black"/>
                </a:solidFill>
              </a:rPr>
              <a:t>Vas </a:t>
            </a:r>
            <a:r>
              <a:rPr lang="it-IT" sz="1600" b="1" i="1" dirty="0" err="1">
                <a:solidFill>
                  <a:prstClr val="black"/>
                </a:solidFill>
              </a:rPr>
              <a:t>spiritualis</a:t>
            </a:r>
            <a:r>
              <a:rPr lang="it-IT" sz="1600" b="1" dirty="0">
                <a:solidFill>
                  <a:prstClr val="black"/>
                </a:solidFill>
              </a:rPr>
              <a:t> ne </a:t>
            </a:r>
            <a:r>
              <a:rPr lang="it-IT" sz="1600" b="1" i="1" dirty="0">
                <a:solidFill>
                  <a:prstClr val="black"/>
                </a:solidFill>
              </a:rPr>
              <a:t>La Chimera</a:t>
            </a:r>
            <a:r>
              <a:rPr lang="it-IT" sz="1600" b="1" dirty="0">
                <a:solidFill>
                  <a:prstClr val="black"/>
                </a:solidFill>
              </a:rPr>
              <a:t> e </a:t>
            </a:r>
            <a:r>
              <a:rPr lang="it-IT" sz="1600" b="1" i="1" dirty="0">
                <a:solidFill>
                  <a:prstClr val="black"/>
                </a:solidFill>
              </a:rPr>
              <a:t>Vas </a:t>
            </a:r>
            <a:r>
              <a:rPr lang="it-IT" sz="1600" b="1" i="1" dirty="0" err="1">
                <a:solidFill>
                  <a:prstClr val="black"/>
                </a:solidFill>
              </a:rPr>
              <a:t>Mysterii</a:t>
            </a:r>
            <a:r>
              <a:rPr lang="it-IT" sz="1600" b="1" dirty="0">
                <a:solidFill>
                  <a:prstClr val="black"/>
                </a:solidFill>
              </a:rPr>
              <a:t> nel</a:t>
            </a:r>
            <a:r>
              <a:rPr lang="it-IT" sz="1600" b="1" i="1" dirty="0">
                <a:solidFill>
                  <a:prstClr val="black"/>
                </a:solidFill>
              </a:rPr>
              <a:t> Poema Paradisiaco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355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732</Words>
  <Application>Microsoft Office PowerPoint</Application>
  <PresentationFormat>Presentazione su schermo (4:3)</PresentationFormat>
  <Paragraphs>105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Tema di Office</vt:lpstr>
      <vt:lpstr>Presentazione vuota</vt:lpstr>
      <vt:lpstr>L’eredità poetica dannunziana</vt:lpstr>
      <vt:lpstr>Il linguaggio dannunziano</vt:lpstr>
      <vt:lpstr>La diversa eredità di Pascoli e D’annunzio</vt:lpstr>
      <vt:lpstr>Pascoli e D’Annunzio:  due diverse modalità di lascito </vt:lpstr>
      <vt:lpstr> Problematizzazione del concetto di «eredità poetica dannunziana»</vt:lpstr>
      <vt:lpstr>I futuristi: tra superomismo ideologico ed esaltazione dell’analogia </vt:lpstr>
      <vt:lpstr>Ungaretti: tra adesione al verso libero e rifiuto della magniloquenza</vt:lpstr>
      <vt:lpstr>Gozzano e Montale:  due diversi rapporti col Vate </vt:lpstr>
      <vt:lpstr>Gozzano: il «cozzo dell’aulico col prosaico»</vt:lpstr>
      <vt:lpstr>Montale e l’«attraversamento di D’Annunzio» </vt:lpstr>
      <vt:lpstr>    Letture consigliate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</dc:creator>
  <cp:lastModifiedBy>FRANCESCA</cp:lastModifiedBy>
  <cp:revision>100</cp:revision>
  <dcterms:created xsi:type="dcterms:W3CDTF">2013-07-30T13:59:56Z</dcterms:created>
  <dcterms:modified xsi:type="dcterms:W3CDTF">2014-02-19T19:06:06Z</dcterms:modified>
</cp:coreProperties>
</file>