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72" r:id="rId1"/>
    <p:sldMasterId id="2147483698" r:id="rId2"/>
  </p:sldMasterIdLst>
  <p:notesMasterIdLst>
    <p:notesMasterId r:id="rId14"/>
  </p:notesMasterIdLst>
  <p:sldIdLst>
    <p:sldId id="293" r:id="rId3"/>
    <p:sldId id="271" r:id="rId4"/>
    <p:sldId id="283" r:id="rId5"/>
    <p:sldId id="275" r:id="rId6"/>
    <p:sldId id="272" r:id="rId7"/>
    <p:sldId id="273" r:id="rId8"/>
    <p:sldId id="278" r:id="rId9"/>
    <p:sldId id="284" r:id="rId10"/>
    <p:sldId id="277" r:id="rId11"/>
    <p:sldId id="279" r:id="rId12"/>
    <p:sldId id="289" r:id="rId13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21" autoAdjust="0"/>
    <p:restoredTop sz="85570" autoAdjust="0"/>
  </p:normalViewPr>
  <p:slideViewPr>
    <p:cSldViewPr>
      <p:cViewPr varScale="1">
        <p:scale>
          <a:sx n="43" d="100"/>
          <a:sy n="43" d="100"/>
        </p:scale>
        <p:origin x="-130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90E694-36CF-4695-9E0E-7CA47E634CDF}" type="datetimeFigureOut">
              <a:rPr lang="it-IT" smtClean="0"/>
              <a:t>19/02/2014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93C13E-740D-4F65-BB95-AF26655E0B4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168618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Segnaposto note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it-IT" smtClean="0"/>
          </a:p>
        </p:txBody>
      </p:sp>
      <p:sp>
        <p:nvSpPr>
          <p:cNvPr id="4100" name="Segnaposto numero diapositiva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00D9E07A-D3D6-4B3D-92B8-BC788274BEDA}" type="slidenum">
              <a:rPr lang="it-IT" sz="1200">
                <a:solidFill>
                  <a:prstClr val="black"/>
                </a:solidFill>
              </a:rPr>
              <a:pPr/>
              <a:t>1</a:t>
            </a:fld>
            <a:endParaRPr lang="it-IT" sz="120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19/02/2014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759409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19/02/2014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443819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19/02/2014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3694126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74F32E-8B14-4263-B958-A48C610759B3}" type="slidenum">
              <a:rPr lang="it-IT">
                <a:solidFill>
                  <a:srgbClr val="000000"/>
                </a:solidFill>
              </a:rPr>
              <a:pPr>
                <a:defRPr/>
              </a:pPr>
              <a:t>‹N›</a:t>
            </a:fld>
            <a:endParaRPr lang="it-IT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918718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E1FA68-57AA-4CE3-A9B6-7B5188B6FAC0}" type="slidenum">
              <a:rPr lang="it-IT">
                <a:solidFill>
                  <a:srgbClr val="000000"/>
                </a:solidFill>
              </a:rPr>
              <a:pPr>
                <a:defRPr/>
              </a:pPr>
              <a:t>‹N›</a:t>
            </a:fld>
            <a:endParaRPr lang="it-IT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648827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6B4EA8-C392-4F38-BA24-100173E6DA71}" type="slidenum">
              <a:rPr lang="it-IT">
                <a:solidFill>
                  <a:srgbClr val="000000"/>
                </a:solidFill>
              </a:rPr>
              <a:pPr>
                <a:defRPr/>
              </a:pPr>
              <a:t>‹N›</a:t>
            </a:fld>
            <a:endParaRPr lang="it-IT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48347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941E82-8BB9-4240-8670-6A24A408FA25}" type="slidenum">
              <a:rPr lang="it-IT">
                <a:solidFill>
                  <a:srgbClr val="000000"/>
                </a:solidFill>
              </a:rPr>
              <a:pPr>
                <a:defRPr/>
              </a:pPr>
              <a:t>‹N›</a:t>
            </a:fld>
            <a:endParaRPr lang="it-IT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642915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06987B-5BCB-47AF-B5F4-3278E8EDF81D}" type="slidenum">
              <a:rPr lang="it-IT">
                <a:solidFill>
                  <a:srgbClr val="000000"/>
                </a:solidFill>
              </a:rPr>
              <a:pPr>
                <a:defRPr/>
              </a:pPr>
              <a:t>‹N›</a:t>
            </a:fld>
            <a:endParaRPr lang="it-IT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737799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FD816D-8303-4F06-8ABC-43B47667D7C7}" type="slidenum">
              <a:rPr lang="it-IT">
                <a:solidFill>
                  <a:srgbClr val="000000"/>
                </a:solidFill>
              </a:rPr>
              <a:pPr>
                <a:defRPr/>
              </a:pPr>
              <a:t>‹N›</a:t>
            </a:fld>
            <a:endParaRPr lang="it-IT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514380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5F815F-BD48-477C-9CE0-49E161174E82}" type="slidenum">
              <a:rPr lang="it-IT">
                <a:solidFill>
                  <a:srgbClr val="000000"/>
                </a:solidFill>
              </a:rPr>
              <a:pPr>
                <a:defRPr/>
              </a:pPr>
              <a:t>‹N›</a:t>
            </a:fld>
            <a:endParaRPr lang="it-IT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714059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7C9915-A2D9-4BAF-8BD5-8A08AD221733}" type="slidenum">
              <a:rPr lang="it-IT">
                <a:solidFill>
                  <a:srgbClr val="000000"/>
                </a:solidFill>
              </a:rPr>
              <a:pPr>
                <a:defRPr/>
              </a:pPr>
              <a:t>‹N›</a:t>
            </a:fld>
            <a:endParaRPr lang="it-IT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19683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19/02/2014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9512441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 smtClean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086DF3-F8F6-4118-A198-35AE5D335374}" type="slidenum">
              <a:rPr lang="it-IT">
                <a:solidFill>
                  <a:srgbClr val="000000"/>
                </a:solidFill>
              </a:rPr>
              <a:pPr>
                <a:defRPr/>
              </a:pPr>
              <a:t>‹N›</a:t>
            </a:fld>
            <a:endParaRPr lang="it-IT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693303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F3A153-E9B9-463C-8D2C-FFDA46A7F5B3}" type="slidenum">
              <a:rPr lang="it-IT">
                <a:solidFill>
                  <a:srgbClr val="000000"/>
                </a:solidFill>
              </a:rPr>
              <a:pPr>
                <a:defRPr/>
              </a:pPr>
              <a:t>‹N›</a:t>
            </a:fld>
            <a:endParaRPr lang="it-IT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618266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1CD42A-271A-441F-AA65-15E62D26369F}" type="slidenum">
              <a:rPr lang="it-IT">
                <a:solidFill>
                  <a:srgbClr val="000000"/>
                </a:solidFill>
              </a:rPr>
              <a:pPr>
                <a:defRPr/>
              </a:pPr>
              <a:t>‹N›</a:t>
            </a:fld>
            <a:endParaRPr lang="it-IT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52559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19/02/2014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531860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19/02/2014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320422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19/02/2014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612065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19/02/2014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912177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19/02/2014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6320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19/02/2014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482993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19/02/2014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734887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49D355-16BD-4E45-BD9A-5EA878CF7CBD}" type="datetimeFigureOut">
              <a:rPr lang="it-IT" smtClean="0"/>
              <a:t>19/02/2014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359823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stile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it-IT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it-IT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058F230A-8DA3-417A-AF71-785EF13D1723}" type="slidenum">
              <a:rPr lang="it-IT">
                <a:solidFill>
                  <a:srgbClr val="000000"/>
                </a:solidFill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‹N›</a:t>
            </a:fld>
            <a:endParaRPr lang="it-IT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64797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  <p:sldLayoutId id="2147483702" r:id="rId4"/>
    <p:sldLayoutId id="2147483703" r:id="rId5"/>
    <p:sldLayoutId id="2147483704" r:id="rId6"/>
    <p:sldLayoutId id="2147483705" r:id="rId7"/>
    <p:sldLayoutId id="2147483706" r:id="rId8"/>
    <p:sldLayoutId id="2147483707" r:id="rId9"/>
    <p:sldLayoutId id="2147483708" r:id="rId10"/>
    <p:sldLayoutId id="214748370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EAD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it-IT" sz="4000" dirty="0" smtClean="0"/>
              <a:t>L’eredità poetica dannunziana</a:t>
            </a:r>
            <a:endParaRPr lang="it-IT" sz="4000" dirty="0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it-IT" dirty="0" smtClean="0"/>
              <a:t>Classe: </a:t>
            </a:r>
            <a:r>
              <a:rPr lang="it-IT" dirty="0" smtClean="0"/>
              <a:t>V </a:t>
            </a:r>
            <a:r>
              <a:rPr lang="it-IT" dirty="0" smtClean="0"/>
              <a:t>L.S. </a:t>
            </a:r>
          </a:p>
          <a:p>
            <a:pPr eaLnBrk="1" hangingPunct="1"/>
            <a:r>
              <a:rPr lang="it-IT" dirty="0" smtClean="0"/>
              <a:t>Prof.ssa  Francesca Baldini </a:t>
            </a:r>
          </a:p>
        </p:txBody>
      </p:sp>
      <p:pic>
        <p:nvPicPr>
          <p:cNvPr id="2052" name="Picture 5" descr="logo_sit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2416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25026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Montale e l’«attraversamento di D’Annunzio» </a:t>
            </a:r>
            <a:endParaRPr lang="it-IT" dirty="0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179512" y="1556791"/>
            <a:ext cx="4317876" cy="618083"/>
          </a:xfrm>
        </p:spPr>
        <p:txBody>
          <a:bodyPr/>
          <a:lstStyle/>
          <a:p>
            <a:r>
              <a:rPr lang="it-IT" i="1" dirty="0" smtClean="0"/>
              <a:t>Piove</a:t>
            </a:r>
            <a:r>
              <a:rPr lang="it-IT" dirty="0" smtClean="0"/>
              <a:t>, da </a:t>
            </a:r>
            <a:r>
              <a:rPr lang="it-IT" i="1" dirty="0" smtClean="0"/>
              <a:t>Satura </a:t>
            </a:r>
            <a:r>
              <a:rPr lang="it-IT" dirty="0" smtClean="0"/>
              <a:t>II</a:t>
            </a:r>
            <a:endParaRPr lang="it-IT" dirty="0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179512" y="2132856"/>
            <a:ext cx="3682752" cy="4725144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it-IT" sz="7200" dirty="0" smtClean="0"/>
              <a:t>[…] </a:t>
            </a:r>
            <a:r>
              <a:rPr lang="it-IT" sz="7200" u="sng" dirty="0" smtClean="0"/>
              <a:t>Piove</a:t>
            </a:r>
          </a:p>
          <a:p>
            <a:pPr marL="0" indent="0">
              <a:buNone/>
            </a:pPr>
            <a:r>
              <a:rPr lang="it-IT" sz="7200" dirty="0" smtClean="0"/>
              <a:t>non sulla </a:t>
            </a:r>
            <a:r>
              <a:rPr lang="it-IT" sz="7200" u="sng" dirty="0" smtClean="0"/>
              <a:t>favola bella</a:t>
            </a:r>
          </a:p>
          <a:p>
            <a:pPr marL="0" indent="0">
              <a:buNone/>
            </a:pPr>
            <a:r>
              <a:rPr lang="it-IT" sz="7200" dirty="0" smtClean="0"/>
              <a:t>di lontane stagioni,</a:t>
            </a:r>
          </a:p>
          <a:p>
            <a:pPr marL="0" indent="0">
              <a:buNone/>
            </a:pPr>
            <a:r>
              <a:rPr lang="it-IT" sz="7200" dirty="0" smtClean="0"/>
              <a:t>ma sulla cartella</a:t>
            </a:r>
          </a:p>
          <a:p>
            <a:pPr marL="0" indent="0">
              <a:buNone/>
            </a:pPr>
            <a:r>
              <a:rPr lang="it-IT" sz="7200" dirty="0" smtClean="0"/>
              <a:t>esattoriale,</a:t>
            </a:r>
          </a:p>
          <a:p>
            <a:pPr marL="0" indent="0">
              <a:buNone/>
            </a:pPr>
            <a:r>
              <a:rPr lang="it-IT" sz="7200" u="sng" dirty="0"/>
              <a:t>p</a:t>
            </a:r>
            <a:r>
              <a:rPr lang="it-IT" sz="7200" u="sng" dirty="0" smtClean="0"/>
              <a:t>iove</a:t>
            </a:r>
            <a:r>
              <a:rPr lang="it-IT" sz="7200" dirty="0" smtClean="0"/>
              <a:t> sugli ossi di seppia </a:t>
            </a:r>
          </a:p>
          <a:p>
            <a:pPr marL="0" indent="0">
              <a:buNone/>
            </a:pPr>
            <a:r>
              <a:rPr lang="it-IT" sz="7200" dirty="0" smtClean="0"/>
              <a:t>E sulla greppia nazionale.</a:t>
            </a:r>
          </a:p>
          <a:p>
            <a:pPr marL="0" indent="0">
              <a:buNone/>
            </a:pPr>
            <a:r>
              <a:rPr lang="it-IT" sz="9600" b="1" i="1" dirty="0" smtClean="0"/>
              <a:t>I limoni</a:t>
            </a:r>
            <a:r>
              <a:rPr lang="it-IT" sz="9600" b="1" dirty="0" smtClean="0"/>
              <a:t>, da </a:t>
            </a:r>
            <a:r>
              <a:rPr lang="it-IT" sz="9600" b="1" i="1" dirty="0" smtClean="0"/>
              <a:t>Ossi di seppia</a:t>
            </a:r>
          </a:p>
          <a:p>
            <a:pPr marL="0" indent="0">
              <a:buNone/>
            </a:pPr>
            <a:r>
              <a:rPr lang="it-IT" sz="7200" dirty="0" smtClean="0"/>
              <a:t>Ascoltami, i poeti laureati</a:t>
            </a:r>
          </a:p>
          <a:p>
            <a:pPr marL="0" indent="0">
              <a:buNone/>
            </a:pPr>
            <a:r>
              <a:rPr lang="it-IT" sz="7200" dirty="0" smtClean="0"/>
              <a:t>si muovono soltanto tra le piante</a:t>
            </a:r>
          </a:p>
          <a:p>
            <a:pPr marL="0" indent="0" algn="just">
              <a:buNone/>
            </a:pPr>
            <a:r>
              <a:rPr lang="it-IT" sz="7200" dirty="0" smtClean="0"/>
              <a:t>dai nomi poco usati: bossi, ligustri o acanti.</a:t>
            </a:r>
          </a:p>
          <a:p>
            <a:pPr marL="0" indent="0" algn="just">
              <a:buNone/>
            </a:pPr>
            <a:r>
              <a:rPr lang="it-IT" sz="7200" dirty="0" smtClean="0"/>
              <a:t>Io, per me, amo le strade che riescono agli erbosi</a:t>
            </a:r>
          </a:p>
          <a:p>
            <a:pPr marL="0" indent="0" algn="just">
              <a:buNone/>
            </a:pPr>
            <a:r>
              <a:rPr lang="it-IT" sz="7200" dirty="0" smtClean="0"/>
              <a:t>fossi dove in pozzanghere</a:t>
            </a:r>
          </a:p>
          <a:p>
            <a:pPr marL="0" indent="0" algn="just">
              <a:buNone/>
            </a:pPr>
            <a:r>
              <a:rPr lang="it-IT" sz="7200" dirty="0" smtClean="0"/>
              <a:t>mezzo seccate agguantano i ragazzi</a:t>
            </a:r>
          </a:p>
          <a:p>
            <a:pPr marL="0" indent="0" algn="just">
              <a:buNone/>
            </a:pPr>
            <a:r>
              <a:rPr lang="it-IT" sz="7200" dirty="0" smtClean="0"/>
              <a:t>qualche sparuta anguilla […]</a:t>
            </a:r>
          </a:p>
          <a:p>
            <a:pPr marL="0" indent="0" algn="just">
              <a:buNone/>
            </a:pPr>
            <a:r>
              <a:rPr lang="it-IT" sz="6000" dirty="0" smtClean="0"/>
              <a:t> 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3707904" y="1628799"/>
            <a:ext cx="4978897" cy="546075"/>
          </a:xfrm>
        </p:spPr>
        <p:txBody>
          <a:bodyPr/>
          <a:lstStyle/>
          <a:p>
            <a:r>
              <a:rPr lang="it-IT" dirty="0" smtClean="0"/>
              <a:t>Montale, </a:t>
            </a:r>
            <a:r>
              <a:rPr lang="it-IT" i="1" dirty="0" smtClean="0"/>
              <a:t>Farfalla di </a:t>
            </a:r>
            <a:r>
              <a:rPr lang="it-IT" i="1" dirty="0" err="1" smtClean="0"/>
              <a:t>Dinard</a:t>
            </a:r>
            <a:endParaRPr lang="it-IT" i="1" dirty="0"/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3779912" y="2174875"/>
            <a:ext cx="4680520" cy="395128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it-IT" sz="2800" dirty="0" smtClean="0"/>
              <a:t>«D’Annunzio nella recente tradizione italiana […] è presente in tutti perché ha sperimentato o sfiorato tutte le possibilità linguistiche e prosodiche del nostro tempo. In questo senso non aver appreso da lui sarebbe un pessimo segno».</a:t>
            </a:r>
            <a:endParaRPr lang="it-IT" sz="2800" dirty="0"/>
          </a:p>
        </p:txBody>
      </p:sp>
    </p:spTree>
    <p:extLst>
      <p:ext uri="{BB962C8B-B14F-4D97-AF65-F5344CB8AC3E}">
        <p14:creationId xmlns:p14="http://schemas.microsoft.com/office/powerpoint/2010/main" val="1912381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it-IT" dirty="0" smtClean="0"/>
              <a:t/>
            </a:r>
            <a:br>
              <a:rPr lang="it-IT" dirty="0" smtClean="0"/>
            </a:br>
            <a:r>
              <a:rPr lang="it-IT" dirty="0"/>
              <a:t/>
            </a:r>
            <a:br>
              <a:rPr lang="it-IT" dirty="0"/>
            </a:br>
            <a:r>
              <a:rPr lang="it-IT" dirty="0" smtClean="0"/>
              <a:t/>
            </a:r>
            <a:br>
              <a:rPr lang="it-IT" dirty="0" smtClean="0"/>
            </a:br>
            <a:r>
              <a:rPr lang="it-IT" dirty="0" smtClean="0"/>
              <a:t/>
            </a:r>
            <a:br>
              <a:rPr lang="it-IT" dirty="0" smtClean="0"/>
            </a:br>
            <a:r>
              <a:rPr lang="it-IT" dirty="0" smtClean="0"/>
              <a:t>Letture consigliate                    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2780928"/>
            <a:ext cx="8229600" cy="3345235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it-IT" dirty="0" smtClean="0"/>
              <a:t>L. Anceschi, </a:t>
            </a:r>
            <a:r>
              <a:rPr lang="it-IT" i="1" dirty="0" smtClean="0"/>
              <a:t>Poetiche di Pascoli e D’Annunzio</a:t>
            </a:r>
            <a:r>
              <a:rPr lang="it-IT" dirty="0" smtClean="0"/>
              <a:t>, in </a:t>
            </a:r>
            <a:r>
              <a:rPr lang="it-IT" i="1" dirty="0" smtClean="0"/>
              <a:t>Novecento</a:t>
            </a:r>
            <a:r>
              <a:rPr lang="it-IT" dirty="0" smtClean="0"/>
              <a:t>, vol. I, Milano 1961.</a:t>
            </a:r>
          </a:p>
          <a:p>
            <a:pPr algn="just"/>
            <a:r>
              <a:rPr lang="it-IT" dirty="0" smtClean="0"/>
              <a:t>P.V. </a:t>
            </a:r>
            <a:r>
              <a:rPr lang="it-IT" dirty="0" err="1" smtClean="0"/>
              <a:t>Mengaldo</a:t>
            </a:r>
            <a:r>
              <a:rPr lang="it-IT" dirty="0" smtClean="0"/>
              <a:t>, </a:t>
            </a:r>
            <a:r>
              <a:rPr lang="it-IT" i="1" dirty="0" smtClean="0"/>
              <a:t>D’Annunzio e la lingua poetica del Novecento</a:t>
            </a:r>
            <a:r>
              <a:rPr lang="it-IT" dirty="0" smtClean="0"/>
              <a:t>, in </a:t>
            </a:r>
            <a:r>
              <a:rPr lang="it-IT" i="1" dirty="0" smtClean="0"/>
              <a:t>La tradizione del </a:t>
            </a:r>
            <a:r>
              <a:rPr lang="it-IT" i="1" dirty="0" err="1" smtClean="0"/>
              <a:t>Nocecento</a:t>
            </a:r>
            <a:r>
              <a:rPr lang="it-IT" i="1" dirty="0" smtClean="0"/>
              <a:t>. Prima serie</a:t>
            </a:r>
            <a:r>
              <a:rPr lang="it-IT" dirty="0" smtClean="0"/>
              <a:t>, Torino 1999.</a:t>
            </a:r>
          </a:p>
          <a:p>
            <a:pPr algn="just"/>
            <a:r>
              <a:rPr lang="it-IT" dirty="0" smtClean="0"/>
              <a:t>C. </a:t>
            </a:r>
            <a:r>
              <a:rPr lang="it-IT" dirty="0" err="1" smtClean="0"/>
              <a:t>Marazzini</a:t>
            </a:r>
            <a:r>
              <a:rPr lang="it-IT" dirty="0" smtClean="0"/>
              <a:t>, </a:t>
            </a:r>
            <a:r>
              <a:rPr lang="it-IT" i="1" dirty="0" smtClean="0"/>
              <a:t>La lingua italiana</a:t>
            </a:r>
            <a:r>
              <a:rPr lang="it-IT" dirty="0" smtClean="0"/>
              <a:t>, pp. 415-419, Bologna 1994.</a:t>
            </a:r>
          </a:p>
          <a:p>
            <a:pPr algn="just"/>
            <a:r>
              <a:rPr lang="it-IT" dirty="0" smtClean="0"/>
              <a:t>P.G. Beltrami, </a:t>
            </a:r>
            <a:r>
              <a:rPr lang="it-IT" i="1" dirty="0" smtClean="0"/>
              <a:t>La metrica italiana</a:t>
            </a:r>
            <a:r>
              <a:rPr lang="it-IT" dirty="0" smtClean="0"/>
              <a:t>, pp. </a:t>
            </a:r>
            <a:r>
              <a:rPr lang="it-IT" smtClean="0"/>
              <a:t>132- 138, Bologna 1991.</a:t>
            </a:r>
            <a:endParaRPr lang="it-IT" dirty="0" smtClean="0"/>
          </a:p>
          <a:p>
            <a:pPr algn="just"/>
            <a:endParaRPr lang="it-IT" dirty="0"/>
          </a:p>
        </p:txBody>
      </p:sp>
      <p:pic>
        <p:nvPicPr>
          <p:cNvPr id="19458" name="Picture 2" descr="F:\bibliografia e sitografia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81860" y="121258"/>
            <a:ext cx="3605828" cy="24482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40587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Il linguaggio dannunziano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it-IT" dirty="0" smtClean="0"/>
              <a:t>I principali tratti del linguaggio dannunziano:</a:t>
            </a:r>
          </a:p>
          <a:p>
            <a:pPr algn="just">
              <a:buFontTx/>
              <a:buChar char="-"/>
            </a:pPr>
            <a:r>
              <a:rPr lang="it-IT" dirty="0" smtClean="0"/>
              <a:t>a livello lessicale: sostantivi frequentativi,   provenienti da verbi, con suffissi in –</a:t>
            </a:r>
            <a:r>
              <a:rPr lang="it-IT" dirty="0" err="1" smtClean="0"/>
              <a:t>ìo</a:t>
            </a:r>
            <a:r>
              <a:rPr lang="it-IT" dirty="0" smtClean="0"/>
              <a:t>, -</a:t>
            </a:r>
            <a:r>
              <a:rPr lang="it-IT" dirty="0" err="1" smtClean="0"/>
              <a:t>ìa</a:t>
            </a:r>
            <a:r>
              <a:rPr lang="it-IT" dirty="0" smtClean="0"/>
              <a:t>; verbi con prefisso -in o in –</a:t>
            </a:r>
            <a:r>
              <a:rPr lang="it-IT" dirty="0" err="1" smtClean="0"/>
              <a:t>eggiare</a:t>
            </a:r>
            <a:r>
              <a:rPr lang="it-IT" dirty="0" smtClean="0"/>
              <a:t>; sostantivi in </a:t>
            </a:r>
            <a:r>
              <a:rPr lang="it-IT" dirty="0"/>
              <a:t>-</a:t>
            </a:r>
            <a:r>
              <a:rPr lang="it-IT" dirty="0" smtClean="0"/>
              <a:t>mento, in –ame, in –</a:t>
            </a:r>
            <a:r>
              <a:rPr lang="it-IT" dirty="0" err="1" smtClean="0"/>
              <a:t>ura</a:t>
            </a:r>
            <a:r>
              <a:rPr lang="it-IT" dirty="0" smtClean="0"/>
              <a:t>, in –</a:t>
            </a:r>
            <a:r>
              <a:rPr lang="it-IT" dirty="0" err="1" smtClean="0"/>
              <a:t>udine</a:t>
            </a:r>
            <a:r>
              <a:rPr lang="it-IT" dirty="0" smtClean="0"/>
              <a:t>;</a:t>
            </a:r>
          </a:p>
          <a:p>
            <a:pPr algn="just">
              <a:buFontTx/>
              <a:buChar char="-"/>
            </a:pPr>
            <a:r>
              <a:rPr lang="it-IT" dirty="0" smtClean="0"/>
              <a:t>a livello sintattico: stile nominale; sintassi fatta di enumerazioni e accumuli;</a:t>
            </a:r>
          </a:p>
          <a:p>
            <a:pPr>
              <a:buFontTx/>
              <a:buChar char="-"/>
            </a:pPr>
            <a:r>
              <a:rPr lang="it-IT" dirty="0" smtClean="0"/>
              <a:t>a livello retorico: linguaggio analogico;</a:t>
            </a:r>
          </a:p>
          <a:p>
            <a:pPr algn="just">
              <a:buFontTx/>
              <a:buChar char="-"/>
            </a:pPr>
            <a:r>
              <a:rPr lang="it-IT" dirty="0" smtClean="0"/>
              <a:t>a livello metrico: assonanze, rime imperfette; verso libero.</a:t>
            </a:r>
          </a:p>
          <a:p>
            <a:pPr marL="0" indent="0">
              <a:buNone/>
            </a:pPr>
            <a:endParaRPr lang="it-IT" dirty="0" smtClean="0"/>
          </a:p>
          <a:p>
            <a:pPr>
              <a:buFontTx/>
              <a:buChar char="-"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395655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686800" cy="1143000"/>
          </a:xfrm>
        </p:spPr>
        <p:txBody>
          <a:bodyPr>
            <a:normAutofit fontScale="90000"/>
          </a:bodyPr>
          <a:lstStyle/>
          <a:p>
            <a:r>
              <a:rPr lang="it-IT" dirty="0" smtClean="0"/>
              <a:t>La diversa eredità di Pascoli e D’annunzio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it-IT" dirty="0"/>
          </a:p>
        </p:txBody>
      </p:sp>
      <p:pic>
        <p:nvPicPr>
          <p:cNvPr id="12290" name="Picture 2" descr="F:\pascoli 9 bi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8249" y="1556792"/>
            <a:ext cx="4469775" cy="51125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291" name="Picture 3" descr="F:\D'Annunzio 9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5" y="1556792"/>
            <a:ext cx="3888432" cy="51125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97033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Pascoli e D’Annunzio: </a:t>
            </a:r>
            <a:br>
              <a:rPr lang="it-IT" dirty="0" smtClean="0"/>
            </a:br>
            <a:r>
              <a:rPr lang="it-IT" dirty="0" smtClean="0"/>
              <a:t>due diverse modalità di lascito 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137323"/>
          </a:xfrm>
        </p:spPr>
        <p:txBody>
          <a:bodyPr>
            <a:normAutofit lnSpcReduction="10000"/>
          </a:bodyPr>
          <a:lstStyle/>
          <a:p>
            <a:r>
              <a:rPr lang="it-IT" dirty="0" smtClean="0"/>
              <a:t>La  continuità della «poetica degli oggetti» da Pascoli a Montale</a:t>
            </a:r>
          </a:p>
          <a:p>
            <a:r>
              <a:rPr lang="it-IT" dirty="0" smtClean="0"/>
              <a:t>Una parziale consonanza tra poetiche: D’Annunzio e il Futurismo</a:t>
            </a:r>
          </a:p>
          <a:p>
            <a:pPr algn="just"/>
            <a:r>
              <a:rPr lang="it-IT" dirty="0" smtClean="0"/>
              <a:t>Il complesso e ambivalente rapporto tra D’Annunzio e il Crepuscolarismo: dalla ammirata suggestione per il </a:t>
            </a:r>
            <a:r>
              <a:rPr lang="it-IT" i="1" dirty="0" smtClean="0"/>
              <a:t>Poema Paradisiaco</a:t>
            </a:r>
            <a:r>
              <a:rPr lang="it-IT" dirty="0" smtClean="0"/>
              <a:t> alla diffidenza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611758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70186"/>
          </a:xfrm>
        </p:spPr>
        <p:txBody>
          <a:bodyPr>
            <a:normAutofit/>
          </a:bodyPr>
          <a:lstStyle/>
          <a:p>
            <a:r>
              <a:rPr lang="it-IT" dirty="0" smtClean="0"/>
              <a:t> </a:t>
            </a:r>
            <a:r>
              <a:rPr lang="it-IT" dirty="0" err="1" smtClean="0"/>
              <a:t>Problematizzazione</a:t>
            </a:r>
            <a:r>
              <a:rPr lang="it-IT" dirty="0" smtClean="0"/>
              <a:t> del concetto di «eredità poetica dannunziana»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2132856"/>
            <a:ext cx="8229600" cy="3993307"/>
          </a:xfrm>
        </p:spPr>
        <p:txBody>
          <a:bodyPr>
            <a:noAutofit/>
          </a:bodyPr>
          <a:lstStyle/>
          <a:p>
            <a:r>
              <a:rPr lang="it-IT" sz="2400" dirty="0" smtClean="0"/>
              <a:t>L’eredità come lascito linguistico</a:t>
            </a:r>
          </a:p>
          <a:p>
            <a:r>
              <a:rPr lang="it-IT" sz="2400" dirty="0" smtClean="0"/>
              <a:t>D’Annunzio e i Futuristi: l’analogia e il verso libero</a:t>
            </a:r>
          </a:p>
          <a:p>
            <a:r>
              <a:rPr lang="it-IT" sz="2400" dirty="0" smtClean="0"/>
              <a:t>D’Annunzio e Ungaretti: la sacralità della parola</a:t>
            </a:r>
          </a:p>
          <a:p>
            <a:r>
              <a:rPr lang="it-IT" sz="2400" dirty="0" smtClean="0"/>
              <a:t>D’Annunzio e i Crepuscolari: plagi dannunziani nell’opera di Gozzano </a:t>
            </a:r>
          </a:p>
          <a:p>
            <a:r>
              <a:rPr lang="it-IT" sz="2400" dirty="0" smtClean="0"/>
              <a:t>D’Annunzio e Montale: dal rifiuto dei «poeti laureati» alla necessità di un «attraversamento» della poesia di D’Annunzio per arrivare a una nuova dimensione espressiva</a:t>
            </a:r>
          </a:p>
          <a:p>
            <a:endParaRPr lang="it-IT" sz="2400" dirty="0" smtClean="0"/>
          </a:p>
          <a:p>
            <a:pPr marL="0" indent="0">
              <a:buNone/>
            </a:pPr>
            <a:endParaRPr lang="it-IT" sz="2400" dirty="0" smtClean="0"/>
          </a:p>
          <a:p>
            <a:pPr marL="0" indent="0">
              <a:buNone/>
            </a:pPr>
            <a:endParaRPr lang="it-IT" sz="2400" dirty="0" smtClean="0"/>
          </a:p>
          <a:p>
            <a:pPr marL="0" indent="0">
              <a:buNone/>
            </a:pPr>
            <a:r>
              <a:rPr lang="it-IT" sz="2400" dirty="0" smtClean="0"/>
              <a:t>  </a:t>
            </a:r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2822816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0" y="274638"/>
            <a:ext cx="8964488" cy="1143000"/>
          </a:xfrm>
        </p:spPr>
        <p:txBody>
          <a:bodyPr>
            <a:normAutofit fontScale="90000"/>
          </a:bodyPr>
          <a:lstStyle/>
          <a:p>
            <a:r>
              <a:rPr lang="it-IT" dirty="0" smtClean="0"/>
              <a:t>I futuristi: tra superomismo ideologico ed esaltazione dell’analogia 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51520" y="1772816"/>
            <a:ext cx="8229600" cy="4680520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it-IT" b="1" i="1" dirty="0" smtClean="0"/>
              <a:t>Manifesto del Futurismo, </a:t>
            </a:r>
            <a:r>
              <a:rPr lang="it-IT" b="1" dirty="0" smtClean="0"/>
              <a:t>par.3</a:t>
            </a:r>
          </a:p>
          <a:p>
            <a:pPr marL="0" indent="0" algn="just">
              <a:buNone/>
            </a:pPr>
            <a:r>
              <a:rPr lang="it-IT" dirty="0" smtClean="0"/>
              <a:t>La letteratura esaltò fino a oggi l’immobilità pensosa, l’estasi e il sonno. Noi vogliamo esaltare il movimento aggressivo, l’insonnia febbrile, il passo di corsa, il salto mortale, lo schiaffo e il pugno.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b="1" i="1" dirty="0" smtClean="0"/>
              <a:t>Manifesto tecnico della letteratura futurista, </a:t>
            </a:r>
            <a:r>
              <a:rPr lang="it-IT" b="1" dirty="0" smtClean="0"/>
              <a:t>par. 7</a:t>
            </a:r>
          </a:p>
          <a:p>
            <a:pPr marL="0" indent="0" algn="just">
              <a:buNone/>
            </a:pPr>
            <a:r>
              <a:rPr lang="it-IT" dirty="0" smtClean="0"/>
              <a:t>L’analogia non è altro che l’amore profondo che collega le cose distanti, apparentemente diverse e ostili. Solo per mezzo di analogie vastissime uno stile orchestrale può abbracciare la vita della materia.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951963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Ungaretti: tra adesione al verso libero e rifiuto della magniloquenza</a:t>
            </a:r>
            <a:endParaRPr lang="it-IT" dirty="0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i="1" dirty="0" smtClean="0"/>
              <a:t>Il porto sepolto</a:t>
            </a:r>
            <a:r>
              <a:rPr lang="it-IT" dirty="0" smtClean="0"/>
              <a:t>, da </a:t>
            </a:r>
            <a:r>
              <a:rPr lang="it-IT" i="1" dirty="0" smtClean="0"/>
              <a:t>L’allegria</a:t>
            </a:r>
            <a:endParaRPr lang="it-IT" i="1" dirty="0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pPr marL="0" indent="0" algn="r">
              <a:buNone/>
            </a:pPr>
            <a:r>
              <a:rPr lang="it-IT" sz="2000" dirty="0" smtClean="0"/>
              <a:t>Mariano, 29 giugno 1916</a:t>
            </a:r>
          </a:p>
          <a:p>
            <a:pPr marL="0" indent="0" algn="just">
              <a:buNone/>
            </a:pPr>
            <a:r>
              <a:rPr lang="it-IT" dirty="0" smtClean="0"/>
              <a:t>Vi arriva il poeta</a:t>
            </a:r>
          </a:p>
          <a:p>
            <a:pPr marL="0" indent="0" algn="just">
              <a:buNone/>
            </a:pPr>
            <a:r>
              <a:rPr lang="it-IT" dirty="0" smtClean="0"/>
              <a:t>e poi torna alla luce con i suoi canti</a:t>
            </a:r>
          </a:p>
          <a:p>
            <a:pPr marL="0" indent="0" algn="just">
              <a:buNone/>
            </a:pPr>
            <a:r>
              <a:rPr lang="it-IT" dirty="0" smtClean="0"/>
              <a:t>e li disperde </a:t>
            </a:r>
          </a:p>
          <a:p>
            <a:pPr marL="0" indent="0" algn="just">
              <a:buNone/>
            </a:pPr>
            <a:endParaRPr lang="it-IT" dirty="0"/>
          </a:p>
          <a:p>
            <a:pPr marL="0" indent="0" algn="just">
              <a:buNone/>
            </a:pPr>
            <a:r>
              <a:rPr lang="it-IT" dirty="0" smtClean="0"/>
              <a:t>Di questa poesia </a:t>
            </a:r>
          </a:p>
          <a:p>
            <a:pPr marL="0" indent="0" algn="just">
              <a:buNone/>
            </a:pPr>
            <a:r>
              <a:rPr lang="it-IT" dirty="0" smtClean="0"/>
              <a:t>mi resta</a:t>
            </a:r>
          </a:p>
          <a:p>
            <a:pPr marL="0" indent="0" algn="just">
              <a:buNone/>
            </a:pPr>
            <a:r>
              <a:rPr lang="it-IT" dirty="0" smtClean="0"/>
              <a:t>quel nulla</a:t>
            </a:r>
          </a:p>
          <a:p>
            <a:pPr marL="0" indent="0" algn="just">
              <a:buNone/>
            </a:pPr>
            <a:r>
              <a:rPr lang="it-IT" dirty="0" smtClean="0"/>
              <a:t>di inesauribile segreto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/>
          </a:bodyPr>
          <a:lstStyle/>
          <a:p>
            <a:endParaRPr lang="it-IT" dirty="0"/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1484784"/>
            <a:ext cx="4041775" cy="5040559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endParaRPr lang="it-IT" sz="3200" dirty="0" smtClean="0"/>
          </a:p>
          <a:p>
            <a:pPr marL="0" indent="0" algn="just">
              <a:buNone/>
            </a:pPr>
            <a:endParaRPr lang="it-IT" sz="3200" dirty="0"/>
          </a:p>
          <a:p>
            <a:pPr marL="0" indent="0" algn="just">
              <a:buNone/>
            </a:pPr>
            <a:endParaRPr lang="it-IT" sz="3200" dirty="0" smtClean="0"/>
          </a:p>
          <a:p>
            <a:pPr marL="0" indent="0" algn="just">
              <a:buNone/>
            </a:pPr>
            <a:endParaRPr lang="it-IT" sz="3200" dirty="0"/>
          </a:p>
          <a:p>
            <a:pPr marL="0" indent="0" algn="just">
              <a:buNone/>
            </a:pPr>
            <a:endParaRPr lang="it-IT" sz="3200" dirty="0" smtClean="0"/>
          </a:p>
          <a:p>
            <a:pPr marL="0" indent="0" algn="just">
              <a:buNone/>
            </a:pPr>
            <a:endParaRPr lang="it-IT" sz="3200" dirty="0"/>
          </a:p>
          <a:p>
            <a:pPr marL="0" indent="0" algn="just">
              <a:buNone/>
            </a:pPr>
            <a:endParaRPr lang="it-IT" sz="3400" b="1" dirty="0" smtClean="0"/>
          </a:p>
          <a:p>
            <a:pPr marL="0" indent="0" algn="just">
              <a:buNone/>
            </a:pPr>
            <a:endParaRPr lang="it-IT" sz="3400" b="1" dirty="0"/>
          </a:p>
          <a:p>
            <a:pPr marL="0" indent="0" algn="just">
              <a:buNone/>
            </a:pPr>
            <a:r>
              <a:rPr lang="it-IT" sz="3400" b="1" dirty="0" smtClean="0"/>
              <a:t>Lettera ad Ardengo Soffici, 27 agosto 1923</a:t>
            </a:r>
            <a:endParaRPr lang="it-IT" sz="3200" dirty="0" smtClean="0"/>
          </a:p>
          <a:p>
            <a:pPr marL="0" indent="0" algn="just">
              <a:buNone/>
            </a:pPr>
            <a:r>
              <a:rPr lang="it-IT" sz="3200" dirty="0" smtClean="0"/>
              <a:t>«Gabriele D’Annunzio, il maestro di tutti noi».</a:t>
            </a:r>
            <a:endParaRPr lang="it-IT" sz="3200" dirty="0"/>
          </a:p>
        </p:txBody>
      </p:sp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8" y="1484785"/>
            <a:ext cx="4104456" cy="33205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04254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67544" y="274638"/>
            <a:ext cx="7704855" cy="1143000"/>
          </a:xfrm>
        </p:spPr>
        <p:txBody>
          <a:bodyPr>
            <a:normAutofit fontScale="90000"/>
          </a:bodyPr>
          <a:lstStyle/>
          <a:p>
            <a:r>
              <a:rPr lang="it-IT" dirty="0" smtClean="0"/>
              <a:t>Gozzano e Montale: </a:t>
            </a:r>
            <a:br>
              <a:rPr lang="it-IT" dirty="0" smtClean="0"/>
            </a:br>
            <a:r>
              <a:rPr lang="it-IT" dirty="0" smtClean="0"/>
              <a:t>due diversi rapporti col Vate</a:t>
            </a:r>
            <a:r>
              <a:rPr lang="it-IT" sz="3600" dirty="0" smtClean="0"/>
              <a:t> 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3773016"/>
          </a:xfrm>
        </p:spPr>
        <p:txBody>
          <a:bodyPr/>
          <a:lstStyle/>
          <a:p>
            <a:endParaRPr lang="it-IT" dirty="0"/>
          </a:p>
        </p:txBody>
      </p:sp>
      <p:pic>
        <p:nvPicPr>
          <p:cNvPr id="14338" name="Picture 2" descr="F:\guido gozz 1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628800"/>
            <a:ext cx="4032448" cy="46085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339" name="Picture 3" descr="F:\eugenio montale 1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016" y="1628800"/>
            <a:ext cx="4032448" cy="46085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67169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964488" cy="994122"/>
          </a:xfrm>
        </p:spPr>
        <p:txBody>
          <a:bodyPr>
            <a:normAutofit fontScale="90000"/>
          </a:bodyPr>
          <a:lstStyle/>
          <a:p>
            <a:r>
              <a:rPr lang="it-IT" dirty="0" smtClean="0"/>
              <a:t>Gozzano: il «cozzo dell’aulico col prosaico»</a:t>
            </a:r>
            <a:endParaRPr lang="it-IT" dirty="0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>
            <a:normAutofit fontScale="25000" lnSpcReduction="20000"/>
          </a:bodyPr>
          <a:lstStyle/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r>
              <a:rPr lang="it-IT" sz="9600" i="1" dirty="0" smtClean="0"/>
              <a:t>L’Altro</a:t>
            </a:r>
            <a:r>
              <a:rPr lang="it-IT" sz="9600" dirty="0" smtClean="0"/>
              <a:t>, da Poesie Sparse</a:t>
            </a:r>
          </a:p>
          <a:p>
            <a:endParaRPr lang="it-IT" dirty="0" smtClean="0"/>
          </a:p>
          <a:p>
            <a:endParaRPr lang="it-IT" dirty="0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it-IT" dirty="0" smtClean="0"/>
              <a:t>[…] Ma pur ti perdono l’aiuto</a:t>
            </a:r>
          </a:p>
          <a:p>
            <a:pPr marL="0" indent="0">
              <a:buNone/>
            </a:pPr>
            <a:r>
              <a:rPr lang="it-IT" dirty="0" smtClean="0"/>
              <a:t>che non mi desti se penso</a:t>
            </a:r>
          </a:p>
          <a:p>
            <a:pPr marL="0" indent="0">
              <a:buNone/>
            </a:pPr>
            <a:r>
              <a:rPr lang="it-IT" dirty="0" smtClean="0"/>
              <a:t>che avresti anche potuto,</a:t>
            </a:r>
          </a:p>
          <a:p>
            <a:pPr marL="0" indent="0">
              <a:buNone/>
            </a:pPr>
            <a:r>
              <a:rPr lang="it-IT" dirty="0" smtClean="0"/>
              <a:t>Invece di farmi </a:t>
            </a:r>
            <a:r>
              <a:rPr lang="it-IT" dirty="0" err="1" smtClean="0"/>
              <a:t>gozzano</a:t>
            </a:r>
            <a:endParaRPr lang="it-IT" dirty="0" smtClean="0"/>
          </a:p>
          <a:p>
            <a:pPr marL="0" indent="0">
              <a:buNone/>
            </a:pPr>
            <a:r>
              <a:rPr lang="it-IT" dirty="0" smtClean="0"/>
              <a:t>un po’ scimunito ma greggio,</a:t>
            </a:r>
          </a:p>
          <a:p>
            <a:pPr marL="0" indent="0">
              <a:buNone/>
            </a:pPr>
            <a:r>
              <a:rPr lang="it-IT" dirty="0" smtClean="0"/>
              <a:t>farmi </a:t>
            </a:r>
            <a:r>
              <a:rPr lang="it-IT" dirty="0" err="1" smtClean="0"/>
              <a:t>gabriel</a:t>
            </a:r>
            <a:r>
              <a:rPr lang="it-IT" dirty="0" smtClean="0"/>
              <a:t> dannunziano:</a:t>
            </a:r>
          </a:p>
          <a:p>
            <a:pPr marL="0" indent="0">
              <a:buNone/>
            </a:pPr>
            <a:r>
              <a:rPr lang="it-IT" dirty="0" smtClean="0"/>
              <a:t>sarebbe stato ben peggio!</a:t>
            </a:r>
          </a:p>
          <a:p>
            <a:pPr marL="0" indent="0">
              <a:buNone/>
            </a:pPr>
            <a:r>
              <a:rPr lang="it-IT" dirty="0" smtClean="0"/>
              <a:t>[…] non cedo per tutte le </a:t>
            </a:r>
            <a:r>
              <a:rPr lang="it-IT" i="1" dirty="0" smtClean="0"/>
              <a:t>Laud</a:t>
            </a:r>
            <a:r>
              <a:rPr lang="it-IT" dirty="0" smtClean="0"/>
              <a:t>i</a:t>
            </a:r>
          </a:p>
          <a:p>
            <a:pPr marL="0" indent="0">
              <a:buNone/>
            </a:pPr>
            <a:r>
              <a:rPr lang="it-IT" dirty="0" smtClean="0"/>
              <a:t>quest’altro </a:t>
            </a:r>
            <a:r>
              <a:rPr lang="it-IT" dirty="0" err="1" smtClean="0"/>
              <a:t>gozzano</a:t>
            </a:r>
            <a:r>
              <a:rPr lang="it-IT" dirty="0" smtClean="0"/>
              <a:t> bambino</a:t>
            </a:r>
            <a:endParaRPr lang="it-IT" dirty="0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716016" y="1484784"/>
            <a:ext cx="4041775" cy="639762"/>
          </a:xfrm>
        </p:spPr>
        <p:txBody>
          <a:bodyPr>
            <a:normAutofit fontScale="25000" lnSpcReduction="20000"/>
          </a:bodyPr>
          <a:lstStyle/>
          <a:p>
            <a:endParaRPr lang="it-IT" dirty="0" smtClean="0"/>
          </a:p>
          <a:p>
            <a:endParaRPr lang="it-IT" dirty="0"/>
          </a:p>
          <a:p>
            <a:endParaRPr lang="it-IT" sz="9600" dirty="0" smtClean="0"/>
          </a:p>
          <a:p>
            <a:endParaRPr lang="it-IT" sz="9600" dirty="0"/>
          </a:p>
          <a:p>
            <a:endParaRPr lang="it-IT" sz="9600" dirty="0" smtClean="0"/>
          </a:p>
          <a:p>
            <a:r>
              <a:rPr lang="it-IT" sz="9600" i="1" dirty="0" smtClean="0"/>
              <a:t>La via del rifugio</a:t>
            </a:r>
            <a:r>
              <a:rPr lang="it-IT" sz="9600" dirty="0" smtClean="0"/>
              <a:t>, da </a:t>
            </a:r>
            <a:r>
              <a:rPr lang="it-IT" sz="9600" i="1" dirty="0" smtClean="0"/>
              <a:t>La via del rifugio</a:t>
            </a:r>
          </a:p>
          <a:p>
            <a:endParaRPr lang="it-IT" dirty="0"/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/>
        <p:txBody>
          <a:bodyPr>
            <a:normAutofit lnSpcReduction="10000"/>
          </a:bodyPr>
          <a:lstStyle/>
          <a:p>
            <a:pPr marL="0" lvl="0" indent="0">
              <a:buNone/>
            </a:pPr>
            <a:r>
              <a:rPr lang="it-IT" sz="2600" dirty="0">
                <a:solidFill>
                  <a:prstClr val="black"/>
                </a:solidFill>
              </a:rPr>
              <a:t>[…] Bimbe di mia sorella,</a:t>
            </a:r>
          </a:p>
          <a:p>
            <a:pPr marL="0" lvl="0" indent="0">
              <a:buNone/>
            </a:pPr>
            <a:r>
              <a:rPr lang="it-IT" sz="2600" dirty="0">
                <a:solidFill>
                  <a:prstClr val="black"/>
                </a:solidFill>
              </a:rPr>
              <a:t> e voi, senza sapere</a:t>
            </a:r>
          </a:p>
          <a:p>
            <a:pPr marL="0" lvl="0" indent="0">
              <a:buNone/>
            </a:pPr>
            <a:r>
              <a:rPr lang="it-IT" sz="2600" dirty="0">
                <a:solidFill>
                  <a:prstClr val="black"/>
                </a:solidFill>
              </a:rPr>
              <a:t>cantate al mio piacere</a:t>
            </a:r>
          </a:p>
          <a:p>
            <a:pPr marL="0" lvl="0" indent="0">
              <a:buNone/>
            </a:pPr>
            <a:r>
              <a:rPr lang="it-IT" sz="2600" dirty="0">
                <a:solidFill>
                  <a:prstClr val="black"/>
                </a:solidFill>
              </a:rPr>
              <a:t>la sua </a:t>
            </a:r>
            <a:r>
              <a:rPr lang="it-IT" sz="2600" u="sng" dirty="0">
                <a:solidFill>
                  <a:prstClr val="black"/>
                </a:solidFill>
              </a:rPr>
              <a:t>favola bella*</a:t>
            </a:r>
            <a:r>
              <a:rPr lang="it-IT" sz="2600" dirty="0">
                <a:solidFill>
                  <a:prstClr val="black"/>
                </a:solidFill>
              </a:rPr>
              <a:t>.</a:t>
            </a:r>
          </a:p>
          <a:p>
            <a:pPr marL="0" lvl="0" indent="0">
              <a:buNone/>
            </a:pPr>
            <a:r>
              <a:rPr lang="it-IT" dirty="0">
                <a:solidFill>
                  <a:prstClr val="black"/>
                </a:solidFill>
              </a:rPr>
              <a:t>*</a:t>
            </a:r>
            <a:r>
              <a:rPr lang="it-IT" sz="1700" dirty="0">
                <a:solidFill>
                  <a:prstClr val="black"/>
                </a:solidFill>
              </a:rPr>
              <a:t>Eco dannunziana da </a:t>
            </a:r>
            <a:r>
              <a:rPr lang="it-IT" sz="1700" i="1" dirty="0">
                <a:solidFill>
                  <a:prstClr val="black"/>
                </a:solidFill>
              </a:rPr>
              <a:t>La pioggia nel </a:t>
            </a:r>
            <a:r>
              <a:rPr lang="it-IT" sz="1700" i="1" dirty="0" smtClean="0">
                <a:solidFill>
                  <a:prstClr val="black"/>
                </a:solidFill>
              </a:rPr>
              <a:t>pineto</a:t>
            </a:r>
            <a:endParaRPr lang="it-IT" dirty="0">
              <a:solidFill>
                <a:prstClr val="black"/>
              </a:solidFill>
            </a:endParaRPr>
          </a:p>
          <a:p>
            <a:pPr marL="0" lvl="0" indent="0" algn="just">
              <a:buNone/>
            </a:pPr>
            <a:r>
              <a:rPr lang="it-IT" sz="2600" b="1" i="1" u="sng" dirty="0">
                <a:solidFill>
                  <a:prstClr val="black"/>
                </a:solidFill>
              </a:rPr>
              <a:t>Vas </a:t>
            </a:r>
            <a:r>
              <a:rPr lang="it-IT" sz="2600" b="1" i="1" u="sng" dirty="0" err="1">
                <a:solidFill>
                  <a:prstClr val="black"/>
                </a:solidFill>
              </a:rPr>
              <a:t>voluptatis</a:t>
            </a:r>
            <a:r>
              <a:rPr lang="it-IT" sz="2600" b="1" i="1" u="sng" dirty="0">
                <a:solidFill>
                  <a:prstClr val="black"/>
                </a:solidFill>
              </a:rPr>
              <a:t>*</a:t>
            </a:r>
            <a:r>
              <a:rPr lang="it-IT" sz="2600" b="1" dirty="0">
                <a:solidFill>
                  <a:prstClr val="black"/>
                </a:solidFill>
              </a:rPr>
              <a:t> da </a:t>
            </a:r>
            <a:r>
              <a:rPr lang="it-IT" sz="2600" b="1" i="1" dirty="0">
                <a:solidFill>
                  <a:prstClr val="black"/>
                </a:solidFill>
              </a:rPr>
              <a:t>Poesie sparse</a:t>
            </a:r>
          </a:p>
          <a:p>
            <a:pPr marL="0" lvl="0" indent="0" algn="just">
              <a:buNone/>
            </a:pPr>
            <a:r>
              <a:rPr lang="it-IT" b="1" i="1" dirty="0">
                <a:solidFill>
                  <a:prstClr val="black"/>
                </a:solidFill>
              </a:rPr>
              <a:t>*</a:t>
            </a:r>
            <a:r>
              <a:rPr lang="it-IT" sz="1600" b="1" dirty="0">
                <a:solidFill>
                  <a:prstClr val="black"/>
                </a:solidFill>
              </a:rPr>
              <a:t>Il modello del titolo è dato da D’Annunzio, </a:t>
            </a:r>
            <a:r>
              <a:rPr lang="it-IT" sz="1600" b="1" i="1" dirty="0">
                <a:solidFill>
                  <a:prstClr val="black"/>
                </a:solidFill>
              </a:rPr>
              <a:t>Vas </a:t>
            </a:r>
            <a:r>
              <a:rPr lang="it-IT" sz="1600" b="1" i="1" dirty="0" err="1">
                <a:solidFill>
                  <a:prstClr val="black"/>
                </a:solidFill>
              </a:rPr>
              <a:t>spiritualis</a:t>
            </a:r>
            <a:r>
              <a:rPr lang="it-IT" sz="1600" b="1" dirty="0">
                <a:solidFill>
                  <a:prstClr val="black"/>
                </a:solidFill>
              </a:rPr>
              <a:t> ne </a:t>
            </a:r>
            <a:r>
              <a:rPr lang="it-IT" sz="1600" b="1" i="1" dirty="0">
                <a:solidFill>
                  <a:prstClr val="black"/>
                </a:solidFill>
              </a:rPr>
              <a:t>La Chimera</a:t>
            </a:r>
            <a:r>
              <a:rPr lang="it-IT" sz="1600" b="1" dirty="0">
                <a:solidFill>
                  <a:prstClr val="black"/>
                </a:solidFill>
              </a:rPr>
              <a:t> e </a:t>
            </a:r>
            <a:r>
              <a:rPr lang="it-IT" sz="1600" b="1" i="1" dirty="0">
                <a:solidFill>
                  <a:prstClr val="black"/>
                </a:solidFill>
              </a:rPr>
              <a:t>Vas </a:t>
            </a:r>
            <a:r>
              <a:rPr lang="it-IT" sz="1600" b="1" i="1" dirty="0" err="1">
                <a:solidFill>
                  <a:prstClr val="black"/>
                </a:solidFill>
              </a:rPr>
              <a:t>Mysterii</a:t>
            </a:r>
            <a:r>
              <a:rPr lang="it-IT" sz="1600" b="1" dirty="0">
                <a:solidFill>
                  <a:prstClr val="black"/>
                </a:solidFill>
              </a:rPr>
              <a:t> nel</a:t>
            </a:r>
            <a:r>
              <a:rPr lang="it-IT" sz="1600" b="1" i="1" dirty="0">
                <a:solidFill>
                  <a:prstClr val="black"/>
                </a:solidFill>
              </a:rPr>
              <a:t> Poema Paradisiaco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703551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Equinozi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Presentazione vuota">
  <a:themeElements>
    <a:clrScheme name="Presentazione vuota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resentazione vuota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it-IT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it-IT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</a:defRPr>
        </a:defPPr>
      </a:lstStyle>
    </a:lnDef>
  </a:objectDefaults>
  <a:extraClrSchemeLst>
    <a:extraClrScheme>
      <a:clrScheme name="Presentazione vuot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zione vuota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zione vuota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zione vuota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zione vuota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zione vuota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zione vuota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zione vuota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zione vuota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zione vuota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zione vuota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zione vuota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799</TotalTime>
  <Words>732</Words>
  <Application>Microsoft Office PowerPoint</Application>
  <PresentationFormat>Presentazione su schermo (4:3)</PresentationFormat>
  <Paragraphs>105</Paragraphs>
  <Slides>11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Titoli diapositive</vt:lpstr>
      </vt:variant>
      <vt:variant>
        <vt:i4>11</vt:i4>
      </vt:variant>
    </vt:vector>
  </HeadingPairs>
  <TitlesOfParts>
    <vt:vector size="13" baseType="lpstr">
      <vt:lpstr>Tema di Office</vt:lpstr>
      <vt:lpstr>Presentazione vuota</vt:lpstr>
      <vt:lpstr>L’eredità poetica dannunziana</vt:lpstr>
      <vt:lpstr>Il linguaggio dannunziano</vt:lpstr>
      <vt:lpstr>La diversa eredità di Pascoli e D’annunzio</vt:lpstr>
      <vt:lpstr>Pascoli e D’Annunzio:  due diverse modalità di lascito </vt:lpstr>
      <vt:lpstr> Problematizzazione del concetto di «eredità poetica dannunziana»</vt:lpstr>
      <vt:lpstr>I futuristi: tra superomismo ideologico ed esaltazione dell’analogia </vt:lpstr>
      <vt:lpstr>Ungaretti: tra adesione al verso libero e rifiuto della magniloquenza</vt:lpstr>
      <vt:lpstr>Gozzano e Montale:  due diversi rapporti col Vate </vt:lpstr>
      <vt:lpstr>Gozzano: il «cozzo dell’aulico col prosaico»</vt:lpstr>
      <vt:lpstr>Montale e l’«attraversamento di D’Annunzio» </vt:lpstr>
      <vt:lpstr>    Letture consigliate                  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FRANCESCA</dc:creator>
  <cp:lastModifiedBy>FRANCESCA</cp:lastModifiedBy>
  <cp:revision>100</cp:revision>
  <dcterms:created xsi:type="dcterms:W3CDTF">2013-07-30T13:59:56Z</dcterms:created>
  <dcterms:modified xsi:type="dcterms:W3CDTF">2014-02-19T19:06:06Z</dcterms:modified>
</cp:coreProperties>
</file>