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66" r:id="rId3"/>
    <p:sldId id="258" r:id="rId4"/>
    <p:sldId id="267" r:id="rId5"/>
    <p:sldId id="268" r:id="rId6"/>
    <p:sldId id="269" r:id="rId7"/>
    <p:sldId id="259" r:id="rId8"/>
    <p:sldId id="260" r:id="rId9"/>
    <p:sldId id="261" r:id="rId10"/>
    <p:sldId id="262" r:id="rId11"/>
    <p:sldId id="263" r:id="rId12"/>
    <p:sldId id="264"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0" d="100"/>
          <a:sy n="40" d="100"/>
        </p:scale>
        <p:origin x="-108" y="-67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151496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1238464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1188990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1212677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3141512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1477652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912335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3004370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1031962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3999641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3128137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A2A036-C763-4837-B2DC-5C5CAFB80D8D}" type="datetimeFigureOut">
              <a:rPr lang="tr-TR" smtClean="0"/>
              <a:pPr/>
              <a:t>23.12.2017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3469923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657621"/>
            <a:ext cx="9144000" cy="3275325"/>
          </a:xfrm>
        </p:spPr>
        <p:txBody>
          <a:bodyPr>
            <a:normAutofit fontScale="90000"/>
          </a:bodyPr>
          <a:lstStyle/>
          <a:p>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sz="4400" dirty="0" smtClean="0"/>
              <a:t>Ankara Üniversitesi </a:t>
            </a:r>
            <a:br>
              <a:rPr lang="tr-TR" sz="4400" dirty="0" smtClean="0"/>
            </a:br>
            <a:r>
              <a:rPr lang="tr-TR" sz="4400" dirty="0" smtClean="0"/>
              <a:t>Sağlık Bilimleri Fakültesi</a:t>
            </a:r>
            <a:br>
              <a:rPr lang="tr-TR" sz="4400" dirty="0" smtClean="0"/>
            </a:br>
            <a:r>
              <a:rPr lang="tr-TR" sz="4400" dirty="0" smtClean="0"/>
              <a:t>Sosyal Hizmet Bölümü</a:t>
            </a:r>
            <a:br>
              <a:rPr lang="tr-TR" sz="4400" dirty="0" smtClean="0"/>
            </a:br>
            <a:r>
              <a:rPr lang="tr-TR" sz="4400" dirty="0" smtClean="0"/>
              <a:t/>
            </a:r>
            <a:br>
              <a:rPr lang="tr-TR" sz="4400" dirty="0" smtClean="0"/>
            </a:br>
            <a:r>
              <a:rPr lang="tr-TR" sz="4400" dirty="0" smtClean="0"/>
              <a:t/>
            </a:r>
            <a:br>
              <a:rPr lang="tr-TR" sz="4400" dirty="0" smtClean="0"/>
            </a:br>
            <a:endParaRPr lang="tr-TR" sz="4400" dirty="0"/>
          </a:p>
        </p:txBody>
      </p:sp>
      <p:sp>
        <p:nvSpPr>
          <p:cNvPr id="3" name="Alt Başlık 2"/>
          <p:cNvSpPr>
            <a:spLocks noGrp="1"/>
          </p:cNvSpPr>
          <p:nvPr>
            <p:ph type="subTitle" idx="1"/>
          </p:nvPr>
        </p:nvSpPr>
        <p:spPr>
          <a:xfrm>
            <a:off x="1524000" y="4271111"/>
            <a:ext cx="9144000" cy="1655762"/>
          </a:xfrm>
        </p:spPr>
        <p:txBody>
          <a:bodyPr>
            <a:noAutofit/>
          </a:bodyPr>
          <a:lstStyle/>
          <a:p>
            <a:pPr algn="just"/>
            <a:r>
              <a:rPr lang="tr-TR" sz="3200" dirty="0" smtClean="0"/>
              <a:t>Dersin Adı: Klinik Sosyal Hizmet</a:t>
            </a:r>
          </a:p>
          <a:p>
            <a:pPr algn="just"/>
            <a:r>
              <a:rPr lang="tr-TR" sz="3200" dirty="0" smtClean="0">
                <a:latin typeface="Calibri" pitchFamily="34" charset="0"/>
                <a:cs typeface="Calibri" pitchFamily="34" charset="0"/>
              </a:rPr>
              <a:t>Sorumlu Öğretim Üyesi: Prof. Dr. Veli DUYAN</a:t>
            </a:r>
          </a:p>
          <a:p>
            <a:pPr algn="just"/>
            <a:r>
              <a:rPr lang="tr-TR" sz="3200" dirty="0" smtClean="0">
                <a:latin typeface="Calibri" pitchFamily="34" charset="0"/>
                <a:cs typeface="Calibri" pitchFamily="34" charset="0"/>
              </a:rPr>
              <a:t>Konu: </a:t>
            </a:r>
            <a:r>
              <a:rPr lang="tr-TR" sz="3200" dirty="0" smtClean="0"/>
              <a:t>Ünite 14 Ailelerle Klinik Değerlendirme ve Sosyal Hizmet Uygulaması</a:t>
            </a:r>
            <a:endParaRPr lang="tr-TR" sz="3200" dirty="0" smtClean="0"/>
          </a:p>
        </p:txBody>
      </p:sp>
    </p:spTree>
    <p:extLst>
      <p:ext uri="{BB962C8B-B14F-4D97-AF65-F5344CB8AC3E}">
        <p14:creationId xmlns:p14="http://schemas.microsoft.com/office/powerpoint/2010/main" xmlns="" val="32460062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b="1" dirty="0" smtClean="0"/>
              <a:t>Açık İletişimin Olması</a:t>
            </a:r>
            <a:endParaRPr lang="tr-TR" dirty="0" smtClean="0"/>
          </a:p>
          <a:p>
            <a:r>
              <a:rPr lang="tr-TR" dirty="0" smtClean="0"/>
              <a:t>Aile sistem müdahaleleri sadece konuşma değil iletişim üzerine temellendirilmiştir. İletişim; etkileşimi, duymayı, dinlemeyi, yanıtlamayı, anlamayı ve geribildirime tepkiyi kapsar. İlk seanstan itibaren aileler; net, dürüst, açık iletişimin kural olduğu bir ortama girerler. Bu kuralı “burada hepimiz birbirimizi anlamaya çalışıyoruz ve aile olarak daha da yakınlaşıyoruz. Bunu yapmanın en iyi yolu ailenin her üyesini gerçekten dinlemek, meselelerini ve kaygılarını anlamaya çalışmak ve sonrasında herkesin akla uygun, açık, dürüst ve net bir şekilde karşılık vermesi, tartışması, fikir birliğine varması ya da fikir ayrılığına düşmesi” olarak söyleyebilecek sosyal hizmet uzmanı tarafından açıkça ve sözel olarak belirlenebilir.</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nSpc>
                <a:spcPct val="200000"/>
              </a:lnSpc>
            </a:pPr>
            <a:r>
              <a:rPr lang="tr-TR" dirty="0" smtClean="0"/>
              <a:t>Aile terapistleri, tavırlara ya da duygulara değil, bu spesifik davranışlara ve bunların oluşturduğu zincirlemelere odaklanırlar. Bu, aileye,  doğru ve yanlıştan ya da suç ve patolojiden ziyade tarafsız olarak kendilerine bakabilme imkânı sağlar.</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smtClean="0"/>
              <a:t>Aile etkileşimleri, vurgulanan farklı teoriler, hedefler ve metotlar sebebiyle değişiklik gösterir. Ancak, aşağıda göreceğiniz aile etkileşiminin 6 basamaklı modeli ana metotları kullanır ve çağdaş klinik sosyal hizmette kullanılan yol gösterici modelleri kapsar.</a:t>
            </a:r>
          </a:p>
          <a:p>
            <a:r>
              <a:rPr lang="tr-TR" dirty="0" smtClean="0">
                <a:latin typeface="Times New Roman" panose="02020603050405020304" pitchFamily="18" charset="0"/>
                <a:cs typeface="Times New Roman" panose="02020603050405020304" pitchFamily="18" charset="0"/>
              </a:rPr>
              <a:t>Basamak 1: Başlangıç</a:t>
            </a:r>
          </a:p>
          <a:p>
            <a:r>
              <a:rPr lang="tr-TR" dirty="0" smtClean="0">
                <a:latin typeface="Times New Roman" panose="02020603050405020304" pitchFamily="18" charset="0"/>
                <a:cs typeface="Times New Roman" panose="02020603050405020304" pitchFamily="18" charset="0"/>
              </a:rPr>
              <a:t>Basamak 2:  Ahengi Ayarlama</a:t>
            </a:r>
          </a:p>
          <a:p>
            <a:r>
              <a:rPr lang="tr-TR" dirty="0" smtClean="0">
                <a:latin typeface="Times New Roman" panose="02020603050405020304" pitchFamily="18" charset="0"/>
                <a:cs typeface="Times New Roman" panose="02020603050405020304" pitchFamily="18" charset="0"/>
              </a:rPr>
              <a:t>Basamak 3: Etkileşimleri Açıklığa Kavuşturmak</a:t>
            </a:r>
          </a:p>
          <a:p>
            <a:r>
              <a:rPr lang="tr-TR" dirty="0" smtClean="0">
                <a:latin typeface="Times New Roman" panose="02020603050405020304" pitchFamily="18" charset="0"/>
                <a:cs typeface="Times New Roman" panose="02020603050405020304" pitchFamily="18" charset="0"/>
              </a:rPr>
              <a:t>Basamak 4: Yeniden Yapılandırma</a:t>
            </a:r>
          </a:p>
          <a:p>
            <a:r>
              <a:rPr lang="nb-NO" dirty="0" smtClean="0">
                <a:latin typeface="Times New Roman" panose="02020603050405020304" pitchFamily="18" charset="0"/>
                <a:cs typeface="Times New Roman" panose="02020603050405020304" pitchFamily="18" charset="0"/>
              </a:rPr>
              <a:t>Basamak 5: Gözlem ve Değerlendirme</a:t>
            </a:r>
            <a:endParaRPr lang="tr-TR" dirty="0" smtClean="0">
              <a:latin typeface="Times New Roman" panose="02020603050405020304" pitchFamily="18" charset="0"/>
              <a:cs typeface="Times New Roman" panose="02020603050405020304" pitchFamily="18" charset="0"/>
            </a:endParaRPr>
          </a:p>
          <a:p>
            <a:r>
              <a:rPr lang="tr-TR" dirty="0" smtClean="0">
                <a:latin typeface="Times New Roman" panose="02020603050405020304" pitchFamily="18" charset="0"/>
                <a:cs typeface="Times New Roman" panose="02020603050405020304" pitchFamily="18" charset="0"/>
              </a:rPr>
              <a:t>Basamak 6: Sonlandırma</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Clr>
                <a:schemeClr val="accent2"/>
              </a:buClr>
              <a:buFont typeface="Courier New" panose="02070309020205020404" pitchFamily="49" charset="0"/>
              <a:buChar char="o"/>
            </a:pPr>
            <a:r>
              <a:rPr lang="tr-TR" dirty="0" smtClean="0"/>
              <a:t>Aile sosyal bir sistemdir.</a:t>
            </a:r>
          </a:p>
          <a:p>
            <a:pPr>
              <a:buClr>
                <a:schemeClr val="accent2"/>
              </a:buClr>
              <a:buFont typeface="Courier New" panose="02070309020205020404" pitchFamily="49" charset="0"/>
              <a:buChar char="o"/>
            </a:pPr>
            <a:r>
              <a:rPr lang="tr-TR" dirty="0" smtClean="0"/>
              <a:t> Aile formları tüm bireyler için kimliğin kökenleridir ve sonraki nesiller için psikolojik ve gelişimsel temel yapıyı sağlar. </a:t>
            </a:r>
          </a:p>
          <a:p>
            <a:pPr>
              <a:buClr>
                <a:schemeClr val="accent2"/>
              </a:buClr>
              <a:buFont typeface="Courier New" panose="02070309020205020404" pitchFamily="49" charset="0"/>
              <a:buChar char="o"/>
            </a:pPr>
            <a:r>
              <a:rPr lang="tr-TR" dirty="0" smtClean="0"/>
              <a:t> Eğer aile bütün üyelerini büyütme ve yetiştirme görevinde istikrarlı, sevgi dolu, destekleyici ve duyarlıysa bu kendi potansiyelini yerine getirmede son derece pozitif bir güçtür.</a:t>
            </a:r>
          </a:p>
          <a:p>
            <a:pPr>
              <a:buClr>
                <a:schemeClr val="accent2"/>
              </a:buClr>
              <a:buFont typeface="Courier New" panose="02070309020205020404" pitchFamily="49" charset="0"/>
              <a:buChar char="o"/>
            </a:pPr>
            <a:r>
              <a:rPr lang="tr-TR" dirty="0" smtClean="0"/>
              <a:t> Eğer değişken, düşmanca, umursamaz, ihmalkâr ya da taciz edense, çocuk gelişiminde onarılamaz zararın ve yetişkinler için büyük bir duygusal acının kaynağı olabilir. </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marL="0" indent="0" algn="just">
              <a:lnSpc>
                <a:spcPct val="150000"/>
              </a:lnSpc>
              <a:buNone/>
            </a:pPr>
            <a:r>
              <a:rPr lang="tr-TR" dirty="0" smtClean="0"/>
              <a:t>Bugünün kompleks ve sıklıkla stresli toplumunda, aile sistemi her zaman engel ya da desteğin birincil kaynağıdır. Sosyal hizmet uzmanları bu sisteme müdahale ederken; bireylerin, aile sistemlerinin, grup sistemlerinin, kültürün, toplumun gelişim ve bir bütün olarak toplum bilgisini ve bunların aile üzerindeki spesifik etkilerini içeren çok çeşitli becerilerden yararlanır. </a:t>
            </a:r>
          </a:p>
          <a:p>
            <a:pPr>
              <a:lnSpc>
                <a:spcPct val="150000"/>
              </a:lnSpc>
            </a:pPr>
            <a:endParaRPr lang="tr-TR" dirty="0" smtClean="0"/>
          </a:p>
          <a:p>
            <a:pPr>
              <a:lnSpc>
                <a:spcPct val="150000"/>
              </a:lnSpc>
            </a:pP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lnSpc>
                <a:spcPct val="150000"/>
              </a:lnSpc>
            </a:pPr>
            <a:r>
              <a:rPr lang="tr-TR" dirty="0" smtClean="0"/>
              <a:t>Aile sistemleri perspektifine göre, sistemik bir kolu olmayan herhangi bir davranış ya da rol hayal etmek zor. Daha iyi ya da daha kötü, aile bir sistemdir ve pek çok örnekte bireysel üyelerin anlaşılmasının ya da tedavi edilmesinin sisteme girerek müdahalenin dışında herhangi bir etkili yolu yoktur. </a:t>
            </a:r>
          </a:p>
          <a:p>
            <a:pPr algn="just">
              <a:lnSpc>
                <a:spcPct val="150000"/>
              </a:lnSpc>
            </a:pP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lnSpc>
                <a:spcPct val="150000"/>
              </a:lnSpc>
            </a:pPr>
            <a:r>
              <a:rPr lang="tr-TR" dirty="0" smtClean="0"/>
              <a:t>Sosyal hizmetin ailelere yönelmesinde başka bir değişiklik daha var. Bütüncül bakım (</a:t>
            </a:r>
            <a:r>
              <a:rPr lang="tr-TR" dirty="0" err="1" smtClean="0"/>
              <a:t>managed</a:t>
            </a:r>
            <a:r>
              <a:rPr lang="tr-TR" dirty="0" smtClean="0"/>
              <a:t> </a:t>
            </a:r>
            <a:r>
              <a:rPr lang="tr-TR" dirty="0" err="1" smtClean="0"/>
              <a:t>care</a:t>
            </a:r>
            <a:r>
              <a:rPr lang="tr-TR" dirty="0" smtClean="0"/>
              <a:t>) ve kısa, geniş tabanlı sistem üzerinde duran müdahaleler genellikle müdahalenin bir elemanı olarak ailenin katılımına izin verir. Bununla birlikte aile sistem yaklaşımının aksine aile terapi yaklaşımı, bu yaklaşımı psikoterapik odağında daha sınırlı gören sosyal hizmet uzmanları tarafından sıklıkla sorgulanır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marL="0" indent="0" algn="just">
              <a:buNone/>
            </a:pPr>
            <a:r>
              <a:rPr lang="tr-TR" dirty="0" smtClean="0"/>
              <a:t>Aileyi birlikte görmenin nedenleri çok ve çeşitlidir. Burada başlıca birkaç nedene değinilmiştir. </a:t>
            </a:r>
          </a:p>
          <a:p>
            <a:pPr marL="0" indent="0">
              <a:buNone/>
            </a:pPr>
            <a:endParaRPr lang="tr-TR" dirty="0" smtClean="0"/>
          </a:p>
          <a:p>
            <a:pPr marL="0" indent="0" algn="just">
              <a:buNone/>
            </a:pPr>
            <a:r>
              <a:rPr lang="tr-TR" b="1" dirty="0" smtClean="0"/>
              <a:t>Etkileşimi Gözlemleme ve Anlama</a:t>
            </a:r>
            <a:endParaRPr lang="tr-TR" dirty="0" smtClean="0"/>
          </a:p>
          <a:p>
            <a:pPr marL="0" indent="0" algn="just">
              <a:buNone/>
            </a:pPr>
            <a:r>
              <a:rPr lang="tr-TR" dirty="0" smtClean="0"/>
              <a:t>Bir ofis veya evde aile üyelerini beraber gözlemlemek sosyal hizmet uzmanına, aile üyelerinden birinin ister istemez taraflı bakış açısının aksine aile dinamiklerini ve etkileşimlerini doğrudan görme fırsatı verir. </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b="1" dirty="0" smtClean="0"/>
              <a:t>Dengeyi Sağlamak</a:t>
            </a:r>
            <a:endParaRPr lang="tr-TR" dirty="0" smtClean="0"/>
          </a:p>
          <a:p>
            <a:r>
              <a:rPr lang="tr-TR" dirty="0" smtClean="0"/>
              <a:t>Aileyi bir arada görmek, sosyal hizmet uzmanının taraflı olma ya da taraf alma olasılığını minimize eder.</a:t>
            </a:r>
          </a:p>
          <a:p>
            <a:r>
              <a:rPr lang="tr-TR" dirty="0" smtClean="0"/>
              <a:t> Aile seanslarında sosyal hizmet uzmanı herkesin perspektifini görebilir ve duyabilir. Bireysel seansta, sosyal hizmet uzmanı bir partnerin ilişkide nasıl hissettiğinin tekrarını duyar. O ilişkiye katkıda bulunuyordur, diğer partneri destekliyordur ve karşılığında sadece eleştiri ve </a:t>
            </a:r>
            <a:r>
              <a:rPr lang="tr-TR" dirty="0" err="1" smtClean="0"/>
              <a:t>suistimal</a:t>
            </a:r>
            <a:r>
              <a:rPr lang="tr-TR" dirty="0" smtClean="0"/>
              <a:t> görüyordur. Sosyal hizmet uzmanı bu ilişkinin müracaatçıya son derece zarar verdiği sonucuna varabilir ve dolayısıyla negatif bir şekilde resmedilen partneri bırakması için cesaretlendirebilir.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t>Harekete geçme için cesaretlendirmenin haklı nedenleri olabilir, ama aslında partnerin son derece destekleyici ve şefkatli olma ve müracaatçının </a:t>
            </a:r>
            <a:r>
              <a:rPr lang="tr-TR" dirty="0" err="1" smtClean="0"/>
              <a:t>depresif</a:t>
            </a:r>
            <a:r>
              <a:rPr lang="tr-TR" dirty="0" smtClean="0"/>
              <a:t> semptomlarının kendi perspektifini olumsuz yönde çarpıtma olasılığı da vardır. Partnerin yer aldığı aile seanslarıyla sosyal hizmet uzmanı, ilişkinin yararlı ve </a:t>
            </a:r>
            <a:r>
              <a:rPr lang="tr-TR" dirty="0" err="1" smtClean="0"/>
              <a:t>terapötik</a:t>
            </a:r>
            <a:r>
              <a:rPr lang="tr-TR" dirty="0" smtClean="0"/>
              <a:t> yönünü görmek ve müracaatçı için başlıca destek kaynağına karşı negatif yanlılıktan çok bu yönleri güçlendirmeye yönelik çalışmak için daha iyi bir konumda olabilir. </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b="1" dirty="0" smtClean="0"/>
              <a:t>Akılcı Bir Yapı Sağlamak</a:t>
            </a:r>
          </a:p>
          <a:p>
            <a:r>
              <a:rPr lang="tr-TR" dirty="0" smtClean="0"/>
              <a:t>Ailenin bir bütün olarak birlikte ofiste olması sosyal olarak kabul edilebilir bir yolla davranmak ya da birbirini etkilemek için bir derece sosyal onay, yapı ya da hatta baskı kurar. Aile üyeleri bir yabancının özellikle de her üyenin pozitif bir şekilde etkilemek isteyebileceği profesyonel sosyal hizmet uzmanın karşısında birbirlerine sert bir biçimde davranmaya daha az yönelebilirler. Sosyal hizmet uzmanı ofiste ya da hatta sosyal hizmet uzmanının bulunduğu bir evde aile üyeleri arasındaki </a:t>
            </a:r>
            <a:r>
              <a:rPr lang="tr-TR" dirty="0" err="1" smtClean="0"/>
              <a:t>diyaloğun</a:t>
            </a:r>
            <a:r>
              <a:rPr lang="tr-TR" dirty="0" smtClean="0"/>
              <a:t> daha doğal ve özgün olmasını bekleyebilirken, ilk seanslarda gözleniyor oldukları için bir parça çekingen olabilirler. </a:t>
            </a:r>
          </a:p>
          <a:p>
            <a:endParaRPr lang="tr-TR" dirty="0"/>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149</TotalTime>
  <Words>788</Words>
  <Application>Microsoft Office PowerPoint</Application>
  <PresentationFormat>Özel</PresentationFormat>
  <Paragraphs>31</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Office Teması</vt:lpstr>
      <vt:lpstr>          Ankara Üniversitesi  Sağlık Bilimleri Fakültesi Sosyal Hizmet Bölümü   </vt:lpstr>
      <vt:lpstr>Slayt 2</vt:lpstr>
      <vt:lpstr>Slayt 3</vt:lpstr>
      <vt:lpstr>Slayt 4</vt:lpstr>
      <vt:lpstr>Slayt 5</vt:lpstr>
      <vt:lpstr>Slayt 6</vt:lpstr>
      <vt:lpstr>Slayt 7</vt:lpstr>
      <vt:lpstr>Slayt 8</vt:lpstr>
      <vt:lpstr>Slayt 9</vt:lpstr>
      <vt:lpstr>Slayt 10</vt:lpstr>
      <vt:lpstr>Slayt 11</vt:lpstr>
      <vt:lpstr>Slayt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SHB 301 GRUPLARLA SOSYAL HİZMET Ünite 10 Gruplarda Çatışma ve Sorun Çözme</dc:title>
  <dc:creator>Ezgi</dc:creator>
  <cp:lastModifiedBy>toshiba pc</cp:lastModifiedBy>
  <cp:revision>17</cp:revision>
  <dcterms:created xsi:type="dcterms:W3CDTF">2016-12-04T13:02:32Z</dcterms:created>
  <dcterms:modified xsi:type="dcterms:W3CDTF">2017-12-23T14:01:55Z</dcterms:modified>
</cp:coreProperties>
</file>