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614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400304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069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48115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9442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636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8D2033-12DE-4CB4-BD70-95CE6CA1157E}" type="datetimeFigureOut">
              <a:rPr lang="tr-TR" smtClean="0"/>
              <a:t>16.02.2020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06601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8D2033-12DE-4CB4-BD70-95CE6CA1157E}" type="datetimeFigureOut">
              <a:rPr lang="tr-TR" smtClean="0"/>
              <a:t>16.02.2020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0387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8D2033-12DE-4CB4-BD70-95CE6CA1157E}" type="datetimeFigureOut">
              <a:rPr lang="tr-TR" smtClean="0"/>
              <a:t>16.02.2020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95193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57056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9552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2033-12DE-4CB4-BD70-95CE6CA1157E}" type="datetimeFigureOut">
              <a:rPr lang="tr-TR" smtClean="0"/>
              <a:t>16.02.2020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1FB06-CBE6-43F3-81B0-CD7AE25FFB58}" type="slidenum">
              <a:rPr lang="tr-TR" smtClean="0"/>
              <a:t>‹#›</a:t>
            </a:fld>
            <a:endParaRPr lang="tr-TR"/>
          </a:p>
        </p:txBody>
      </p:sp>
    </p:spTree>
    <p:extLst>
      <p:ext uri="{BB962C8B-B14F-4D97-AF65-F5344CB8AC3E}">
        <p14:creationId xmlns:p14="http://schemas.microsoft.com/office/powerpoint/2010/main" val="181143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err="1"/>
              <a:t>Postyapısalcı</a:t>
            </a:r>
            <a:r>
              <a:rPr lang="tr-TR" dirty="0"/>
              <a:t> Söylem Teorisi: </a:t>
            </a:r>
            <a:r>
              <a:rPr lang="tr-TR" dirty="0" err="1" smtClean="0"/>
              <a:t>Ernesto</a:t>
            </a:r>
            <a:r>
              <a:rPr lang="tr-TR" dirty="0" smtClean="0"/>
              <a:t> </a:t>
            </a:r>
            <a:r>
              <a:rPr lang="tr-TR" dirty="0" err="1" smtClean="0"/>
              <a:t>Laclau</a:t>
            </a:r>
            <a:r>
              <a:rPr lang="tr-TR" dirty="0" smtClean="0"/>
              <a:t> </a:t>
            </a:r>
            <a:r>
              <a:rPr lang="tr-TR" dirty="0"/>
              <a:t/>
            </a:r>
            <a:br>
              <a:rPr lang="tr-TR" dirty="0"/>
            </a:br>
            <a:endParaRPr lang="tr-TR" dirty="0"/>
          </a:p>
        </p:txBody>
      </p:sp>
      <p:sp>
        <p:nvSpPr>
          <p:cNvPr id="3" name="Alt Başlık 2"/>
          <p:cNvSpPr>
            <a:spLocks noGrp="1"/>
          </p:cNvSpPr>
          <p:nvPr>
            <p:ph type="subTitle" idx="1"/>
          </p:nvPr>
        </p:nvSpPr>
        <p:spPr/>
        <p:txBody>
          <a:bodyPr>
            <a:normAutofit/>
          </a:bodyPr>
          <a:lstStyle/>
          <a:p>
            <a:r>
              <a:rPr lang="tr-TR" dirty="0" smtClean="0"/>
              <a:t>Bu bölümde çağımızın önde gelen post-Marksist düşünürlerinden </a:t>
            </a:r>
            <a:r>
              <a:rPr lang="tr-TR" dirty="0" err="1" smtClean="0"/>
              <a:t>Ernesto</a:t>
            </a:r>
            <a:r>
              <a:rPr lang="tr-TR" dirty="0" smtClean="0"/>
              <a:t> </a:t>
            </a:r>
            <a:r>
              <a:rPr lang="tr-TR" dirty="0" err="1" smtClean="0"/>
              <a:t>Laclau’nun</a:t>
            </a:r>
            <a:r>
              <a:rPr lang="tr-TR" dirty="0" smtClean="0"/>
              <a:t> post-yapısalcı söylem kuramını tartışacağız.</a:t>
            </a:r>
          </a:p>
          <a:p>
            <a:r>
              <a:rPr lang="tr-TR" dirty="0" smtClean="0"/>
              <a:t>Post-yapısalcı felsefe üzerine oturan söylem kuramını, ideoloji tartışmalarının son uğrağı olarak değerlendirmek mümkündür.   </a:t>
            </a:r>
            <a:endParaRPr lang="tr-TR" dirty="0"/>
          </a:p>
        </p:txBody>
      </p:sp>
    </p:spTree>
    <p:extLst>
      <p:ext uri="{BB962C8B-B14F-4D97-AF65-F5344CB8AC3E}">
        <p14:creationId xmlns:p14="http://schemas.microsoft.com/office/powerpoint/2010/main" val="102142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Laclau</a:t>
            </a:r>
            <a:r>
              <a:rPr lang="tr-TR" dirty="0" smtClean="0"/>
              <a:t> </a:t>
            </a:r>
            <a:endParaRPr lang="tr-TR" dirty="0"/>
          </a:p>
        </p:txBody>
      </p:sp>
      <p:sp>
        <p:nvSpPr>
          <p:cNvPr id="3" name="İçerik Yer Tutucusu 2"/>
          <p:cNvSpPr>
            <a:spLocks noGrp="1"/>
          </p:cNvSpPr>
          <p:nvPr>
            <p:ph idx="1"/>
          </p:nvPr>
        </p:nvSpPr>
        <p:spPr/>
        <p:txBody>
          <a:bodyPr/>
          <a:lstStyle/>
          <a:p>
            <a:r>
              <a:rPr lang="tr-TR" dirty="0" smtClean="0"/>
              <a:t>1934’te Arjantin’de doğan </a:t>
            </a:r>
            <a:r>
              <a:rPr lang="tr-TR" dirty="0" err="1" smtClean="0"/>
              <a:t>Laclau</a:t>
            </a:r>
            <a:r>
              <a:rPr lang="tr-TR" dirty="0" smtClean="0"/>
              <a:t> çağımızın en önemli siyaset kuramcılarından biriydi. 1985 yılında </a:t>
            </a:r>
            <a:r>
              <a:rPr lang="tr-TR" dirty="0" err="1" smtClean="0"/>
              <a:t>Chantal</a:t>
            </a:r>
            <a:r>
              <a:rPr lang="tr-TR" dirty="0" smtClean="0"/>
              <a:t> </a:t>
            </a:r>
            <a:r>
              <a:rPr lang="tr-TR" dirty="0" err="1" smtClean="0"/>
              <a:t>Mouffe</a:t>
            </a:r>
            <a:r>
              <a:rPr lang="tr-TR" dirty="0" smtClean="0"/>
              <a:t> ile birlikte yazdıkları «Hegemonya ve Sosyalist Strateji» adlı kitapla 1990larda tüm dünyadaki sol hareketleri derinden etkilediler.</a:t>
            </a:r>
          </a:p>
          <a:p>
            <a:r>
              <a:rPr lang="tr-TR" dirty="0" smtClean="0"/>
              <a:t>Türkiye’deki sol hareketler de </a:t>
            </a:r>
            <a:r>
              <a:rPr lang="tr-TR" dirty="0" err="1" smtClean="0"/>
              <a:t>Laclau</a:t>
            </a:r>
            <a:r>
              <a:rPr lang="tr-TR" dirty="0" smtClean="0"/>
              <a:t> ve </a:t>
            </a:r>
            <a:r>
              <a:rPr lang="tr-TR" dirty="0" err="1" smtClean="0"/>
              <a:t>Mouffe’un</a:t>
            </a:r>
            <a:r>
              <a:rPr lang="tr-TR" dirty="0" smtClean="0"/>
              <a:t> fikirlerinden oldukça etkilendi.  </a:t>
            </a:r>
          </a:p>
          <a:p>
            <a:r>
              <a:rPr lang="tr-TR" dirty="0" err="1" smtClean="0"/>
              <a:t>Laclau</a:t>
            </a:r>
            <a:r>
              <a:rPr lang="tr-TR" dirty="0" smtClean="0"/>
              <a:t> kariyerinin başından itibaren ideoloji meselesiyle derinden ilgilendi. Türkçeye de çevrilmiş olan son çalışması yine ideoloji tartışmasıyla yakından alakalı bir tema olan popülizm üzerinedir. </a:t>
            </a:r>
            <a:endParaRPr lang="tr-TR" dirty="0"/>
          </a:p>
          <a:p>
            <a:r>
              <a:rPr lang="tr-TR" dirty="0" err="1" smtClean="0"/>
              <a:t>Laclau</a:t>
            </a:r>
            <a:r>
              <a:rPr lang="tr-TR" dirty="0" smtClean="0"/>
              <a:t> 2014’te öldü.      </a:t>
            </a:r>
            <a:endParaRPr lang="tr-TR" dirty="0"/>
          </a:p>
        </p:txBody>
      </p:sp>
    </p:spTree>
    <p:extLst>
      <p:ext uri="{BB962C8B-B14F-4D97-AF65-F5344CB8AC3E}">
        <p14:creationId xmlns:p14="http://schemas.microsoft.com/office/powerpoint/2010/main" val="1855961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Laclau</a:t>
            </a:r>
            <a:endParaRPr lang="tr-TR" dirty="0"/>
          </a:p>
        </p:txBody>
      </p:sp>
      <p:sp>
        <p:nvSpPr>
          <p:cNvPr id="3" name="İçerik Yer Tutucusu 2"/>
          <p:cNvSpPr>
            <a:spLocks noGrp="1"/>
          </p:cNvSpPr>
          <p:nvPr>
            <p:ph idx="1"/>
          </p:nvPr>
        </p:nvSpPr>
        <p:spPr/>
        <p:txBody>
          <a:bodyPr/>
          <a:lstStyle/>
          <a:p>
            <a:pPr marL="0" indent="0">
              <a:buNone/>
            </a:pPr>
            <a:r>
              <a:rPr lang="tr-TR" dirty="0" err="1" smtClean="0"/>
              <a:t>Laclau’nun</a:t>
            </a:r>
            <a:r>
              <a:rPr lang="tr-TR" dirty="0" smtClean="0"/>
              <a:t> ideoloji ve söylem konusundaki görüşlerine geçmeden önce post-Marksizm kavramını açıklamakta fayda var. </a:t>
            </a:r>
          </a:p>
          <a:p>
            <a:pPr marL="0" indent="0">
              <a:buNone/>
            </a:pPr>
            <a:r>
              <a:rPr lang="tr-TR" dirty="0" smtClean="0"/>
              <a:t>Dünyada sosyalist hareketlerin teoride öngörülen sonuçlara ulaşmaması, kısmen ulaşması ya da bazı ülkelerde hayal kırıklığına yol açması ve bunların üstüne de SSCB’nin 1991’deki beklenmedik yıkılışı önceki dönemde Marksist kuramın temel fikirlerine koşulsuz bağlı bazı düşünürleri bu durumu yeniden değerlendirmeye itti.</a:t>
            </a:r>
          </a:p>
          <a:p>
            <a:pPr marL="0" indent="0">
              <a:buNone/>
            </a:pPr>
            <a:r>
              <a:rPr lang="tr-TR" dirty="0" smtClean="0"/>
              <a:t>Bu değerlendirmeler sonucunda bazı eski Marksist düşünürler, Marksist düşüncenin ana argümanlarına bağlı kalmakla birlikte teorinin bazı kısımlarını revize etmeye başladılar.  </a:t>
            </a:r>
            <a:endParaRPr lang="tr-TR" dirty="0"/>
          </a:p>
        </p:txBody>
      </p:sp>
    </p:spTree>
    <p:extLst>
      <p:ext uri="{BB962C8B-B14F-4D97-AF65-F5344CB8AC3E}">
        <p14:creationId xmlns:p14="http://schemas.microsoft.com/office/powerpoint/2010/main" val="1007333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Laclau</a:t>
            </a:r>
            <a:endParaRPr lang="tr-TR" dirty="0"/>
          </a:p>
        </p:txBody>
      </p:sp>
      <p:sp>
        <p:nvSpPr>
          <p:cNvPr id="3" name="İçerik Yer Tutucusu 2"/>
          <p:cNvSpPr>
            <a:spLocks noGrp="1"/>
          </p:cNvSpPr>
          <p:nvPr>
            <p:ph idx="1"/>
          </p:nvPr>
        </p:nvSpPr>
        <p:spPr>
          <a:xfrm>
            <a:off x="838200" y="1825625"/>
            <a:ext cx="10515600" cy="2772501"/>
          </a:xfrm>
        </p:spPr>
        <p:txBody>
          <a:bodyPr/>
          <a:lstStyle/>
          <a:p>
            <a:r>
              <a:rPr lang="tr-TR" dirty="0" smtClean="0"/>
              <a:t>1970’lerde </a:t>
            </a:r>
            <a:r>
              <a:rPr lang="tr-TR" dirty="0" err="1" smtClean="0"/>
              <a:t>Althusser</a:t>
            </a:r>
            <a:r>
              <a:rPr lang="tr-TR" dirty="0" smtClean="0"/>
              <a:t> ve </a:t>
            </a:r>
            <a:r>
              <a:rPr lang="tr-TR" dirty="0" err="1" smtClean="0"/>
              <a:t>Poulantzas</a:t>
            </a:r>
            <a:r>
              <a:rPr lang="tr-TR" dirty="0" smtClean="0"/>
              <a:t> ile başlayan bu sürecin sonraki halkasını </a:t>
            </a:r>
            <a:r>
              <a:rPr lang="tr-TR" dirty="0" err="1" smtClean="0"/>
              <a:t>Laclau</a:t>
            </a:r>
            <a:r>
              <a:rPr lang="tr-TR" dirty="0" smtClean="0"/>
              <a:t> ve </a:t>
            </a:r>
            <a:r>
              <a:rPr lang="tr-TR" dirty="0" err="1" smtClean="0"/>
              <a:t>Mouffe</a:t>
            </a:r>
            <a:r>
              <a:rPr lang="tr-TR" dirty="0" smtClean="0"/>
              <a:t> oluşturmaktadır. </a:t>
            </a:r>
          </a:p>
          <a:p>
            <a:r>
              <a:rPr lang="tr-TR" dirty="0" smtClean="0"/>
              <a:t>Bu nedenle bu düşünürlere Marksizm sonrası/ötesi anlamında post- Marksistler denmektedir. Bu süreci </a:t>
            </a:r>
            <a:r>
              <a:rPr lang="tr-TR" dirty="0" err="1" smtClean="0"/>
              <a:t>Laclau</a:t>
            </a:r>
            <a:r>
              <a:rPr lang="tr-TR" dirty="0" smtClean="0"/>
              <a:t> ve </a:t>
            </a:r>
            <a:r>
              <a:rPr lang="tr-TR" dirty="0" err="1" smtClean="0"/>
              <a:t>Mouffe’un</a:t>
            </a:r>
            <a:r>
              <a:rPr lang="tr-TR" dirty="0" smtClean="0"/>
              <a:t> dilinden okumak çok daha anlamlı olacaktır.  </a:t>
            </a:r>
          </a:p>
        </p:txBody>
      </p:sp>
    </p:spTree>
    <p:extLst>
      <p:ext uri="{BB962C8B-B14F-4D97-AF65-F5344CB8AC3E}">
        <p14:creationId xmlns:p14="http://schemas.microsoft.com/office/powerpoint/2010/main" val="2624109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Laclau</a:t>
            </a:r>
            <a:endParaRPr lang="tr-TR" dirty="0"/>
          </a:p>
        </p:txBody>
      </p:sp>
      <p:sp>
        <p:nvSpPr>
          <p:cNvPr id="3" name="İçerik Yer Tutucusu 2"/>
          <p:cNvSpPr>
            <a:spLocks noGrp="1"/>
          </p:cNvSpPr>
          <p:nvPr>
            <p:ph idx="1"/>
          </p:nvPr>
        </p:nvSpPr>
        <p:spPr/>
        <p:txBody>
          <a:bodyPr/>
          <a:lstStyle/>
          <a:p>
            <a:r>
              <a:rPr lang="tr-TR" dirty="0"/>
              <a:t>Marksist </a:t>
            </a:r>
            <a:r>
              <a:rPr lang="tr-TR" dirty="0" smtClean="0"/>
              <a:t>kategorilerin günümüzde ne ölçüde geçerli olduklarını ciddiyetle tartışmak, ancak bir «evrensel sınıfın» ontolojik olarak ayrıcalıklı konumuna dayanan her türlü epistemolojik imtiyazdan vazgeçtiğimiz takdirde olanaklı olacaktır. Bu noktada açıkça ifade etmeliyiz ki şimdi artık post-Marksist bir zeminde duruyoruz. Artık ne </a:t>
            </a:r>
            <a:r>
              <a:rPr lang="tr-TR" dirty="0" err="1" smtClean="0"/>
              <a:t>Marksizmin</a:t>
            </a:r>
            <a:r>
              <a:rPr lang="tr-TR" dirty="0" smtClean="0"/>
              <a:t> işlediği öznelik ve sınıf anlayışını, ne onun kapitalist gelişmenin tarihsel yönelimi görüşünü ve tabii ne de </a:t>
            </a:r>
            <a:r>
              <a:rPr lang="tr-TR" dirty="0" err="1" smtClean="0"/>
              <a:t>antogonizmaların</a:t>
            </a:r>
            <a:r>
              <a:rPr lang="tr-TR" dirty="0" smtClean="0"/>
              <a:t>  ortadan kalktığı saydam bir toplum olarak komünizm anlayışını sürdürmek olanaklıdır. (Coşkun: 1)          </a:t>
            </a:r>
            <a:endParaRPr lang="tr-TR" dirty="0"/>
          </a:p>
          <a:p>
            <a:endParaRPr lang="tr-TR" dirty="0"/>
          </a:p>
        </p:txBody>
      </p:sp>
    </p:spTree>
    <p:extLst>
      <p:ext uri="{BB962C8B-B14F-4D97-AF65-F5344CB8AC3E}">
        <p14:creationId xmlns:p14="http://schemas.microsoft.com/office/powerpoint/2010/main" val="2147683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Laclau</a:t>
            </a:r>
            <a:endParaRPr lang="tr-TR" dirty="0"/>
          </a:p>
        </p:txBody>
      </p:sp>
      <p:sp>
        <p:nvSpPr>
          <p:cNvPr id="3" name="İçerik Yer Tutucusu 2"/>
          <p:cNvSpPr>
            <a:spLocks noGrp="1"/>
          </p:cNvSpPr>
          <p:nvPr>
            <p:ph idx="1"/>
          </p:nvPr>
        </p:nvSpPr>
        <p:spPr/>
        <p:txBody>
          <a:bodyPr/>
          <a:lstStyle/>
          <a:p>
            <a:r>
              <a:rPr lang="tr-TR" dirty="0" smtClean="0"/>
              <a:t>Bu çerçevede post Marksist düşüncenin bazı özelliklerini şöyle özetleyebiliriz. </a:t>
            </a:r>
          </a:p>
          <a:p>
            <a:r>
              <a:rPr lang="tr-TR" dirty="0" smtClean="0"/>
              <a:t>Her türlü evrenselciliğin, nesnel çıkarın ve zorunluluğun yadsınarak yerine tikel ve olumsal olanın kabul edilmesi</a:t>
            </a:r>
          </a:p>
          <a:p>
            <a:r>
              <a:rPr lang="tr-TR" dirty="0" smtClean="0"/>
              <a:t>Ekonomik belirleme yerine, söylemin kurucu özelliğinin ve siyasetin özerkliğinin kabulü</a:t>
            </a:r>
          </a:p>
          <a:p>
            <a:r>
              <a:rPr lang="tr-TR" dirty="0" smtClean="0"/>
              <a:t>İşçi sınıfının önderliğinde bir sosyalist devrim yerine, değişik birbirine benzemeyen özne konumları  aracılığıyla kurulan radikal demokrasi fikri    </a:t>
            </a:r>
            <a:endParaRPr lang="tr-TR" dirty="0"/>
          </a:p>
        </p:txBody>
      </p:sp>
    </p:spTree>
    <p:extLst>
      <p:ext uri="{BB962C8B-B14F-4D97-AF65-F5344CB8AC3E}">
        <p14:creationId xmlns:p14="http://schemas.microsoft.com/office/powerpoint/2010/main" val="1806181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Laclau</a:t>
            </a:r>
            <a:endParaRPr lang="tr-TR" dirty="0"/>
          </a:p>
        </p:txBody>
      </p:sp>
      <p:sp>
        <p:nvSpPr>
          <p:cNvPr id="3" name="İçerik Yer Tutucusu 2"/>
          <p:cNvSpPr>
            <a:spLocks noGrp="1"/>
          </p:cNvSpPr>
          <p:nvPr>
            <p:ph idx="1"/>
          </p:nvPr>
        </p:nvSpPr>
        <p:spPr/>
        <p:txBody>
          <a:bodyPr>
            <a:normAutofit lnSpcReduction="10000"/>
          </a:bodyPr>
          <a:lstStyle/>
          <a:p>
            <a:r>
              <a:rPr lang="tr-TR" dirty="0" err="1" smtClean="0"/>
              <a:t>Laclau’nun</a:t>
            </a:r>
            <a:r>
              <a:rPr lang="tr-TR" dirty="0" smtClean="0"/>
              <a:t> ve post yapısalcılığın temel kavramlarından biri olan söylem ise şöyle tanımlanır. </a:t>
            </a:r>
          </a:p>
          <a:p>
            <a:r>
              <a:rPr lang="tr-TR" dirty="0" smtClean="0"/>
              <a:t>Söylem nesnelliğin inşasının birincil alanıdır ve özünde konuşma ve yazmayı değil fakat içerisinde ilişkilerin kurucu bir rol oynadıkları karmaşık öğeleri ifade eder. Yani söyleme ilişkin öğeler, ilişkisel bir karmaşa içinde inşa edilirler.</a:t>
            </a:r>
          </a:p>
          <a:p>
            <a:r>
              <a:rPr lang="tr-TR" dirty="0" smtClean="0"/>
              <a:t>Örneğin farklardan oluşmuş bir toplum kendini inşa edebilmek için nüfusunun bir kısmını dışlayarak kedi tutarlılığına ilişkin bir kavrayışa ulaşır. Bu durumda dışlanmış öğenin karşısında bütün diğer farklar bir eşdeğerliliğe ulaşırlar.</a:t>
            </a:r>
          </a:p>
          <a:p>
            <a:pPr marL="0" indent="0">
              <a:buNone/>
            </a:pPr>
            <a:r>
              <a:rPr lang="tr-TR" dirty="0" smtClean="0"/>
              <a:t>     </a:t>
            </a:r>
            <a:endParaRPr lang="tr-TR" dirty="0"/>
          </a:p>
        </p:txBody>
      </p:sp>
    </p:spTree>
    <p:extLst>
      <p:ext uri="{BB962C8B-B14F-4D97-AF65-F5344CB8AC3E}">
        <p14:creationId xmlns:p14="http://schemas.microsoft.com/office/powerpoint/2010/main" val="1974527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Laclau</a:t>
            </a:r>
            <a:endParaRPr lang="tr-TR" dirty="0"/>
          </a:p>
        </p:txBody>
      </p:sp>
      <p:sp>
        <p:nvSpPr>
          <p:cNvPr id="3" name="İçerik Yer Tutucusu 2"/>
          <p:cNvSpPr>
            <a:spLocks noGrp="1"/>
          </p:cNvSpPr>
          <p:nvPr>
            <p:ph idx="1"/>
          </p:nvPr>
        </p:nvSpPr>
        <p:spPr/>
        <p:txBody>
          <a:bodyPr>
            <a:normAutofit lnSpcReduction="10000"/>
          </a:bodyPr>
          <a:lstStyle/>
          <a:p>
            <a:r>
              <a:rPr lang="tr-TR" dirty="0" smtClean="0"/>
              <a:t>Ancak eşdeğerlik farkı çökerten bir şeydir ve bütün özdeşlik, farklılık ve eşdeğerlilik mantıklarının arasındaki gerilim içinde inşa edilirler. Bu gerilim bütünün tam da göbeğinde bulunur ve bu nedenle bütünlük  başarısız bir bütünlüktür, ele geçirilemez bir tamlığın mekanıdır. Yani olanaksızdır. Ancak bu olanaksız bütünlüğü belirleyen şey temsildir. Bu nesnenin, bütünlüğün tek aracı budur. </a:t>
            </a:r>
            <a:r>
              <a:rPr lang="tr-TR" dirty="0" err="1" smtClean="0"/>
              <a:t>Laclau’nun</a:t>
            </a:r>
            <a:r>
              <a:rPr lang="tr-TR" dirty="0" smtClean="0"/>
              <a:t> temel savı da burada ortaya çıkar.</a:t>
            </a:r>
          </a:p>
          <a:p>
            <a:r>
              <a:rPr lang="tr-TR" dirty="0" smtClean="0"/>
              <a:t> Bu bütünlük içerisindeki belli bir farkın, tikel bir fark olmayı kesmeksizin, bu olanaksız ve ölçülemez bütünün temsilini üstlenme  ihtimalinin varlığı ihtimali her zaman vardır (Coşkun: 26)</a:t>
            </a:r>
          </a:p>
          <a:p>
            <a:pPr marL="0" indent="0">
              <a:buNone/>
            </a:pPr>
            <a:r>
              <a:rPr lang="tr-TR" dirty="0" smtClean="0"/>
              <a:t>        </a:t>
            </a:r>
            <a:endParaRPr lang="tr-TR" dirty="0"/>
          </a:p>
        </p:txBody>
      </p:sp>
    </p:spTree>
    <p:extLst>
      <p:ext uri="{BB962C8B-B14F-4D97-AF65-F5344CB8AC3E}">
        <p14:creationId xmlns:p14="http://schemas.microsoft.com/office/powerpoint/2010/main" val="1910210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Laclau</a:t>
            </a:r>
            <a:r>
              <a:rPr lang="tr-TR" dirty="0" smtClean="0"/>
              <a:t/>
            </a:r>
            <a:br>
              <a:rPr lang="tr-TR" dirty="0" smtClean="0"/>
            </a:br>
            <a:endParaRPr lang="tr-TR" dirty="0"/>
          </a:p>
        </p:txBody>
      </p:sp>
      <p:sp>
        <p:nvSpPr>
          <p:cNvPr id="3" name="İçerik Yer Tutucusu 2"/>
          <p:cNvSpPr>
            <a:spLocks noGrp="1"/>
          </p:cNvSpPr>
          <p:nvPr>
            <p:ph idx="1"/>
          </p:nvPr>
        </p:nvSpPr>
        <p:spPr/>
        <p:txBody>
          <a:bodyPr/>
          <a:lstStyle/>
          <a:p>
            <a:r>
              <a:rPr lang="tr-TR" dirty="0" smtClean="0"/>
              <a:t>İşte hegemonya bir </a:t>
            </a:r>
            <a:r>
              <a:rPr lang="tr-TR" dirty="0" err="1" smtClean="0"/>
              <a:t>tikellik</a:t>
            </a:r>
            <a:r>
              <a:rPr lang="tr-TR" dirty="0" smtClean="0"/>
              <a:t> tarafından evrensel bir adlandırmanın üstlenilmesi işlevidir. Ancak bu bütünlük imkansız olduğu için </a:t>
            </a:r>
            <a:r>
              <a:rPr lang="tr-TR" dirty="0" err="1" smtClean="0"/>
              <a:t>hegemonik</a:t>
            </a:r>
            <a:r>
              <a:rPr lang="tr-TR" dirty="0" smtClean="0"/>
              <a:t> kimlik, kendi </a:t>
            </a:r>
            <a:r>
              <a:rPr lang="tr-TR" dirty="0" err="1" smtClean="0"/>
              <a:t>tikelliği</a:t>
            </a:r>
            <a:r>
              <a:rPr lang="tr-TR" dirty="0" smtClean="0"/>
              <a:t> erişilemez bir tamlığı kapsayan bir boş gösterene (</a:t>
            </a:r>
            <a:r>
              <a:rPr lang="tr-TR" dirty="0" err="1" smtClean="0"/>
              <a:t>empty</a:t>
            </a:r>
            <a:r>
              <a:rPr lang="tr-TR" dirty="0" smtClean="0"/>
              <a:t> </a:t>
            </a:r>
            <a:r>
              <a:rPr lang="tr-TR" dirty="0" err="1" smtClean="0"/>
              <a:t>signifier</a:t>
            </a:r>
            <a:r>
              <a:rPr lang="tr-TR" dirty="0" smtClean="0"/>
              <a:t>) dönüşür. Boş gösteren, gösterileni olmayan gösterendir.  Dolayısıyla </a:t>
            </a:r>
            <a:r>
              <a:rPr lang="tr-TR" dirty="0" err="1" smtClean="0"/>
              <a:t>Laclau’nun</a:t>
            </a:r>
            <a:r>
              <a:rPr lang="tr-TR" dirty="0" smtClean="0"/>
              <a:t> yorumunda bu boş gösteren, hegemonyanın olmazsa olmaz koşuludur. Herhangi bir içeriğe iliştirilmemiş olan boş gösteren (ulus, özgürlük, demokrasi, halk vb.) bir söylemin birliğini sağlayan, böylece de hegemonyayı kuran düğüm noktasıdır. (Coşkun: 26)          </a:t>
            </a:r>
            <a:endParaRPr lang="tr-TR" dirty="0"/>
          </a:p>
        </p:txBody>
      </p:sp>
    </p:spTree>
    <p:extLst>
      <p:ext uri="{BB962C8B-B14F-4D97-AF65-F5344CB8AC3E}">
        <p14:creationId xmlns:p14="http://schemas.microsoft.com/office/powerpoint/2010/main" val="42751908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639</Words>
  <Application>Microsoft Office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Postyapısalcı Söylem Teorisi: Ernesto Laclau  </vt:lpstr>
      <vt:lpstr>Laclau </vt:lpstr>
      <vt:lpstr>Laclau</vt:lpstr>
      <vt:lpstr>Laclau</vt:lpstr>
      <vt:lpstr>Laclau</vt:lpstr>
      <vt:lpstr>Laclau</vt:lpstr>
      <vt:lpstr>Laclau</vt:lpstr>
      <vt:lpstr>Laclau</vt:lpstr>
      <vt:lpstr>Laclau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ideoloji  1. aydınlanmacılığın kültüre ve felsefi ortamı içinde üretildiği haliyle doğru düşünme bilimi 2. insan düşüncesini kalkış noktası olarak seçen, insanın zihinsel mekanizmasının denetlenmesinin mümkün olduğunu ve düşüncelerin değiştirilmesini toplumsal değişmenin önkoşulu sayan yaklaşım 3. yanlış düşüncelere karşı doğru fikirlerle verilecek mücadelenin toplumsal gelişimin ana ekseni olarak kavranması</dc:title>
  <dc:creator>Kullanıcı</dc:creator>
  <cp:lastModifiedBy>Kurtulus</cp:lastModifiedBy>
  <cp:revision>24</cp:revision>
  <dcterms:created xsi:type="dcterms:W3CDTF">2017-11-25T20:42:30Z</dcterms:created>
  <dcterms:modified xsi:type="dcterms:W3CDTF">2020-02-16T18:21:57Z</dcterms:modified>
</cp:coreProperties>
</file>