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4" r:id="rId3"/>
    <p:sldId id="285" r:id="rId4"/>
    <p:sldId id="286" r:id="rId5"/>
    <p:sldId id="257" r:id="rId6"/>
    <p:sldId id="274" r:id="rId7"/>
    <p:sldId id="281" r:id="rId8"/>
    <p:sldId id="258" r:id="rId9"/>
    <p:sldId id="259" r:id="rId10"/>
    <p:sldId id="282" r:id="rId11"/>
    <p:sldId id="28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tr-TR"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tr-TR"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tr-TR"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11/29/2019</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ÇEVRE</a:t>
            </a:r>
            <a:r>
              <a:rPr lang="tr-TR" dirty="0" smtClean="0"/>
              <a:t> FELSEFESİ</a:t>
            </a:r>
            <a:r>
              <a:rPr lang="en-US" dirty="0" smtClean="0"/>
              <a:t> VE ÇEVRE ETİĞİ</a:t>
            </a:r>
            <a:r>
              <a:rPr lang="tr-TR" dirty="0" smtClean="0"/>
              <a:t> YAKLAŞIMLARI</a:t>
            </a:r>
            <a:endParaRPr lang="en-US" dirty="0"/>
          </a:p>
        </p:txBody>
      </p:sp>
      <p:sp>
        <p:nvSpPr>
          <p:cNvPr id="3" name="Subtitle 2"/>
          <p:cNvSpPr>
            <a:spLocks noGrp="1"/>
          </p:cNvSpPr>
          <p:nvPr>
            <p:ph type="subTitle" idx="1"/>
          </p:nvPr>
        </p:nvSpPr>
        <p:spPr/>
        <p:txBody>
          <a:bodyPr/>
          <a:lstStyle/>
          <a:p>
            <a:r>
              <a:rPr lang="tr-TR" dirty="0" err="1" smtClean="0"/>
              <a:t>Prof.Dr.Kıvılcım</a:t>
            </a:r>
            <a:r>
              <a:rPr lang="tr-TR" dirty="0" smtClean="0"/>
              <a:t> ERTAN</a:t>
            </a:r>
            <a:endParaRPr lang="en-US" dirty="0"/>
          </a:p>
        </p:txBody>
      </p:sp>
    </p:spTree>
    <p:extLst>
      <p:ext uri="{BB962C8B-B14F-4D97-AF65-F5344CB8AC3E}">
        <p14:creationId xmlns:p14="http://schemas.microsoft.com/office/powerpoint/2010/main" val="2117018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lstStyle/>
          <a:p>
            <a:r>
              <a:rPr lang="tr-TR" dirty="0"/>
              <a:t> </a:t>
            </a:r>
          </a:p>
          <a:p>
            <a:r>
              <a:rPr lang="tr-TR" dirty="0"/>
              <a:t>Çevre sorunlarının bilimsel, teknolojik, siyasal, ekonomik, toplumsal, fiziksel, ekolojik, kültürel boyutları olduğu gibi etik ve felsefe ile de yakından ilişkilidir.  Bu derste çevrenin çok boyutlu, çok disiplinli yapısının etik bir çerçevede kavranmasına çalışılacaktır.</a:t>
            </a:r>
          </a:p>
          <a:p>
            <a:endParaRPr lang="en-US" dirty="0"/>
          </a:p>
        </p:txBody>
      </p:sp>
    </p:spTree>
    <p:extLst>
      <p:ext uri="{BB962C8B-B14F-4D97-AF65-F5344CB8AC3E}">
        <p14:creationId xmlns:p14="http://schemas.microsoft.com/office/powerpoint/2010/main" val="1950228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tr-TR" dirty="0" err="1" smtClean="0"/>
              <a:t>Des</a:t>
            </a:r>
            <a:r>
              <a:rPr lang="tr-TR" dirty="0" smtClean="0"/>
              <a:t> </a:t>
            </a:r>
            <a:r>
              <a:rPr lang="tr-TR" dirty="0" err="1" smtClean="0"/>
              <a:t>Jardins</a:t>
            </a:r>
            <a:r>
              <a:rPr lang="tr-TR" dirty="0" smtClean="0"/>
              <a:t> (2006), Çevre Etiği, İmge Kitabevi Yayınları, Ankara</a:t>
            </a:r>
            <a:endParaRPr lang="tr-TR" dirty="0"/>
          </a:p>
        </p:txBody>
      </p:sp>
    </p:spTree>
    <p:extLst>
      <p:ext uri="{BB962C8B-B14F-4D97-AF65-F5344CB8AC3E}">
        <p14:creationId xmlns:p14="http://schemas.microsoft.com/office/powerpoint/2010/main" val="1449326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Ders içeriği</a:t>
            </a:r>
            <a:br>
              <a:rPr lang="tr-TR" dirty="0"/>
            </a:br>
            <a:endParaRPr lang="tr-TR" dirty="0"/>
          </a:p>
        </p:txBody>
      </p:sp>
      <p:sp>
        <p:nvSpPr>
          <p:cNvPr id="3" name="İçerik Yer Tutucusu 2"/>
          <p:cNvSpPr>
            <a:spLocks noGrp="1"/>
          </p:cNvSpPr>
          <p:nvPr>
            <p:ph idx="1"/>
          </p:nvPr>
        </p:nvSpPr>
        <p:spPr/>
        <p:txBody>
          <a:bodyPr>
            <a:normAutofit/>
          </a:bodyPr>
          <a:lstStyle/>
          <a:p>
            <a:pPr lvl="0"/>
            <a:r>
              <a:rPr lang="tr-TR" dirty="0" smtClean="0"/>
              <a:t>1.Hafta</a:t>
            </a:r>
            <a:r>
              <a:rPr lang="tr-TR" dirty="0" smtClean="0"/>
              <a:t>: </a:t>
            </a:r>
            <a:r>
              <a:rPr lang="tr-TR" dirty="0"/>
              <a:t>Giriş ve Temel Kavramlar</a:t>
            </a:r>
          </a:p>
          <a:p>
            <a:pPr lvl="0"/>
            <a:r>
              <a:rPr lang="tr-TR" dirty="0" smtClean="0"/>
              <a:t>2.Hafta</a:t>
            </a:r>
            <a:r>
              <a:rPr lang="tr-TR" dirty="0" smtClean="0"/>
              <a:t>: </a:t>
            </a:r>
            <a:r>
              <a:rPr lang="tr-TR" dirty="0"/>
              <a:t>Çevre, Ekonomi ve Etik</a:t>
            </a:r>
          </a:p>
          <a:p>
            <a:pPr lvl="0"/>
            <a:r>
              <a:rPr lang="tr-TR" dirty="0" smtClean="0"/>
              <a:t>3.Hafta</a:t>
            </a:r>
            <a:r>
              <a:rPr lang="tr-TR" dirty="0" smtClean="0"/>
              <a:t>: </a:t>
            </a:r>
            <a:r>
              <a:rPr lang="tr-TR" dirty="0"/>
              <a:t>Çevre, Siyaset, Yönetim ve Etik</a:t>
            </a:r>
          </a:p>
          <a:p>
            <a:pPr lvl="0"/>
            <a:r>
              <a:rPr lang="tr-TR" dirty="0" smtClean="0"/>
              <a:t>4.Hafta</a:t>
            </a:r>
            <a:r>
              <a:rPr lang="tr-TR" dirty="0"/>
              <a:t>: </a:t>
            </a:r>
            <a:r>
              <a:rPr lang="tr-TR" dirty="0" smtClean="0"/>
              <a:t> </a:t>
            </a:r>
            <a:r>
              <a:rPr lang="tr-TR" dirty="0"/>
              <a:t>Çevre, Hukuk ve Etik </a:t>
            </a:r>
          </a:p>
          <a:p>
            <a:endParaRPr lang="tr-TR" dirty="0"/>
          </a:p>
        </p:txBody>
      </p:sp>
    </p:spTree>
    <p:extLst>
      <p:ext uri="{BB962C8B-B14F-4D97-AF65-F5344CB8AC3E}">
        <p14:creationId xmlns:p14="http://schemas.microsoft.com/office/powerpoint/2010/main" val="3352114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Ders içeriği</a:t>
            </a:r>
            <a:endParaRPr lang="tr-TR" dirty="0"/>
          </a:p>
        </p:txBody>
      </p:sp>
      <p:sp>
        <p:nvSpPr>
          <p:cNvPr id="3" name="İçerik Yer Tutucusu 2"/>
          <p:cNvSpPr>
            <a:spLocks noGrp="1"/>
          </p:cNvSpPr>
          <p:nvPr>
            <p:ph idx="1"/>
          </p:nvPr>
        </p:nvSpPr>
        <p:spPr/>
        <p:txBody>
          <a:bodyPr/>
          <a:lstStyle/>
          <a:p>
            <a:pPr lvl="0"/>
            <a:r>
              <a:rPr lang="tr-TR" dirty="0" smtClean="0"/>
              <a:t>5.Hafta</a:t>
            </a:r>
            <a:r>
              <a:rPr lang="tr-TR" dirty="0" smtClean="0"/>
              <a:t>: </a:t>
            </a:r>
            <a:r>
              <a:rPr lang="tr-TR" dirty="0"/>
              <a:t>Çevre Etiğine Giriş </a:t>
            </a:r>
          </a:p>
          <a:p>
            <a:pPr lvl="0"/>
            <a:r>
              <a:rPr lang="tr-TR" dirty="0" smtClean="0"/>
              <a:t>6.Hafta</a:t>
            </a:r>
            <a:r>
              <a:rPr lang="tr-TR" dirty="0"/>
              <a:t>: </a:t>
            </a:r>
            <a:r>
              <a:rPr lang="tr-TR" dirty="0" smtClean="0"/>
              <a:t> </a:t>
            </a:r>
            <a:r>
              <a:rPr lang="tr-TR" dirty="0"/>
              <a:t>Çevre Etiği Yaklaşımları</a:t>
            </a:r>
          </a:p>
          <a:p>
            <a:pPr lvl="0"/>
            <a:r>
              <a:rPr lang="tr-TR" dirty="0" smtClean="0"/>
              <a:t>7.Hafta</a:t>
            </a:r>
            <a:r>
              <a:rPr lang="tr-TR" dirty="0" smtClean="0"/>
              <a:t>: </a:t>
            </a:r>
            <a:r>
              <a:rPr lang="tr-TR" dirty="0"/>
              <a:t>İnsan-merkezci Çevre Etiği Yaklaşımı</a:t>
            </a:r>
          </a:p>
          <a:p>
            <a:pPr lvl="0"/>
            <a:r>
              <a:rPr lang="tr-TR" dirty="0" smtClean="0"/>
              <a:t>8.Hafta:Çere ve İnsan-merkezci yaklaşım</a:t>
            </a:r>
            <a:endParaRPr lang="tr-TR" dirty="0"/>
          </a:p>
        </p:txBody>
      </p:sp>
    </p:spTree>
    <p:extLst>
      <p:ext uri="{BB962C8B-B14F-4D97-AF65-F5344CB8AC3E}">
        <p14:creationId xmlns:p14="http://schemas.microsoft.com/office/powerpoint/2010/main" val="2331453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Ders içeriği</a:t>
            </a:r>
            <a:endParaRPr lang="tr-TR" dirty="0"/>
          </a:p>
        </p:txBody>
      </p:sp>
      <p:sp>
        <p:nvSpPr>
          <p:cNvPr id="3" name="İçerik Yer Tutucusu 2"/>
          <p:cNvSpPr>
            <a:spLocks noGrp="1"/>
          </p:cNvSpPr>
          <p:nvPr>
            <p:ph idx="1"/>
          </p:nvPr>
        </p:nvSpPr>
        <p:spPr/>
        <p:txBody>
          <a:bodyPr>
            <a:normAutofit fontScale="92500" lnSpcReduction="20000"/>
          </a:bodyPr>
          <a:lstStyle/>
          <a:p>
            <a:pPr lvl="0"/>
            <a:r>
              <a:rPr lang="tr-TR" dirty="0" smtClean="0"/>
              <a:t>9.Hafta</a:t>
            </a:r>
            <a:r>
              <a:rPr lang="tr-TR" dirty="0"/>
              <a:t>: </a:t>
            </a:r>
            <a:r>
              <a:rPr lang="tr-TR" dirty="0" smtClean="0"/>
              <a:t>Çevre etiği </a:t>
            </a:r>
            <a:endParaRPr lang="tr-TR" dirty="0"/>
          </a:p>
          <a:p>
            <a:pPr lvl="0"/>
            <a:r>
              <a:rPr lang="tr-TR" dirty="0" smtClean="0"/>
              <a:t>10.Hafta</a:t>
            </a:r>
            <a:r>
              <a:rPr lang="tr-TR" dirty="0"/>
              <a:t>: </a:t>
            </a:r>
            <a:r>
              <a:rPr lang="tr-TR" dirty="0" smtClean="0"/>
              <a:t>Canlı-merkezci </a:t>
            </a:r>
            <a:r>
              <a:rPr lang="tr-TR" dirty="0"/>
              <a:t>ve Çevre-merkezci Çevre Etiği Yaklaşımları</a:t>
            </a:r>
          </a:p>
          <a:p>
            <a:pPr lvl="0"/>
            <a:r>
              <a:rPr lang="tr-TR" dirty="0" smtClean="0"/>
              <a:t>11.Hafta</a:t>
            </a:r>
            <a:r>
              <a:rPr lang="tr-TR" dirty="0" smtClean="0"/>
              <a:t>: </a:t>
            </a:r>
            <a:r>
              <a:rPr lang="tr-TR" dirty="0"/>
              <a:t>Diğer Çevre Etiği Yaklaşımları </a:t>
            </a:r>
          </a:p>
          <a:p>
            <a:pPr lvl="0"/>
            <a:r>
              <a:rPr lang="tr-TR" dirty="0" smtClean="0"/>
              <a:t>12.Hafta</a:t>
            </a:r>
            <a:r>
              <a:rPr lang="tr-TR" dirty="0"/>
              <a:t>: </a:t>
            </a:r>
            <a:r>
              <a:rPr lang="tr-TR" dirty="0" smtClean="0"/>
              <a:t> </a:t>
            </a:r>
            <a:r>
              <a:rPr lang="tr-TR" dirty="0"/>
              <a:t>Türkiye Çevre Politikasında Çevre Etiği Yaklaşımları</a:t>
            </a:r>
          </a:p>
          <a:p>
            <a:pPr lvl="0"/>
            <a:r>
              <a:rPr lang="tr-TR" dirty="0" smtClean="0"/>
              <a:t>13.Hafta</a:t>
            </a:r>
            <a:r>
              <a:rPr lang="tr-TR" dirty="0" smtClean="0"/>
              <a:t>: </a:t>
            </a:r>
            <a:r>
              <a:rPr lang="tr-TR" dirty="0"/>
              <a:t>Türk Çevre Mevzuatında Çevre Etiği Yaklaşımı, Öneriler ve Değerlendirme</a:t>
            </a:r>
          </a:p>
          <a:p>
            <a:pPr lvl="0"/>
            <a:r>
              <a:rPr lang="tr-TR" dirty="0" smtClean="0"/>
              <a:t>14.Hafta</a:t>
            </a:r>
            <a:r>
              <a:rPr lang="tr-TR" dirty="0"/>
              <a:t>: </a:t>
            </a:r>
            <a:r>
              <a:rPr lang="tr-TR" dirty="0" smtClean="0"/>
              <a:t>Genel </a:t>
            </a:r>
            <a:r>
              <a:rPr lang="tr-TR" dirty="0"/>
              <a:t>Değerlendirme</a:t>
            </a:r>
          </a:p>
          <a:p>
            <a:endParaRPr lang="tr-TR" dirty="0"/>
          </a:p>
        </p:txBody>
      </p:sp>
    </p:spTree>
    <p:extLst>
      <p:ext uri="{BB962C8B-B14F-4D97-AF65-F5344CB8AC3E}">
        <p14:creationId xmlns:p14="http://schemas.microsoft.com/office/powerpoint/2010/main" val="409323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ÇEVRE</a:t>
            </a:r>
            <a:endParaRPr lang="en-US" dirty="0"/>
          </a:p>
        </p:txBody>
      </p:sp>
      <p:sp>
        <p:nvSpPr>
          <p:cNvPr id="3" name="Content Placeholder 2"/>
          <p:cNvSpPr>
            <a:spLocks noGrp="1"/>
          </p:cNvSpPr>
          <p:nvPr>
            <p:ph idx="1"/>
          </p:nvPr>
        </p:nvSpPr>
        <p:spPr/>
        <p:txBody>
          <a:bodyPr>
            <a:normAutofit/>
          </a:bodyPr>
          <a:lstStyle/>
          <a:p>
            <a:pPr marL="0" indent="0">
              <a:buNone/>
            </a:pPr>
            <a:r>
              <a:rPr lang="tr-TR" dirty="0" smtClean="0"/>
              <a:t> </a:t>
            </a:r>
            <a:r>
              <a:rPr lang="tr-TR" dirty="0"/>
              <a:t>21. yüzyılın başlarında büyük ölçüde insan etkinlikleri nedeniyle insanlık tarihinde daha önce rastlanmamış çevre sorunlarını yaşamakta olduğumuzu söyleyebiliriz. Yeryüzündeki yaşam, altmış beş milyon yıl önceki dinozorlar çağından bu yana yaşanan en büyük kitlesel yok oluş tehlikesiyle karşı karşıya bulunuyor. Günde yüzden fazla tür tükenmektedir ve bu oran önümüzdeki birkaç on yıl içinde iki-üç katına çıkabilecektir.</a:t>
            </a:r>
          </a:p>
          <a:p>
            <a:pPr marL="0" indent="0">
              <a:buNone/>
            </a:pPr>
            <a:endParaRPr lang="en-US" dirty="0"/>
          </a:p>
        </p:txBody>
      </p:sp>
    </p:spTree>
    <p:extLst>
      <p:ext uri="{BB962C8B-B14F-4D97-AF65-F5344CB8AC3E}">
        <p14:creationId xmlns:p14="http://schemas.microsoft.com/office/powerpoint/2010/main" val="3059605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noAutofit/>
          </a:bodyPr>
          <a:lstStyle/>
          <a:p>
            <a:r>
              <a:rPr lang="tr-TR" sz="2800" dirty="0"/>
              <a:t>Dünya gezegeni üzerinde yaşamın sürekliliğinin temeli olan hava, su, toprak gibi doğal kaynaklar hızla kirlenmekte ya da tükenmektedir. Hızlı nüfus artışı, sanayileşme ve kalkınma çabaları, doğal değerler üzerindeki baskıyı daha da artırmaktadır. </a:t>
            </a:r>
            <a:endParaRPr lang="en-US" sz="2800" dirty="0"/>
          </a:p>
        </p:txBody>
      </p:sp>
    </p:spTree>
    <p:extLst>
      <p:ext uri="{BB962C8B-B14F-4D97-AF65-F5344CB8AC3E}">
        <p14:creationId xmlns:p14="http://schemas.microsoft.com/office/powerpoint/2010/main" val="2576049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lstStyle/>
          <a:p>
            <a:r>
              <a:rPr lang="tr-TR" dirty="0"/>
              <a:t>Doğal kaynakların tükenme ya da bozulma tehlikesi, zehirli atık sorunu bugünkü nesillerin yanı sıra gelecek kuşakların yaşam kalitesini de olumsuz etkileyecektir. Bugünkü çevre sorunlarımızın birçoğu, eski kuşakların etkinlikleri ve kararlarının bir sonucudur.</a:t>
            </a:r>
          </a:p>
          <a:p>
            <a:endParaRPr lang="en-US" dirty="0"/>
          </a:p>
        </p:txBody>
      </p:sp>
    </p:spTree>
    <p:extLst>
      <p:ext uri="{BB962C8B-B14F-4D97-AF65-F5344CB8AC3E}">
        <p14:creationId xmlns:p14="http://schemas.microsoft.com/office/powerpoint/2010/main" val="171148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lstStyle/>
          <a:p>
            <a:r>
              <a:rPr lang="tr-TR" dirty="0"/>
              <a:t>Yeryüzünün doğal alanları, sulak alanları, tarım arazileri, ormanları, meraları imara açılmakta, çeşitli biçimlerde tahrip edilebilmektedir. Ozon tabakasının tahribi, sera etkisi, iklim değişikliği, çölleşme gibi küresel çevre sorunları dünya gezegeninin geleceğini tehlikeye sokmaktadır.  </a:t>
            </a:r>
          </a:p>
          <a:p>
            <a:endParaRPr lang="en-US" dirty="0"/>
          </a:p>
        </p:txBody>
      </p:sp>
    </p:spTree>
    <p:extLst>
      <p:ext uri="{BB962C8B-B14F-4D97-AF65-F5344CB8AC3E}">
        <p14:creationId xmlns:p14="http://schemas.microsoft.com/office/powerpoint/2010/main" val="3638670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normAutofit/>
          </a:bodyPr>
          <a:lstStyle/>
          <a:p>
            <a:r>
              <a:rPr lang="tr-TR" dirty="0"/>
              <a:t>Çevre sorunları, insan olarak neye değer verdiğimiz, ne tür varlıklar (yaratıklar) olduğumuz, ne tür bir yaşam sürdüğümüz, doğadaki yerimizin ne olduğu, nasıl bir dünyada kendimizi geliştirebileceğimiz gibi birtakım soruların sorulmasını gerektirir (</a:t>
            </a:r>
            <a:r>
              <a:rPr lang="tr-TR" dirty="0" err="1"/>
              <a:t>Des</a:t>
            </a:r>
            <a:r>
              <a:rPr lang="tr-TR" dirty="0"/>
              <a:t> </a:t>
            </a:r>
            <a:r>
              <a:rPr lang="tr-TR" dirty="0" err="1"/>
              <a:t>Jardins</a:t>
            </a:r>
            <a:r>
              <a:rPr lang="tr-TR" dirty="0"/>
              <a:t>, 2006: 35).</a:t>
            </a:r>
          </a:p>
          <a:p>
            <a:endParaRPr lang="en-US" dirty="0"/>
          </a:p>
        </p:txBody>
      </p:sp>
    </p:spTree>
    <p:extLst>
      <p:ext uri="{BB962C8B-B14F-4D97-AF65-F5344CB8AC3E}">
        <p14:creationId xmlns:p14="http://schemas.microsoft.com/office/powerpoint/2010/main" val="347582165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73</TotalTime>
  <Words>348</Words>
  <Application>Microsoft Office PowerPoint</Application>
  <PresentationFormat>Ekran Gösterisi (4:3)</PresentationFormat>
  <Paragraphs>34</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Calisto MT</vt:lpstr>
      <vt:lpstr>Mistral</vt:lpstr>
      <vt:lpstr>Wingdings 2</vt:lpstr>
      <vt:lpstr>Travelogue</vt:lpstr>
      <vt:lpstr>ÇEVRE FELSEFESİ VE ÇEVRE ETİĞİ YAKLAŞIMLARI</vt:lpstr>
      <vt:lpstr>Ders içeriği </vt:lpstr>
      <vt:lpstr>Ders içeriği</vt:lpstr>
      <vt:lpstr>Ders içeriği</vt:lpstr>
      <vt:lpstr>ÇEVRE</vt:lpstr>
      <vt:lpstr>Çevre</vt:lpstr>
      <vt:lpstr>Çevre</vt:lpstr>
      <vt:lpstr>Çevre</vt:lpstr>
      <vt:lpstr>Çevre</vt:lpstr>
      <vt:lpstr>Çevre</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VE YURTTAŞLIK</dc:title>
  <dc:creator>Apple</dc:creator>
  <cp:lastModifiedBy>KIVILCIM ERTAN</cp:lastModifiedBy>
  <cp:revision>22</cp:revision>
  <dcterms:created xsi:type="dcterms:W3CDTF">2014-03-19T06:29:54Z</dcterms:created>
  <dcterms:modified xsi:type="dcterms:W3CDTF">2019-11-29T11:30:37Z</dcterms:modified>
</cp:coreProperties>
</file>