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1" r:id="rId4"/>
    <p:sldId id="262" r:id="rId5"/>
    <p:sldId id="263" r:id="rId6"/>
    <p:sldId id="258" r:id="rId7"/>
    <p:sldId id="264" r:id="rId8"/>
    <p:sldId id="259" r:id="rId9"/>
    <p:sldId id="26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E4176ECA-C97F-4FDE-A80F-6B1DAB3BE557}"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3835808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176ECA-C97F-4FDE-A80F-6B1DAB3BE557}"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2421749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176ECA-C97F-4FDE-A80F-6B1DAB3BE557}"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1130887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4176ECA-C97F-4FDE-A80F-6B1DAB3BE557}"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1320043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4176ECA-C97F-4FDE-A80F-6B1DAB3BE557}" type="datetimeFigureOut">
              <a:rPr lang="tr-TR" smtClean="0"/>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96991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4176ECA-C97F-4FDE-A80F-6B1DAB3BE557}"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2961912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4176ECA-C97F-4FDE-A80F-6B1DAB3BE557}" type="datetimeFigureOut">
              <a:rPr lang="tr-TR" smtClean="0"/>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41649911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4176ECA-C97F-4FDE-A80F-6B1DAB3BE557}" type="datetimeFigureOut">
              <a:rPr lang="tr-TR" smtClean="0"/>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1491329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4176ECA-C97F-4FDE-A80F-6B1DAB3BE557}" type="datetimeFigureOut">
              <a:rPr lang="tr-TR" smtClean="0"/>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63482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4176ECA-C97F-4FDE-A80F-6B1DAB3BE557}"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3155427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4176ECA-C97F-4FDE-A80F-6B1DAB3BE557}" type="datetimeFigureOut">
              <a:rPr lang="tr-TR" smtClean="0"/>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E09A9D5-8F28-413B-A39A-03D0EDA0CB15}" type="slidenum">
              <a:rPr lang="tr-TR" smtClean="0"/>
              <a:t>‹#›</a:t>
            </a:fld>
            <a:endParaRPr lang="tr-TR"/>
          </a:p>
        </p:txBody>
      </p:sp>
    </p:spTree>
    <p:extLst>
      <p:ext uri="{BB962C8B-B14F-4D97-AF65-F5344CB8AC3E}">
        <p14:creationId xmlns:p14="http://schemas.microsoft.com/office/powerpoint/2010/main" val="2941410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176ECA-C97F-4FDE-A80F-6B1DAB3BE557}" type="datetimeFigureOut">
              <a:rPr lang="tr-TR" smtClean="0"/>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09A9D5-8F28-413B-A39A-03D0EDA0CB15}" type="slidenum">
              <a:rPr lang="tr-TR" smtClean="0"/>
              <a:t>‹#›</a:t>
            </a:fld>
            <a:endParaRPr lang="tr-TR"/>
          </a:p>
        </p:txBody>
      </p:sp>
    </p:spTree>
    <p:extLst>
      <p:ext uri="{BB962C8B-B14F-4D97-AF65-F5344CB8AC3E}">
        <p14:creationId xmlns:p14="http://schemas.microsoft.com/office/powerpoint/2010/main" val="2962600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509299"/>
            <a:ext cx="9144000" cy="841519"/>
          </a:xfrm>
        </p:spPr>
        <p:txBody>
          <a:bodyPr>
            <a:normAutofit fontScale="90000"/>
          </a:bodyPr>
          <a:lstStyle/>
          <a:p>
            <a:r>
              <a:rPr lang="tr-TR" dirty="0" smtClean="0"/>
              <a:t>MALİYE BİLİMİNİN KONUSU</a:t>
            </a:r>
          </a:p>
        </p:txBody>
      </p:sp>
      <p:sp>
        <p:nvSpPr>
          <p:cNvPr id="3" name="Alt Başlık 2"/>
          <p:cNvSpPr>
            <a:spLocks noGrp="1"/>
          </p:cNvSpPr>
          <p:nvPr>
            <p:ph type="subTitle" idx="1"/>
          </p:nvPr>
        </p:nvSpPr>
        <p:spPr>
          <a:xfrm>
            <a:off x="1524000" y="1818409"/>
            <a:ext cx="9144000" cy="4384964"/>
          </a:xfrm>
        </p:spPr>
        <p:txBody>
          <a:bodyPr/>
          <a:lstStyle/>
          <a:p>
            <a:pPr algn="l"/>
            <a:r>
              <a:rPr lang="tr-TR" dirty="0" smtClean="0"/>
              <a:t>Maliye, kamu ihtiyaçlarının ortaya çıkmasından ötürü kamu hizmetlerinin yerine getirilmesi için gelir elde etmeye çalışmak, bu gelirleri ortaya çıkan kamu hizmetlerine harcama yolu ile toplumun önemli siyasal kuruluşları olan devlet, belediyeler, il özel idareleri, köyler vb. gibi kamu kuruluşlarının yapmış oldukları iktisadi / ekonomik işlemlerdir.</a:t>
            </a:r>
          </a:p>
          <a:p>
            <a:pPr algn="l"/>
            <a:r>
              <a:rPr lang="tr-TR" dirty="0" smtClean="0"/>
              <a:t>Kamu </a:t>
            </a:r>
            <a:r>
              <a:rPr lang="tr-TR" dirty="0"/>
              <a:t>maliyesi; gelirlerin toplanması, harcamaların</a:t>
            </a:r>
          </a:p>
          <a:p>
            <a:pPr algn="l"/>
            <a:r>
              <a:rPr lang="tr-TR" dirty="0"/>
              <a:t>yapılması, açıkların finansmanı, kamunun varlık ve borçları ile diğer</a:t>
            </a:r>
          </a:p>
          <a:p>
            <a:pPr algn="l"/>
            <a:r>
              <a:rPr lang="tr-TR" dirty="0"/>
              <a:t>yükümlülüklerinin yönetimini kapsar.</a:t>
            </a:r>
          </a:p>
        </p:txBody>
      </p:sp>
    </p:spTree>
    <p:extLst>
      <p:ext uri="{BB962C8B-B14F-4D97-AF65-F5344CB8AC3E}">
        <p14:creationId xmlns:p14="http://schemas.microsoft.com/office/powerpoint/2010/main" val="10447415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420091" y="436563"/>
            <a:ext cx="9144000" cy="903864"/>
          </a:xfrm>
        </p:spPr>
        <p:txBody>
          <a:bodyPr>
            <a:normAutofit fontScale="90000"/>
          </a:bodyPr>
          <a:lstStyle/>
          <a:p>
            <a:r>
              <a:rPr lang="tr-TR" dirty="0" smtClean="0"/>
              <a:t>Kamu Sektörü ve Özel Sektör</a:t>
            </a:r>
            <a:endParaRPr lang="tr-TR" dirty="0"/>
          </a:p>
        </p:txBody>
      </p:sp>
      <p:sp>
        <p:nvSpPr>
          <p:cNvPr id="3" name="Alt Başlık 2"/>
          <p:cNvSpPr>
            <a:spLocks noGrp="1"/>
          </p:cNvSpPr>
          <p:nvPr>
            <p:ph type="subTitle" idx="1"/>
          </p:nvPr>
        </p:nvSpPr>
        <p:spPr>
          <a:xfrm>
            <a:off x="1524000" y="1340427"/>
            <a:ext cx="9144000" cy="4914900"/>
          </a:xfrm>
        </p:spPr>
        <p:txBody>
          <a:bodyPr/>
          <a:lstStyle/>
          <a:p>
            <a:pPr algn="l"/>
            <a:r>
              <a:rPr lang="tr-TR" dirty="0" smtClean="0"/>
              <a:t>-Kamu ekonomisinde devlet, önce giderleri belirler sonra bu giderlere göre de gelirlerini toplamaya çalışır.</a:t>
            </a:r>
          </a:p>
          <a:p>
            <a:pPr algn="l"/>
            <a:r>
              <a:rPr lang="tr-TR" dirty="0" smtClean="0"/>
              <a:t>Özel ekonomide ise, önce gelirler toplanır daha sonra bu gelirlerin büyüklüğüne bağlı olarak gider yapılır.</a:t>
            </a:r>
          </a:p>
          <a:p>
            <a:pPr algn="l"/>
            <a:r>
              <a:rPr lang="tr-TR" dirty="0" smtClean="0"/>
              <a:t>-Kamu sektöründe temel amaç, kamu hizmetleri görülürken karlılık gözetilmez. Ancak özel sektörün amacı, karı maksimize etmektir. </a:t>
            </a:r>
          </a:p>
          <a:p>
            <a:pPr algn="l"/>
            <a:r>
              <a:rPr lang="tr-TR" dirty="0" smtClean="0"/>
              <a:t>Kamu sektöründe fayda-maliyet analizi yapılarak, sosyal fayda ve sosyal maliyet </a:t>
            </a:r>
            <a:r>
              <a:rPr lang="tr-TR" dirty="0" err="1" smtClean="0"/>
              <a:t>gözönüne</a:t>
            </a:r>
            <a:r>
              <a:rPr lang="tr-TR" dirty="0" smtClean="0"/>
              <a:t> alınmaktadır.</a:t>
            </a:r>
            <a:endParaRPr lang="tr-TR" dirty="0"/>
          </a:p>
          <a:p>
            <a:endParaRPr lang="tr-TR" dirty="0"/>
          </a:p>
        </p:txBody>
      </p:sp>
    </p:spTree>
    <p:extLst>
      <p:ext uri="{BB962C8B-B14F-4D97-AF65-F5344CB8AC3E}">
        <p14:creationId xmlns:p14="http://schemas.microsoft.com/office/powerpoint/2010/main" val="34759798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54189"/>
          </a:xfrm>
        </p:spPr>
        <p:txBody>
          <a:bodyPr>
            <a:noAutofit/>
          </a:bodyPr>
          <a:lstStyle/>
          <a:p>
            <a:pPr algn="l"/>
            <a:r>
              <a:rPr lang="tr-TR" sz="2800" dirty="0" smtClean="0"/>
              <a:t>Kamu ekonomisi ile özel ekonomi arasındaki temel farklar</a:t>
            </a:r>
            <a:endParaRPr lang="tr-TR" sz="2800" dirty="0"/>
          </a:p>
        </p:txBody>
      </p:sp>
      <p:sp>
        <p:nvSpPr>
          <p:cNvPr id="3" name="Alt Başlık 2"/>
          <p:cNvSpPr>
            <a:spLocks noGrp="1"/>
          </p:cNvSpPr>
          <p:nvPr>
            <p:ph type="subTitle" idx="1"/>
          </p:nvPr>
        </p:nvSpPr>
        <p:spPr>
          <a:xfrm>
            <a:off x="1524000" y="1576552"/>
            <a:ext cx="9144000" cy="4561489"/>
          </a:xfrm>
        </p:spPr>
        <p:txBody>
          <a:bodyPr/>
          <a:lstStyle/>
          <a:p>
            <a:pPr algn="just"/>
            <a:r>
              <a:rPr lang="tr-TR" dirty="0" smtClean="0"/>
              <a:t>*Kamu sektörünün amacı kar elde etmek değil iken özel sektörün amacı kar elde etmektir.</a:t>
            </a:r>
          </a:p>
          <a:p>
            <a:pPr algn="just"/>
            <a:r>
              <a:rPr lang="tr-TR" dirty="0" smtClean="0"/>
              <a:t>*Kamu hizmetleri vergiler sayesinde finanse edilirken özel sektörün finansmanı mal ve hizmetlerin satılmasıyla elde </a:t>
            </a:r>
            <a:r>
              <a:rPr lang="tr-TR" dirty="0" err="1" smtClean="0"/>
              <a:t>elde</a:t>
            </a:r>
            <a:r>
              <a:rPr lang="tr-TR" dirty="0" smtClean="0"/>
              <a:t> edilir.</a:t>
            </a:r>
          </a:p>
          <a:p>
            <a:pPr algn="just"/>
            <a:r>
              <a:rPr lang="tr-TR" dirty="0" smtClean="0"/>
              <a:t>*Kamu sektörü her zaman özel sektörden büyük bir sektördür. </a:t>
            </a:r>
          </a:p>
          <a:p>
            <a:pPr algn="just"/>
            <a:r>
              <a:rPr lang="tr-TR" dirty="0" smtClean="0"/>
              <a:t>*Kamu ekonomisinde gelirler giderlere göre ayarlanırken özel sektörde durum tersidir.</a:t>
            </a:r>
          </a:p>
          <a:p>
            <a:pPr algn="just"/>
            <a:r>
              <a:rPr lang="tr-TR" dirty="0" smtClean="0"/>
              <a:t>*Kamu sektörü ülkenin tüm iktisadi faaliyetlerine yön verirken özel sektörde firmalar sadece kendi faaliyetlerine yön verebilir.</a:t>
            </a:r>
          </a:p>
          <a:p>
            <a:pPr algn="just"/>
            <a:r>
              <a:rPr lang="tr-TR" dirty="0" smtClean="0"/>
              <a:t>*Kamu ekonomisinde fayda-maliyet analizi yapılır ve sosyal fayda, sosyal maliyet </a:t>
            </a:r>
            <a:r>
              <a:rPr lang="tr-TR" dirty="0" err="1" smtClean="0"/>
              <a:t>gözönüne</a:t>
            </a:r>
            <a:r>
              <a:rPr lang="tr-TR" dirty="0" smtClean="0"/>
              <a:t> alınır.</a:t>
            </a:r>
            <a:endParaRPr lang="tr-TR" dirty="0"/>
          </a:p>
        </p:txBody>
      </p:sp>
    </p:spTree>
    <p:extLst>
      <p:ext uri="{BB962C8B-B14F-4D97-AF65-F5344CB8AC3E}">
        <p14:creationId xmlns:p14="http://schemas.microsoft.com/office/powerpoint/2010/main" val="1090391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54189"/>
          </a:xfrm>
        </p:spPr>
        <p:txBody>
          <a:bodyPr>
            <a:noAutofit/>
          </a:bodyPr>
          <a:lstStyle/>
          <a:p>
            <a:pPr algn="l"/>
            <a:r>
              <a:rPr lang="tr-TR" sz="2800" dirty="0" smtClean="0"/>
              <a:t>Kamu hizmetleri ve kamu ihtiyaçları</a:t>
            </a:r>
            <a:endParaRPr lang="tr-TR" sz="2800" dirty="0"/>
          </a:p>
        </p:txBody>
      </p:sp>
      <p:sp>
        <p:nvSpPr>
          <p:cNvPr id="3" name="Alt Başlık 2"/>
          <p:cNvSpPr>
            <a:spLocks noGrp="1"/>
          </p:cNvSpPr>
          <p:nvPr>
            <p:ph type="subTitle" idx="1"/>
          </p:nvPr>
        </p:nvSpPr>
        <p:spPr>
          <a:xfrm>
            <a:off x="1524000" y="1681655"/>
            <a:ext cx="9144000" cy="4340773"/>
          </a:xfrm>
        </p:spPr>
        <p:txBody>
          <a:bodyPr/>
          <a:lstStyle/>
          <a:p>
            <a:pPr algn="just"/>
            <a:r>
              <a:rPr lang="tr-TR" dirty="0" smtClean="0"/>
              <a:t>Kamu sektörünün amaçları:</a:t>
            </a:r>
          </a:p>
          <a:p>
            <a:pPr algn="just"/>
            <a:r>
              <a:rPr lang="tr-TR" dirty="0" smtClean="0"/>
              <a:t>*İktisadi istikrarının yerine getirilmesi</a:t>
            </a:r>
          </a:p>
          <a:p>
            <a:pPr algn="just"/>
            <a:r>
              <a:rPr lang="tr-TR" dirty="0" smtClean="0"/>
              <a:t>*Gelir dağılımında adaletin ve dolayısıyla etkinliğin sağlanması</a:t>
            </a:r>
          </a:p>
          <a:p>
            <a:pPr algn="just"/>
            <a:r>
              <a:rPr lang="tr-TR" dirty="0" smtClean="0"/>
              <a:t>*Kaynakların etkin yani optimum kullanımının sağlanması</a:t>
            </a:r>
          </a:p>
          <a:p>
            <a:pPr algn="just"/>
            <a:r>
              <a:rPr lang="tr-TR" dirty="0" smtClean="0"/>
              <a:t>*Ekonomik büyüme ve gelişmenin sağlanması</a:t>
            </a:r>
          </a:p>
          <a:p>
            <a:pPr algn="just"/>
            <a:r>
              <a:rPr lang="tr-TR" dirty="0" smtClean="0"/>
              <a:t>*Dış ticaret dengesinin sağlanması</a:t>
            </a:r>
            <a:endParaRPr lang="tr-TR" dirty="0"/>
          </a:p>
        </p:txBody>
      </p:sp>
    </p:spTree>
    <p:extLst>
      <p:ext uri="{BB962C8B-B14F-4D97-AF65-F5344CB8AC3E}">
        <p14:creationId xmlns:p14="http://schemas.microsoft.com/office/powerpoint/2010/main" val="1108560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43678"/>
          </a:xfrm>
        </p:spPr>
        <p:txBody>
          <a:bodyPr>
            <a:noAutofit/>
          </a:bodyPr>
          <a:lstStyle/>
          <a:p>
            <a:pPr algn="l"/>
            <a:r>
              <a:rPr lang="tr-TR" sz="2800" dirty="0" smtClean="0"/>
              <a:t>Kamu sektörü tarafından üretilen mal ve hizmetler</a:t>
            </a:r>
            <a:endParaRPr lang="tr-TR" sz="2800" dirty="0"/>
          </a:p>
        </p:txBody>
      </p:sp>
      <p:sp>
        <p:nvSpPr>
          <p:cNvPr id="3" name="Alt Başlık 2"/>
          <p:cNvSpPr>
            <a:spLocks noGrp="1"/>
          </p:cNvSpPr>
          <p:nvPr>
            <p:ph type="subTitle" idx="1"/>
          </p:nvPr>
        </p:nvSpPr>
        <p:spPr>
          <a:xfrm>
            <a:off x="1524000" y="1870841"/>
            <a:ext cx="9144000" cy="3386959"/>
          </a:xfrm>
        </p:spPr>
        <p:txBody>
          <a:bodyPr/>
          <a:lstStyle/>
          <a:p>
            <a:pPr algn="just"/>
            <a:r>
              <a:rPr lang="tr-TR" dirty="0" smtClean="0"/>
              <a:t>Tam kamusal mal ve hizmetler</a:t>
            </a:r>
          </a:p>
          <a:p>
            <a:pPr algn="just"/>
            <a:r>
              <a:rPr lang="tr-TR" dirty="0" smtClean="0"/>
              <a:t>Yarı </a:t>
            </a:r>
            <a:r>
              <a:rPr lang="tr-TR" dirty="0"/>
              <a:t>kamusal mal ve hizmetler</a:t>
            </a:r>
          </a:p>
          <a:p>
            <a:pPr algn="just"/>
            <a:r>
              <a:rPr lang="tr-TR" dirty="0" smtClean="0"/>
              <a:t>Kamu sektöründe üretilen özel mal ve hizmetler</a:t>
            </a:r>
          </a:p>
          <a:p>
            <a:pPr algn="just"/>
            <a:endParaRPr lang="tr-TR" dirty="0"/>
          </a:p>
        </p:txBody>
      </p:sp>
    </p:spTree>
    <p:extLst>
      <p:ext uri="{BB962C8B-B14F-4D97-AF65-F5344CB8AC3E}">
        <p14:creationId xmlns:p14="http://schemas.microsoft.com/office/powerpoint/2010/main" val="3709235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98908"/>
            <a:ext cx="9144000" cy="1558492"/>
          </a:xfrm>
        </p:spPr>
        <p:txBody>
          <a:bodyPr>
            <a:normAutofit fontScale="90000"/>
          </a:bodyPr>
          <a:lstStyle/>
          <a:p>
            <a:r>
              <a:rPr lang="tr-TR" dirty="0" smtClean="0"/>
              <a:t>MALİ OLAYLARIN ÇEŞİTLİ YÖNLERİ</a:t>
            </a:r>
            <a:endParaRPr lang="tr-TR" dirty="0"/>
          </a:p>
        </p:txBody>
      </p:sp>
      <p:sp>
        <p:nvSpPr>
          <p:cNvPr id="3" name="Alt Başlık 2"/>
          <p:cNvSpPr>
            <a:spLocks noGrp="1"/>
          </p:cNvSpPr>
          <p:nvPr>
            <p:ph type="subTitle" idx="1"/>
          </p:nvPr>
        </p:nvSpPr>
        <p:spPr>
          <a:xfrm>
            <a:off x="1524000" y="2576945"/>
            <a:ext cx="9144000" cy="3906982"/>
          </a:xfrm>
        </p:spPr>
        <p:txBody>
          <a:bodyPr/>
          <a:lstStyle/>
          <a:p>
            <a:pPr marL="457200" indent="-457200" algn="just">
              <a:buAutoNum type="arabicPeriod"/>
            </a:pPr>
            <a:r>
              <a:rPr lang="tr-TR" dirty="0" smtClean="0"/>
              <a:t>İktisadi yönü</a:t>
            </a:r>
          </a:p>
          <a:p>
            <a:pPr marL="457200" indent="-457200" algn="just">
              <a:buAutoNum type="arabicPeriod"/>
            </a:pPr>
            <a:r>
              <a:rPr lang="tr-TR" dirty="0" smtClean="0"/>
              <a:t>Siyasi yönü</a:t>
            </a:r>
          </a:p>
          <a:p>
            <a:pPr marL="457200" indent="-457200" algn="just">
              <a:buAutoNum type="arabicPeriod"/>
            </a:pPr>
            <a:r>
              <a:rPr lang="tr-TR" dirty="0" smtClean="0"/>
              <a:t>Hukuki yönü</a:t>
            </a:r>
          </a:p>
          <a:p>
            <a:pPr marL="457200" indent="-457200" algn="just">
              <a:buAutoNum type="arabicPeriod"/>
            </a:pPr>
            <a:r>
              <a:rPr lang="tr-TR" dirty="0" err="1" smtClean="0"/>
              <a:t>Sosyo</a:t>
            </a:r>
            <a:r>
              <a:rPr lang="tr-TR" dirty="0" smtClean="0"/>
              <a:t>-psikolojik yönü</a:t>
            </a:r>
          </a:p>
        </p:txBody>
      </p:sp>
    </p:spTree>
    <p:extLst>
      <p:ext uri="{BB962C8B-B14F-4D97-AF65-F5344CB8AC3E}">
        <p14:creationId xmlns:p14="http://schemas.microsoft.com/office/powerpoint/2010/main" val="2745340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380616"/>
          </a:xfrm>
        </p:spPr>
        <p:txBody>
          <a:bodyPr>
            <a:noAutofit/>
          </a:bodyPr>
          <a:lstStyle/>
          <a:p>
            <a:pPr algn="l"/>
            <a:r>
              <a:rPr lang="tr-TR" sz="2800" dirty="0" smtClean="0"/>
              <a:t>Maliye biliminin tarihsel gelişimi</a:t>
            </a:r>
            <a:endParaRPr lang="tr-TR" sz="2800" dirty="0"/>
          </a:p>
        </p:txBody>
      </p:sp>
      <p:sp>
        <p:nvSpPr>
          <p:cNvPr id="3" name="Alt Başlık 2"/>
          <p:cNvSpPr>
            <a:spLocks noGrp="1"/>
          </p:cNvSpPr>
          <p:nvPr>
            <p:ph type="subTitle" idx="1"/>
          </p:nvPr>
        </p:nvSpPr>
        <p:spPr>
          <a:xfrm>
            <a:off x="1524000" y="1744717"/>
            <a:ext cx="9144000" cy="3513083"/>
          </a:xfrm>
        </p:spPr>
        <p:txBody>
          <a:bodyPr/>
          <a:lstStyle/>
          <a:p>
            <a:pPr algn="just"/>
            <a:r>
              <a:rPr lang="tr-TR" dirty="0" smtClean="0"/>
              <a:t>*İlk çağ</a:t>
            </a:r>
          </a:p>
          <a:p>
            <a:pPr algn="just"/>
            <a:r>
              <a:rPr lang="tr-TR" dirty="0" smtClean="0"/>
              <a:t>*Orta çağ</a:t>
            </a:r>
          </a:p>
          <a:p>
            <a:pPr algn="just"/>
            <a:r>
              <a:rPr lang="tr-TR" dirty="0" smtClean="0"/>
              <a:t>*Yeni çağ</a:t>
            </a:r>
          </a:p>
          <a:p>
            <a:pPr algn="just"/>
            <a:r>
              <a:rPr lang="tr-TR" dirty="0" smtClean="0"/>
              <a:t>    *-Merkantilizm</a:t>
            </a:r>
          </a:p>
          <a:p>
            <a:pPr algn="just"/>
            <a:r>
              <a:rPr lang="tr-TR" dirty="0" smtClean="0"/>
              <a:t>    *-</a:t>
            </a:r>
            <a:r>
              <a:rPr lang="tr-TR" dirty="0" err="1" smtClean="0"/>
              <a:t>Kameralizm</a:t>
            </a:r>
            <a:endParaRPr lang="tr-TR" dirty="0" smtClean="0"/>
          </a:p>
          <a:p>
            <a:pPr algn="just"/>
            <a:r>
              <a:rPr lang="tr-TR" dirty="0" smtClean="0"/>
              <a:t>    *-Fizyokratlar</a:t>
            </a:r>
          </a:p>
          <a:p>
            <a:pPr algn="just"/>
            <a:r>
              <a:rPr lang="tr-TR" dirty="0" smtClean="0"/>
              <a:t>    *-Klasik okul</a:t>
            </a:r>
            <a:endParaRPr lang="tr-TR" dirty="0"/>
          </a:p>
        </p:txBody>
      </p:sp>
    </p:spTree>
    <p:extLst>
      <p:ext uri="{BB962C8B-B14F-4D97-AF65-F5344CB8AC3E}">
        <p14:creationId xmlns:p14="http://schemas.microsoft.com/office/powerpoint/2010/main" val="4235457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602528"/>
          </a:xfrm>
        </p:spPr>
        <p:txBody>
          <a:bodyPr>
            <a:normAutofit fontScale="90000"/>
          </a:bodyPr>
          <a:lstStyle/>
          <a:p>
            <a:r>
              <a:rPr lang="tr-TR" dirty="0" smtClean="0"/>
              <a:t>KAMU GELİRLERİ</a:t>
            </a:r>
            <a:endParaRPr lang="tr-TR" dirty="0"/>
          </a:p>
        </p:txBody>
      </p:sp>
      <p:sp>
        <p:nvSpPr>
          <p:cNvPr id="3" name="Alt Başlık 2"/>
          <p:cNvSpPr>
            <a:spLocks noGrp="1"/>
          </p:cNvSpPr>
          <p:nvPr>
            <p:ph type="subTitle" idx="1"/>
          </p:nvPr>
        </p:nvSpPr>
        <p:spPr>
          <a:xfrm>
            <a:off x="1524000" y="2026227"/>
            <a:ext cx="9144000" cy="4416137"/>
          </a:xfrm>
        </p:spPr>
        <p:txBody>
          <a:bodyPr/>
          <a:lstStyle/>
          <a:p>
            <a:pPr marL="457200" indent="-457200" algn="just">
              <a:buAutoNum type="arabicPeriod"/>
            </a:pPr>
            <a:r>
              <a:rPr lang="tr-TR" dirty="0" smtClean="0"/>
              <a:t>Vergiler</a:t>
            </a:r>
          </a:p>
          <a:p>
            <a:pPr marL="457200" indent="-457200" algn="just">
              <a:buAutoNum type="arabicPeriod"/>
            </a:pPr>
            <a:r>
              <a:rPr lang="tr-TR" dirty="0" smtClean="0"/>
              <a:t>Harçlar</a:t>
            </a:r>
          </a:p>
          <a:p>
            <a:pPr marL="457200" indent="-457200" algn="just">
              <a:buAutoNum type="arabicPeriod"/>
            </a:pPr>
            <a:r>
              <a:rPr lang="tr-TR" dirty="0" smtClean="0"/>
              <a:t>Resimler</a:t>
            </a:r>
          </a:p>
          <a:p>
            <a:pPr marL="457200" indent="-457200" algn="just">
              <a:buAutoNum type="arabicPeriod"/>
            </a:pPr>
            <a:r>
              <a:rPr lang="tr-TR" dirty="0" smtClean="0"/>
              <a:t>Şerefiyeler</a:t>
            </a:r>
          </a:p>
          <a:p>
            <a:pPr marL="457200" indent="-457200" algn="just">
              <a:buAutoNum type="arabicPeriod"/>
            </a:pPr>
            <a:r>
              <a:rPr lang="tr-TR" dirty="0" smtClean="0"/>
              <a:t>Para cezaları ve vergi cezaları</a:t>
            </a:r>
          </a:p>
          <a:p>
            <a:pPr marL="457200" indent="-457200" algn="just">
              <a:buAutoNum type="arabicPeriod"/>
            </a:pPr>
            <a:r>
              <a:rPr lang="tr-TR" dirty="0" smtClean="0"/>
              <a:t>Mülk ve teşebbüs gelirleri</a:t>
            </a:r>
          </a:p>
          <a:p>
            <a:pPr marL="457200" indent="-457200" algn="just">
              <a:buAutoNum type="arabicPeriod"/>
            </a:pPr>
            <a:r>
              <a:rPr lang="tr-TR" dirty="0" smtClean="0"/>
              <a:t>Kamu borçlanmaları (İstikrazlar)</a:t>
            </a:r>
          </a:p>
          <a:p>
            <a:pPr marL="457200" indent="-457200" algn="just">
              <a:buAutoNum type="arabicPeriod"/>
            </a:pPr>
            <a:r>
              <a:rPr lang="tr-TR" dirty="0" smtClean="0"/>
              <a:t>Diğer gelirler</a:t>
            </a:r>
          </a:p>
          <a:p>
            <a:pPr marL="457200" indent="-457200" algn="just">
              <a:buAutoNum type="arabicPeriod"/>
            </a:pPr>
            <a:r>
              <a:rPr lang="tr-TR" dirty="0" err="1" smtClean="0"/>
              <a:t>Parafiskal</a:t>
            </a:r>
            <a:r>
              <a:rPr lang="tr-TR" dirty="0" smtClean="0"/>
              <a:t> gelirler (Vergi benzerleri)</a:t>
            </a:r>
          </a:p>
          <a:p>
            <a:pPr marL="457200" indent="-457200" algn="just">
              <a:buAutoNum type="arabicPeriod"/>
            </a:pPr>
            <a:endParaRPr lang="tr-TR" dirty="0" smtClean="0"/>
          </a:p>
          <a:p>
            <a:pPr marL="457200" indent="-457200" algn="just">
              <a:buAutoNum type="arabicPeriod"/>
            </a:pPr>
            <a:endParaRPr lang="tr-TR" dirty="0" smtClean="0"/>
          </a:p>
          <a:p>
            <a:pPr marL="457200" indent="-457200" algn="just">
              <a:buAutoNum type="arabicPeriod"/>
            </a:pPr>
            <a:endParaRPr lang="tr-TR" dirty="0" smtClean="0"/>
          </a:p>
          <a:p>
            <a:pPr marL="457200" indent="-457200">
              <a:buAutoNum type="arabicPeriod"/>
            </a:pPr>
            <a:endParaRPr lang="tr-TR" dirty="0"/>
          </a:p>
        </p:txBody>
      </p:sp>
    </p:spTree>
    <p:extLst>
      <p:ext uri="{BB962C8B-B14F-4D97-AF65-F5344CB8AC3E}">
        <p14:creationId xmlns:p14="http://schemas.microsoft.com/office/powerpoint/2010/main" val="3206989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67446"/>
          </a:xfrm>
        </p:spPr>
        <p:txBody>
          <a:bodyPr>
            <a:normAutofit fontScale="90000"/>
          </a:bodyPr>
          <a:lstStyle/>
          <a:p>
            <a:r>
              <a:rPr lang="tr-TR" dirty="0" smtClean="0"/>
              <a:t>KAMU GELİRLERİNİN TASNİFİ</a:t>
            </a:r>
            <a:endParaRPr lang="tr-TR" dirty="0"/>
          </a:p>
        </p:txBody>
      </p:sp>
      <p:sp>
        <p:nvSpPr>
          <p:cNvPr id="3" name="Alt Başlık 2"/>
          <p:cNvSpPr>
            <a:spLocks noGrp="1"/>
          </p:cNvSpPr>
          <p:nvPr>
            <p:ph type="subTitle" idx="1"/>
          </p:nvPr>
        </p:nvSpPr>
        <p:spPr>
          <a:xfrm>
            <a:off x="1524000" y="1828800"/>
            <a:ext cx="9144000" cy="3429000"/>
          </a:xfrm>
        </p:spPr>
        <p:txBody>
          <a:bodyPr/>
          <a:lstStyle/>
          <a:p>
            <a:pPr marL="457200" indent="-457200" algn="just">
              <a:buAutoNum type="arabicPeriod"/>
            </a:pPr>
            <a:r>
              <a:rPr lang="tr-TR" dirty="0" smtClean="0"/>
              <a:t>İdari tasnifler</a:t>
            </a:r>
          </a:p>
          <a:p>
            <a:pPr algn="just"/>
            <a:r>
              <a:rPr lang="tr-TR" dirty="0" smtClean="0"/>
              <a:t>	1.1. Kamu kaynakları</a:t>
            </a:r>
          </a:p>
          <a:p>
            <a:pPr algn="just"/>
            <a:r>
              <a:rPr lang="tr-TR" dirty="0" smtClean="0"/>
              <a:t>	1.2. Kamu geliri</a:t>
            </a:r>
          </a:p>
          <a:p>
            <a:pPr algn="just"/>
            <a:r>
              <a:rPr lang="tr-TR" dirty="0" smtClean="0"/>
              <a:t>	1.3. Özel gelir</a:t>
            </a:r>
          </a:p>
          <a:p>
            <a:pPr algn="just"/>
            <a:r>
              <a:rPr lang="tr-TR" dirty="0" smtClean="0"/>
              <a:t>2. Bilimsel tasnifler</a:t>
            </a:r>
          </a:p>
          <a:p>
            <a:endParaRPr lang="tr-TR" dirty="0"/>
          </a:p>
        </p:txBody>
      </p:sp>
    </p:spTree>
    <p:extLst>
      <p:ext uri="{BB962C8B-B14F-4D97-AF65-F5344CB8AC3E}">
        <p14:creationId xmlns:p14="http://schemas.microsoft.com/office/powerpoint/2010/main" val="40212487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TotalTime>
  <Words>384</Words>
  <Application>Microsoft Office PowerPoint</Application>
  <PresentationFormat>Geniş ekran</PresentationFormat>
  <Paragraphs>59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MALİYE BİLİMİNİN KONUSU</vt:lpstr>
      <vt:lpstr>Kamu Sektörü ve Özel Sektör</vt:lpstr>
      <vt:lpstr>Kamu ekonomisi ile özel ekonomi arasındaki temel farklar</vt:lpstr>
      <vt:lpstr>Kamu hizmetleri ve kamu ihtiyaçları</vt:lpstr>
      <vt:lpstr>Kamu sektörü tarafından üretilen mal ve hizmetler</vt:lpstr>
      <vt:lpstr>MALİ OLAYLARIN ÇEŞİTLİ YÖNLERİ</vt:lpstr>
      <vt:lpstr>Maliye biliminin tarihsel gelişimi</vt:lpstr>
      <vt:lpstr>KAMU GELİRLERİ</vt:lpstr>
      <vt:lpstr>KAMU GELİRLERİNİN TASNİFİ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BÖLÜM 1</dc:title>
  <dc:creator>mas</dc:creator>
  <cp:lastModifiedBy>arif şahin</cp:lastModifiedBy>
  <cp:revision>13</cp:revision>
  <dcterms:created xsi:type="dcterms:W3CDTF">2018-01-08T08:03:32Z</dcterms:created>
  <dcterms:modified xsi:type="dcterms:W3CDTF">2019-11-20T07:14:31Z</dcterms:modified>
</cp:coreProperties>
</file>