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63582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GGY212</a:t>
            </a:r>
          </a:p>
          <a:p>
            <a:pPr marL="0" lvl="1" algn="ctr" defTabSz="685800">
              <a:spcBef>
                <a:spcPct val="20000"/>
              </a:spcBef>
              <a:buClr>
                <a:srgbClr val="AD0101"/>
              </a:buClr>
              <a:defRPr/>
            </a:pPr>
            <a:r>
              <a:rPr lang="tr-TR" sz="2400" b="1" dirty="0">
                <a:solidFill>
                  <a:prstClr val="black"/>
                </a:solidFill>
                <a:latin typeface="Arial"/>
              </a:rPr>
              <a:t>FİNANS MATEMATİĞİ</a:t>
            </a:r>
            <a:endParaRPr lang="en-US" sz="2400" b="1" dirty="0">
              <a:solidFill>
                <a:srgbClr val="303030"/>
              </a:solidFill>
              <a:latin typeface="Arial"/>
            </a:endParaRPr>
          </a:p>
        </p:txBody>
      </p:sp>
      <p:sp>
        <p:nvSpPr>
          <p:cNvPr id="9" name="Dikdörtgen 8"/>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75540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sp>
        <p:nvSpPr>
          <p:cNvPr id="4" name="Dikdörtgen 3"/>
          <p:cNvSpPr/>
          <p:nvPr/>
        </p:nvSpPr>
        <p:spPr>
          <a:xfrm>
            <a:off x="473293" y="1703100"/>
            <a:ext cx="8012450" cy="3593291"/>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dirty="0"/>
              <a:t>Belli bir sürede her yıl eşit miktarda gerçekleşen nakit akışlarına </a:t>
            </a:r>
            <a:r>
              <a:rPr lang="tr-TR" sz="1500" dirty="0" err="1"/>
              <a:t>anüite</a:t>
            </a:r>
            <a:r>
              <a:rPr lang="tr-TR" sz="1500" dirty="0"/>
              <a:t> denilir. </a:t>
            </a:r>
            <a:r>
              <a:rPr lang="tr-TR" sz="1500" dirty="0" err="1"/>
              <a:t>Anüiteler</a:t>
            </a:r>
            <a:r>
              <a:rPr lang="tr-TR" sz="1500" dirty="0"/>
              <a:t> farklı biçimlerde sınıflandırılabilir.</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En yaygın sınıflama ödemenin başlama noktasına göre yapılır.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err="1"/>
              <a:t>Anüite</a:t>
            </a:r>
            <a:r>
              <a:rPr lang="tr-TR" sz="1500" dirty="0"/>
              <a:t> tutarı, </a:t>
            </a:r>
            <a:r>
              <a:rPr lang="tr-TR" sz="1500" dirty="0" err="1"/>
              <a:t>anüite</a:t>
            </a:r>
            <a:r>
              <a:rPr lang="tr-TR" sz="1500" dirty="0"/>
              <a:t> sayısı ve </a:t>
            </a:r>
            <a:r>
              <a:rPr lang="tr-TR" sz="1500" dirty="0" err="1"/>
              <a:t>anüitelerin</a:t>
            </a:r>
            <a:r>
              <a:rPr lang="tr-TR" sz="1500" dirty="0"/>
              <a:t> başlama tarihine göre sınıflandırma da yapılır.</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Ödeme zamanına göre; devre başı ve devre sonu </a:t>
            </a:r>
            <a:r>
              <a:rPr lang="tr-TR" sz="1500" dirty="0" err="1"/>
              <a:t>anüite</a:t>
            </a:r>
            <a:r>
              <a:rPr lang="tr-TR" sz="1500" dirty="0"/>
              <a:t>, </a:t>
            </a:r>
            <a:r>
              <a:rPr lang="tr-TR" sz="1500" dirty="0" err="1"/>
              <a:t>anüite</a:t>
            </a:r>
            <a:r>
              <a:rPr lang="tr-TR" sz="1500" dirty="0"/>
              <a:t> tutarına göre; belirli tutarlı (sabit) </a:t>
            </a:r>
            <a:r>
              <a:rPr lang="tr-TR" sz="1500" dirty="0" err="1"/>
              <a:t>anüite</a:t>
            </a:r>
            <a:r>
              <a:rPr lang="tr-TR" sz="1500" dirty="0"/>
              <a:t> ve değişken tutarlı </a:t>
            </a:r>
            <a:r>
              <a:rPr lang="tr-TR" sz="1500" dirty="0" err="1"/>
              <a:t>anüite</a:t>
            </a:r>
            <a:r>
              <a:rPr lang="tr-TR" sz="1500" dirty="0"/>
              <a:t>, </a:t>
            </a:r>
            <a:r>
              <a:rPr lang="tr-TR" sz="1500" dirty="0" err="1"/>
              <a:t>anüite</a:t>
            </a:r>
            <a:r>
              <a:rPr lang="tr-TR" sz="1500" dirty="0"/>
              <a:t> sayısına göre; </a:t>
            </a:r>
            <a:r>
              <a:rPr lang="tr-TR" sz="1500" dirty="0" err="1"/>
              <a:t>anüite</a:t>
            </a:r>
            <a:r>
              <a:rPr lang="tr-TR" sz="1500" dirty="0"/>
              <a:t> sayısı belirli taksitler, </a:t>
            </a:r>
            <a:r>
              <a:rPr lang="tr-TR" sz="1500" dirty="0" err="1"/>
              <a:t>anüite</a:t>
            </a:r>
            <a:r>
              <a:rPr lang="tr-TR" sz="1500" dirty="0"/>
              <a:t> sayısı sonsuz taksitler sürekli ve </a:t>
            </a:r>
            <a:r>
              <a:rPr lang="tr-TR" sz="1500" dirty="0" err="1"/>
              <a:t>anüite</a:t>
            </a:r>
            <a:r>
              <a:rPr lang="tr-TR" sz="1500" dirty="0"/>
              <a:t> sayısı belirsiz taksitler ve </a:t>
            </a:r>
            <a:r>
              <a:rPr lang="tr-TR" sz="1500" dirty="0" err="1"/>
              <a:t>anüitelerin</a:t>
            </a:r>
            <a:r>
              <a:rPr lang="tr-TR" sz="1500" dirty="0"/>
              <a:t> başlama tarihine göre; hemen başlayan </a:t>
            </a:r>
            <a:r>
              <a:rPr lang="tr-TR" sz="1500" dirty="0" err="1"/>
              <a:t>anüite</a:t>
            </a:r>
            <a:r>
              <a:rPr lang="tr-TR" sz="1500" dirty="0"/>
              <a:t>, çabuklaştırılmış </a:t>
            </a:r>
            <a:r>
              <a:rPr lang="tr-TR" sz="1500" dirty="0" err="1"/>
              <a:t>anüite</a:t>
            </a:r>
            <a:r>
              <a:rPr lang="tr-TR" sz="1500" dirty="0"/>
              <a:t> ve geciktirilmiş </a:t>
            </a:r>
            <a:r>
              <a:rPr lang="tr-TR" sz="1500" dirty="0" err="1"/>
              <a:t>anüite</a:t>
            </a:r>
            <a:r>
              <a:rPr lang="tr-TR" sz="1500" dirty="0"/>
              <a:t> olmak üzere sınıflama yapmak mümkündür</a:t>
            </a:r>
            <a:endParaRPr lang="tr-TR" sz="1350" dirty="0">
              <a:solidFill>
                <a:prstClr val="black"/>
              </a:solidFill>
              <a:latin typeface="Arial"/>
            </a:endParaRPr>
          </a:p>
        </p:txBody>
      </p:sp>
    </p:spTree>
    <p:extLst>
      <p:ext uri="{BB962C8B-B14F-4D97-AF65-F5344CB8AC3E}">
        <p14:creationId xmlns:p14="http://schemas.microsoft.com/office/powerpoint/2010/main" val="184895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sp>
        <p:nvSpPr>
          <p:cNvPr id="4" name="Dikdörtgen 3"/>
          <p:cNvSpPr/>
          <p:nvPr/>
        </p:nvSpPr>
        <p:spPr>
          <a:xfrm>
            <a:off x="473293" y="1703100"/>
            <a:ext cx="8012450" cy="2426305"/>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dirty="0" err="1"/>
              <a:t>Anüitenin</a:t>
            </a:r>
            <a:r>
              <a:rPr lang="tr-TR" sz="1500" dirty="0"/>
              <a:t> bileşik faiz işlemlerinden önemli bir farkı vardır.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Bileşik faiz işlemlerinde başlangıçta belirli miktar para yatırılmakta ve süre boyunca (örneğin üç yıl) bu para ile ilgili hiçbir işlem (para yatırmak ya da para çekmek gibi) yapılmamasına karşın, eşit ödemelerde sadece birinci dönemde değil, süre boyunca her dönem belirli tutarda para yatırılmaktadır.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Eşit olarak ödenen kira parası, eşit gelir ve masraflar, </a:t>
            </a:r>
            <a:r>
              <a:rPr lang="tr-TR" sz="1500" dirty="0" err="1"/>
              <a:t>anüite</a:t>
            </a:r>
            <a:r>
              <a:rPr lang="tr-TR" sz="1500" dirty="0"/>
              <a:t> olarak kabul edilir.</a:t>
            </a:r>
            <a:endParaRPr lang="tr-TR" sz="1350" dirty="0">
              <a:solidFill>
                <a:prstClr val="black"/>
              </a:solidFill>
              <a:latin typeface="Arial"/>
            </a:endParaRPr>
          </a:p>
        </p:txBody>
      </p:sp>
    </p:spTree>
    <p:extLst>
      <p:ext uri="{BB962C8B-B14F-4D97-AF65-F5344CB8AC3E}">
        <p14:creationId xmlns:p14="http://schemas.microsoft.com/office/powerpoint/2010/main" val="410066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sp>
        <p:nvSpPr>
          <p:cNvPr id="4" name="Dikdörtgen 3"/>
          <p:cNvSpPr/>
          <p:nvPr/>
        </p:nvSpPr>
        <p:spPr>
          <a:xfrm>
            <a:off x="473293" y="1703101"/>
            <a:ext cx="8012450" cy="1951816"/>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dirty="0"/>
              <a:t>Bir defalık nakit akışı yerine, her devre belirli tutarda gerçekleşecek nakit akışlarının gelecekteki değeri hesaplanabilir.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err="1"/>
              <a:t>Anüitelerin</a:t>
            </a:r>
            <a:r>
              <a:rPr lang="tr-TR" sz="1500" dirty="0"/>
              <a:t> gelecekteki değerlerinin hesaplanmasında, her bir </a:t>
            </a:r>
            <a:r>
              <a:rPr lang="tr-TR" sz="1500" dirty="0" err="1"/>
              <a:t>anüitenin</a:t>
            </a:r>
            <a:r>
              <a:rPr lang="tr-TR" sz="1500" dirty="0"/>
              <a:t> gelecekteki (vade sonundaki) değeri bulunmakta ve bu değerlerin toplamı alınarak gelecek değeri tespit edilir. Bu durum aşağıdaki şekilde özet olarak sunulmaktadır</a:t>
            </a:r>
            <a:endParaRPr lang="tr-TR" sz="1350" dirty="0">
              <a:solidFill>
                <a:prstClr val="black"/>
              </a:solidFill>
              <a:latin typeface="Arial"/>
            </a:endParaRPr>
          </a:p>
        </p:txBody>
      </p:sp>
    </p:spTree>
    <p:extLst>
      <p:ext uri="{BB962C8B-B14F-4D97-AF65-F5344CB8AC3E}">
        <p14:creationId xmlns:p14="http://schemas.microsoft.com/office/powerpoint/2010/main" val="3341163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pic>
        <p:nvPicPr>
          <p:cNvPr id="3" name="Resim 2">
            <a:extLst>
              <a:ext uri="{FF2B5EF4-FFF2-40B4-BE49-F238E27FC236}">
                <a16:creationId xmlns:a16="http://schemas.microsoft.com/office/drawing/2014/main" xmlns="" id="{BAC67094-543D-47FC-9BAE-AD6F3AC94C8E}"/>
              </a:ext>
            </a:extLst>
          </p:cNvPr>
          <p:cNvPicPr>
            <a:picLocks noChangeAspect="1"/>
          </p:cNvPicPr>
          <p:nvPr/>
        </p:nvPicPr>
        <p:blipFill>
          <a:blip r:embed="rId2"/>
          <a:stretch>
            <a:fillRect/>
          </a:stretch>
        </p:blipFill>
        <p:spPr>
          <a:xfrm>
            <a:off x="1043008" y="2071403"/>
            <a:ext cx="6614705" cy="3066818"/>
          </a:xfrm>
          <a:prstGeom prst="rect">
            <a:avLst/>
          </a:prstGeom>
        </p:spPr>
      </p:pic>
    </p:spTree>
    <p:extLst>
      <p:ext uri="{BB962C8B-B14F-4D97-AF65-F5344CB8AC3E}">
        <p14:creationId xmlns:p14="http://schemas.microsoft.com/office/powerpoint/2010/main" val="3794745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sp>
        <p:nvSpPr>
          <p:cNvPr id="4" name="Dikdörtgen 3"/>
          <p:cNvSpPr/>
          <p:nvPr/>
        </p:nvSpPr>
        <p:spPr>
          <a:xfrm>
            <a:off x="473293" y="1703100"/>
            <a:ext cx="8012450" cy="3562514"/>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dirty="0"/>
              <a:t>Her yıl eşit olarak ödenen anaparanın n. yılın sonundaki toplam değeri (GDA), aşağıdaki biçimde hesaplanır</a:t>
            </a:r>
          </a:p>
          <a:p>
            <a:pPr marL="257175" indent="-257175" algn="just">
              <a:lnSpc>
                <a:spcPct val="150000"/>
              </a:lnSpc>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lnSpc>
                <a:spcPct val="150000"/>
              </a:lnSpc>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lnSpc>
                <a:spcPct val="150000"/>
              </a:lnSpc>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lnSpc>
                <a:spcPct val="150000"/>
              </a:lnSpc>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lnSpc>
                <a:spcPct val="150000"/>
              </a:lnSpc>
              <a:spcBef>
                <a:spcPts val="450"/>
              </a:spcBef>
              <a:spcAft>
                <a:spcPts val="450"/>
              </a:spcAft>
              <a:buFont typeface="Wingdings" panose="05000000000000000000" pitchFamily="2" charset="2"/>
              <a:buChar char="Ø"/>
              <a:defRPr/>
            </a:pPr>
            <a:endParaRPr lang="tr-TR" sz="1500" dirty="0">
              <a:solidFill>
                <a:prstClr val="black"/>
              </a:solidFill>
              <a:latin typeface="Arial"/>
            </a:endParaRPr>
          </a:p>
          <a:p>
            <a:pPr marL="257175" indent="-257175" algn="just">
              <a:lnSpc>
                <a:spcPct val="150000"/>
              </a:lnSpc>
              <a:spcBef>
                <a:spcPts val="450"/>
              </a:spcBef>
              <a:spcAft>
                <a:spcPts val="450"/>
              </a:spcAft>
              <a:buFont typeface="Wingdings" panose="05000000000000000000" pitchFamily="2" charset="2"/>
              <a:buChar char="Ø"/>
              <a:defRPr/>
            </a:pPr>
            <a:r>
              <a:rPr lang="tr-TR" sz="1200" dirty="0">
                <a:solidFill>
                  <a:prstClr val="black"/>
                </a:solidFill>
                <a:latin typeface="Arial"/>
              </a:rPr>
              <a:t>Kaynak: </a:t>
            </a:r>
            <a:r>
              <a:rPr lang="tr-TR" sz="1050" dirty="0"/>
              <a:t>M. Kıyılar, Paranın Zaman Değeri. Literatür Yayınları, 2010, İstanbul.</a:t>
            </a:r>
            <a:endParaRPr lang="tr-TR" sz="1050" dirty="0">
              <a:solidFill>
                <a:prstClr val="black"/>
              </a:solidFill>
              <a:latin typeface="Arial"/>
            </a:endParaRPr>
          </a:p>
        </p:txBody>
      </p:sp>
      <p:pic>
        <p:nvPicPr>
          <p:cNvPr id="3" name="Resim 2">
            <a:extLst>
              <a:ext uri="{FF2B5EF4-FFF2-40B4-BE49-F238E27FC236}">
                <a16:creationId xmlns:a16="http://schemas.microsoft.com/office/drawing/2014/main" xmlns="" id="{6CD24255-1C3E-48C4-BD12-22D953842A36}"/>
              </a:ext>
            </a:extLst>
          </p:cNvPr>
          <p:cNvPicPr>
            <a:picLocks noChangeAspect="1"/>
          </p:cNvPicPr>
          <p:nvPr/>
        </p:nvPicPr>
        <p:blipFill>
          <a:blip r:embed="rId2"/>
          <a:stretch>
            <a:fillRect/>
          </a:stretch>
        </p:blipFill>
        <p:spPr>
          <a:xfrm>
            <a:off x="1301320" y="2922614"/>
            <a:ext cx="4972050" cy="457200"/>
          </a:xfrm>
          <a:prstGeom prst="rect">
            <a:avLst/>
          </a:prstGeom>
        </p:spPr>
      </p:pic>
    </p:spTree>
    <p:extLst>
      <p:ext uri="{BB962C8B-B14F-4D97-AF65-F5344CB8AC3E}">
        <p14:creationId xmlns:p14="http://schemas.microsoft.com/office/powerpoint/2010/main" val="1873733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sp>
        <p:nvSpPr>
          <p:cNvPr id="4" name="Dikdörtgen 3"/>
          <p:cNvSpPr/>
          <p:nvPr/>
        </p:nvSpPr>
        <p:spPr>
          <a:xfrm>
            <a:off x="473293" y="1703100"/>
            <a:ext cx="8012450" cy="784830"/>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dirty="0"/>
              <a:t>Tanımlanan eşitlik geometrik bir dizi özelliği gösterdiğinden, geometrik dizilerin toplamına ilişkin kurallara göre toplamının alınması halinde aşağıda verilen genel formül yazılabilir:</a:t>
            </a:r>
            <a:endParaRPr lang="tr-TR" sz="1350" dirty="0">
              <a:solidFill>
                <a:prstClr val="black"/>
              </a:solidFill>
              <a:latin typeface="Arial"/>
            </a:endParaRPr>
          </a:p>
        </p:txBody>
      </p:sp>
      <p:pic>
        <p:nvPicPr>
          <p:cNvPr id="3" name="Resim 2">
            <a:extLst>
              <a:ext uri="{FF2B5EF4-FFF2-40B4-BE49-F238E27FC236}">
                <a16:creationId xmlns:a16="http://schemas.microsoft.com/office/drawing/2014/main" xmlns="" id="{6C035D48-2BE2-44CC-9BC7-1228FA2260CD}"/>
              </a:ext>
            </a:extLst>
          </p:cNvPr>
          <p:cNvPicPr>
            <a:picLocks noChangeAspect="1"/>
          </p:cNvPicPr>
          <p:nvPr/>
        </p:nvPicPr>
        <p:blipFill>
          <a:blip r:embed="rId2"/>
          <a:stretch>
            <a:fillRect/>
          </a:stretch>
        </p:blipFill>
        <p:spPr>
          <a:xfrm>
            <a:off x="2315066" y="2851110"/>
            <a:ext cx="3280674" cy="979306"/>
          </a:xfrm>
          <a:prstGeom prst="rect">
            <a:avLst/>
          </a:prstGeom>
        </p:spPr>
      </p:pic>
    </p:spTree>
    <p:extLst>
      <p:ext uri="{BB962C8B-B14F-4D97-AF65-F5344CB8AC3E}">
        <p14:creationId xmlns:p14="http://schemas.microsoft.com/office/powerpoint/2010/main" val="2168456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2"/>
            <a:ext cx="6356393" cy="415498"/>
          </a:xfrm>
          <a:prstGeom prst="rect">
            <a:avLst/>
          </a:prstGeom>
        </p:spPr>
        <p:txBody>
          <a:bodyPr wrap="square">
            <a:spAutoFit/>
          </a:bodyPr>
          <a:lstStyle/>
          <a:p>
            <a:pPr marL="0" lvl="1" algn="ctr">
              <a:spcBef>
                <a:spcPct val="20000"/>
              </a:spcBef>
              <a:buClr>
                <a:srgbClr val="AD0101"/>
              </a:buClr>
              <a:defRPr/>
            </a:pPr>
            <a:r>
              <a:rPr lang="tr-TR" sz="2100" b="1" dirty="0" err="1">
                <a:solidFill>
                  <a:prstClr val="black"/>
                </a:solidFill>
              </a:rPr>
              <a:t>Anüite</a:t>
            </a:r>
            <a:r>
              <a:rPr lang="tr-TR" sz="2100" b="1" dirty="0">
                <a:solidFill>
                  <a:prstClr val="black"/>
                </a:solidFill>
              </a:rPr>
              <a:t> (Taksit) Kavramı, Türleri ve Kullanımı</a:t>
            </a:r>
            <a:endParaRPr lang="en-US" sz="2100" b="1" dirty="0">
              <a:solidFill>
                <a:prstClr val="black"/>
              </a:solidFill>
              <a:latin typeface="Arial"/>
            </a:endParaRPr>
          </a:p>
        </p:txBody>
      </p:sp>
      <p:sp>
        <p:nvSpPr>
          <p:cNvPr id="4" name="Dikdörtgen 3"/>
          <p:cNvSpPr/>
          <p:nvPr/>
        </p:nvSpPr>
        <p:spPr>
          <a:xfrm>
            <a:off x="473293" y="1703100"/>
            <a:ext cx="8012450" cy="3503523"/>
          </a:xfrm>
          <a:prstGeom prst="rect">
            <a:avLst/>
          </a:prstGeom>
        </p:spPr>
        <p:txBody>
          <a:bodyPr wrap="square">
            <a:spAutoFit/>
          </a:bodyPr>
          <a:lstStyle/>
          <a:p>
            <a:pPr marL="257175" indent="-257175" algn="just">
              <a:lnSpc>
                <a:spcPct val="150000"/>
              </a:lnSpc>
              <a:spcBef>
                <a:spcPts val="450"/>
              </a:spcBef>
              <a:spcAft>
                <a:spcPts val="450"/>
              </a:spcAft>
              <a:buFont typeface="Wingdings" panose="05000000000000000000" pitchFamily="2" charset="2"/>
              <a:buChar char="Ø"/>
              <a:defRPr/>
            </a:pPr>
            <a:r>
              <a:rPr lang="tr-TR" sz="1500" dirty="0" err="1"/>
              <a:t>Anüitelerde</a:t>
            </a:r>
            <a:r>
              <a:rPr lang="tr-TR" sz="1500" dirty="0"/>
              <a:t>, ödemelerin ve ödeme aralıklarının eşit olması yanında vade boyunca faiz de değişmez.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Kira ödemeleri, tahvil faizleri, arazi gelirleri, eşit taksitlerle geri ödenecek krediler gibi ödemeler </a:t>
            </a:r>
            <a:r>
              <a:rPr lang="tr-TR" sz="1500" dirty="0" err="1"/>
              <a:t>anüitelere</a:t>
            </a:r>
            <a:r>
              <a:rPr lang="tr-TR" sz="1500" dirty="0"/>
              <a:t> örnek olarak verilebilir.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Taksitler genellikle ilgili bulundukları dönemlerin sonlarında ödenir.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Taksitlerin dönem sonlarında ödenmesi durumunda buna olağan ya da ertelenmiş taksit adı verilir.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Taksitlerin dönem başlarında da ödenmeleri söz konusu olabilir. </a:t>
            </a:r>
          </a:p>
          <a:p>
            <a:pPr marL="257175" indent="-257175" algn="just">
              <a:lnSpc>
                <a:spcPct val="150000"/>
              </a:lnSpc>
              <a:spcBef>
                <a:spcPts val="450"/>
              </a:spcBef>
              <a:spcAft>
                <a:spcPts val="450"/>
              </a:spcAft>
              <a:buFont typeface="Wingdings" panose="05000000000000000000" pitchFamily="2" charset="2"/>
              <a:buChar char="Ø"/>
              <a:defRPr/>
            </a:pPr>
            <a:r>
              <a:rPr lang="tr-TR" sz="1500" dirty="0"/>
              <a:t>Dönem başında ödenen taksitlere vadesi gelmiş taksitler denir.</a:t>
            </a:r>
            <a:endParaRPr lang="tr-TR" sz="1350" dirty="0">
              <a:solidFill>
                <a:prstClr val="black"/>
              </a:solidFill>
              <a:latin typeface="Arial"/>
            </a:endParaRPr>
          </a:p>
        </p:txBody>
      </p:sp>
    </p:spTree>
    <p:extLst>
      <p:ext uri="{BB962C8B-B14F-4D97-AF65-F5344CB8AC3E}">
        <p14:creationId xmlns:p14="http://schemas.microsoft.com/office/powerpoint/2010/main" val="2721140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01320" y="1300833"/>
            <a:ext cx="6356393" cy="323165"/>
          </a:xfrm>
          <a:prstGeom prst="rect">
            <a:avLst/>
          </a:prstGeom>
        </p:spPr>
        <p:txBody>
          <a:bodyPr wrap="square">
            <a:spAutoFit/>
          </a:bodyPr>
          <a:lstStyle/>
          <a:p>
            <a:pPr marL="0" lvl="1" algn="ctr">
              <a:spcBef>
                <a:spcPct val="20000"/>
              </a:spcBef>
              <a:buClr>
                <a:srgbClr val="AD0101"/>
              </a:buClr>
              <a:defRPr/>
            </a:pPr>
            <a:r>
              <a:rPr lang="tr-TR" sz="1500" b="1" dirty="0" smtClean="0">
                <a:solidFill>
                  <a:prstClr val="black"/>
                </a:solidFill>
              </a:rPr>
              <a:t>KAYNAKLAR	</a:t>
            </a:r>
            <a:endParaRPr lang="en-US" sz="1500" b="1" dirty="0">
              <a:solidFill>
                <a:prstClr val="black"/>
              </a:solidFill>
              <a:latin typeface="Arial"/>
            </a:endParaRPr>
          </a:p>
        </p:txBody>
      </p:sp>
      <p:sp>
        <p:nvSpPr>
          <p:cNvPr id="4" name="Dikdörtgen 3"/>
          <p:cNvSpPr/>
          <p:nvPr/>
        </p:nvSpPr>
        <p:spPr>
          <a:xfrm>
            <a:off x="759043" y="1885980"/>
            <a:ext cx="8012450" cy="2551148"/>
          </a:xfrm>
          <a:prstGeom prst="rect">
            <a:avLst/>
          </a:prstGeom>
        </p:spPr>
        <p:txBody>
          <a:bodyPr wrap="square">
            <a:spAutoFit/>
          </a:bodyPr>
          <a:lstStyle/>
          <a:p>
            <a:pPr algn="just">
              <a:lnSpc>
                <a:spcPct val="150000"/>
              </a:lnSpc>
            </a:pPr>
            <a:r>
              <a:rPr lang="tr-TR" sz="1200" dirty="0">
                <a:latin typeface="Calibri (Gövde)"/>
                <a:cs typeface="Arial" panose="020B0604020202020204" pitchFamily="34" charset="0"/>
              </a:rPr>
              <a:t>Finance of </a:t>
            </a:r>
            <a:r>
              <a:rPr lang="tr-TR" sz="1200" dirty="0" err="1">
                <a:latin typeface="Calibri (Gövde)"/>
                <a:cs typeface="Arial" panose="020B0604020202020204" pitchFamily="34" charset="0"/>
              </a:rPr>
              <a:t>Mathematics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Theory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and</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Problems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Jr.F</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Ayres</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Mc</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Graw-Hill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Inetrnational</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Book</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Company</a:t>
            </a:r>
            <a:r>
              <a:rPr lang="tr-TR" sz="1200" dirty="0">
                <a:latin typeface="Calibri (Gövde)"/>
                <a:cs typeface="Arial" panose="020B0604020202020204" pitchFamily="34" charset="0"/>
              </a:rPr>
              <a:t>, </a:t>
            </a:r>
            <a:r>
              <a:rPr lang="tr-TR" sz="1200" dirty="0" err="1">
                <a:latin typeface="Calibri (Gövde)"/>
                <a:cs typeface="Arial" panose="020B0604020202020204" pitchFamily="34" charset="0"/>
              </a:rPr>
              <a:t>Singapore</a:t>
            </a:r>
            <a:r>
              <a:rPr lang="tr-TR" sz="1200" dirty="0">
                <a:latin typeface="Calibri (Gövde)"/>
                <a:cs typeface="Arial" panose="020B0604020202020204" pitchFamily="34" charset="0"/>
              </a:rPr>
              <a:t>, 1983.</a:t>
            </a:r>
          </a:p>
          <a:p>
            <a:pPr algn="just">
              <a:lnSpc>
                <a:spcPct val="150000"/>
              </a:lnSpc>
            </a:pPr>
            <a:r>
              <a:rPr lang="tr-TR" sz="1200" dirty="0">
                <a:latin typeface="Calibri (Gövde)"/>
                <a:cs typeface="Arial" panose="020B0604020202020204" pitchFamily="34" charset="0"/>
              </a:rPr>
              <a:t>Finans Matematiği, </a:t>
            </a:r>
            <a:r>
              <a:rPr lang="tr-TR" sz="1200" dirty="0" err="1">
                <a:latin typeface="Calibri (Gövde)"/>
                <a:cs typeface="Arial" panose="020B0604020202020204" pitchFamily="34" charset="0"/>
              </a:rPr>
              <a:t>N.Aydın</a:t>
            </a:r>
            <a:r>
              <a:rPr lang="tr-TR" sz="1200" dirty="0">
                <a:latin typeface="Calibri (Gövde)"/>
                <a:cs typeface="Arial" panose="020B0604020202020204" pitchFamily="34" charset="0"/>
              </a:rPr>
              <a:t>, Birlik Ofset, Eskişehir, 1996.</a:t>
            </a:r>
          </a:p>
          <a:p>
            <a:pPr algn="just">
              <a:lnSpc>
                <a:spcPct val="150000"/>
              </a:lnSpc>
            </a:pPr>
            <a:r>
              <a:rPr lang="tr-TR" sz="1200" dirty="0">
                <a:latin typeface="Calibri (Gövde)"/>
                <a:cs typeface="Arial" panose="020B0604020202020204" pitchFamily="34" charset="0"/>
              </a:rPr>
              <a:t>Finans Matematiği, O. Yozgat, Marmara Üniversitesi Yayın No:436, İstanbul, 1986.</a:t>
            </a:r>
          </a:p>
          <a:p>
            <a:pPr algn="just">
              <a:lnSpc>
                <a:spcPct val="150000"/>
              </a:lnSpc>
            </a:pPr>
            <a:r>
              <a:rPr lang="tr-TR" sz="1200" dirty="0">
                <a:latin typeface="Calibri (Gövde)"/>
                <a:cs typeface="Arial" panose="020B0604020202020204" pitchFamily="34" charset="0"/>
              </a:rPr>
              <a:t>Finans Matematiği, Z. Başkaya ve </a:t>
            </a:r>
            <a:r>
              <a:rPr lang="tr-TR" sz="1200" dirty="0" err="1">
                <a:latin typeface="Calibri (Gövde)"/>
                <a:cs typeface="Arial" panose="020B0604020202020204" pitchFamily="34" charset="0"/>
              </a:rPr>
              <a:t>D.Alper</a:t>
            </a:r>
            <a:r>
              <a:rPr lang="tr-TR" sz="1200" dirty="0">
                <a:latin typeface="Calibri (Gövde)"/>
                <a:cs typeface="Arial" panose="020B0604020202020204" pitchFamily="34" charset="0"/>
              </a:rPr>
              <a:t>, 2. Baskı, Ekin Kitabevi, Bursa, 2003.</a:t>
            </a:r>
          </a:p>
          <a:p>
            <a:pPr algn="just">
              <a:lnSpc>
                <a:spcPct val="150000"/>
              </a:lnSpc>
            </a:pPr>
            <a:r>
              <a:rPr lang="tr-TR" sz="1200" dirty="0">
                <a:latin typeface="Calibri (Gövde)"/>
                <a:cs typeface="Arial" panose="020B0604020202020204" pitchFamily="34" charset="0"/>
              </a:rPr>
              <a:t>Mali Matematik, M. İshakoğlu, Atatürk Üniversitesi Yayın No:395, Erzurum, 1974.</a:t>
            </a:r>
          </a:p>
          <a:p>
            <a:pPr algn="just">
              <a:lnSpc>
                <a:spcPct val="150000"/>
              </a:lnSpc>
            </a:pPr>
            <a:r>
              <a:rPr lang="tr-TR" sz="1200" dirty="0">
                <a:latin typeface="Calibri (Gövde)"/>
                <a:cs typeface="Arial" panose="020B0604020202020204" pitchFamily="34" charset="0"/>
              </a:rPr>
              <a:t>Mali Matematik, M. Şenel, Bilim ve Teknik Kitabevi Yayınları, Eskişehir, 1983.</a:t>
            </a:r>
          </a:p>
          <a:p>
            <a:pPr algn="just">
              <a:lnSpc>
                <a:spcPct val="150000"/>
              </a:lnSpc>
            </a:pPr>
            <a:r>
              <a:rPr lang="tr-TR" sz="1200" dirty="0">
                <a:latin typeface="Calibri (Gövde)"/>
                <a:cs typeface="Arial" panose="020B0604020202020204" pitchFamily="34" charset="0"/>
              </a:rPr>
              <a:t>Yatırım Projelerinin Düzenlenmesi Değerlendirilmesi ve İzlenmesi, O. </a:t>
            </a:r>
            <a:r>
              <a:rPr lang="tr-TR" sz="1200" dirty="0" err="1">
                <a:latin typeface="Calibri (Gövde)"/>
                <a:cs typeface="Arial" panose="020B0604020202020204" pitchFamily="34" charset="0"/>
              </a:rPr>
              <a:t>Güvemli</a:t>
            </a:r>
            <a:r>
              <a:rPr lang="tr-TR" sz="1200" dirty="0">
                <a:latin typeface="Calibri (Gövde)"/>
                <a:cs typeface="Arial" panose="020B0604020202020204" pitchFamily="34" charset="0"/>
              </a:rPr>
              <a:t>, Atlas Yayın Dağıtım Yayın No:7, İstanbul, 2001</a:t>
            </a:r>
            <a:r>
              <a:rPr lang="tr-TR" sz="1200" dirty="0" smtClean="0">
                <a:latin typeface="Calibri (Gövde)"/>
                <a:cs typeface="Arial" panose="020B0604020202020204" pitchFamily="34" charset="0"/>
              </a:rPr>
              <a:t>.</a:t>
            </a:r>
            <a:endParaRPr lang="tr-TR" sz="1200" dirty="0">
              <a:latin typeface="Calibri (Gövde)"/>
              <a:cs typeface="Arial" panose="020B0604020202020204" pitchFamily="34" charset="0"/>
            </a:endParaRPr>
          </a:p>
        </p:txBody>
      </p:sp>
    </p:spTree>
    <p:extLst>
      <p:ext uri="{BB962C8B-B14F-4D97-AF65-F5344CB8AC3E}">
        <p14:creationId xmlns:p14="http://schemas.microsoft.com/office/powerpoint/2010/main" val="18451145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12443</TotalTime>
  <Words>568</Words>
  <Application>Microsoft Office PowerPoint</Application>
  <PresentationFormat>Ekran Gösterisi (4:3)</PresentationFormat>
  <Paragraphs>42</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Calibri (Gövde)</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811</cp:revision>
  <cp:lastPrinted>2016-10-24T07:53:35Z</cp:lastPrinted>
  <dcterms:created xsi:type="dcterms:W3CDTF">2016-09-18T09:35:24Z</dcterms:created>
  <dcterms:modified xsi:type="dcterms:W3CDTF">2020-02-24T11:53:41Z</dcterms:modified>
</cp:coreProperties>
</file>