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56"/>
    <p:restoredTop sz="94681"/>
  </p:normalViewPr>
  <p:slideViewPr>
    <p:cSldViewPr snapToGrid="0" snapToObjects="1">
      <p:cViewPr varScale="1">
        <p:scale>
          <a:sx n="64" d="100"/>
          <a:sy n="64" d="100"/>
        </p:scale>
        <p:origin x="5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btecer@ankara.edu.tr" TargetMode="Externa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0A9224-C5F2-3F43-956A-7A52B05D1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6978" y="2223009"/>
            <a:ext cx="8679915" cy="1748729"/>
          </a:xfrm>
        </p:spPr>
        <p:txBody>
          <a:bodyPr/>
          <a:lstStyle/>
          <a:p>
            <a:r>
              <a:rPr lang="tr-TR" dirty="0">
                <a:latin typeface="+mn-lt"/>
              </a:rPr>
              <a:t>GIDA MİKROBİYOLOJİSİ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D10820E-DE30-4E45-AC89-83B4E883F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2479" y="2320804"/>
            <a:ext cx="8673427" cy="1322587"/>
          </a:xfrm>
        </p:spPr>
        <p:txBody>
          <a:bodyPr>
            <a:normAutofit/>
          </a:bodyPr>
          <a:lstStyle/>
          <a:p>
            <a:r>
              <a:rPr lang="tr-TR" dirty="0"/>
              <a:t>ANKARA ÜNİVERSİTESİ</a:t>
            </a:r>
          </a:p>
          <a:p>
            <a:r>
              <a:rPr lang="tr-TR" dirty="0"/>
              <a:t>KALECİK MESLEK YÜKSEKOKULU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58212E1-A95E-4A45-A18B-E1B8E56F6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19132"/>
            <a:ext cx="2347387" cy="1515402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0FA8D5D-6A9E-1440-9379-0934D6B55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0848" y="7643"/>
            <a:ext cx="1671151" cy="1174386"/>
          </a:xfrm>
          <a:prstGeom prst="rect">
            <a:avLst/>
          </a:prstGeom>
        </p:spPr>
      </p:pic>
      <p:sp>
        <p:nvSpPr>
          <p:cNvPr id="7" name="Dikdörtgen 6">
            <a:extLst>
              <a:ext uri="{FF2B5EF4-FFF2-40B4-BE49-F238E27FC236}">
                <a16:creationId xmlns:a16="http://schemas.microsoft.com/office/drawing/2014/main" id="{6848B03F-8D95-5E4D-AE2E-417EC11F17CB}"/>
              </a:ext>
            </a:extLst>
          </p:cNvPr>
          <p:cNvSpPr/>
          <p:nvPr/>
        </p:nvSpPr>
        <p:spPr>
          <a:xfrm>
            <a:off x="3621398" y="4366387"/>
            <a:ext cx="49555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ÖĞRETİM GÖREVLİSİ NİLGÜN BAŞAK TECER</a:t>
            </a:r>
          </a:p>
          <a:p>
            <a:pPr algn="ctr"/>
            <a:r>
              <a:rPr lang="tr-TR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nbtecer@ankara.edu.tr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652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MEYVE VE SEBZELER</a:t>
            </a:r>
          </a:p>
          <a:p>
            <a:pPr marL="0" indent="0" algn="just">
              <a:buNone/>
            </a:pPr>
            <a:r>
              <a:rPr lang="tr-TR" dirty="0"/>
              <a:t>TAZE SEBZELER TOPRAK, SU, HAVA VE DİĞER ÇEVRESEL FAKTÖRLERDEN KAYNAKLANAN MİKROORGANİZMALARI İÇERİR.</a:t>
            </a:r>
          </a:p>
          <a:p>
            <a:pPr marL="0" indent="0" algn="just">
              <a:buNone/>
            </a:pPr>
            <a:r>
              <a:rPr lang="tr-TR" dirty="0"/>
              <a:t>KARBONHİDRAT İÇERİĞİ YÜKSEK, PROTEİN İÇERİĞİ İSE YÜKSEK OLAN SEBZELERDE DOMATES HARİÇ PH DEĞERLERİ YÜKSEKTİR. </a:t>
            </a:r>
          </a:p>
          <a:p>
            <a:pPr marL="0" indent="0" algn="just">
              <a:buNone/>
            </a:pPr>
            <a:r>
              <a:rPr lang="tr-TR" dirty="0"/>
              <a:t>ÖZELLİKLE KÜFLER BOZULMA ETMENİDİR. DAHA SONRA BAKTERİLER GELMEKTEDİR.</a:t>
            </a:r>
          </a:p>
          <a:p>
            <a:pPr marL="0" indent="0" algn="just">
              <a:buNone/>
            </a:pPr>
            <a:r>
              <a:rPr lang="tr-TR" dirty="0"/>
              <a:t>MEYVELERDE İSE PH 4.5 ALTINDA OLMASI SEBEBİYLE YİNE KÜFLER, MAYALAR VE ASİDE DAYANIKLI BAKTERİLER BOZULMA ETMENİDİR.</a:t>
            </a:r>
          </a:p>
          <a:p>
            <a:pPr marL="0" indent="0" algn="just">
              <a:buNone/>
            </a:pPr>
            <a:r>
              <a:rPr lang="tr-TR" dirty="0"/>
              <a:t>BAZI MEYVELERDE LAKTİK ASİT BAKTERİLERİ YA DA ASETİK ASİT BAKTERİLERİ DE BOZULMAYA YOL AÇABİLİR.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7024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TAHILLAR</a:t>
            </a:r>
          </a:p>
          <a:p>
            <a:pPr marL="0" indent="0" algn="just">
              <a:buNone/>
            </a:pPr>
            <a:r>
              <a:rPr lang="tr-TR" dirty="0"/>
              <a:t>BUĞDAY, ARPA, YULAF, ÇAVDAR, MISIR GİBİ ÜRÜNLERİ İÇEREN GIDA GRUBU</a:t>
            </a:r>
          </a:p>
          <a:p>
            <a:pPr marL="0" indent="0" algn="just">
              <a:buNone/>
            </a:pPr>
            <a:r>
              <a:rPr lang="tr-TR" dirty="0"/>
              <a:t>MUHAFAZA ORTAMININ NEMLİ VE SICAK OLMASI DURUMUNDA KÜFLER GELİŞME GÖSTERİR.</a:t>
            </a:r>
          </a:p>
          <a:p>
            <a:pPr marL="0" indent="0" algn="just">
              <a:buNone/>
            </a:pPr>
            <a:r>
              <a:rPr lang="tr-TR" dirty="0"/>
              <a:t>TAHIL TANELERİNDE BOZULMA;</a:t>
            </a:r>
          </a:p>
          <a:p>
            <a:pPr marL="0" indent="0" algn="just">
              <a:buNone/>
            </a:pPr>
            <a:r>
              <a:rPr lang="tr-TR" dirty="0"/>
              <a:t>TARLA VE DEPO KÜFLERİ (</a:t>
            </a:r>
            <a:r>
              <a:rPr lang="tr-TR" i="1" dirty="0" err="1"/>
              <a:t>Aspergillus</a:t>
            </a:r>
            <a:r>
              <a:rPr lang="tr-TR" i="1" dirty="0"/>
              <a:t> </a:t>
            </a:r>
            <a:r>
              <a:rPr lang="tr-TR" i="1" dirty="0" err="1"/>
              <a:t>flavus</a:t>
            </a:r>
            <a:r>
              <a:rPr lang="tr-TR" dirty="0"/>
              <a:t>)</a:t>
            </a:r>
          </a:p>
          <a:p>
            <a:pPr marL="0" indent="0" algn="just">
              <a:buNone/>
            </a:pPr>
            <a:r>
              <a:rPr lang="tr-TR" u="sng" dirty="0"/>
              <a:t>TAHILLARIN DEPOLAMA AŞAMASINDA</a:t>
            </a:r>
            <a:r>
              <a:rPr lang="tr-TR" dirty="0"/>
              <a:t>;</a:t>
            </a:r>
          </a:p>
          <a:p>
            <a:pPr marL="0" indent="0" algn="just">
              <a:buNone/>
            </a:pPr>
            <a:r>
              <a:rPr lang="tr-TR" dirty="0"/>
              <a:t>KÜF VE BÖCEK İÇERMEMELİ</a:t>
            </a:r>
          </a:p>
          <a:p>
            <a:pPr marL="0" indent="0" algn="just">
              <a:buNone/>
            </a:pPr>
            <a:r>
              <a:rPr lang="tr-TR" dirty="0"/>
              <a:t>KIRIK TANE OLMAMALI</a:t>
            </a:r>
          </a:p>
          <a:p>
            <a:pPr marL="0" indent="0" algn="just">
              <a:buNone/>
            </a:pPr>
            <a:r>
              <a:rPr lang="tr-TR" dirty="0"/>
              <a:t>TOZ, TOPRAK, TAŞ BULUNMAMALI</a:t>
            </a:r>
          </a:p>
          <a:p>
            <a:pPr marL="0" indent="0" algn="just">
              <a:buNone/>
            </a:pPr>
            <a:r>
              <a:rPr lang="tr-TR" dirty="0"/>
              <a:t>DEPO ORTAMI KURU-SERİN-KARANLIK VE HAVALANDIRILMIŞ OLMALIDIR.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9066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MEYVE VE SEBZE KONSERVELERİ</a:t>
            </a:r>
          </a:p>
          <a:p>
            <a:pPr marL="0" indent="0" algn="just">
              <a:buNone/>
            </a:pPr>
            <a:r>
              <a:rPr lang="tr-TR" dirty="0"/>
              <a:t>KONSERVE MEYVE-SEBZELERİN BOZULMASINDA İKİ FAKTÖR SÖZ KONUSUDUR; 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KONSERVE KUTULARININ UYGUN ŞEKİLDE KAPATILAMAMASI YA DA DARBE VS NEDENLERLE HAVA SIZDIRMASI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YETERSİZ ISIL İŞLEM NEDENİYLE M.PRGANİZMALARIN CANLI KALMASI (</a:t>
            </a:r>
            <a:r>
              <a:rPr lang="tr-TR" i="1" dirty="0" err="1"/>
              <a:t>Clostridium</a:t>
            </a:r>
            <a:r>
              <a:rPr lang="tr-TR" i="1" dirty="0"/>
              <a:t> </a:t>
            </a:r>
            <a:r>
              <a:rPr lang="tr-TR" i="1" dirty="0" err="1"/>
              <a:t>Botulinum</a:t>
            </a:r>
            <a:r>
              <a:rPr lang="tr-TR" dirty="0"/>
              <a:t>)</a:t>
            </a:r>
          </a:p>
          <a:p>
            <a:pPr marL="0" indent="0" algn="just">
              <a:buNone/>
            </a:pPr>
            <a:r>
              <a:rPr lang="tr-TR" dirty="0"/>
              <a:t> BOMBAJ OLUŞUMU YA DA DÜZ EKŞİME SONUCU KONSERVE MEYVE-SEBZELER TÜKETİLEMEYECEK DURUMA GELEBİLİR.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1283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YUMURTA </a:t>
            </a:r>
          </a:p>
          <a:p>
            <a:pPr marL="0" indent="0" algn="just">
              <a:buNone/>
            </a:pPr>
            <a:r>
              <a:rPr lang="tr-TR" dirty="0"/>
              <a:t>TAZE YUMURTANIN İÇ KISMI KABUĞUN KORUYUCU ETİKİSYLE BAŞLANGIÇTA STERİLDİR.</a:t>
            </a:r>
          </a:p>
          <a:p>
            <a:pPr marL="0" indent="0" algn="just">
              <a:buNone/>
            </a:pPr>
            <a:r>
              <a:rPr lang="tr-TR" dirty="0"/>
              <a:t>ANCAK KABUĞUN GEÇİRGEN OLMASI VE DIŞ KISMINDA BULUNAN MİKROBİYEL YÜK İLE ZAMANLA İÇ KISMI DA KONTAMİNE OLMAKTADIR.</a:t>
            </a:r>
          </a:p>
          <a:p>
            <a:pPr marL="0" indent="0" algn="just">
              <a:buNone/>
            </a:pPr>
            <a:r>
              <a:rPr lang="tr-TR" dirty="0"/>
              <a:t>YUMURTADA BOZULMA YAPAN BAKTERİLER;  ALCALİGENES, PSEUDOMONAS, PROTEUS, ENTEROBACTER</a:t>
            </a:r>
          </a:p>
          <a:p>
            <a:pPr marL="0" indent="0" algn="just">
              <a:buNone/>
            </a:pPr>
            <a:r>
              <a:rPr lang="tr-TR" dirty="0"/>
              <a:t>YUMRTADA BOZULMA YAPAN KÜFLER; PENİCİLLUM, CLADOSPORİUM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0934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>
            <a:extLst>
              <a:ext uri="{FF2B5EF4-FFF2-40B4-BE49-F238E27FC236}">
                <a16:creationId xmlns:a16="http://schemas.microsoft.com/office/drawing/2014/main" id="{5B5C2147-EC88-A74E-B6E5-AA54C28A6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996" y="2199276"/>
            <a:ext cx="3498979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DİNLEDİĞİNİZ İÇİN 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189466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ET VE ET ÜRÜNLERİ</a:t>
            </a:r>
          </a:p>
          <a:p>
            <a:pPr marL="0" indent="0" algn="just">
              <a:buNone/>
            </a:pPr>
            <a:r>
              <a:rPr lang="tr-TR" dirty="0"/>
              <a:t>BAŞLICA GIDA KAYNAKLI ZEHİRLENMELERİN  ANA KAYNAĞI OLMASINDA 2 TEMEL NEDEN VARDIR;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TAZE ET İÇERDİĞİ BESİN MADDELERİ, SU AKTİVİTESİ, PH DERECESİ BAKIMINDAN MİKROORGANİZMALARIN ÖZELLİKLE PATOJEN BAKTERİLERİN GELİŞMESİ İÇİN EN UYGUN ORTAMI SAĞLAR.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ÇİFTLİK HAYVANLARI BAKTERİ, PARAZİT GİBİ  PATOJEN MİKROORGANİZMLAR İÇİN İYİ BİR TAŞIYICIDIR. BESLENMELERİNDE KULLANILAN YEM, SU, YAŞADIKLARI ÇEVRE ŞARTLARI VE ETRAFLARINDAKİ DİĞER HAYVANLAR BU TAŞIYICILIĞA YARDIMCI OLUR.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934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ET VE ET ÜRÜNLERİ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SAĞLIKLI HAYVAN ETİNDE MİKROORGANİZMA YÜKÜ DÜŞÜKTÜR. FAKAT ÇEŞİTLİ ETKENLERLE M.ORG YÜKÜ ARTAR.</a:t>
            </a:r>
          </a:p>
          <a:p>
            <a:pPr algn="just">
              <a:buFont typeface="Wingdings" pitchFamily="2" charset="2"/>
              <a:buChar char="Ø"/>
            </a:pP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KULLANILAN KESİM ALETİ, ORTAM, ÇALIŞANLAR …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3698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ET VE ET ÜRÜNLERİ</a:t>
            </a:r>
          </a:p>
          <a:p>
            <a:pPr marL="0" indent="0" algn="just">
              <a:buNone/>
            </a:pPr>
            <a:r>
              <a:rPr lang="tr-TR" dirty="0"/>
              <a:t>BAKTERİLER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PSEUDOMONAS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LACTOBACİLLUS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STREPTOCOCCUS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SALMONELLA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LEUCONOSTOC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MİCROCOCCUS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634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ET VE ET ÜRÜNLERİ</a:t>
            </a:r>
          </a:p>
          <a:p>
            <a:pPr marL="0" indent="0" algn="just">
              <a:buNone/>
            </a:pPr>
            <a:r>
              <a:rPr lang="tr-TR" dirty="0"/>
              <a:t>KÜFLER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CLADOSPORİUM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GEOTRİCHUM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PENİCİLLİUM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840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SÜT VE SÜT ÜRÜNLERİ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SAĞLIKLI BİR HAYVANDAN SAĞILAN SÜTÜN MİKROORGANİZMA YÜKÜ DÜŞÜKTÜR. FAKAT ÇEŞİTLİ ETKENLERLE M.ORG YÜKÜ ARTAR.</a:t>
            </a:r>
          </a:p>
          <a:p>
            <a:pPr algn="just">
              <a:buFont typeface="Wingdings" pitchFamily="2" charset="2"/>
              <a:buChar char="Ø"/>
            </a:pP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KULLANILAN SAĞIM YÖNTEMİ, KULLANILIYORSA ALETİN HİJYENİ, ORTAM, ÇALIŞANLAR …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9461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SÜT VE SÜT ÜRÜNLERİ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PASTÖRİZASYON YA DA STERİLİZASYON İŞLEMİ İLE SÜTTE BULUNAN M.ORG YÜKÜ MİNİMUMA İNDİGRENMEKTE, PATOJEN M.ORGANİZMLARIN YOK EDİLMESİ SAĞLANMAKTADIR.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8023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SÜT VE SÜT ÜRÜNLERİ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BOZULMA ETMENİ KÜFLER;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CLADOSPORİUM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ASPERGİLLUS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MUCOR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PENİCİLLİUM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MONİLİA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ALTERNARİA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6270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D7EE08-C5BA-BE44-B84F-F11BCE53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514" y="2176825"/>
            <a:ext cx="3794881" cy="2456442"/>
          </a:xfrm>
        </p:spPr>
        <p:txBody>
          <a:bodyPr>
            <a:normAutofit/>
          </a:bodyPr>
          <a:lstStyle/>
          <a:p>
            <a:r>
              <a:rPr lang="tr-TR" sz="3200" b="1" dirty="0"/>
              <a:t>GIDALARDA MİKROBİYEL BOZULMALAR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F83974-5813-7F48-A431-62A500637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813" y="873100"/>
            <a:ext cx="6942362" cy="59849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dirty="0"/>
              <a:t>SÜT VE SÜT ÜRÜNLERİ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YAĞDA ÖRNEĞİN; KOLİFORM BAKTERİLER GELİŞEREK KÖTÜ KOKU OLUŞUMUNA NEDEN OLMAKTADIR.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114808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2550</TotalTime>
  <Words>508</Words>
  <Application>Microsoft Macintosh PowerPoint</Application>
  <PresentationFormat>Geniş ekran</PresentationFormat>
  <Paragraphs>143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 Light</vt:lpstr>
      <vt:lpstr>Rockwell</vt:lpstr>
      <vt:lpstr>Wingdings</vt:lpstr>
      <vt:lpstr>Atlas</vt:lpstr>
      <vt:lpstr>GIDA MİKROBİYOLOJİSİ</vt:lpstr>
      <vt:lpstr>GIDALARDA MİKROBİYEL BOZULMALAR</vt:lpstr>
      <vt:lpstr>GIDALARDA MİKROBİYEL BOZULMALAR</vt:lpstr>
      <vt:lpstr>GIDALARDA MİKROBİYEL BOZULMALAR</vt:lpstr>
      <vt:lpstr>GIDALARDA MİKROBİYEL BOZULMALAR</vt:lpstr>
      <vt:lpstr>GIDALARDA MİKROBİYEL BOZULMALAR</vt:lpstr>
      <vt:lpstr>GIDALARDA MİKROBİYEL BOZULMALAR</vt:lpstr>
      <vt:lpstr>GIDALARDA MİKROBİYEL BOZULMALAR</vt:lpstr>
      <vt:lpstr>GIDALARDA MİKROBİYEL BOZULMALAR</vt:lpstr>
      <vt:lpstr>GIDALARDA MİKROBİYEL BOZULMALAR</vt:lpstr>
      <vt:lpstr>GIDALARDA MİKROBİYEL BOZULMALAR</vt:lpstr>
      <vt:lpstr>GIDALARDA MİKROBİYEL BOZULMALAR</vt:lpstr>
      <vt:lpstr>GIDALARDA MİKROBİYEL BOZULMALAR</vt:lpstr>
      <vt:lpstr>DİNLEDİĞİNİZ İÇİN TEŞEKKÜRLER…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GIDA MİKROBİYOLOJİSİ</dc:title>
  <dc:creator>Özgür Tecer</dc:creator>
  <cp:lastModifiedBy>Özgür Tecer</cp:lastModifiedBy>
  <cp:revision>184</cp:revision>
  <dcterms:created xsi:type="dcterms:W3CDTF">2019-02-18T12:54:52Z</dcterms:created>
  <dcterms:modified xsi:type="dcterms:W3CDTF">2020-01-21T07:13:27Z</dcterms:modified>
</cp:coreProperties>
</file>