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6" r:id="rId3"/>
    <p:sldId id="267" r:id="rId4"/>
    <p:sldId id="258" r:id="rId5"/>
    <p:sldId id="268" r:id="rId6"/>
    <p:sldId id="269" r:id="rId7"/>
    <p:sldId id="271" r:id="rId8"/>
    <p:sldId id="272" r:id="rId9"/>
    <p:sldId id="273" r:id="rId10"/>
    <p:sldId id="27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96" y="3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C539F7-9B97-43CD-998A-0206805EA37C}" type="datetimeFigureOut">
              <a:rPr lang="tr-TR" smtClean="0"/>
              <a:t>20.2.2018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F74B88-1E50-45D9-B9C5-DDBD59EC727C}" type="slidenum">
              <a:rPr lang="tr-TR" smtClean="0"/>
              <a:t>‹#›</a:t>
            </a:fld>
            <a:endParaRPr lang="tr-TR"/>
          </a:p>
        </p:txBody>
      </p:sp>
    </p:spTree>
    <p:extLst>
      <p:ext uri="{BB962C8B-B14F-4D97-AF65-F5344CB8AC3E}">
        <p14:creationId xmlns:p14="http://schemas.microsoft.com/office/powerpoint/2010/main" val="2779664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BF74B88-1E50-45D9-B9C5-DDBD59EC727C}" type="slidenum">
              <a:rPr lang="tr-TR" smtClean="0"/>
              <a:t>1</a:t>
            </a:fld>
            <a:endParaRPr lang="tr-TR"/>
          </a:p>
        </p:txBody>
      </p:sp>
    </p:spTree>
    <p:extLst>
      <p:ext uri="{BB962C8B-B14F-4D97-AF65-F5344CB8AC3E}">
        <p14:creationId xmlns:p14="http://schemas.microsoft.com/office/powerpoint/2010/main" val="591731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lgili res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239487"/>
            <a:ext cx="7382743" cy="4614214"/>
          </a:xfrm>
          <a:prstGeom prst="rect">
            <a:avLst/>
          </a:prstGeom>
          <a:noFill/>
          <a:extLst>
            <a:ext uri="{909E8E84-426E-40DD-AFC4-6F175D3DCCD1}">
              <a14:hiddenFill xmlns:a14="http://schemas.microsoft.com/office/drawing/2010/main">
                <a:solidFill>
                  <a:srgbClr val="FFFFFF"/>
                </a:solidFill>
              </a14:hiddenFill>
            </a:ext>
          </a:extLst>
        </p:spPr>
      </p:pic>
      <p:sp>
        <p:nvSpPr>
          <p:cNvPr id="2" name="Metin kutusu 1"/>
          <p:cNvSpPr txBox="1"/>
          <p:nvPr/>
        </p:nvSpPr>
        <p:spPr>
          <a:xfrm>
            <a:off x="1259632" y="1988840"/>
            <a:ext cx="7378943" cy="523220"/>
          </a:xfrm>
          <a:prstGeom prst="rect">
            <a:avLst/>
          </a:prstGeom>
          <a:noFill/>
        </p:spPr>
        <p:txBody>
          <a:bodyPr wrap="none" rtlCol="0">
            <a:spAutoFit/>
          </a:bodyPr>
          <a:lstStyle/>
          <a:p>
            <a:r>
              <a:rPr lang="tr-TR" sz="2800" b="1" kern="1500" spc="500" smtClean="0">
                <a:latin typeface="Georgia" panose="02040502050405020303" pitchFamily="18" charset="0"/>
              </a:rPr>
              <a:t>İZLERKİTLEYİ TANIMLAMAK</a:t>
            </a:r>
            <a:endParaRPr lang="tr-TR" sz="2800" b="1" kern="1500" spc="500">
              <a:latin typeface="Georgia" panose="02040502050405020303"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55576" y="2348880"/>
            <a:ext cx="7848872" cy="2246769"/>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Stereotipler dünyayı daha kolay haritalandırabilmek için ihtiyaç duyduğumuz zihinsel şemalar olmakla birlikte, özellikle medyada temsil yoluyla üretilen stereotipler toplumda belli gruplara yönelik olumsuz kanaatlerin ve ayrımcılığın pekişmesine yol açabilir. </a:t>
            </a:r>
            <a:endParaRPr lang="tr-TR" sz="2800">
              <a:solidFill>
                <a:schemeClr val="bg1"/>
              </a:solidFill>
            </a:endParaRPr>
          </a:p>
        </p:txBody>
      </p:sp>
    </p:spTree>
    <p:extLst>
      <p:ext uri="{BB962C8B-B14F-4D97-AF65-F5344CB8AC3E}">
        <p14:creationId xmlns:p14="http://schemas.microsoft.com/office/powerpoint/2010/main" val="1048076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15616" y="2420888"/>
            <a:ext cx="6768752" cy="2092881"/>
          </a:xfrm>
          <a:prstGeom prst="rect">
            <a:avLst/>
          </a:prstGeom>
        </p:spPr>
        <p:txBody>
          <a:bodyPr wrap="square">
            <a:spAutoFit/>
          </a:bodyPr>
          <a:lstStyle/>
          <a:p>
            <a:pPr algn="ctr"/>
            <a:r>
              <a:rPr lang="tr-TR" sz="2600" smtClean="0">
                <a:solidFill>
                  <a:schemeClr val="bg1"/>
                </a:solidFill>
                <a:latin typeface="Georgia" panose="02040502050405020303" pitchFamily="18" charset="0"/>
                <a:ea typeface="Times New Roman" panose="02020603050405020304" pitchFamily="18" charset="0"/>
                <a:cs typeface="Times New Roman" panose="02020603050405020304" pitchFamily="18" charset="0"/>
              </a:rPr>
              <a:t>İzlerkitle</a:t>
            </a:r>
            <a:r>
              <a:rPr lang="tr-TR" sz="2600">
                <a:solidFill>
                  <a:schemeClr val="bg1"/>
                </a:solidFill>
                <a:latin typeface="Georgia" panose="02040502050405020303" pitchFamily="18" charset="0"/>
                <a:ea typeface="Times New Roman" panose="02020603050405020304" pitchFamily="18" charset="0"/>
                <a:cs typeface="Times New Roman" panose="02020603050405020304" pitchFamily="18" charset="0"/>
              </a:rPr>
              <a:t>, iletişim sürecinde iletilen mesajın hedefindeki gerçek kişiler (aktarım modeli) ya da üretilmiş bir medya metnini/ürününü alımlayanlar (kültürel model) şeklinde tanımlanabilir. </a:t>
            </a:r>
            <a:endParaRPr lang="tr-TR" sz="2600">
              <a:solidFill>
                <a:schemeClr val="bg1"/>
              </a:solidFill>
              <a:latin typeface="Georgia" panose="02040502050405020303" pitchFamily="18" charset="0"/>
            </a:endParaRPr>
          </a:p>
        </p:txBody>
      </p:sp>
    </p:spTree>
    <p:extLst>
      <p:ext uri="{BB962C8B-B14F-4D97-AF65-F5344CB8AC3E}">
        <p14:creationId xmlns:p14="http://schemas.microsoft.com/office/powerpoint/2010/main" val="1778801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763688" y="1196752"/>
            <a:ext cx="5400600" cy="4401205"/>
          </a:xfrm>
          <a:prstGeom prst="rect">
            <a:avLst/>
          </a:prstGeom>
        </p:spPr>
        <p:txBody>
          <a:bodyPr wrap="square">
            <a:spAutoFit/>
          </a:bodyPr>
          <a:lstStyle/>
          <a:p>
            <a:pPr marL="514350" indent="-514350" algn="ctr">
              <a:buAutoNum type="arabicParenBoth"/>
            </a:pPr>
            <a:r>
              <a:rPr lang="tr-TR" sz="28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rPr>
              <a:t>bir </a:t>
            </a:r>
            <a:r>
              <a:rPr lang="tr-TR" sz="2800">
                <a:solidFill>
                  <a:schemeClr val="bg1"/>
                </a:solidFill>
                <a:latin typeface="Garamond" panose="02020404030301010803" pitchFamily="18" charset="0"/>
                <a:ea typeface="Times New Roman" panose="02020603050405020304" pitchFamily="18" charset="0"/>
                <a:cs typeface="Times New Roman" panose="02020603050405020304" pitchFamily="18" charset="0"/>
              </a:rPr>
              <a:t>televizyon ya da radyo yayınını </a:t>
            </a:r>
            <a:r>
              <a:rPr lang="tr-TR" sz="28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rPr>
              <a:t>izleyenler </a:t>
            </a:r>
            <a:r>
              <a:rPr lang="tr-TR" sz="2800">
                <a:solidFill>
                  <a:schemeClr val="bg1"/>
                </a:solidFill>
                <a:latin typeface="Garamond" panose="02020404030301010803" pitchFamily="18" charset="0"/>
                <a:ea typeface="Times New Roman" panose="02020603050405020304" pitchFamily="18" charset="0"/>
                <a:cs typeface="Times New Roman" panose="02020603050405020304" pitchFamily="18" charset="0"/>
              </a:rPr>
              <a:t>ya da dinleyenler, </a:t>
            </a:r>
            <a:endParaRPr lang="tr-TR" sz="28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endParaRPr>
          </a:p>
          <a:p>
            <a:pPr marL="514350" indent="-514350" algn="ctr">
              <a:buAutoNum type="arabicParenBoth"/>
            </a:pPr>
            <a:endParaRPr lang="tr-TR" sz="2800">
              <a:solidFill>
                <a:schemeClr val="bg1"/>
              </a:solidFill>
              <a:latin typeface="Garamond" panose="02020404030301010803" pitchFamily="18" charset="0"/>
              <a:ea typeface="Times New Roman" panose="02020603050405020304" pitchFamily="18" charset="0"/>
              <a:cs typeface="Times New Roman" panose="02020603050405020304" pitchFamily="18" charset="0"/>
            </a:endParaRPr>
          </a:p>
          <a:p>
            <a:pPr marL="514350" indent="-514350" algn="ctr">
              <a:buAutoNum type="arabicParenBoth"/>
            </a:pPr>
            <a:r>
              <a:rPr lang="tr-TR" sz="28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rPr>
              <a:t>gazete</a:t>
            </a:r>
            <a:r>
              <a:rPr lang="tr-TR" sz="2800">
                <a:solidFill>
                  <a:schemeClr val="bg1"/>
                </a:solidFill>
                <a:latin typeface="Garamond" panose="02020404030301010803" pitchFamily="18" charset="0"/>
                <a:ea typeface="Times New Roman" panose="02020603050405020304" pitchFamily="18" charset="0"/>
                <a:cs typeface="Times New Roman" panose="02020603050405020304" pitchFamily="18" charset="0"/>
              </a:rPr>
              <a:t>, dergi, kitap gibi </a:t>
            </a:r>
            <a:r>
              <a:rPr lang="tr-TR" sz="2800" i="1">
                <a:solidFill>
                  <a:schemeClr val="bg1"/>
                </a:solidFill>
                <a:latin typeface="Garamond" panose="02020404030301010803" pitchFamily="18" charset="0"/>
                <a:ea typeface="Times New Roman" panose="02020603050405020304" pitchFamily="18" charset="0"/>
                <a:cs typeface="Times New Roman" panose="02020603050405020304" pitchFamily="18" charset="0"/>
              </a:rPr>
              <a:t>basılı</a:t>
            </a:r>
            <a:r>
              <a:rPr lang="tr-TR" sz="2800">
                <a:solidFill>
                  <a:schemeClr val="bg1"/>
                </a:solidFill>
                <a:latin typeface="Garamond" panose="02020404030301010803" pitchFamily="18" charset="0"/>
                <a:ea typeface="Times New Roman" panose="02020603050405020304" pitchFamily="18" charset="0"/>
                <a:cs typeface="Times New Roman" panose="02020603050405020304" pitchFamily="18" charset="0"/>
              </a:rPr>
              <a:t> medyanın okurları, </a:t>
            </a:r>
            <a:endParaRPr lang="tr-TR" sz="28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endParaRPr>
          </a:p>
          <a:p>
            <a:pPr marL="514350" indent="-514350" algn="ctr">
              <a:buAutoNum type="arabicParenBoth"/>
            </a:pPr>
            <a:endParaRPr lang="tr-TR" sz="28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endParaRPr>
          </a:p>
          <a:p>
            <a:pPr marL="514350" indent="-514350" algn="ctr">
              <a:buAutoNum type="arabicParenBoth"/>
            </a:pPr>
            <a:r>
              <a:rPr lang="tr-TR" sz="28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rPr>
              <a:t>toplu </a:t>
            </a:r>
            <a:r>
              <a:rPr lang="tr-TR" sz="2800">
                <a:solidFill>
                  <a:schemeClr val="bg1"/>
                </a:solidFill>
                <a:latin typeface="Garamond" panose="02020404030301010803" pitchFamily="18" charset="0"/>
                <a:ea typeface="Times New Roman" panose="02020603050405020304" pitchFamily="18" charset="0"/>
                <a:cs typeface="Times New Roman" panose="02020603050405020304" pitchFamily="18" charset="0"/>
              </a:rPr>
              <a:t>bir etkinliğin katılımcıları/belli bir niyetle o etkinliğe katılmak amacıyla bir araya gelmiş bir topluluk </a:t>
            </a:r>
            <a:endParaRPr lang="tr-TR" sz="2800">
              <a:solidFill>
                <a:schemeClr val="bg1"/>
              </a:solidFill>
            </a:endParaRPr>
          </a:p>
        </p:txBody>
      </p:sp>
    </p:spTree>
    <p:extLst>
      <p:ext uri="{BB962C8B-B14F-4D97-AF65-F5344CB8AC3E}">
        <p14:creationId xmlns:p14="http://schemas.microsoft.com/office/powerpoint/2010/main" val="1801440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OGUZHAN TAS\Desktop\Dersler\Lisans\İletişimin Temel Kavramları\introduction to communication 2014-2015\görseller\13. hafta görseller\konser-mevsimi.jpg"/>
          <p:cNvPicPr>
            <a:picLocks noChangeAspect="1" noChangeArrowheads="1"/>
          </p:cNvPicPr>
          <p:nvPr/>
        </p:nvPicPr>
        <p:blipFill>
          <a:blip r:embed="rId2" cstate="print"/>
          <a:srcRect/>
          <a:stretch>
            <a:fillRect/>
          </a:stretch>
        </p:blipFill>
        <p:spPr bwMode="auto">
          <a:xfrm>
            <a:off x="611560" y="764704"/>
            <a:ext cx="8119568" cy="540545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28408" y="1052736"/>
            <a:ext cx="4780604" cy="837473"/>
          </a:xfrm>
          <a:prstGeom prst="rect">
            <a:avLst/>
          </a:prstGeom>
        </p:spPr>
        <p:txBody>
          <a:bodyPr wrap="none">
            <a:spAutoFit/>
          </a:bodyPr>
          <a:lstStyle/>
          <a:p>
            <a:pPr algn="ctr">
              <a:lnSpc>
                <a:spcPct val="150000"/>
              </a:lnSpc>
              <a:spcAft>
                <a:spcPts val="0"/>
              </a:spcAft>
            </a:pPr>
            <a:r>
              <a:rPr lang="en-GB" sz="3600" b="1">
                <a:solidFill>
                  <a:schemeClr val="bg1"/>
                </a:solidFill>
                <a:latin typeface="Calibri" panose="020F0502020204030204" pitchFamily="34" charset="0"/>
                <a:ea typeface="Calibri" panose="020F0502020204030204" pitchFamily="34" charset="0"/>
                <a:cs typeface="Times New Roman" panose="02020603050405020304" pitchFamily="18" charset="0"/>
              </a:rPr>
              <a:t>Tüketici Olarak İzlerkitle</a:t>
            </a:r>
            <a:endParaRPr lang="tr-TR" sz="28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Dikdörtgen 2"/>
          <p:cNvSpPr/>
          <p:nvPr/>
        </p:nvSpPr>
        <p:spPr>
          <a:xfrm>
            <a:off x="727855" y="2060848"/>
            <a:ext cx="7781709" cy="3539430"/>
          </a:xfrm>
          <a:prstGeom prst="rect">
            <a:avLst/>
          </a:prstGeom>
        </p:spPr>
        <p:txBody>
          <a:bodyPr wrap="square">
            <a:spAutoFit/>
          </a:bodyPr>
          <a:lstStyle/>
          <a:p>
            <a:pPr algn="ctr">
              <a:spcAft>
                <a:spcPts val="800"/>
              </a:spcAft>
            </a:pP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Bu yaklaşımda, nüfusun belli bir alt kesimi bir ürün ya da ürün grubunun potansiyel alıcısı </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olarak </a:t>
            </a:r>
            <a:r>
              <a:rPr lang="en-GB" sz="28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tanımlanır. </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İzlerkitlenin alıcısı olduğu bu pazarlar büyüklüklerine göre çeşitlilik gösterebilir. Örneğin dekorasyon dergisi pazarı, günlük gazete pazarına göre çok  daha küçüktür; ilki belli bir ilgi alanına yönelik olduğu için daha sınırlı bir izlerkitleye yönelik iken, ikincisinin yöneldiği izlerkitle daha geniştir.  </a:t>
            </a:r>
            <a:endParaRPr lang="tr-TR" sz="240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9681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195736" y="1052736"/>
            <a:ext cx="4789773" cy="839653"/>
          </a:xfrm>
          <a:prstGeom prst="rect">
            <a:avLst/>
          </a:prstGeom>
        </p:spPr>
        <p:txBody>
          <a:bodyPr wrap="none">
            <a:spAutoFit/>
          </a:bodyPr>
          <a:lstStyle/>
          <a:p>
            <a:pPr algn="just">
              <a:lnSpc>
                <a:spcPct val="150000"/>
              </a:lnSpc>
              <a:spcAft>
                <a:spcPts val="0"/>
              </a:spcAft>
            </a:pPr>
            <a:r>
              <a:rPr lang="tr-TR" sz="3600" b="1" spc="1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rPr>
              <a:t>Meta Olarak </a:t>
            </a:r>
            <a:r>
              <a:rPr lang="tr-TR" sz="3600" b="1" spc="100">
                <a:solidFill>
                  <a:schemeClr val="bg1"/>
                </a:solidFill>
                <a:latin typeface="Garamond" panose="02020404030301010803" pitchFamily="18" charset="0"/>
                <a:ea typeface="Times New Roman" panose="02020603050405020304" pitchFamily="18" charset="0"/>
                <a:cs typeface="Times New Roman" panose="02020603050405020304" pitchFamily="18" charset="0"/>
              </a:rPr>
              <a:t>İzlerkitle</a:t>
            </a:r>
            <a:endParaRPr lang="tr-TR" sz="360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endParaRPr>
          </a:p>
        </p:txBody>
      </p:sp>
      <p:sp>
        <p:nvSpPr>
          <p:cNvPr id="2" name="Dikdörtgen 1"/>
          <p:cNvSpPr/>
          <p:nvPr/>
        </p:nvSpPr>
        <p:spPr>
          <a:xfrm>
            <a:off x="945527" y="2132856"/>
            <a:ext cx="7290190" cy="3539430"/>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Medya kendi medya ürünleri için aynı zamanda bir izlerkitle üretir ve izlerkitlenin “dikkatini” reklamverenlere satar. Tersinde düşünürsek, reklamverenlerin medya kuruluşlarından satın aldıkları şey izlerkitlenin reklamlara yönelmiş olan “dikkati”dir.  Yayın kuruluşları ve reklamverenler arasındaki bu ticari ilişkide medya ürünlerinin rolü ikincildir.</a:t>
            </a:r>
            <a:endParaRPr lang="tr-TR" sz="2800">
              <a:solidFill>
                <a:schemeClr val="bg1"/>
              </a:solidFill>
            </a:endParaRPr>
          </a:p>
        </p:txBody>
      </p:sp>
    </p:spTree>
    <p:extLst>
      <p:ext uri="{BB962C8B-B14F-4D97-AF65-F5344CB8AC3E}">
        <p14:creationId xmlns:p14="http://schemas.microsoft.com/office/powerpoint/2010/main" val="2513635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49584" y="5632754"/>
            <a:ext cx="7205947" cy="830997"/>
          </a:xfrm>
          <a:prstGeom prst="rect">
            <a:avLst/>
          </a:prstGeom>
        </p:spPr>
        <p:txBody>
          <a:bodyPr wrap="none">
            <a:spAutoFit/>
          </a:bodyPr>
          <a:lstStyle/>
          <a:p>
            <a:pPr algn="just">
              <a:lnSpc>
                <a:spcPct val="150000"/>
              </a:lnSpc>
              <a:spcAft>
                <a:spcPts val="0"/>
              </a:spcAft>
            </a:pPr>
            <a:r>
              <a:rPr lang="tr-TR" sz="3200" b="1" spc="100">
                <a:solidFill>
                  <a:schemeClr val="bg1"/>
                </a:solidFill>
                <a:latin typeface="Garamond" panose="02020404030301010803" pitchFamily="18" charset="0"/>
                <a:ea typeface="Times New Roman" panose="02020603050405020304" pitchFamily="18" charset="0"/>
                <a:cs typeface="Times New Roman" panose="02020603050405020304" pitchFamily="18" charset="0"/>
              </a:rPr>
              <a:t>Medya Temsili ve </a:t>
            </a:r>
            <a:r>
              <a:rPr lang="tr-TR" sz="3200" b="1" spc="100" smtClean="0">
                <a:solidFill>
                  <a:schemeClr val="bg1"/>
                </a:solidFill>
                <a:latin typeface="Garamond" panose="02020404030301010803" pitchFamily="18" charset="0"/>
                <a:ea typeface="Times New Roman" panose="02020603050405020304" pitchFamily="18" charset="0"/>
                <a:cs typeface="Times New Roman" panose="02020603050405020304" pitchFamily="18" charset="0"/>
              </a:rPr>
              <a:t>Stereotipleş(tir)me</a:t>
            </a:r>
            <a:endParaRPr lang="tr-TR" sz="3200">
              <a:solidFill>
                <a:schemeClr val="bg1"/>
              </a:solidFill>
              <a:effectLst/>
              <a:latin typeface="Cambria" panose="02040503050406030204" pitchFamily="18" charset="0"/>
              <a:ea typeface="Times New Roman" panose="02020603050405020304" pitchFamily="18" charset="0"/>
              <a:cs typeface="Times New Roman" panose="02020603050405020304" pitchFamily="18" charset="0"/>
            </a:endParaRPr>
          </a:p>
        </p:txBody>
      </p:sp>
      <p:pic>
        <p:nvPicPr>
          <p:cNvPr id="1026" name="Picture 2" descr="https://culturalconflict.files.wordpress.com/2013/12/stereotyp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448178"/>
            <a:ext cx="5184576"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14857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43608" y="2348880"/>
            <a:ext cx="7452320" cy="2246769"/>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İzlerkitle üzerine düşünmenin bir başka yolu, medya temsillerinin, bilhassa da toplumun farklı kesimlerine yönelik temsillerin izlerkitlenin zihninde nasıl bir gerçeklik resminin oluşmasına kaynak teşkil ettiğine ilişkindir.</a:t>
            </a:r>
            <a:endParaRPr lang="tr-TR" sz="2800">
              <a:solidFill>
                <a:schemeClr val="bg1"/>
              </a:solidFill>
            </a:endParaRPr>
          </a:p>
        </p:txBody>
      </p:sp>
    </p:spTree>
    <p:extLst>
      <p:ext uri="{BB962C8B-B14F-4D97-AF65-F5344CB8AC3E}">
        <p14:creationId xmlns:p14="http://schemas.microsoft.com/office/powerpoint/2010/main" val="2657522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9552" y="1772816"/>
            <a:ext cx="8208912" cy="3108543"/>
          </a:xfrm>
          <a:prstGeom prst="rect">
            <a:avLst/>
          </a:prstGeom>
        </p:spPr>
        <p:txBody>
          <a:bodyPr wrap="square">
            <a:spAutoFit/>
          </a:bodyPr>
          <a:lstStyle/>
          <a:p>
            <a:pPr algn="ct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ABD’de medya çalışmalarının öncülerinden biri olan Walter Lippmann henüz 1920’lerde, medyanın gerçekliği nasıl temsil ettiği sorusuna yanıt ararken, günümüzde toplum bilimlerinin sıkça kullandığı bir terim ortaya atmıştır: Stereotip (</a:t>
            </a:r>
            <a:r>
              <a:rPr lang="en-GB" sz="2800" i="1">
                <a:solidFill>
                  <a:schemeClr val="bg1"/>
                </a:solidFill>
                <a:latin typeface="Calibri" panose="020F0502020204030204" pitchFamily="34" charset="0"/>
                <a:ea typeface="Calibri" panose="020F0502020204030204" pitchFamily="34" charset="0"/>
                <a:cs typeface="Times New Roman" panose="02020603050405020304" pitchFamily="18" charset="0"/>
              </a:rPr>
              <a:t>stereotype-</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kalıpyargı). Stereotip, diğer insanların ayırıcı niteliklerine ilişkin olarak zihnimizde </a:t>
            </a:r>
            <a:r>
              <a:rPr lang="en-GB" sz="2800">
                <a:solidFill>
                  <a:schemeClr val="bg1"/>
                </a:solidFill>
                <a:latin typeface="Calibri" panose="020F0502020204030204" pitchFamily="34" charset="0"/>
                <a:ea typeface="Calibri" panose="020F0502020204030204" pitchFamily="34" charset="0"/>
                <a:cs typeface="Times New Roman" panose="02020603050405020304" pitchFamily="18" charset="0"/>
              </a:rPr>
              <a:t>oluşturduğumuz </a:t>
            </a:r>
            <a:r>
              <a:rPr lang="en-GB" sz="28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şemalardır</a:t>
            </a:r>
            <a:r>
              <a:rPr lang="tr-TR" sz="2800" smtClean="0">
                <a:solidFill>
                  <a:schemeClr val="bg1"/>
                </a:solidFill>
                <a:latin typeface="Calibri" panose="020F0502020204030204" pitchFamily="34" charset="0"/>
                <a:ea typeface="Calibri" panose="020F0502020204030204" pitchFamily="34" charset="0"/>
                <a:cs typeface="Times New Roman" panose="02020603050405020304" pitchFamily="18" charset="0"/>
              </a:rPr>
              <a:t>.</a:t>
            </a:r>
            <a:endParaRPr lang="tr-TR" sz="2800">
              <a:solidFill>
                <a:schemeClr val="bg1"/>
              </a:solidFill>
            </a:endParaRPr>
          </a:p>
        </p:txBody>
      </p:sp>
    </p:spTree>
    <p:extLst>
      <p:ext uri="{BB962C8B-B14F-4D97-AF65-F5344CB8AC3E}">
        <p14:creationId xmlns:p14="http://schemas.microsoft.com/office/powerpoint/2010/main" val="53669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292</Words>
  <Application>Microsoft Office PowerPoint</Application>
  <PresentationFormat>Ekran Gösterisi (4:3)</PresentationFormat>
  <Paragraphs>16</Paragraphs>
  <Slides>10</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Calibri</vt:lpstr>
      <vt:lpstr>Cambria</vt:lpstr>
      <vt:lpstr>Garamond</vt:lpstr>
      <vt:lpstr>Georgia</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OGUZHAN TAS</dc:creator>
  <cp:lastModifiedBy>O T</cp:lastModifiedBy>
  <cp:revision>11</cp:revision>
  <dcterms:created xsi:type="dcterms:W3CDTF">2014-12-26T12:32:59Z</dcterms:created>
  <dcterms:modified xsi:type="dcterms:W3CDTF">2018-02-20T14:52:21Z</dcterms:modified>
</cp:coreProperties>
</file>