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4C71-79A3-4D66-8305-601225F04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Contemporary Management II</a:t>
            </a:r>
            <a:endParaRPr lang="tr-TR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45D05-697A-4915-822A-1F81EB7A4B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</a:t>
            </a:r>
          </a:p>
          <a:p>
            <a:r>
              <a:rPr lang="en-US" dirty="0"/>
              <a:t>GOLD CONSUMPTION IN TURKEY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36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CA13D-71AA-4F76-9144-FE529519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653EA-65D6-4145-BC38-FE1E0DAC6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While Turkey's gold producing sector employs around 10,000 people today, according to </a:t>
            </a:r>
            <a:r>
              <a:rPr lang="en-US" dirty="0" err="1"/>
              <a:t>Yucel</a:t>
            </a:r>
            <a:r>
              <a:rPr lang="en-US" dirty="0"/>
              <a:t>, domestic gold production could also make a greater contribution to the economy by lowering the current account deficit.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09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65CB7-756D-42E4-AD02-046D6B19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09B18-4323-4418-B0DA-83419EAA7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Turkey, perhaps better than anywhere else, illustrates the broad role gold can play in modern society. At an average of 181 </a:t>
            </a:r>
            <a:r>
              <a:rPr lang="en-US" b="1" dirty="0" err="1"/>
              <a:t>tonnes</a:t>
            </a:r>
            <a:r>
              <a:rPr lang="en-US" b="1" dirty="0"/>
              <a:t> (t) per annum over the past 10 years, Turkey is the world’s fourth largest consumer of gold accounting for around 6% of global consumer demand, and we estimate that Turkish households have accumulated at least 3,500t of gold “under-the-pillow”.</a:t>
            </a:r>
          </a:p>
          <a:p>
            <a:endParaRPr lang="en-US" b="1" dirty="0"/>
          </a:p>
          <a:p>
            <a:r>
              <a:rPr lang="en-US" b="1" dirty="0"/>
              <a:t>Turkey has a long tradition of gold demand; we expect this to continue.</a:t>
            </a:r>
            <a:r>
              <a:rPr lang="en-US" dirty="0"/>
              <a:t> Turkey’s relationship with gold is underpinned by a deep cultural heritage. In the </a:t>
            </a:r>
            <a:r>
              <a:rPr lang="en-US" dirty="0" err="1"/>
              <a:t>jewellery</a:t>
            </a:r>
            <a:r>
              <a:rPr lang="en-US" dirty="0"/>
              <a:t> fabrication industry it is a medium of exchange and a unit of account: in the Grand Bazaar – the heart of Turkey’s gold market – rents are priced in gold. There is a strong economic incentive to own gold too. Generations of Turkish savers have turned to gold as an effective hedge against the ravages of inflation and currency weakness.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00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936B1-E80C-47E0-A7D5-50CEAF73C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GOLD CONSUMPTION IN TURKEY</a:t>
            </a:r>
            <a:endParaRPr lang="tr-TR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05EBE0-8D21-487B-AB1F-10EDE3620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3975" y="1711354"/>
            <a:ext cx="6191636" cy="4432050"/>
          </a:xfrm>
        </p:spPr>
      </p:pic>
    </p:spTree>
    <p:extLst>
      <p:ext uri="{BB962C8B-B14F-4D97-AF65-F5344CB8AC3E}">
        <p14:creationId xmlns:p14="http://schemas.microsoft.com/office/powerpoint/2010/main" val="1423140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57A4-332F-4023-8E09-C6996082A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F9432-A5D0-41B4-AACC-3F0A8D0BC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Its gold mining industry is small, but growing quickly.</a:t>
            </a:r>
            <a:r>
              <a:rPr lang="en-US" dirty="0"/>
              <a:t> Turkey has an expanding gold mining industry with significant untapped potential. Gold production has increased in almost every year since 2001, growing from 2t to 33.5 t in 2013. And this may be the tip of the iceberg: Turkey’s Ministry of Energy &amp; Natural Resources estimate gold reserves to be 840t.</a:t>
            </a:r>
          </a:p>
          <a:p>
            <a:endParaRPr lang="en-US" dirty="0"/>
          </a:p>
          <a:p>
            <a:r>
              <a:rPr lang="en-US" b="1" dirty="0"/>
              <a:t>Gold’s value chain makes a significant contribution to Turkey’s economy.</a:t>
            </a:r>
            <a:r>
              <a:rPr lang="en-US" dirty="0"/>
              <a:t> In 2012 alone, gold fabrication[1], consumption and recycling added at least US$3.8bn to Turkey’s economy. The value chain supports 5,000 gold fabricators, 35,000 retail outlets and employs about 250,000 people.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69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BCCD7-B73A-4606-8387-8960203F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C891F-76A9-46F5-88D9-0E180325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Gold is a small but important cog in Turkey’s financial system.</a:t>
            </a:r>
            <a:r>
              <a:rPr lang="en-US" dirty="0"/>
              <a:t> </a:t>
            </a:r>
          </a:p>
          <a:p>
            <a:endParaRPr lang="en-US" dirty="0"/>
          </a:p>
          <a:p>
            <a:r>
              <a:rPr lang="en-US" dirty="0"/>
              <a:t>By the end of 2013, commercial banks held around 250t, equivalent to US$10.4bn[2], which had been put to work supporting Turkey’s economy. Most of this was from investors switching Turkish lira and foreign currency into gold accounts. But it also includes 40t - about US$1.7bn - of Turkey’s “under-the-pillow” stock, which has been </a:t>
            </a:r>
            <a:r>
              <a:rPr lang="en-US" dirty="0" err="1"/>
              <a:t>mobilised</a:t>
            </a:r>
            <a:r>
              <a:rPr lang="en-US" dirty="0"/>
              <a:t> since mid-2012.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46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AD03A-491B-49A2-BDB0-0FD4BBCA8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GOLD CONSUMPTION IN TURKEY</a:t>
            </a:r>
            <a:endParaRPr lang="tr-TR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2DE82B-C090-4BA6-A877-A1DF1D9DC4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8401" y="2052638"/>
            <a:ext cx="7396973" cy="4195762"/>
          </a:xfrm>
        </p:spPr>
      </p:pic>
    </p:spTree>
    <p:extLst>
      <p:ext uri="{BB962C8B-B14F-4D97-AF65-F5344CB8AC3E}">
        <p14:creationId xmlns:p14="http://schemas.microsoft.com/office/powerpoint/2010/main" val="629803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7D49E-4EB9-4CE8-9172-214F0E9CF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GOLD CONSUMPTION IN TURKEY</a:t>
            </a:r>
            <a:endParaRPr lang="tr-TR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D5D428-E7EE-402E-94AF-277EC239E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0136" y="1322293"/>
            <a:ext cx="8447713" cy="5201142"/>
          </a:xfrm>
        </p:spPr>
      </p:pic>
    </p:spTree>
    <p:extLst>
      <p:ext uri="{BB962C8B-B14F-4D97-AF65-F5344CB8AC3E}">
        <p14:creationId xmlns:p14="http://schemas.microsoft.com/office/powerpoint/2010/main" val="185542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B03B-3C12-4E44-A56E-FE829F66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0CE45-E34B-4D39-93BF-FB8B91C58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Gold production in Turkey broke a record in 2019 to reach its highest level in the history of the Turkish Republic, according to a statement by Turkish Gold Miners Association (AMD) on Thursday.</a:t>
            </a:r>
          </a:p>
          <a:p>
            <a:r>
              <a:rPr lang="en-US" dirty="0"/>
              <a:t>Turkey first started producing gold in 2001 when output was 1.4 </a:t>
            </a:r>
            <a:r>
              <a:rPr lang="en-US" dirty="0" err="1"/>
              <a:t>tonnes</a:t>
            </a:r>
            <a:r>
              <a:rPr lang="en-US" dirty="0"/>
              <a:t>. That level climbed steadily to reach a then record high of 33.5 </a:t>
            </a:r>
            <a:r>
              <a:rPr lang="en-US" dirty="0" err="1"/>
              <a:t>tonnes</a:t>
            </a:r>
            <a:r>
              <a:rPr lang="en-US" dirty="0"/>
              <a:t> in 2013 when 7,500 people were employed in the country's gold production sector.</a:t>
            </a:r>
          </a:p>
          <a:p>
            <a:r>
              <a:rPr lang="en-US" dirty="0"/>
              <a:t>Gold output in Turkey fell from 2014 through 2017, but climbed to 27.1 </a:t>
            </a:r>
            <a:r>
              <a:rPr lang="en-US" dirty="0" err="1"/>
              <a:t>tonnes</a:t>
            </a:r>
            <a:r>
              <a:rPr lang="en-US" dirty="0"/>
              <a:t> in 2018 and increased by around 40% from that year to reach 38 </a:t>
            </a:r>
            <a:r>
              <a:rPr lang="en-US" dirty="0" err="1"/>
              <a:t>tonnes</a:t>
            </a:r>
            <a:r>
              <a:rPr lang="en-US" dirty="0"/>
              <a:t> in 2019, according to AMD data.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081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4B131-2352-499A-A0DE-BA5A521F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512355-8C6F-40B1-99FB-1241CD2601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5013" y="2140744"/>
            <a:ext cx="7143750" cy="4019550"/>
          </a:xfrm>
        </p:spPr>
      </p:pic>
    </p:spTree>
    <p:extLst>
      <p:ext uri="{BB962C8B-B14F-4D97-AF65-F5344CB8AC3E}">
        <p14:creationId xmlns:p14="http://schemas.microsoft.com/office/powerpoint/2010/main" val="4131462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560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Contemporary Management II</vt:lpstr>
      <vt:lpstr>GOLD CONSUMPTION IN TURKEY 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Management II</dc:title>
  <dc:creator>Author 2</dc:creator>
  <cp:lastModifiedBy>Author 2</cp:lastModifiedBy>
  <cp:revision>3</cp:revision>
  <dcterms:created xsi:type="dcterms:W3CDTF">2020-01-14T12:37:02Z</dcterms:created>
  <dcterms:modified xsi:type="dcterms:W3CDTF">2020-01-15T17:33:17Z</dcterms:modified>
</cp:coreProperties>
</file>