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9" r:id="rId1"/>
  </p:sldMasterIdLst>
  <p:sldIdLst>
    <p:sldId id="257" r:id="rId2"/>
    <p:sldId id="258" r:id="rId3"/>
    <p:sldId id="259" r:id="rId4"/>
    <p:sldId id="260" r:id="rId5"/>
    <p:sldId id="261" r:id="rId6"/>
    <p:sldId id="262" r:id="rId7"/>
    <p:sldId id="266"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3158762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569199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952AA6-90FF-4F7C-A0C2-775ED4B28C6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5494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26098319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952AA6-90FF-4F7C-A0C2-775ED4B28C6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381220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920112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4026486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1621549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45565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3433D37-F600-4AF7-921C-D860B547592C}"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2133754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3183126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3433D37-F600-4AF7-921C-D860B547592C}"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2737655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3433D37-F600-4AF7-921C-D860B547592C}"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401556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433D37-F600-4AF7-921C-D860B547592C}"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3468973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843311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3433D37-F600-4AF7-921C-D860B547592C}"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3952AA6-90FF-4F7C-A0C2-775ED4B28C63}" type="slidenum">
              <a:rPr lang="tr-TR" smtClean="0"/>
              <a:t>‹#›</a:t>
            </a:fld>
            <a:endParaRPr lang="tr-TR"/>
          </a:p>
        </p:txBody>
      </p:sp>
    </p:spTree>
    <p:extLst>
      <p:ext uri="{BB962C8B-B14F-4D97-AF65-F5344CB8AC3E}">
        <p14:creationId xmlns:p14="http://schemas.microsoft.com/office/powerpoint/2010/main" val="2076109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3433D37-F600-4AF7-921C-D860B547592C}" type="datetimeFigureOut">
              <a:rPr lang="tr-TR" smtClean="0"/>
              <a:t>24.04.2020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3952AA6-90FF-4F7C-A0C2-775ED4B28C63}" type="slidenum">
              <a:rPr lang="tr-TR" smtClean="0"/>
              <a:t>‹#›</a:t>
            </a:fld>
            <a:endParaRPr lang="tr-TR"/>
          </a:p>
        </p:txBody>
      </p:sp>
    </p:spTree>
    <p:extLst>
      <p:ext uri="{BB962C8B-B14F-4D97-AF65-F5344CB8AC3E}">
        <p14:creationId xmlns:p14="http://schemas.microsoft.com/office/powerpoint/2010/main" val="322495942"/>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 id="2147483914" r:id="rId15"/>
    <p:sldLayoutId id="214748391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Deontolojik Teoriler</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dirty="0"/>
              <a:t> </a:t>
            </a:r>
          </a:p>
          <a:p>
            <a:pPr marL="0" indent="0" algn="just">
              <a:buNone/>
            </a:pPr>
            <a:r>
              <a:rPr lang="tr-TR" dirty="0">
                <a:solidFill>
                  <a:schemeClr val="tx1"/>
                </a:solidFill>
              </a:rPr>
              <a:t>           Deontolojik teoriler, ahlaki eylemin sonucu yerine  eylemin doğruluğu ya da yanlışlığı üzerinde durur. Eylemin sonucundan çok, eylemin temelindeki niyet, ilke ve gerçekleştirdiği ödevin önemli olduğunu öne sürer. Akıllı ve sorumlu bir varlık olan insanın, yerine getirmesi gereken ödevleri vardır. Ahlakın temelini  bu  ödev oluşturur (Cevizci,2000,16)</a:t>
            </a:r>
          </a:p>
          <a:p>
            <a:pPr marL="0" indent="0" algn="just">
              <a:buNone/>
            </a:pPr>
            <a:r>
              <a:rPr lang="tr-TR" dirty="0">
                <a:solidFill>
                  <a:schemeClr val="tx1"/>
                </a:solidFill>
              </a:rPr>
              <a:t> </a:t>
            </a:r>
          </a:p>
          <a:p>
            <a:pPr marL="0" indent="0" algn="just">
              <a:buNone/>
            </a:pPr>
            <a:r>
              <a:rPr lang="tr-TR" dirty="0">
                <a:solidFill>
                  <a:schemeClr val="tx1"/>
                </a:solidFill>
              </a:rPr>
              <a:t>           Görev etiği olarak da adlandırılan bu yaklaşım, kişinin davranışının sonuçlarından bağımsız olarak, ahlaki açıdan doğruluğunu belirler. Ahlaki eylemin doğruluğu ve ödeve uygun olup olmadığı önemlidir (</a:t>
            </a:r>
            <a:r>
              <a:rPr lang="tr-TR" dirty="0" err="1">
                <a:solidFill>
                  <a:schemeClr val="tx1"/>
                </a:solidFill>
              </a:rPr>
              <a:t>Desensi</a:t>
            </a:r>
            <a:r>
              <a:rPr lang="tr-TR" dirty="0">
                <a:solidFill>
                  <a:schemeClr val="tx1"/>
                </a:solidFill>
              </a:rPr>
              <a:t> ve </a:t>
            </a:r>
            <a:r>
              <a:rPr lang="tr-TR" dirty="0" err="1">
                <a:solidFill>
                  <a:schemeClr val="tx1"/>
                </a:solidFill>
              </a:rPr>
              <a:t>Rosenberg</a:t>
            </a:r>
            <a:r>
              <a:rPr lang="tr-TR" dirty="0">
                <a:solidFill>
                  <a:schemeClr val="tx1"/>
                </a:solidFill>
              </a:rPr>
              <a:t>, 1996, 66).</a:t>
            </a:r>
          </a:p>
          <a:p>
            <a:endParaRPr lang="tr-TR" dirty="0"/>
          </a:p>
        </p:txBody>
      </p:sp>
    </p:spTree>
    <p:extLst>
      <p:ext uri="{BB962C8B-B14F-4D97-AF65-F5344CB8AC3E}">
        <p14:creationId xmlns:p14="http://schemas.microsoft.com/office/powerpoint/2010/main" val="1016293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solidFill>
                  <a:schemeClr val="tx1"/>
                </a:solidFill>
              </a:rPr>
              <a:t>İlk elden ödevler arasındaki olası çatışmaları ortadan kaldırmanın ölçütü konusunda  hiçbir  öneride bulunmayan </a:t>
            </a:r>
            <a:r>
              <a:rPr lang="tr-TR" dirty="0" err="1">
                <a:solidFill>
                  <a:schemeClr val="tx1"/>
                </a:solidFill>
              </a:rPr>
              <a:t>Ross</a:t>
            </a:r>
            <a:r>
              <a:rPr lang="tr-TR" dirty="0">
                <a:solidFill>
                  <a:schemeClr val="tx1"/>
                </a:solidFill>
              </a:rPr>
              <a:t>(1961), böyle bir çatışma durumunda ahlaken gelişmiş sorumlu insanın sezgi yoluyla gerçek görevi seçeceğini ileri sürer (Cevizci,2002,341). </a:t>
            </a:r>
            <a:r>
              <a:rPr lang="tr-TR" dirty="0" err="1">
                <a:solidFill>
                  <a:schemeClr val="tx1"/>
                </a:solidFill>
              </a:rPr>
              <a:t>Ross’un</a:t>
            </a:r>
            <a:r>
              <a:rPr lang="tr-TR" dirty="0">
                <a:solidFill>
                  <a:schemeClr val="tx1"/>
                </a:solidFill>
              </a:rPr>
              <a:t> yaklaşımı genelde ortak bir vicdan seviyesinde etik kaygılarla uyumludur. Birçok günlük ahlaki değerlendirme ve kararlar görev düşüncesine dayalı ve çoğunlukla ahlaki sezgilerle tutarlıdır. </a:t>
            </a:r>
            <a:r>
              <a:rPr lang="tr-TR" dirty="0" err="1">
                <a:solidFill>
                  <a:schemeClr val="tx1"/>
                </a:solidFill>
              </a:rPr>
              <a:t>Ross’un</a:t>
            </a:r>
            <a:r>
              <a:rPr lang="tr-TR" dirty="0">
                <a:solidFill>
                  <a:schemeClr val="tx1"/>
                </a:solidFill>
              </a:rPr>
              <a:t> (1930) ilk elden görevleri yaklaşımı bazı çekinceler olsa da önemli bir etik yaklaşımdır (</a:t>
            </a:r>
            <a:r>
              <a:rPr lang="tr-TR" dirty="0" err="1">
                <a:solidFill>
                  <a:schemeClr val="tx1"/>
                </a:solidFill>
              </a:rPr>
              <a:t>Desensi</a:t>
            </a:r>
            <a:r>
              <a:rPr lang="tr-TR" dirty="0">
                <a:solidFill>
                  <a:schemeClr val="tx1"/>
                </a:solidFill>
              </a:rPr>
              <a:t> ve Rosenberg,1996,79).</a:t>
            </a:r>
          </a:p>
          <a:p>
            <a:pPr marL="0" indent="0" algn="just">
              <a:buNone/>
            </a:pPr>
            <a:r>
              <a:rPr lang="tr-TR" b="1" dirty="0">
                <a:solidFill>
                  <a:schemeClr val="tx1"/>
                </a:solidFill>
              </a:rPr>
              <a:t> </a:t>
            </a:r>
            <a:endParaRPr lang="tr-TR" dirty="0">
              <a:solidFill>
                <a:schemeClr val="tx1"/>
              </a:solidFill>
            </a:endParaRPr>
          </a:p>
        </p:txBody>
      </p:sp>
    </p:spTree>
    <p:extLst>
      <p:ext uri="{BB962C8B-B14F-4D97-AF65-F5344CB8AC3E}">
        <p14:creationId xmlns:p14="http://schemas.microsoft.com/office/powerpoint/2010/main" val="3827316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Altın kural</a:t>
            </a:r>
            <a:r>
              <a:rPr lang="tr-TR" dirty="0"/>
              <a:t>.</a:t>
            </a:r>
          </a:p>
        </p:txBody>
      </p:sp>
      <p:sp>
        <p:nvSpPr>
          <p:cNvPr id="3" name="İçerik Yer Tutucusu 2"/>
          <p:cNvSpPr>
            <a:spLocks noGrp="1"/>
          </p:cNvSpPr>
          <p:nvPr>
            <p:ph idx="1"/>
          </p:nvPr>
        </p:nvSpPr>
        <p:spPr/>
        <p:txBody>
          <a:bodyPr/>
          <a:lstStyle/>
          <a:p>
            <a:pPr algn="just"/>
            <a:r>
              <a:rPr lang="tr-TR" dirty="0"/>
              <a:t>Altın kural, ahlak eğitiminde önemli bir rol oynamış, hem eski çağlarda hem de günümüzde  bilinen bir ilkedir. Kökleri </a:t>
            </a:r>
            <a:r>
              <a:rPr lang="tr-TR" dirty="0" err="1"/>
              <a:t>Konfiçyus’a</a:t>
            </a:r>
            <a:r>
              <a:rPr lang="tr-TR" dirty="0"/>
              <a:t> (M.Ö. 5. ve 6.yüzyıl) kadar giden altın kural; “sana nasıl  davranılmasını istiyorsan  sen de başkalarına öyle davran”,  şeklinde ifade edilmektedir (</a:t>
            </a:r>
            <a:r>
              <a:rPr lang="tr-TR" dirty="0" err="1"/>
              <a:t>Becker</a:t>
            </a:r>
            <a:r>
              <a:rPr lang="tr-TR" dirty="0"/>
              <a:t> ve Becker,1992,405 ). Altın kural olayları, taraf tutmadan iki yönlü düşünerek, hem kendimizi hem de karşımızdakini dikkate alarak hareket etmemizi önerir (Acar, 2000, 22). </a:t>
            </a:r>
          </a:p>
        </p:txBody>
      </p:sp>
    </p:spTree>
    <p:extLst>
      <p:ext uri="{BB962C8B-B14F-4D97-AF65-F5344CB8AC3E}">
        <p14:creationId xmlns:p14="http://schemas.microsoft.com/office/powerpoint/2010/main" val="1196897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t>Batı tarihinde en iyi bilinen özdeyiş altın kuraldır. Yahudi ve Hıristiyan kaynaklarında “komşularınızı kendiniz gibi seviniz”  sözleriyle anlatılmaktadır. Burada etik davranışın temel noktası bencil davranmamaktır. Kişinin kendisini başkalarının yerine koyarak,  özverili hareket etmesi vurgulanmaktadır. Ancak kendisini başkalarının yerine koyarak hareket etmenin bir sınırı olmalıdır. Diğer bir deyişle özverinin bir sınırı olmalıdır (</a:t>
            </a:r>
            <a:r>
              <a:rPr lang="tr-TR" dirty="0" err="1"/>
              <a:t>Desensi</a:t>
            </a:r>
            <a:r>
              <a:rPr lang="tr-TR" dirty="0"/>
              <a:t> ve </a:t>
            </a:r>
            <a:r>
              <a:rPr lang="tr-TR" dirty="0" err="1"/>
              <a:t>Rosenberg</a:t>
            </a:r>
            <a:r>
              <a:rPr lang="tr-TR" dirty="0"/>
              <a:t>, 1996, 67). Benzer ilkeyi ifade eden düşünceyi İslam </a:t>
            </a:r>
            <a:r>
              <a:rPr lang="tr-TR" dirty="0" err="1"/>
              <a:t>Dini’nin</a:t>
            </a:r>
            <a:r>
              <a:rPr lang="tr-TR" dirty="0"/>
              <a:t> bilgi kaynaklarından biri olan hadislerde  görmek olanaklıdır. Örneğin, “kendi nefsin için arzu eylediğin şeyi başkaları için de iste; kendi nefsin için istemediğin şeyi başkaları için de arzu etme” hadisi, insanlara başkalarına karşı davranışlarında tutarlı ve adaletli  olmalarını önermektedir  ( Akseki, 1982, 268 ). Büyük Türk Tasavvuf Şairi Yunus Emre’nin şiirlerinde de aynı düşünceyi görebiliriz (Gölpınarlı,1979,113): “Sen sana ne sanırsan başkasına onu san, dört kitabın manası budur eğer var ise” dizeleri altın kuralı başka bir biçimde dile getirmektedir.</a:t>
            </a:r>
          </a:p>
          <a:p>
            <a:pPr algn="just"/>
            <a:r>
              <a:rPr lang="tr-TR" b="1" dirty="0"/>
              <a:t> </a:t>
            </a:r>
            <a:endParaRPr lang="tr-TR" dirty="0"/>
          </a:p>
        </p:txBody>
      </p:sp>
    </p:spTree>
    <p:extLst>
      <p:ext uri="{BB962C8B-B14F-4D97-AF65-F5344CB8AC3E}">
        <p14:creationId xmlns:p14="http://schemas.microsoft.com/office/powerpoint/2010/main" val="76861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Kantçı</a:t>
            </a:r>
            <a:r>
              <a:rPr lang="tr-TR" b="1" dirty="0"/>
              <a:t> etik.</a:t>
            </a:r>
            <a:endParaRPr lang="tr-TR" dirty="0"/>
          </a:p>
        </p:txBody>
      </p:sp>
      <p:sp>
        <p:nvSpPr>
          <p:cNvPr id="3" name="İçerik Yer Tutucusu 2"/>
          <p:cNvSpPr>
            <a:spLocks noGrp="1"/>
          </p:cNvSpPr>
          <p:nvPr>
            <p:ph idx="1"/>
          </p:nvPr>
        </p:nvSpPr>
        <p:spPr/>
        <p:txBody>
          <a:bodyPr/>
          <a:lstStyle/>
          <a:p>
            <a:pPr algn="just"/>
            <a:r>
              <a:rPr lang="tr-TR" dirty="0"/>
              <a:t>Kant’ın ahlakı ödev ahlakı olarak bilinir. Ödevin temeli de ahlak yasasına saygıya dayanır (Akarsu, 1999, 7). Bir eylemin ahlaki değeri sadece ödev ya da yükümlülük olarak gerçekleştirilmesiyle ortaya çıkar (Cevizci,2002,176).</a:t>
            </a:r>
          </a:p>
          <a:p>
            <a:pPr algn="just"/>
            <a:r>
              <a:rPr lang="tr-TR" dirty="0"/>
              <a:t>           Kant’a göre, bir eylemin yararından söz edebilmemiz için iyi niyetle gerçekleştirilmiş olması gerekir. Bireyin başkaları ile ilişkilerinde iyi niyet taşıyıp taşımadığına ise  belli bir biçimde davranmaya karar verdiği güdülerine ve niyetine bakarak karar verilebilir.  Ahlaki bir davranışın iyi olup olmadığı, yalnızca sonuçlarına bakılarak değerlendirilmemelidir. Önemli olan kişinin amacıdır, iyi bir amaçla hareket etmiyorsanız ulaştığınız sonuç sizi haklı çıkaramaz (</a:t>
            </a:r>
            <a:r>
              <a:rPr lang="tr-TR" dirty="0" err="1"/>
              <a:t>Billington</a:t>
            </a:r>
            <a:r>
              <a:rPr lang="tr-TR" dirty="0"/>
              <a:t>, 1997, 170). </a:t>
            </a:r>
          </a:p>
          <a:p>
            <a:endParaRPr lang="tr-TR" dirty="0"/>
          </a:p>
        </p:txBody>
      </p:sp>
    </p:spTree>
    <p:extLst>
      <p:ext uri="{BB962C8B-B14F-4D97-AF65-F5344CB8AC3E}">
        <p14:creationId xmlns:p14="http://schemas.microsoft.com/office/powerpoint/2010/main" val="174517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solidFill>
                  <a:schemeClr val="tx1"/>
                </a:solidFill>
              </a:rPr>
              <a:t>Kant, koşulsuz buyruk ilkesini “yalnızca aynı zamanda evrensel bir yasa olmasını da isteyebileceğin bir düstura göre davran” şeklinde ifade eder. Bu ilkeye göre insan eylemlerini değerlendirmede neyin yapıldığı değil, neyin istendiği önemlidir (</a:t>
            </a:r>
            <a:r>
              <a:rPr lang="tr-TR" dirty="0" err="1">
                <a:solidFill>
                  <a:schemeClr val="tx1"/>
                </a:solidFill>
              </a:rPr>
              <a:t>Billington</a:t>
            </a:r>
            <a:r>
              <a:rPr lang="tr-TR" dirty="0">
                <a:solidFill>
                  <a:schemeClr val="tx1"/>
                </a:solidFill>
              </a:rPr>
              <a:t>, 1997, 176). Bu ilke evrensel bir geçerliliğe sahip olduğu için  evrenselcidir. Evrensel bir kural asla yalan ve hile içermez. Toplumdaki her insan aklını kendiliğinden yasa yaratmak için kullanırsa, tüm insanların aynı evrensel yasaları istemesine yol açacaktır (</a:t>
            </a:r>
            <a:r>
              <a:rPr lang="tr-TR" dirty="0" err="1">
                <a:solidFill>
                  <a:schemeClr val="tx1"/>
                </a:solidFill>
              </a:rPr>
              <a:t>Desensi</a:t>
            </a:r>
            <a:r>
              <a:rPr lang="tr-TR" dirty="0">
                <a:solidFill>
                  <a:schemeClr val="tx1"/>
                </a:solidFill>
              </a:rPr>
              <a:t> ve Rosenberg,1996, 73-74). İnsan varlığına anlam ve değer kazandıran ahlak yasasının en önemli özelliği tutarlılık ve evrenselliktir. Ahlak yasasından kaynaklanan eylemler ahlaki değere sahiptir (Cevizci,2002,183).</a:t>
            </a:r>
          </a:p>
          <a:p>
            <a:pPr marL="0" indent="0">
              <a:buNone/>
            </a:pPr>
            <a:r>
              <a:rPr lang="tr-TR" dirty="0">
                <a:solidFill>
                  <a:schemeClr val="tx1"/>
                </a:solidFill>
              </a:rPr>
              <a:t> </a:t>
            </a:r>
          </a:p>
        </p:txBody>
      </p:sp>
    </p:spTree>
    <p:extLst>
      <p:ext uri="{BB962C8B-B14F-4D97-AF65-F5344CB8AC3E}">
        <p14:creationId xmlns:p14="http://schemas.microsoft.com/office/powerpoint/2010/main" val="20784783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solidFill>
                  <a:schemeClr val="tx1"/>
                </a:solidFill>
              </a:rPr>
              <a:t>Kant’ın koşulsuz buyruk ilkesindeki </a:t>
            </a:r>
            <a:r>
              <a:rPr lang="tr-TR" dirty="0" err="1">
                <a:solidFill>
                  <a:schemeClr val="tx1"/>
                </a:solidFill>
              </a:rPr>
              <a:t>evreselleştirilebilirlik</a:t>
            </a:r>
            <a:r>
              <a:rPr lang="tr-TR" dirty="0">
                <a:solidFill>
                  <a:schemeClr val="tx1"/>
                </a:solidFill>
              </a:rPr>
              <a:t> düşüncesinin eleştirilen bir yanı vardır. </a:t>
            </a:r>
            <a:r>
              <a:rPr lang="tr-TR" dirty="0" err="1">
                <a:solidFill>
                  <a:schemeClr val="tx1"/>
                </a:solidFill>
              </a:rPr>
              <a:t>Desensi</a:t>
            </a:r>
            <a:r>
              <a:rPr lang="tr-TR" dirty="0">
                <a:solidFill>
                  <a:schemeClr val="tx1"/>
                </a:solidFill>
              </a:rPr>
              <a:t> ve </a:t>
            </a:r>
            <a:r>
              <a:rPr lang="tr-TR" dirty="0" err="1">
                <a:solidFill>
                  <a:schemeClr val="tx1"/>
                </a:solidFill>
              </a:rPr>
              <a:t>Rosenberg’in</a:t>
            </a:r>
            <a:r>
              <a:rPr lang="tr-TR" dirty="0">
                <a:solidFill>
                  <a:schemeClr val="tx1"/>
                </a:solidFill>
              </a:rPr>
              <a:t> (1996,74), </a:t>
            </a:r>
            <a:r>
              <a:rPr lang="tr-TR" dirty="0" err="1">
                <a:solidFill>
                  <a:schemeClr val="tx1"/>
                </a:solidFill>
              </a:rPr>
              <a:t>Frankena’dan</a:t>
            </a:r>
            <a:r>
              <a:rPr lang="tr-TR" dirty="0">
                <a:solidFill>
                  <a:schemeClr val="tx1"/>
                </a:solidFill>
              </a:rPr>
              <a:t> (1973) aktardığına göre, iki görev arasında çatışma çıkabilir:</a:t>
            </a:r>
          </a:p>
          <a:p>
            <a:pPr marL="0" indent="0" algn="just">
              <a:buNone/>
            </a:pPr>
            <a:r>
              <a:rPr lang="tr-TR" dirty="0">
                <a:solidFill>
                  <a:schemeClr val="tx1"/>
                </a:solidFill>
              </a:rPr>
              <a:t>             Birisinin evrensel kural olarak, asla yalan söylememeyi ve                                                                    muhtaç olana yardım etmeyi kabul ettiğini varsayalım. Bu kişi başkası hakkında sorular soran ünlü bir katille karşılaştığında nasıl davranacaktır. Eğer doğruyu söylerse olası bir kurbanın yaşamını tehlikeye atacaktır. Yalan dahi söylese bu kişiye yardım etmiş olacaktır. Kişi her iki durumda da aynı iki kuralı destekleyemez. Kant bu ikilemi çözecek tatmin edici bir yol bulamamıştır. </a:t>
            </a:r>
          </a:p>
        </p:txBody>
      </p:sp>
    </p:spTree>
    <p:extLst>
      <p:ext uri="{BB962C8B-B14F-4D97-AF65-F5344CB8AC3E}">
        <p14:creationId xmlns:p14="http://schemas.microsoft.com/office/powerpoint/2010/main" val="3825213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err="1"/>
              <a:t>Ross’un</a:t>
            </a:r>
            <a:r>
              <a:rPr lang="tr-TR" b="1" dirty="0"/>
              <a:t> koşullu / ilk elden  ödevleri.</a:t>
            </a:r>
            <a:r>
              <a:rPr lang="tr-TR" dirty="0"/>
              <a:t> Ahlaki doğruluğu temel terim olarak ele alan </a:t>
            </a:r>
            <a:r>
              <a:rPr lang="tr-TR" dirty="0" err="1"/>
              <a:t>Ross</a:t>
            </a:r>
            <a:r>
              <a:rPr lang="tr-TR" dirty="0"/>
              <a:t>, ahlaki doğruluk ve yükümlülüğün doğası üzerinde durur. Temel ahlaki terimin “iyi” den çok “doğruluk” olduğunu öne sürer. Ona göre insanlar, sezgi yoluyla ödevlerin ahlaken doğru olup olmadığını bilebilirler (Cevizci, 2002, 338-339).</a:t>
            </a:r>
          </a:p>
          <a:p>
            <a:endParaRPr lang="tr-TR" dirty="0"/>
          </a:p>
        </p:txBody>
      </p:sp>
    </p:spTree>
    <p:extLst>
      <p:ext uri="{BB962C8B-B14F-4D97-AF65-F5344CB8AC3E}">
        <p14:creationId xmlns:p14="http://schemas.microsoft.com/office/powerpoint/2010/main" val="3539652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solidFill>
                  <a:schemeClr val="tx1"/>
                </a:solidFill>
              </a:rPr>
              <a:t>Etiği </a:t>
            </a:r>
            <a:r>
              <a:rPr lang="tr-TR" dirty="0" err="1">
                <a:solidFill>
                  <a:schemeClr val="tx1"/>
                </a:solidFill>
              </a:rPr>
              <a:t>sonuççu</a:t>
            </a:r>
            <a:r>
              <a:rPr lang="tr-TR" dirty="0">
                <a:solidFill>
                  <a:schemeClr val="tx1"/>
                </a:solidFill>
              </a:rPr>
              <a:t> olmayan bir yaklaşımla ele alan </a:t>
            </a:r>
            <a:r>
              <a:rPr lang="tr-TR" dirty="0" err="1">
                <a:solidFill>
                  <a:schemeClr val="tx1"/>
                </a:solidFill>
              </a:rPr>
              <a:t>Ross</a:t>
            </a:r>
            <a:r>
              <a:rPr lang="tr-TR" dirty="0">
                <a:solidFill>
                  <a:schemeClr val="tx1"/>
                </a:solidFill>
              </a:rPr>
              <a:t>, görev  düşüncesine çok önem vermiştir. İki evrensel kuralın çatışması durumunda hangisinin seçilebileceği konusunda çözüm önermiştir. </a:t>
            </a:r>
            <a:r>
              <a:rPr lang="tr-TR" dirty="0" err="1">
                <a:solidFill>
                  <a:schemeClr val="tx1"/>
                </a:solidFill>
              </a:rPr>
              <a:t>Ross</a:t>
            </a:r>
            <a:r>
              <a:rPr lang="tr-TR" dirty="0">
                <a:solidFill>
                  <a:schemeClr val="tx1"/>
                </a:solidFill>
              </a:rPr>
              <a:t>, bu yeni durumu açıklamak için güncel görev ve ilk elden görev biçiminde bir ayrım yapmıştır. Birisinin belli bir durumda ne yapması gerektiği ya da neyin gerçekten doğru olduğu belirli istisnalara izin veren kurallardan saptanabilir. Örneğin, bir arkadaşınızla buluşmak için sözleştiniz. Arkadaşınızla buluşmaya giderken işyerinde birlikte çalıştığınız bir arkadaşınız  için acil kan arandığını öğrendiniz. Aranan kan grubu ile sizin kan grubunuzu tutmaktadır. Bu durumda verdiğiniz sözü tutmak yerine, kan vermeye gitmek ahlaken savunulabilir. Burada “acil durumlar dışında asla sözünüzden dönmeyin” kuralı izlenerek istisnai bir duruma göre hareket  edilmiştir (</a:t>
            </a:r>
            <a:r>
              <a:rPr lang="tr-TR" dirty="0" err="1">
                <a:solidFill>
                  <a:schemeClr val="tx1"/>
                </a:solidFill>
              </a:rPr>
              <a:t>Desensi</a:t>
            </a:r>
            <a:r>
              <a:rPr lang="tr-TR" dirty="0">
                <a:solidFill>
                  <a:schemeClr val="tx1"/>
                </a:solidFill>
              </a:rPr>
              <a:t> ve Rosenberg,1996,78). </a:t>
            </a:r>
          </a:p>
        </p:txBody>
      </p:sp>
    </p:spTree>
    <p:extLst>
      <p:ext uri="{BB962C8B-B14F-4D97-AF65-F5344CB8AC3E}">
        <p14:creationId xmlns:p14="http://schemas.microsoft.com/office/powerpoint/2010/main" val="3533912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solidFill>
                  <a:schemeClr val="tx1"/>
                </a:solidFill>
              </a:rPr>
              <a:t>Bazen  birden çok ilk elden ödevle karşı karşıya kalabiliriz. O zaman içinde bulunulan durum, iyice gözden geçirilerek, ilk elden ödevlerden hangisinin gerçek ödevimiz olduğuna karar vermek gerekecektir. Yukarıdaki örnekteki gibi kan vererek yardım etmek, mutlak koşulsuz ödevimiz olabilir. Başka önemli bir durum ortaya çıkmadığı takdirde, doğruyu söylemek, sözümüzde durmak gibi eylemleri  ilk elden ödevlerimiz arasında sayabiliriz (Cevizci, 2002, 340).</a:t>
            </a:r>
          </a:p>
          <a:p>
            <a:pPr marL="0" indent="0" algn="just">
              <a:buNone/>
            </a:pPr>
            <a:r>
              <a:rPr lang="tr-TR" dirty="0">
                <a:solidFill>
                  <a:schemeClr val="tx1"/>
                </a:solidFill>
              </a:rPr>
              <a:t> </a:t>
            </a:r>
          </a:p>
          <a:p>
            <a:pPr marL="0" indent="0" algn="just">
              <a:buNone/>
            </a:pPr>
            <a:r>
              <a:rPr lang="tr-TR" dirty="0">
                <a:solidFill>
                  <a:schemeClr val="tx1"/>
                </a:solidFill>
              </a:rPr>
              <a:t>           </a:t>
            </a:r>
            <a:r>
              <a:rPr lang="tr-TR" dirty="0" err="1">
                <a:solidFill>
                  <a:schemeClr val="tx1"/>
                </a:solidFill>
              </a:rPr>
              <a:t>Ross’a</a:t>
            </a:r>
            <a:r>
              <a:rPr lang="tr-TR" dirty="0">
                <a:solidFill>
                  <a:schemeClr val="tx1"/>
                </a:solidFill>
              </a:rPr>
              <a:t> göre (1995), ilk elden görevler şunlardır (Cevizci,2002,340):                    1) Önceki ödevlere dayanan ödevler (sadakat ve yanlışlığı düzeltme ödevleri). 2) Minnettarlık ödevleri. 3) Adaletle ilgili ödevler. 4) İyilikseverlikle ilgili ödevler. 5) Kendimizi gerçekleştirme ile ilgili ödevler. 6) Başkalarına zarar vermeme ile ilgili ödevler. Görev üzerine bu çoğulcu yaklaşım mantıklı görünmektedir ve Kant’ın koşulsuz görevinden daha çok savunulabilir. Ancak </a:t>
            </a:r>
            <a:r>
              <a:rPr lang="tr-TR" dirty="0" err="1">
                <a:solidFill>
                  <a:schemeClr val="tx1"/>
                </a:solidFill>
              </a:rPr>
              <a:t>Ross</a:t>
            </a:r>
            <a:r>
              <a:rPr lang="tr-TR" dirty="0">
                <a:solidFill>
                  <a:schemeClr val="tx1"/>
                </a:solidFill>
              </a:rPr>
              <a:t> (1930), çatışma yaşanan görevlerden, hangisinin seçilmesi gerektiği konusunda kesin bir karar verememektedir (</a:t>
            </a:r>
            <a:r>
              <a:rPr lang="tr-TR" dirty="0" err="1">
                <a:solidFill>
                  <a:schemeClr val="tx1"/>
                </a:solidFill>
              </a:rPr>
              <a:t>Desensi</a:t>
            </a:r>
            <a:r>
              <a:rPr lang="tr-TR" dirty="0">
                <a:solidFill>
                  <a:schemeClr val="tx1"/>
                </a:solidFill>
              </a:rPr>
              <a:t> ve Rosenberg,1996,78). </a:t>
            </a:r>
          </a:p>
          <a:p>
            <a:endParaRPr lang="tr-TR" dirty="0"/>
          </a:p>
        </p:txBody>
      </p:sp>
    </p:spTree>
    <p:extLst>
      <p:ext uri="{BB962C8B-B14F-4D97-AF65-F5344CB8AC3E}">
        <p14:creationId xmlns:p14="http://schemas.microsoft.com/office/powerpoint/2010/main" val="372663624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TotalTime>
  <Words>938</Words>
  <Application>Microsoft Office PowerPoint</Application>
  <PresentationFormat>Geniş ekran</PresentationFormat>
  <Paragraphs>23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Deontolojik Teoriler </vt:lpstr>
      <vt:lpstr>Altın kural.</vt:lpstr>
      <vt:lpstr>PowerPoint Sunusu</vt:lpstr>
      <vt:lpstr>Kantçı etik.</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Deontolojik Teoriler </dc:title>
  <dc:creator>Oğuz Özbek</dc:creator>
  <cp:lastModifiedBy>Oguz.Ozbek</cp:lastModifiedBy>
  <cp:revision>4</cp:revision>
  <dcterms:created xsi:type="dcterms:W3CDTF">2018-05-07T20:20:47Z</dcterms:created>
  <dcterms:modified xsi:type="dcterms:W3CDTF">2020-04-24T12:22:34Z</dcterms:modified>
</cp:coreProperties>
</file>