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78" r:id="rId5"/>
    <p:sldId id="260" r:id="rId6"/>
    <p:sldId id="364" r:id="rId7"/>
    <p:sldId id="272" r:id="rId8"/>
    <p:sldId id="265" r:id="rId9"/>
    <p:sldId id="269" r:id="rId10"/>
    <p:sldId id="274" r:id="rId11"/>
    <p:sldId id="280" r:id="rId12"/>
    <p:sldId id="281" r:id="rId13"/>
    <p:sldId id="282" r:id="rId14"/>
    <p:sldId id="283" r:id="rId15"/>
    <p:sldId id="284" r:id="rId16"/>
    <p:sldId id="287" r:id="rId17"/>
    <p:sldId id="288" r:id="rId18"/>
    <p:sldId id="327" r:id="rId19"/>
    <p:sldId id="328" r:id="rId20"/>
    <p:sldId id="289" r:id="rId21"/>
    <p:sldId id="352" r:id="rId22"/>
    <p:sldId id="348" r:id="rId23"/>
    <p:sldId id="351" r:id="rId24"/>
    <p:sldId id="349" r:id="rId25"/>
    <p:sldId id="353" r:id="rId26"/>
    <p:sldId id="354" r:id="rId27"/>
    <p:sldId id="355" r:id="rId28"/>
    <p:sldId id="356" r:id="rId29"/>
    <p:sldId id="343" r:id="rId30"/>
    <p:sldId id="358" r:id="rId31"/>
    <p:sldId id="360" r:id="rId32"/>
    <p:sldId id="357" r:id="rId33"/>
    <p:sldId id="363" r:id="rId34"/>
    <p:sldId id="361" r:id="rId35"/>
    <p:sldId id="362" r:id="rId36"/>
    <p:sldId id="310" r:id="rId37"/>
    <p:sldId id="312" r:id="rId38"/>
    <p:sldId id="313" r:id="rId39"/>
    <p:sldId id="291" r:id="rId40"/>
    <p:sldId id="326" r:id="rId41"/>
    <p:sldId id="314" r:id="rId42"/>
    <p:sldId id="292" r:id="rId43"/>
    <p:sldId id="315" r:id="rId44"/>
    <p:sldId id="316" r:id="rId45"/>
    <p:sldId id="332" r:id="rId46"/>
    <p:sldId id="317" r:id="rId47"/>
    <p:sldId id="318" r:id="rId48"/>
    <p:sldId id="319" r:id="rId49"/>
    <p:sldId id="333" r:id="rId50"/>
    <p:sldId id="330" r:id="rId51"/>
    <p:sldId id="329" r:id="rId52"/>
    <p:sldId id="320" r:id="rId53"/>
    <p:sldId id="342" r:id="rId54"/>
    <p:sldId id="321" r:id="rId55"/>
    <p:sldId id="322" r:id="rId56"/>
    <p:sldId id="331" r:id="rId57"/>
    <p:sldId id="334" r:id="rId58"/>
    <p:sldId id="337" r:id="rId59"/>
    <p:sldId id="339" r:id="rId60"/>
    <p:sldId id="336" r:id="rId61"/>
    <p:sldId id="338" r:id="rId62"/>
    <p:sldId id="340" r:id="rId63"/>
    <p:sldId id="341" r:id="rId64"/>
    <p:sldId id="365" r:id="rId65"/>
    <p:sldId id="366" r:id="rId66"/>
    <p:sldId id="367"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75FDE6"/>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9" autoAdjust="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791E6E3A-8F41-40F0-8F8E-59847BF7E82C}" type="datetimeFigureOut">
              <a:rPr lang="tr-TR" smtClean="0"/>
              <a:t>15.06.2020</a:t>
            </a:fld>
            <a:endParaRPr lang="tr-TR"/>
          </a:p>
        </p:txBody>
      </p:sp>
      <p:sp>
        <p:nvSpPr>
          <p:cNvPr id="8" name="Slide Number Placeholder 7"/>
          <p:cNvSpPr>
            <a:spLocks noGrp="1"/>
          </p:cNvSpPr>
          <p:nvPr>
            <p:ph type="sldNum" sz="quarter" idx="11"/>
          </p:nvPr>
        </p:nvSpPr>
        <p:spPr/>
        <p:txBody>
          <a:bodyPr/>
          <a:lstStyle/>
          <a:p>
            <a:fld id="{D30A34F7-4EA3-43A8-904D-B918FAF6621A}"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91E6E3A-8F41-40F0-8F8E-59847BF7E82C}" type="datetimeFigureOut">
              <a:rPr lang="tr-TR" smtClean="0"/>
              <a:t>15.06.2020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91E6E3A-8F41-40F0-8F8E-59847BF7E82C}" type="datetimeFigureOut">
              <a:rPr lang="tr-TR" smtClean="0"/>
              <a:t>15.06.2020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791E6E3A-8F41-40F0-8F8E-59847BF7E82C}" type="datetimeFigureOut">
              <a:rPr lang="tr-TR" smtClean="0"/>
              <a:t>15.06.2020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91E6E3A-8F41-40F0-8F8E-59847BF7E82C}" type="datetimeFigureOut">
              <a:rPr lang="tr-TR" smtClean="0"/>
              <a:t>15.06.2020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30A34F7-4EA3-43A8-904D-B918FAF6621A}"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791E6E3A-8F41-40F0-8F8E-59847BF7E82C}" type="datetimeFigureOut">
              <a:rPr lang="tr-TR" smtClean="0"/>
              <a:t>15.06.2020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0A34F7-4EA3-43A8-904D-B918FAF6621A}"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91E6E3A-8F41-40F0-8F8E-59847BF7E82C}" type="datetimeFigureOut">
              <a:rPr lang="tr-TR" smtClean="0"/>
              <a:t>15.06.2020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30A34F7-4EA3-43A8-904D-B918FAF6621A}"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91E6E3A-8F41-40F0-8F8E-59847BF7E82C}" type="datetimeFigureOut">
              <a:rPr lang="tr-TR" smtClean="0"/>
              <a:t>15.06.2020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E6E3A-8F41-40F0-8F8E-59847BF7E82C}" type="datetimeFigureOut">
              <a:rPr lang="tr-TR" smtClean="0"/>
              <a:t>15.06.2020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1E6E3A-8F41-40F0-8F8E-59847BF7E82C}" type="datetimeFigureOut">
              <a:rPr lang="tr-TR" smtClean="0"/>
              <a:t>15.06.2020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1E6E3A-8F41-40F0-8F8E-59847BF7E82C}" type="datetimeFigureOut">
              <a:rPr lang="tr-TR" smtClean="0"/>
              <a:t>15.06.2020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30A34F7-4EA3-43A8-904D-B918FAF6621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91E6E3A-8F41-40F0-8F8E-59847BF7E82C}" type="datetimeFigureOut">
              <a:rPr lang="tr-TR" smtClean="0"/>
              <a:t>15.06.2020</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30A34F7-4EA3-43A8-904D-B918FAF6621A}"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austincc.edu/fvillarr/materials/unit1/Introduction%20to%20Microbiology%20081210%20FV.ppt" TargetMode="External"/><Relationship Id="rId2" Type="http://schemas.openxmlformats.org/officeDocument/2006/relationships/hyperlink" Target="https://www.slideshare.net/doctortvrao/medical-microbiologyrevisiting-the-history-by-drtvrao-md-medical-microbiology" TargetMode="External"/><Relationship Id="rId1" Type="http://schemas.openxmlformats.org/officeDocument/2006/relationships/slideLayout" Target="../slideLayouts/slideLayout4.xml"/><Relationship Id="rId5" Type="http://schemas.openxmlformats.org/officeDocument/2006/relationships/hyperlink" Target="https://www.cdc.gov/anthrax/bioterrorism/index.html" TargetMode="External"/><Relationship Id="rId4" Type="http://schemas.openxmlformats.org/officeDocument/2006/relationships/hyperlink" Target="http://opencourses.emu.edu.tr/course/view.php?id=15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548680"/>
            <a:ext cx="7845496" cy="3744416"/>
          </a:xfrm>
        </p:spPr>
        <p:txBody>
          <a:bodyPr>
            <a:normAutofit fontScale="90000"/>
          </a:bodyPr>
          <a:lstStyle/>
          <a:p>
            <a:r>
              <a:rPr lang="tr-TR" b="1" i="1" dirty="0" err="1" smtClean="0">
                <a:solidFill>
                  <a:srgbClr val="FF0000"/>
                </a:solidFill>
                <a:effectLst/>
              </a:rPr>
              <a:t>Clostridium</a:t>
            </a:r>
            <a:r>
              <a:rPr lang="tr-TR" b="1" i="1" dirty="0" smtClean="0">
                <a:solidFill>
                  <a:srgbClr val="FF0000"/>
                </a:solidFill>
                <a:effectLst/>
              </a:rPr>
              <a:t> </a:t>
            </a:r>
            <a:r>
              <a:rPr lang="tr-TR" b="1" i="1" dirty="0" err="1" smtClean="0">
                <a:solidFill>
                  <a:srgbClr val="FF0000"/>
                </a:solidFill>
                <a:effectLst/>
              </a:rPr>
              <a:t>tetani</a:t>
            </a:r>
            <a:r>
              <a:rPr lang="tr-TR" b="1" i="1" dirty="0" smtClean="0">
                <a:solidFill>
                  <a:srgbClr val="FF0000"/>
                </a:solidFill>
                <a:effectLst/>
              </a:rPr>
              <a:t> </a:t>
            </a:r>
            <a:r>
              <a:rPr lang="tr-TR" b="1" i="1" dirty="0" err="1" smtClean="0">
                <a:solidFill>
                  <a:srgbClr val="FF0000"/>
                </a:solidFill>
                <a:effectLst/>
              </a:rPr>
              <a:t>and</a:t>
            </a:r>
            <a:r>
              <a:rPr lang="tr-TR" b="1" i="1" dirty="0" smtClean="0">
                <a:solidFill>
                  <a:srgbClr val="FF0000"/>
                </a:solidFill>
                <a:effectLst/>
              </a:rPr>
              <a:t> </a:t>
            </a:r>
            <a:r>
              <a:rPr lang="tr-TR" b="1" i="1" dirty="0" err="1" smtClean="0">
                <a:solidFill>
                  <a:srgbClr val="FF0000"/>
                </a:solidFill>
                <a:effectLst/>
              </a:rPr>
              <a:t>Histotoxic</a:t>
            </a:r>
            <a:r>
              <a:rPr lang="tr-TR" b="1" i="1" dirty="0" smtClean="0">
                <a:solidFill>
                  <a:srgbClr val="FF0000"/>
                </a:solidFill>
                <a:effectLst/>
              </a:rPr>
              <a:t> </a:t>
            </a:r>
            <a:r>
              <a:rPr lang="tr-TR" b="1" i="1" dirty="0" err="1" smtClean="0">
                <a:solidFill>
                  <a:srgbClr val="FF0000"/>
                </a:solidFill>
                <a:effectLst/>
              </a:rPr>
              <a:t>Clostridium</a:t>
            </a:r>
            <a:r>
              <a:rPr lang="tr-TR" b="1" i="1" dirty="0" smtClean="0">
                <a:solidFill>
                  <a:srgbClr val="FF0000"/>
                </a:solidFill>
                <a:effectLst/>
              </a:rPr>
              <a:t> </a:t>
            </a:r>
            <a:r>
              <a:rPr lang="tr-TR" b="1" i="1" dirty="0" err="1" smtClean="0">
                <a:solidFill>
                  <a:srgbClr val="FF0000"/>
                </a:solidFill>
                <a:effectLst/>
              </a:rPr>
              <a:t>spp</a:t>
            </a:r>
            <a:endParaRPr lang="tr-TR" b="1" i="1" dirty="0">
              <a:solidFill>
                <a:srgbClr val="FF0000"/>
              </a:solidFill>
              <a:effectLst/>
            </a:endParaRPr>
          </a:p>
        </p:txBody>
      </p:sp>
      <p:sp>
        <p:nvSpPr>
          <p:cNvPr id="3" name="Alt Başlık 2"/>
          <p:cNvSpPr>
            <a:spLocks noGrp="1"/>
          </p:cNvSpPr>
          <p:nvPr>
            <p:ph type="subTitle" idx="1"/>
          </p:nvPr>
        </p:nvSpPr>
        <p:spPr>
          <a:xfrm>
            <a:off x="4427984" y="4725144"/>
            <a:ext cx="3960112" cy="976072"/>
          </a:xfrm>
        </p:spPr>
        <p:txBody>
          <a:bodyPr/>
          <a:lstStyle/>
          <a:p>
            <a:endParaRPr lang="tr-TR" b="1" i="1" dirty="0">
              <a:solidFill>
                <a:srgbClr val="FF0000"/>
              </a:solidFill>
              <a:latin typeface="Arial Narrow" pitchFamily="34" charset="0"/>
            </a:endParaRPr>
          </a:p>
        </p:txBody>
      </p:sp>
    </p:spTree>
    <p:extLst>
      <p:ext uri="{BB962C8B-B14F-4D97-AF65-F5344CB8AC3E}">
        <p14:creationId xmlns:p14="http://schemas.microsoft.com/office/powerpoint/2010/main" val="13298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67544" y="836712"/>
            <a:ext cx="8219256" cy="1296144"/>
          </a:xfrm>
        </p:spPr>
        <p:txBody>
          <a:bodyPr>
            <a:normAutofit fontScale="90000"/>
          </a:bodyPr>
          <a:lstStyle/>
          <a:p>
            <a:pPr algn="ctr"/>
            <a:r>
              <a:rPr lang="en-US" b="1" i="1" dirty="0" smtClean="0">
                <a:latin typeface="Arial Narrow" pitchFamily="34" charset="0"/>
              </a:rPr>
              <a:t>Table </a:t>
            </a:r>
            <a:r>
              <a:rPr lang="en-US" b="1" i="1" dirty="0">
                <a:latin typeface="Arial Narrow" pitchFamily="34" charset="0"/>
              </a:rPr>
              <a:t>shows incidence of</a:t>
            </a:r>
            <a:br>
              <a:rPr lang="en-US" b="1" i="1" dirty="0">
                <a:latin typeface="Arial Narrow" pitchFamily="34" charset="0"/>
              </a:rPr>
            </a:br>
            <a:r>
              <a:rPr lang="en-US" b="1" i="1" dirty="0">
                <a:latin typeface="Arial Narrow" pitchFamily="34" charset="0"/>
              </a:rPr>
              <a:t>anaerobes in various infections</a:t>
            </a:r>
            <a:endParaRPr lang="tr-TR" b="1" i="1" dirty="0">
              <a:latin typeface="Arial Narrow" pitchFamily="34"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36487340"/>
              </p:ext>
            </p:extLst>
          </p:nvPr>
        </p:nvGraphicFramePr>
        <p:xfrm>
          <a:off x="457200" y="2312888"/>
          <a:ext cx="8229600" cy="3708400"/>
        </p:xfrm>
        <a:graphic>
          <a:graphicData uri="http://schemas.openxmlformats.org/drawingml/2006/table">
            <a:tbl>
              <a:tblPr firstRow="1" bandRow="1">
                <a:tableStyleId>{5C22544A-7EE6-4342-B048-85BDC9FD1C3A}</a:tableStyleId>
              </a:tblPr>
              <a:tblGrid>
                <a:gridCol w="5194920"/>
                <a:gridCol w="3034680"/>
              </a:tblGrid>
              <a:tr h="370840">
                <a:tc>
                  <a:txBody>
                    <a:bodyPr/>
                    <a:lstStyle/>
                    <a:p>
                      <a:pPr algn="l"/>
                      <a:r>
                        <a:rPr lang="tr-TR" sz="1800" b="1" i="1" u="none" strike="noStrike" baseline="0" dirty="0" err="1" smtClean="0">
                          <a:solidFill>
                            <a:srgbClr val="FF0000"/>
                          </a:solidFill>
                          <a:latin typeface="Arial Narrow" pitchFamily="34" charset="0"/>
                        </a:rPr>
                        <a:t>Type</a:t>
                      </a:r>
                      <a:r>
                        <a:rPr lang="tr-TR" sz="1800" b="1" i="1" u="none" strike="noStrike" baseline="0" dirty="0" smtClean="0">
                          <a:solidFill>
                            <a:srgbClr val="FF0000"/>
                          </a:solidFill>
                          <a:latin typeface="Arial Narrow" pitchFamily="34" charset="0"/>
                        </a:rPr>
                        <a:t> of </a:t>
                      </a:r>
                      <a:r>
                        <a:rPr lang="tr-TR" sz="1800" b="1" i="1" u="none" strike="noStrike" baseline="0" dirty="0" err="1" smtClean="0">
                          <a:solidFill>
                            <a:srgbClr val="FF0000"/>
                          </a:solidFill>
                          <a:latin typeface="Arial Narrow" pitchFamily="34" charset="0"/>
                        </a:rPr>
                        <a:t>infection</a:t>
                      </a:r>
                      <a:r>
                        <a:rPr lang="tr-TR" sz="1800" b="1" i="1" u="none" strike="noStrike" baseline="0" dirty="0" smtClean="0">
                          <a:solidFill>
                            <a:srgbClr val="FF0000"/>
                          </a:solidFill>
                          <a:latin typeface="Arial Narrow" pitchFamily="34" charset="0"/>
                        </a:rPr>
                        <a:t> </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i="1" u="none" strike="noStrike" baseline="0" dirty="0" err="1" smtClean="0">
                          <a:solidFill>
                            <a:srgbClr val="FF0000"/>
                          </a:solidFill>
                          <a:latin typeface="Arial Narrow" pitchFamily="34" charset="0"/>
                        </a:rPr>
                        <a:t>Incidence</a:t>
                      </a:r>
                      <a:r>
                        <a:rPr lang="tr-TR" sz="1800" b="1" i="1" u="none" strike="noStrike" baseline="0" dirty="0" smtClean="0">
                          <a:solidFill>
                            <a:srgbClr val="FF0000"/>
                          </a:solidFill>
                          <a:latin typeface="Arial Narrow" pitchFamily="34" charset="0"/>
                        </a:rPr>
                        <a:t> (%)</a:t>
                      </a:r>
                    </a:p>
                  </a:txBody>
                  <a:tcPr/>
                </a:tc>
              </a:tr>
              <a:tr h="370840">
                <a:tc>
                  <a:txBody>
                    <a:bodyPr/>
                    <a:lstStyle/>
                    <a:p>
                      <a:r>
                        <a:rPr lang="tr-TR" b="1" i="1" dirty="0" err="1" smtClean="0">
                          <a:latin typeface="Arial Narrow" pitchFamily="34" charset="0"/>
                        </a:rPr>
                        <a:t>Intra</a:t>
                      </a:r>
                      <a:r>
                        <a:rPr lang="tr-TR" b="1" i="1" dirty="0" smtClean="0">
                          <a:latin typeface="Arial Narrow" pitchFamily="34" charset="0"/>
                        </a:rPr>
                        <a:t> </a:t>
                      </a:r>
                      <a:r>
                        <a:rPr lang="tr-TR" b="1" i="1" dirty="0" err="1" smtClean="0">
                          <a:latin typeface="Arial Narrow" pitchFamily="34" charset="0"/>
                        </a:rPr>
                        <a:t>abdominal</a:t>
                      </a:r>
                      <a:r>
                        <a:rPr lang="tr-TR" b="1" i="1" dirty="0" smtClean="0">
                          <a:latin typeface="Arial Narrow" pitchFamily="34" charset="0"/>
                        </a:rPr>
                        <a:t> / </a:t>
                      </a:r>
                      <a:r>
                        <a:rPr lang="tr-TR" b="1" i="1" dirty="0" err="1" smtClean="0">
                          <a:latin typeface="Arial Narrow" pitchFamily="34" charset="0"/>
                        </a:rPr>
                        <a:t>Pelvic</a:t>
                      </a:r>
                      <a:r>
                        <a:rPr lang="tr-TR" b="1" i="1" dirty="0" smtClean="0">
                          <a:latin typeface="Arial Narrow" pitchFamily="34" charset="0"/>
                        </a:rPr>
                        <a:t> </a:t>
                      </a:r>
                      <a:r>
                        <a:rPr lang="tr-TR" b="1" i="1" dirty="0" err="1" smtClean="0">
                          <a:latin typeface="Arial Narrow" pitchFamily="34" charset="0"/>
                        </a:rPr>
                        <a:t>abscess</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60-100</a:t>
                      </a:r>
                    </a:p>
                  </a:txBody>
                  <a:tcPr/>
                </a:tc>
              </a:tr>
              <a:tr h="370840">
                <a:tc>
                  <a:txBody>
                    <a:bodyPr/>
                    <a:lstStyle/>
                    <a:p>
                      <a:r>
                        <a:rPr lang="tr-TR" b="1" i="1" dirty="0" err="1" smtClean="0">
                          <a:latin typeface="Arial Narrow" pitchFamily="34" charset="0"/>
                        </a:rPr>
                        <a:t>Gas</a:t>
                      </a:r>
                      <a:r>
                        <a:rPr lang="tr-TR" b="1" i="1" dirty="0" smtClean="0">
                          <a:latin typeface="Arial Narrow" pitchFamily="34" charset="0"/>
                        </a:rPr>
                        <a:t> </a:t>
                      </a:r>
                      <a:r>
                        <a:rPr lang="tr-TR" b="1" i="1" dirty="0" err="1" smtClean="0">
                          <a:latin typeface="Arial Narrow" pitchFamily="34" charset="0"/>
                        </a:rPr>
                        <a:t>gangrene</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85-95</a:t>
                      </a:r>
                    </a:p>
                  </a:txBody>
                  <a:tcPr/>
                </a:tc>
              </a:tr>
              <a:tr h="370840">
                <a:tc>
                  <a:txBody>
                    <a:bodyPr/>
                    <a:lstStyle/>
                    <a:p>
                      <a:r>
                        <a:rPr lang="en-US" b="1" i="1" dirty="0" smtClean="0">
                          <a:latin typeface="Arial Narrow" pitchFamily="34" charset="0"/>
                        </a:rPr>
                        <a:t>Lung abscess, necrotizing pneumonia</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latin typeface="Arial Narrow" pitchFamily="34" charset="0"/>
                        </a:rPr>
                        <a:t>62-93</a:t>
                      </a:r>
                      <a:endParaRPr lang="tr-TR" b="1" i="1" dirty="0" smtClean="0">
                        <a:latin typeface="Arial Narrow" pitchFamily="34" charset="0"/>
                      </a:endParaRPr>
                    </a:p>
                  </a:txBody>
                  <a:tcPr/>
                </a:tc>
              </a:tr>
              <a:tr h="370840">
                <a:tc>
                  <a:txBody>
                    <a:bodyPr/>
                    <a:lstStyle/>
                    <a:p>
                      <a:r>
                        <a:rPr lang="tr-TR" b="1" i="1" dirty="0" smtClean="0">
                          <a:latin typeface="Arial Narrow" pitchFamily="34" charset="0"/>
                        </a:rPr>
                        <a:t>Brain </a:t>
                      </a:r>
                      <a:r>
                        <a:rPr lang="tr-TR" b="1" i="1" dirty="0" err="1" smtClean="0">
                          <a:latin typeface="Arial Narrow" pitchFamily="34" charset="0"/>
                        </a:rPr>
                        <a:t>abscess</a:t>
                      </a:r>
                      <a:endParaRPr lang="tr-TR" b="1" i="1" dirty="0">
                        <a:latin typeface="Arial Narrow" pitchFamily="34" charset="0"/>
                      </a:endParaRPr>
                    </a:p>
                  </a:txBody>
                  <a:tcPr/>
                </a:tc>
                <a:tc>
                  <a:txBody>
                    <a:bodyPr/>
                    <a:lstStyle/>
                    <a:p>
                      <a:pPr algn="ctr"/>
                      <a:r>
                        <a:rPr lang="tr-TR" b="1" i="1" dirty="0" smtClean="0">
                          <a:latin typeface="Arial Narrow" pitchFamily="34" charset="0"/>
                        </a:rPr>
                        <a:t>60-89</a:t>
                      </a:r>
                      <a:endParaRPr lang="tr-TR" b="1" i="1" dirty="0">
                        <a:latin typeface="Arial Narrow" pitchFamily="34" charset="0"/>
                      </a:endParaRPr>
                    </a:p>
                  </a:txBody>
                  <a:tcPr/>
                </a:tc>
              </a:tr>
              <a:tr h="370840">
                <a:tc>
                  <a:txBody>
                    <a:bodyPr/>
                    <a:lstStyle/>
                    <a:p>
                      <a:r>
                        <a:rPr lang="tr-TR" b="1" i="1" dirty="0" err="1" smtClean="0">
                          <a:latin typeface="Arial Narrow" pitchFamily="34" charset="0"/>
                        </a:rPr>
                        <a:t>Thoracic</a:t>
                      </a:r>
                      <a:r>
                        <a:rPr lang="tr-TR" b="1" i="1" dirty="0" smtClean="0">
                          <a:latin typeface="Arial Narrow" pitchFamily="34" charset="0"/>
                        </a:rPr>
                        <a:t> </a:t>
                      </a:r>
                      <a:r>
                        <a:rPr lang="tr-TR" b="1" i="1" dirty="0" err="1" smtClean="0">
                          <a:latin typeface="Arial Narrow" pitchFamily="34" charset="0"/>
                        </a:rPr>
                        <a:t>empyema</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76</a:t>
                      </a:r>
                    </a:p>
                  </a:txBody>
                  <a:tcPr/>
                </a:tc>
              </a:tr>
              <a:tr h="370840">
                <a:tc>
                  <a:txBody>
                    <a:bodyPr/>
                    <a:lstStyle/>
                    <a:p>
                      <a:r>
                        <a:rPr lang="tr-TR" b="1" i="1" dirty="0" err="1" smtClean="0">
                          <a:latin typeface="Arial Narrow" pitchFamily="34" charset="0"/>
                        </a:rPr>
                        <a:t>Perirectal</a:t>
                      </a:r>
                      <a:r>
                        <a:rPr lang="tr-TR" b="1" i="1" dirty="0" smtClean="0">
                          <a:latin typeface="Arial Narrow" pitchFamily="34" charset="0"/>
                        </a:rPr>
                        <a:t> </a:t>
                      </a:r>
                      <a:r>
                        <a:rPr lang="tr-TR" b="1" i="1" dirty="0" err="1" smtClean="0">
                          <a:latin typeface="Arial Narrow" pitchFamily="34" charset="0"/>
                        </a:rPr>
                        <a:t>abscess</a:t>
                      </a:r>
                      <a:r>
                        <a:rPr lang="tr-TR" b="1" i="1" dirty="0" smtClean="0">
                          <a:latin typeface="Arial Narrow" pitchFamily="34" charset="0"/>
                        </a:rPr>
                        <a:t> </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75</a:t>
                      </a:r>
                    </a:p>
                  </a:txBody>
                  <a:tcPr/>
                </a:tc>
              </a:tr>
              <a:tr h="370840">
                <a:tc>
                  <a:txBody>
                    <a:bodyPr/>
                    <a:lstStyle/>
                    <a:p>
                      <a:r>
                        <a:rPr lang="tr-TR" b="1" i="1" dirty="0" err="1" smtClean="0">
                          <a:latin typeface="Arial Narrow" pitchFamily="34" charset="0"/>
                        </a:rPr>
                        <a:t>Chronic</a:t>
                      </a:r>
                      <a:r>
                        <a:rPr lang="tr-TR" b="1" i="1" dirty="0" smtClean="0">
                          <a:latin typeface="Arial Narrow" pitchFamily="34" charset="0"/>
                        </a:rPr>
                        <a:t> </a:t>
                      </a:r>
                      <a:r>
                        <a:rPr lang="tr-TR" b="1" i="1" dirty="0" err="1" smtClean="0">
                          <a:latin typeface="Arial Narrow" pitchFamily="34" charset="0"/>
                        </a:rPr>
                        <a:t>sinusitis</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52</a:t>
                      </a:r>
                    </a:p>
                  </a:txBody>
                  <a:tcPr/>
                </a:tc>
              </a:tr>
              <a:tr h="370840">
                <a:tc>
                  <a:txBody>
                    <a:bodyPr/>
                    <a:lstStyle/>
                    <a:p>
                      <a:r>
                        <a:rPr lang="tr-TR" b="1" i="1" dirty="0" smtClean="0">
                          <a:latin typeface="Arial Narrow" pitchFamily="34" charset="0"/>
                        </a:rPr>
                        <a:t>Post </a:t>
                      </a:r>
                      <a:r>
                        <a:rPr lang="tr-TR" b="1" i="1" dirty="0" err="1" smtClean="0">
                          <a:latin typeface="Arial Narrow" pitchFamily="34" charset="0"/>
                        </a:rPr>
                        <a:t>appendectomy</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40</a:t>
                      </a:r>
                    </a:p>
                  </a:txBody>
                  <a:tcPr/>
                </a:tc>
              </a:tr>
              <a:tr h="370840">
                <a:tc>
                  <a:txBody>
                    <a:bodyPr/>
                    <a:lstStyle/>
                    <a:p>
                      <a:r>
                        <a:rPr lang="tr-TR" b="1" i="1" dirty="0" err="1" smtClean="0">
                          <a:latin typeface="Arial Narrow" pitchFamily="34" charset="0"/>
                        </a:rPr>
                        <a:t>Bacteremia</a:t>
                      </a:r>
                      <a:endParaRPr lang="tr-TR" b="1" i="1" dirty="0">
                        <a:latin typeface="Arial Narrow"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i="1" dirty="0" smtClean="0">
                          <a:latin typeface="Arial Narrow" pitchFamily="34" charset="0"/>
                        </a:rPr>
                        <a:t>6-10</a:t>
                      </a:r>
                    </a:p>
                  </a:txBody>
                  <a:tcPr/>
                </a:tc>
              </a:tr>
            </a:tbl>
          </a:graphicData>
        </a:graphic>
      </p:graphicFrame>
      <p:sp>
        <p:nvSpPr>
          <p:cNvPr id="8" name="Dikdörtgen 7"/>
          <p:cNvSpPr/>
          <p:nvPr/>
        </p:nvSpPr>
        <p:spPr>
          <a:xfrm>
            <a:off x="6228184" y="6300028"/>
            <a:ext cx="2271776" cy="369332"/>
          </a:xfrm>
          <a:prstGeom prst="rect">
            <a:avLst/>
          </a:prstGeom>
        </p:spPr>
        <p:txBody>
          <a:bodyPr wrap="none">
            <a:spAutoFit/>
          </a:bodyPr>
          <a:lstStyle/>
          <a:p>
            <a:r>
              <a:rPr lang="tr-TR" b="1" i="1" dirty="0" err="1" smtClean="0">
                <a:latin typeface="Arial Narrow" pitchFamily="34" charset="0"/>
              </a:rPr>
              <a:t>Finegold</a:t>
            </a:r>
            <a:r>
              <a:rPr lang="tr-TR" b="1" i="1" dirty="0" smtClean="0">
                <a:latin typeface="Arial Narrow" pitchFamily="34" charset="0"/>
              </a:rPr>
              <a:t> SM et al. 2000</a:t>
            </a:r>
            <a:endParaRPr lang="tr-TR" b="1" i="1" dirty="0">
              <a:latin typeface="Arial Narrow" pitchFamily="34" charset="0"/>
            </a:endParaRPr>
          </a:p>
        </p:txBody>
      </p:sp>
    </p:spTree>
    <p:extLst>
      <p:ext uri="{BB962C8B-B14F-4D97-AF65-F5344CB8AC3E}">
        <p14:creationId xmlns:p14="http://schemas.microsoft.com/office/powerpoint/2010/main" val="188053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917848"/>
            <a:ext cx="8640960" cy="1143000"/>
          </a:xfrm>
        </p:spPr>
        <p:txBody>
          <a:bodyPr>
            <a:noAutofit/>
          </a:bodyPr>
          <a:lstStyle/>
          <a:p>
            <a:pPr algn="ctr"/>
            <a:r>
              <a:rPr lang="en-US" sz="4000" b="1" i="1" dirty="0">
                <a:solidFill>
                  <a:srgbClr val="C00000"/>
                </a:solidFill>
                <a:latin typeface="Arial Narrow" pitchFamily="34" charset="0"/>
              </a:rPr>
              <a:t>FACTORS RESPONSIBLE </a:t>
            </a:r>
            <a:r>
              <a:rPr lang="en-US" sz="4000" b="1" i="1" dirty="0" smtClean="0">
                <a:solidFill>
                  <a:srgbClr val="C00000"/>
                </a:solidFill>
                <a:latin typeface="Arial Narrow" pitchFamily="34" charset="0"/>
              </a:rPr>
              <a:t>FOR</a:t>
            </a:r>
            <a:r>
              <a:rPr lang="tr-TR" sz="4000" b="1" i="1" dirty="0" smtClean="0">
                <a:solidFill>
                  <a:srgbClr val="C00000"/>
                </a:solidFill>
                <a:latin typeface="Arial Narrow" pitchFamily="34" charset="0"/>
              </a:rPr>
              <a:t> </a:t>
            </a:r>
            <a:r>
              <a:rPr lang="en-US" sz="4000" b="1" i="1" dirty="0" smtClean="0">
                <a:solidFill>
                  <a:srgbClr val="C00000"/>
                </a:solidFill>
                <a:latin typeface="Arial Narrow" pitchFamily="34" charset="0"/>
              </a:rPr>
              <a:t>THEIR </a:t>
            </a:r>
            <a:r>
              <a:rPr lang="en-US" sz="4000" b="1" i="1" dirty="0">
                <a:solidFill>
                  <a:srgbClr val="C00000"/>
                </a:solidFill>
                <a:latin typeface="Arial Narrow" pitchFamily="34" charset="0"/>
              </a:rPr>
              <a:t>VIRULENCE</a:t>
            </a:r>
            <a:endParaRPr lang="tr-TR" sz="4000" b="1" i="1" dirty="0">
              <a:solidFill>
                <a:srgbClr val="C00000"/>
              </a:solidFill>
              <a:latin typeface="Arial Narrow" pitchFamily="34" charset="0"/>
            </a:endParaRPr>
          </a:p>
        </p:txBody>
      </p:sp>
      <p:sp>
        <p:nvSpPr>
          <p:cNvPr id="3" name="İçerik Yer Tutucusu 2"/>
          <p:cNvSpPr>
            <a:spLocks noGrp="1"/>
          </p:cNvSpPr>
          <p:nvPr>
            <p:ph idx="1"/>
          </p:nvPr>
        </p:nvSpPr>
        <p:spPr>
          <a:xfrm>
            <a:off x="457200" y="2280240"/>
            <a:ext cx="8229600" cy="4389120"/>
          </a:xfrm>
        </p:spPr>
        <p:txBody>
          <a:bodyPr>
            <a:normAutofit fontScale="92500" lnSpcReduction="10000"/>
          </a:bodyPr>
          <a:lstStyle/>
          <a:p>
            <a:pPr marL="0" indent="0">
              <a:buNone/>
            </a:pPr>
            <a:r>
              <a:rPr lang="tr-TR" b="1" i="1" dirty="0">
                <a:latin typeface="Arial Narrow" pitchFamily="34" charset="0"/>
              </a:rPr>
              <a:t>1. </a:t>
            </a:r>
            <a:r>
              <a:rPr lang="tr-TR" b="1" i="1" dirty="0" err="1">
                <a:latin typeface="Arial Narrow" pitchFamily="34" charset="0"/>
              </a:rPr>
              <a:t>Lipopolysaccharide</a:t>
            </a:r>
            <a:endParaRPr lang="tr-TR" b="1" i="1" dirty="0">
              <a:latin typeface="Arial Narrow" pitchFamily="34" charset="0"/>
            </a:endParaRPr>
          </a:p>
          <a:p>
            <a:pPr marL="0" indent="0">
              <a:buNone/>
            </a:pPr>
            <a:r>
              <a:rPr lang="tr-TR" b="1" i="1" dirty="0" smtClean="0">
                <a:latin typeface="Arial Narrow" pitchFamily="34" charset="0"/>
              </a:rPr>
              <a:t>	- </a:t>
            </a:r>
            <a:r>
              <a:rPr lang="tr-TR" b="1" i="1" dirty="0" err="1">
                <a:latin typeface="Arial Narrow" pitchFamily="34" charset="0"/>
              </a:rPr>
              <a:t>promotes</a:t>
            </a:r>
            <a:r>
              <a:rPr lang="tr-TR" b="1" i="1" dirty="0">
                <a:latin typeface="Arial Narrow" pitchFamily="34" charset="0"/>
              </a:rPr>
              <a:t> </a:t>
            </a:r>
            <a:r>
              <a:rPr lang="tr-TR" b="1" i="1" dirty="0" err="1">
                <a:latin typeface="Arial Narrow" pitchFamily="34" charset="0"/>
              </a:rPr>
              <a:t>abscess</a:t>
            </a:r>
            <a:r>
              <a:rPr lang="tr-TR" b="1" i="1" dirty="0">
                <a:latin typeface="Arial Narrow" pitchFamily="34" charset="0"/>
              </a:rPr>
              <a:t> </a:t>
            </a:r>
            <a:r>
              <a:rPr lang="tr-TR" b="1" i="1" dirty="0" err="1">
                <a:latin typeface="Arial Narrow" pitchFamily="34" charset="0"/>
              </a:rPr>
              <a:t>formation</a:t>
            </a:r>
            <a:r>
              <a:rPr lang="tr-TR" b="1" i="1" dirty="0">
                <a:latin typeface="Arial Narrow" pitchFamily="34" charset="0"/>
              </a:rPr>
              <a:t>, </a:t>
            </a:r>
            <a:r>
              <a:rPr lang="tr-TR" b="1" i="1" dirty="0" err="1">
                <a:latin typeface="Arial Narrow" pitchFamily="34" charset="0"/>
              </a:rPr>
              <a:t>enhanced</a:t>
            </a:r>
            <a:r>
              <a:rPr lang="tr-TR" b="1" i="1" dirty="0">
                <a:latin typeface="Arial Narrow" pitchFamily="34" charset="0"/>
              </a:rPr>
              <a:t> </a:t>
            </a:r>
            <a:r>
              <a:rPr lang="tr-TR" b="1" i="1" dirty="0" err="1">
                <a:latin typeface="Arial Narrow" pitchFamily="34" charset="0"/>
              </a:rPr>
              <a:t>coagulation</a:t>
            </a:r>
            <a:endParaRPr lang="tr-TR" b="1" i="1" dirty="0">
              <a:latin typeface="Arial Narrow" pitchFamily="34" charset="0"/>
            </a:endParaRPr>
          </a:p>
          <a:p>
            <a:pPr marL="0" indent="0">
              <a:buNone/>
            </a:pPr>
            <a:r>
              <a:rPr lang="tr-TR" b="1" i="1" dirty="0">
                <a:latin typeface="Arial Narrow" pitchFamily="34" charset="0"/>
              </a:rPr>
              <a:t>2. </a:t>
            </a:r>
            <a:r>
              <a:rPr lang="tr-TR" b="1" i="1" dirty="0" err="1">
                <a:latin typeface="Arial Narrow" pitchFamily="34" charset="0"/>
              </a:rPr>
              <a:t>Polysaccharide</a:t>
            </a:r>
            <a:r>
              <a:rPr lang="tr-TR" b="1" i="1" dirty="0">
                <a:latin typeface="Arial Narrow" pitchFamily="34" charset="0"/>
              </a:rPr>
              <a:t> </a:t>
            </a:r>
            <a:r>
              <a:rPr lang="tr-TR" b="1" i="1" dirty="0" err="1">
                <a:latin typeface="Arial Narrow" pitchFamily="34" charset="0"/>
              </a:rPr>
              <a:t>capsule</a:t>
            </a:r>
            <a:endParaRPr lang="tr-TR" b="1" i="1" dirty="0">
              <a:latin typeface="Arial Narrow" pitchFamily="34" charset="0"/>
            </a:endParaRPr>
          </a:p>
          <a:p>
            <a:pPr marL="0" indent="0">
              <a:buNone/>
            </a:pPr>
            <a:r>
              <a:rPr lang="tr-TR" b="1" i="1" dirty="0" smtClean="0">
                <a:latin typeface="Arial Narrow" pitchFamily="34" charset="0"/>
              </a:rPr>
              <a:t>	- </a:t>
            </a:r>
            <a:r>
              <a:rPr lang="tr-TR" b="1" i="1" dirty="0" err="1">
                <a:latin typeface="Arial Narrow" pitchFamily="34" charset="0"/>
              </a:rPr>
              <a:t>correlated</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a:latin typeface="Arial Narrow" pitchFamily="34" charset="0"/>
              </a:rPr>
              <a:t>abscess</a:t>
            </a:r>
            <a:r>
              <a:rPr lang="tr-TR" b="1" i="1" dirty="0">
                <a:latin typeface="Arial Narrow" pitchFamily="34" charset="0"/>
              </a:rPr>
              <a:t> </a:t>
            </a:r>
            <a:r>
              <a:rPr lang="tr-TR" b="1" i="1" dirty="0" err="1">
                <a:latin typeface="Arial Narrow" pitchFamily="34" charset="0"/>
              </a:rPr>
              <a:t>production</a:t>
            </a:r>
            <a:endParaRPr lang="tr-TR" b="1" i="1" dirty="0">
              <a:latin typeface="Arial Narrow" pitchFamily="34" charset="0"/>
            </a:endParaRPr>
          </a:p>
          <a:p>
            <a:pPr marL="0" indent="0">
              <a:buNone/>
            </a:pPr>
            <a:r>
              <a:rPr lang="tr-TR" b="1" i="1" dirty="0">
                <a:latin typeface="Arial Narrow" pitchFamily="34" charset="0"/>
              </a:rPr>
              <a:t>3. </a:t>
            </a:r>
            <a:r>
              <a:rPr lang="tr-TR" b="1" i="1" dirty="0" err="1">
                <a:latin typeface="Arial Narrow" pitchFamily="34" charset="0"/>
              </a:rPr>
              <a:t>Enzymes</a:t>
            </a:r>
            <a:endParaRPr lang="tr-TR" b="1" i="1" dirty="0">
              <a:latin typeface="Arial Narrow" pitchFamily="34" charset="0"/>
            </a:endParaRPr>
          </a:p>
          <a:p>
            <a:pPr marL="0" indent="0">
              <a:buNone/>
            </a:pPr>
            <a:r>
              <a:rPr lang="tr-TR" b="1" i="1" dirty="0" smtClean="0">
                <a:latin typeface="Arial Narrow" pitchFamily="34" charset="0"/>
              </a:rPr>
              <a:t>	a</a:t>
            </a:r>
            <a:r>
              <a:rPr lang="tr-TR" b="1" i="1" dirty="0">
                <a:latin typeface="Arial Narrow" pitchFamily="34" charset="0"/>
              </a:rPr>
              <a:t>. </a:t>
            </a:r>
            <a:r>
              <a:rPr lang="tr-TR" b="1" i="1" dirty="0" err="1">
                <a:latin typeface="Arial Narrow" pitchFamily="34" charset="0"/>
              </a:rPr>
              <a:t>Collagenase</a:t>
            </a:r>
            <a:endParaRPr lang="tr-TR" b="1" i="1" dirty="0">
              <a:latin typeface="Arial Narrow" pitchFamily="34" charset="0"/>
            </a:endParaRPr>
          </a:p>
          <a:p>
            <a:pPr marL="0" indent="0">
              <a:buNone/>
            </a:pPr>
            <a:r>
              <a:rPr lang="tr-TR" b="1" i="1" dirty="0" smtClean="0">
                <a:latin typeface="Arial Narrow" pitchFamily="34" charset="0"/>
              </a:rPr>
              <a:t>	b</a:t>
            </a:r>
            <a:r>
              <a:rPr lang="tr-TR" b="1" i="1" dirty="0">
                <a:latin typeface="Arial Narrow" pitchFamily="34" charset="0"/>
              </a:rPr>
              <a:t>. </a:t>
            </a:r>
            <a:r>
              <a:rPr lang="tr-TR" b="1" i="1" dirty="0" err="1">
                <a:latin typeface="Arial Narrow" pitchFamily="34" charset="0"/>
              </a:rPr>
              <a:t>Heparinize</a:t>
            </a:r>
            <a:endParaRPr lang="tr-TR" b="1" i="1" dirty="0">
              <a:latin typeface="Arial Narrow" pitchFamily="34" charset="0"/>
            </a:endParaRPr>
          </a:p>
          <a:p>
            <a:pPr marL="0" indent="0">
              <a:buNone/>
            </a:pPr>
            <a:r>
              <a:rPr lang="tr-TR" b="1" i="1" dirty="0" smtClean="0">
                <a:latin typeface="Arial Narrow" pitchFamily="34" charset="0"/>
              </a:rPr>
              <a:t>		* </a:t>
            </a:r>
            <a:r>
              <a:rPr lang="tr-TR" b="1" i="1" dirty="0" err="1">
                <a:solidFill>
                  <a:schemeClr val="accent1">
                    <a:lumMod val="50000"/>
                  </a:schemeClr>
                </a:solidFill>
                <a:latin typeface="Arial Narrow" pitchFamily="34" charset="0"/>
              </a:rPr>
              <a:t>develop</a:t>
            </a:r>
            <a:r>
              <a:rPr lang="tr-TR" b="1" i="1" dirty="0">
                <a:solidFill>
                  <a:schemeClr val="accent1">
                    <a:lumMod val="50000"/>
                  </a:schemeClr>
                </a:solidFill>
                <a:latin typeface="Arial Narrow" pitchFamily="34" charset="0"/>
              </a:rPr>
              <a:t> </a:t>
            </a:r>
            <a:r>
              <a:rPr lang="tr-TR" b="1" i="1" dirty="0" err="1">
                <a:solidFill>
                  <a:schemeClr val="accent1">
                    <a:lumMod val="50000"/>
                  </a:schemeClr>
                </a:solidFill>
                <a:latin typeface="Arial Narrow" pitchFamily="34" charset="0"/>
              </a:rPr>
              <a:t>thrombophlebitis</a:t>
            </a:r>
            <a:r>
              <a:rPr lang="tr-TR" b="1" i="1" dirty="0">
                <a:solidFill>
                  <a:schemeClr val="accent1">
                    <a:lumMod val="50000"/>
                  </a:schemeClr>
                </a:solidFill>
                <a:latin typeface="Arial Narrow" pitchFamily="34" charset="0"/>
              </a:rPr>
              <a:t> &amp; </a:t>
            </a:r>
            <a:r>
              <a:rPr lang="tr-TR" b="1" i="1" dirty="0" err="1">
                <a:solidFill>
                  <a:schemeClr val="accent1">
                    <a:lumMod val="50000"/>
                  </a:schemeClr>
                </a:solidFill>
                <a:latin typeface="Arial Narrow" pitchFamily="34" charset="0"/>
              </a:rPr>
              <a:t>septic</a:t>
            </a:r>
            <a:r>
              <a:rPr lang="tr-TR" b="1" i="1" dirty="0">
                <a:solidFill>
                  <a:schemeClr val="accent1">
                    <a:lumMod val="50000"/>
                  </a:schemeClr>
                </a:solidFill>
                <a:latin typeface="Arial Narrow" pitchFamily="34" charset="0"/>
              </a:rPr>
              <a:t> </a:t>
            </a:r>
            <a:r>
              <a:rPr lang="tr-TR" b="1" i="1" dirty="0" err="1">
                <a:solidFill>
                  <a:schemeClr val="accent1">
                    <a:lumMod val="50000"/>
                  </a:schemeClr>
                </a:solidFill>
                <a:latin typeface="Arial Narrow" pitchFamily="34" charset="0"/>
              </a:rPr>
              <a:t>emboli</a:t>
            </a:r>
            <a:endParaRPr lang="tr-TR" b="1" i="1" dirty="0">
              <a:solidFill>
                <a:schemeClr val="accent1">
                  <a:lumMod val="50000"/>
                </a:schemeClr>
              </a:solidFill>
              <a:latin typeface="Arial Narrow" pitchFamily="34" charset="0"/>
            </a:endParaRPr>
          </a:p>
          <a:p>
            <a:pPr marL="0" indent="0">
              <a:buNone/>
            </a:pPr>
            <a:r>
              <a:rPr lang="tr-TR" b="1" i="1" dirty="0">
                <a:latin typeface="Arial Narrow" pitchFamily="34" charset="0"/>
              </a:rPr>
              <a:t>4. </a:t>
            </a:r>
            <a:r>
              <a:rPr lang="tr-TR" b="1" i="1" dirty="0" err="1">
                <a:latin typeface="Arial Narrow" pitchFamily="34" charset="0"/>
              </a:rPr>
              <a:t>Short</a:t>
            </a:r>
            <a:r>
              <a:rPr lang="tr-TR" b="1" i="1" dirty="0">
                <a:latin typeface="Arial Narrow" pitchFamily="34" charset="0"/>
              </a:rPr>
              <a:t> </a:t>
            </a:r>
            <a:r>
              <a:rPr lang="tr-TR" b="1" i="1" dirty="0" err="1">
                <a:latin typeface="Arial Narrow" pitchFamily="34" charset="0"/>
              </a:rPr>
              <a:t>chained</a:t>
            </a:r>
            <a:r>
              <a:rPr lang="tr-TR" b="1" i="1" dirty="0">
                <a:latin typeface="Arial Narrow" pitchFamily="34" charset="0"/>
              </a:rPr>
              <a:t> </a:t>
            </a:r>
            <a:r>
              <a:rPr lang="tr-TR" b="1" i="1" dirty="0" err="1">
                <a:latin typeface="Arial Narrow" pitchFamily="34" charset="0"/>
              </a:rPr>
              <a:t>fatty</a:t>
            </a:r>
            <a:r>
              <a:rPr lang="tr-TR" b="1" i="1" dirty="0">
                <a:latin typeface="Arial Narrow" pitchFamily="34" charset="0"/>
              </a:rPr>
              <a:t> </a:t>
            </a:r>
            <a:r>
              <a:rPr lang="tr-TR" b="1" i="1" dirty="0" err="1">
                <a:latin typeface="Arial Narrow" pitchFamily="34" charset="0"/>
              </a:rPr>
              <a:t>acids</a:t>
            </a:r>
            <a:endParaRPr lang="tr-TR" b="1" i="1" dirty="0">
              <a:latin typeface="Arial Narrow" pitchFamily="34" charset="0"/>
            </a:endParaRPr>
          </a:p>
          <a:p>
            <a:pPr marL="0" indent="0">
              <a:buNone/>
            </a:pPr>
            <a:r>
              <a:rPr lang="tr-TR" b="1" i="1" dirty="0" smtClean="0">
                <a:latin typeface="Arial Narrow" pitchFamily="34" charset="0"/>
              </a:rPr>
              <a:t>	a</a:t>
            </a:r>
            <a:r>
              <a:rPr lang="tr-TR" b="1" i="1" dirty="0">
                <a:latin typeface="Arial Narrow" pitchFamily="34" charset="0"/>
              </a:rPr>
              <a:t>. </a:t>
            </a:r>
            <a:r>
              <a:rPr lang="tr-TR" b="1" i="1" dirty="0" err="1" smtClean="0">
                <a:latin typeface="Arial Narrow" pitchFamily="34" charset="0"/>
              </a:rPr>
              <a:t>Butyrate</a:t>
            </a:r>
            <a:r>
              <a:rPr lang="tr-TR" b="1" i="1" dirty="0" smtClean="0">
                <a:latin typeface="Arial Narrow" pitchFamily="34" charset="0"/>
              </a:rPr>
              <a:t> - </a:t>
            </a:r>
            <a:r>
              <a:rPr lang="tr-TR" b="1" i="1" dirty="0" err="1">
                <a:solidFill>
                  <a:schemeClr val="accent1">
                    <a:lumMod val="50000"/>
                  </a:schemeClr>
                </a:solidFill>
                <a:latin typeface="Arial Narrow" pitchFamily="34" charset="0"/>
              </a:rPr>
              <a:t>seen</a:t>
            </a:r>
            <a:r>
              <a:rPr lang="tr-TR" b="1" i="1" dirty="0">
                <a:solidFill>
                  <a:schemeClr val="accent1">
                    <a:lumMod val="50000"/>
                  </a:schemeClr>
                </a:solidFill>
                <a:latin typeface="Arial Narrow" pitchFamily="34" charset="0"/>
              </a:rPr>
              <a:t> in </a:t>
            </a:r>
            <a:r>
              <a:rPr lang="tr-TR" b="1" i="1" dirty="0" err="1">
                <a:solidFill>
                  <a:schemeClr val="accent1">
                    <a:lumMod val="50000"/>
                  </a:schemeClr>
                </a:solidFill>
                <a:latin typeface="Arial Narrow" pitchFamily="34" charset="0"/>
              </a:rPr>
              <a:t>dental</a:t>
            </a:r>
            <a:r>
              <a:rPr lang="tr-TR" b="1" i="1" dirty="0">
                <a:solidFill>
                  <a:schemeClr val="accent1">
                    <a:lumMod val="50000"/>
                  </a:schemeClr>
                </a:solidFill>
                <a:latin typeface="Arial Narrow" pitchFamily="34" charset="0"/>
              </a:rPr>
              <a:t> </a:t>
            </a:r>
            <a:r>
              <a:rPr lang="tr-TR" b="1" i="1" dirty="0" err="1">
                <a:solidFill>
                  <a:schemeClr val="accent1">
                    <a:lumMod val="50000"/>
                  </a:schemeClr>
                </a:solidFill>
                <a:latin typeface="Arial Narrow" pitchFamily="34" charset="0"/>
              </a:rPr>
              <a:t>plaque</a:t>
            </a:r>
            <a:endParaRPr lang="tr-TR" b="1" i="1" dirty="0">
              <a:solidFill>
                <a:schemeClr val="accent1">
                  <a:lumMod val="50000"/>
                </a:schemeClr>
              </a:solidFill>
              <a:latin typeface="Arial Narrow" pitchFamily="34" charset="0"/>
            </a:endParaRPr>
          </a:p>
          <a:p>
            <a:pPr marL="0" indent="0">
              <a:buNone/>
            </a:pPr>
            <a:r>
              <a:rPr lang="tr-TR" b="1" i="1" dirty="0" smtClean="0">
                <a:latin typeface="Arial Narrow" pitchFamily="34" charset="0"/>
              </a:rPr>
              <a:t>	b</a:t>
            </a:r>
            <a:r>
              <a:rPr lang="tr-TR" b="1" i="1" dirty="0">
                <a:latin typeface="Arial Narrow" pitchFamily="34" charset="0"/>
              </a:rPr>
              <a:t>. </a:t>
            </a:r>
            <a:r>
              <a:rPr lang="tr-TR" b="1" i="1" dirty="0" err="1" smtClean="0">
                <a:latin typeface="Arial Narrow" pitchFamily="34" charset="0"/>
              </a:rPr>
              <a:t>Succinic</a:t>
            </a:r>
            <a:r>
              <a:rPr lang="tr-TR" b="1" i="1" dirty="0" smtClean="0">
                <a:latin typeface="Arial Narrow" pitchFamily="34" charset="0"/>
              </a:rPr>
              <a:t> </a:t>
            </a:r>
            <a:r>
              <a:rPr lang="tr-TR" b="1" i="1" dirty="0" err="1">
                <a:latin typeface="Arial Narrow" pitchFamily="34" charset="0"/>
              </a:rPr>
              <a:t>acid</a:t>
            </a:r>
            <a:r>
              <a:rPr lang="tr-TR" b="1" i="1" dirty="0">
                <a:latin typeface="Arial Narrow" pitchFamily="34" charset="0"/>
              </a:rPr>
              <a:t> </a:t>
            </a:r>
            <a:r>
              <a:rPr lang="tr-TR" b="1" i="1" dirty="0" smtClean="0">
                <a:latin typeface="Arial Narrow" pitchFamily="34" charset="0"/>
              </a:rPr>
              <a:t>- </a:t>
            </a:r>
            <a:r>
              <a:rPr lang="tr-TR" b="1" i="1" dirty="0" err="1">
                <a:solidFill>
                  <a:schemeClr val="accent1">
                    <a:lumMod val="50000"/>
                  </a:schemeClr>
                </a:solidFill>
                <a:latin typeface="Arial Narrow" pitchFamily="34" charset="0"/>
              </a:rPr>
              <a:t>reduces</a:t>
            </a:r>
            <a:r>
              <a:rPr lang="tr-TR" b="1" i="1" dirty="0">
                <a:solidFill>
                  <a:schemeClr val="accent1">
                    <a:lumMod val="50000"/>
                  </a:schemeClr>
                </a:solidFill>
                <a:latin typeface="Arial Narrow" pitchFamily="34" charset="0"/>
              </a:rPr>
              <a:t> </a:t>
            </a:r>
            <a:r>
              <a:rPr lang="tr-TR" b="1" i="1" dirty="0" err="1">
                <a:solidFill>
                  <a:schemeClr val="accent1">
                    <a:lumMod val="50000"/>
                  </a:schemeClr>
                </a:solidFill>
                <a:latin typeface="Arial Narrow" pitchFamily="34" charset="0"/>
              </a:rPr>
              <a:t>phagocytic</a:t>
            </a:r>
            <a:r>
              <a:rPr lang="tr-TR" b="1" i="1" dirty="0">
                <a:solidFill>
                  <a:schemeClr val="accent1">
                    <a:lumMod val="50000"/>
                  </a:schemeClr>
                </a:solidFill>
                <a:latin typeface="Arial Narrow" pitchFamily="34" charset="0"/>
              </a:rPr>
              <a:t> </a:t>
            </a:r>
            <a:r>
              <a:rPr lang="tr-TR" b="1" i="1" dirty="0" err="1">
                <a:solidFill>
                  <a:schemeClr val="accent1">
                    <a:lumMod val="50000"/>
                  </a:schemeClr>
                </a:solidFill>
                <a:latin typeface="Arial Narrow" pitchFamily="34" charset="0"/>
              </a:rPr>
              <a:t>killing</a:t>
            </a:r>
            <a:endParaRPr lang="tr-TR" b="1" i="1" dirty="0">
              <a:solidFill>
                <a:schemeClr val="accent1">
                  <a:lumMod val="50000"/>
                </a:schemeClr>
              </a:solidFill>
              <a:latin typeface="Arial Narrow" pitchFamily="34" charset="0"/>
            </a:endParaRPr>
          </a:p>
        </p:txBody>
      </p:sp>
    </p:spTree>
    <p:extLst>
      <p:ext uri="{BB962C8B-B14F-4D97-AF65-F5344CB8AC3E}">
        <p14:creationId xmlns:p14="http://schemas.microsoft.com/office/powerpoint/2010/main" val="1418553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61864"/>
            <a:ext cx="8229600" cy="1143000"/>
          </a:xfrm>
        </p:spPr>
        <p:txBody>
          <a:bodyPr>
            <a:noAutofit/>
          </a:bodyPr>
          <a:lstStyle/>
          <a:p>
            <a:pPr algn="ctr"/>
            <a:r>
              <a:rPr lang="en-US" sz="4000" b="1" i="1" dirty="0">
                <a:solidFill>
                  <a:srgbClr val="C00000"/>
                </a:solidFill>
                <a:effectLst/>
                <a:latin typeface="Arial Narrow" panose="020B0606020202030204" pitchFamily="34" charset="0"/>
              </a:rPr>
              <a:t>Multiplication of the opportunistic</a:t>
            </a:r>
            <a:br>
              <a:rPr lang="en-US" sz="4000" b="1" i="1" dirty="0">
                <a:solidFill>
                  <a:srgbClr val="C00000"/>
                </a:solidFill>
                <a:effectLst/>
                <a:latin typeface="Arial Narrow" panose="020B0606020202030204" pitchFamily="34" charset="0"/>
              </a:rPr>
            </a:br>
            <a:r>
              <a:rPr lang="en-US" sz="4000" b="1" i="1" dirty="0">
                <a:solidFill>
                  <a:srgbClr val="C00000"/>
                </a:solidFill>
                <a:effectLst/>
                <a:latin typeface="Arial Narrow" panose="020B0606020202030204" pitchFamily="34" charset="0"/>
              </a:rPr>
              <a:t>pathogens is facilitated by:</a:t>
            </a:r>
            <a:endParaRPr lang="tr-TR" sz="4000" b="1" i="1" dirty="0">
              <a:solidFill>
                <a:srgbClr val="C00000"/>
              </a:solidFill>
              <a:effectLst/>
              <a:latin typeface="Arial Narrow" panose="020B0606020202030204" pitchFamily="34" charset="0"/>
            </a:endParaRPr>
          </a:p>
        </p:txBody>
      </p:sp>
      <p:sp>
        <p:nvSpPr>
          <p:cNvPr id="3" name="İçerik Yer Tutucusu 2"/>
          <p:cNvSpPr>
            <a:spLocks noGrp="1"/>
          </p:cNvSpPr>
          <p:nvPr>
            <p:ph idx="1"/>
          </p:nvPr>
        </p:nvSpPr>
        <p:spPr>
          <a:xfrm>
            <a:off x="179512" y="2420888"/>
            <a:ext cx="8784976" cy="3903712"/>
          </a:xfrm>
        </p:spPr>
        <p:txBody>
          <a:bodyPr>
            <a:normAutofit/>
          </a:bodyPr>
          <a:lstStyle/>
          <a:p>
            <a:pPr marL="0" indent="0">
              <a:buNone/>
            </a:pPr>
            <a:r>
              <a:rPr lang="en-US" b="1" i="1" dirty="0">
                <a:latin typeface="Arial Narrow" pitchFamily="34" charset="0"/>
              </a:rPr>
              <a:t>1. Inhibition of phagocytosis &amp; </a:t>
            </a:r>
            <a:r>
              <a:rPr lang="en-US" b="1" i="1" dirty="0" smtClean="0">
                <a:latin typeface="Arial Narrow" pitchFamily="34" charset="0"/>
              </a:rPr>
              <a:t>intracellular</a:t>
            </a:r>
            <a:r>
              <a:rPr lang="tr-TR" b="1" i="1" dirty="0" smtClean="0">
                <a:latin typeface="Arial Narrow" pitchFamily="34" charset="0"/>
              </a:rPr>
              <a:t> </a:t>
            </a:r>
            <a:r>
              <a:rPr lang="en-US" b="1" i="1" dirty="0" smtClean="0">
                <a:latin typeface="Arial Narrow" pitchFamily="34" charset="0"/>
              </a:rPr>
              <a:t>killing</a:t>
            </a:r>
            <a:r>
              <a:rPr lang="tr-TR" b="1" i="1" dirty="0" smtClean="0">
                <a:latin typeface="Arial Narrow" pitchFamily="34" charset="0"/>
              </a:rPr>
              <a:t> </a:t>
            </a:r>
            <a:r>
              <a:rPr lang="en-US" b="1" i="1" dirty="0" smtClean="0">
                <a:latin typeface="Arial Narrow" pitchFamily="34" charset="0"/>
              </a:rPr>
              <a:t>by </a:t>
            </a:r>
            <a:r>
              <a:rPr lang="en-US" b="1" i="1" dirty="0">
                <a:latin typeface="Arial Narrow" pitchFamily="34" charset="0"/>
              </a:rPr>
              <a:t>PMN in </a:t>
            </a:r>
            <a:r>
              <a:rPr lang="tr-TR" b="1" i="1" dirty="0" smtClean="0">
                <a:latin typeface="Arial Narrow" pitchFamily="34" charset="0"/>
              </a:rPr>
              <a:t>t</a:t>
            </a:r>
            <a:r>
              <a:rPr lang="en-US" b="1" i="1" dirty="0" smtClean="0">
                <a:latin typeface="Arial Narrow" pitchFamily="34" charset="0"/>
              </a:rPr>
              <a:t>he </a:t>
            </a:r>
            <a:r>
              <a:rPr lang="en-US" b="1" i="1" dirty="0">
                <a:latin typeface="Arial Narrow" pitchFamily="34" charset="0"/>
              </a:rPr>
              <a:t>presence of </a:t>
            </a:r>
            <a:r>
              <a:rPr lang="en-US" b="1" i="1" dirty="0" err="1">
                <a:latin typeface="Arial Narrow" pitchFamily="34" charset="0"/>
              </a:rPr>
              <a:t>Bacteroides</a:t>
            </a:r>
            <a:r>
              <a:rPr lang="en-US" b="1" i="1" dirty="0">
                <a:latin typeface="Arial Narrow" pitchFamily="34" charset="0"/>
              </a:rPr>
              <a:t> by:</a:t>
            </a:r>
          </a:p>
          <a:p>
            <a:pPr marL="0" indent="0">
              <a:buNone/>
            </a:pPr>
            <a:r>
              <a:rPr lang="tr-TR" b="1" i="1" dirty="0" smtClean="0">
                <a:latin typeface="Arial Narrow" pitchFamily="34" charset="0"/>
              </a:rPr>
              <a:t>	</a:t>
            </a:r>
            <a:r>
              <a:rPr lang="en-US" b="1" i="1" dirty="0" smtClean="0">
                <a:latin typeface="Arial Narrow" pitchFamily="34" charset="0"/>
              </a:rPr>
              <a:t>a</a:t>
            </a:r>
            <a:r>
              <a:rPr lang="en-US" b="1" i="1" dirty="0">
                <a:latin typeface="Arial Narrow" pitchFamily="34" charset="0"/>
              </a:rPr>
              <a:t>. competition of </a:t>
            </a:r>
            <a:r>
              <a:rPr lang="en-US" b="1" i="1" dirty="0" err="1">
                <a:latin typeface="Arial Narrow" pitchFamily="34" charset="0"/>
              </a:rPr>
              <a:t>opsonins</a:t>
            </a:r>
            <a:endParaRPr lang="en-US" b="1" i="1" dirty="0">
              <a:latin typeface="Arial Narrow" pitchFamily="34" charset="0"/>
            </a:endParaRPr>
          </a:p>
          <a:p>
            <a:pPr marL="0" indent="0">
              <a:buNone/>
            </a:pPr>
            <a:r>
              <a:rPr lang="tr-TR" b="1" i="1" dirty="0" smtClean="0">
                <a:latin typeface="Arial Narrow" pitchFamily="34" charset="0"/>
              </a:rPr>
              <a:t>	</a:t>
            </a:r>
            <a:r>
              <a:rPr lang="en-US" b="1" i="1" dirty="0" smtClean="0">
                <a:latin typeface="Arial Narrow" pitchFamily="34" charset="0"/>
              </a:rPr>
              <a:t>b</a:t>
            </a:r>
            <a:r>
              <a:rPr lang="en-US" b="1" i="1" dirty="0">
                <a:latin typeface="Arial Narrow" pitchFamily="34" charset="0"/>
              </a:rPr>
              <a:t>. inhibition by capsular materials</a:t>
            </a:r>
          </a:p>
          <a:p>
            <a:pPr marL="0" indent="0">
              <a:buNone/>
            </a:pPr>
            <a:r>
              <a:rPr lang="en-US" b="1" i="1" dirty="0">
                <a:latin typeface="Arial Narrow" pitchFamily="34" charset="0"/>
              </a:rPr>
              <a:t>2. Protection of antibiotic </a:t>
            </a:r>
            <a:r>
              <a:rPr lang="en-US" b="1" i="1" dirty="0" smtClean="0">
                <a:latin typeface="Arial Narrow" pitchFamily="34" charset="0"/>
              </a:rPr>
              <a:t>susceptibility</a:t>
            </a:r>
            <a:r>
              <a:rPr lang="tr-TR" b="1" i="1" dirty="0" smtClean="0">
                <a:latin typeface="Arial Narrow" pitchFamily="34" charset="0"/>
              </a:rPr>
              <a:t> </a:t>
            </a:r>
            <a:r>
              <a:rPr lang="en-US" b="1" i="1" dirty="0" smtClean="0">
                <a:latin typeface="Arial Narrow" pitchFamily="34" charset="0"/>
              </a:rPr>
              <a:t>strains in</a:t>
            </a:r>
            <a:r>
              <a:rPr lang="tr-TR" b="1" i="1" dirty="0" smtClean="0">
                <a:latin typeface="Arial Narrow" pitchFamily="34" charset="0"/>
              </a:rPr>
              <a:t> </a:t>
            </a:r>
            <a:r>
              <a:rPr lang="en-US" b="1" i="1" dirty="0" smtClean="0">
                <a:latin typeface="Arial Narrow" pitchFamily="34" charset="0"/>
              </a:rPr>
              <a:t>mixtures </a:t>
            </a:r>
            <a:r>
              <a:rPr lang="en-US" b="1" i="1" dirty="0">
                <a:latin typeface="Arial Narrow" pitchFamily="34" charset="0"/>
              </a:rPr>
              <a:t>thru destruction by the </a:t>
            </a:r>
            <a:r>
              <a:rPr lang="en-US" b="1" i="1" dirty="0" smtClean="0">
                <a:latin typeface="Arial Narrow" pitchFamily="34" charset="0"/>
              </a:rPr>
              <a:t>ß</a:t>
            </a:r>
            <a:r>
              <a:rPr lang="tr-TR" b="1" i="1" dirty="0" smtClean="0">
                <a:latin typeface="Arial Narrow" pitchFamily="34" charset="0"/>
              </a:rPr>
              <a:t>-</a:t>
            </a:r>
            <a:r>
              <a:rPr lang="en-US" b="1" i="1" dirty="0" smtClean="0">
                <a:latin typeface="Arial Narrow" pitchFamily="34" charset="0"/>
              </a:rPr>
              <a:t>lactamases</a:t>
            </a:r>
            <a:endParaRPr lang="en-US" b="1" i="1" dirty="0">
              <a:latin typeface="Arial Narrow" pitchFamily="34" charset="0"/>
            </a:endParaRPr>
          </a:p>
          <a:p>
            <a:pPr marL="0" indent="0">
              <a:buNone/>
            </a:pPr>
            <a:r>
              <a:rPr lang="en-US" b="1" i="1" dirty="0">
                <a:latin typeface="Arial Narrow" pitchFamily="34" charset="0"/>
              </a:rPr>
              <a:t>3. Utilization of O</a:t>
            </a:r>
            <a:r>
              <a:rPr lang="en-US" b="1" i="1" baseline="-25000" dirty="0">
                <a:latin typeface="Arial Narrow" pitchFamily="34" charset="0"/>
              </a:rPr>
              <a:t>2</a:t>
            </a:r>
            <a:r>
              <a:rPr lang="en-US" b="1" i="1" dirty="0">
                <a:latin typeface="Arial Narrow" pitchFamily="34" charset="0"/>
              </a:rPr>
              <a:t> by facultative species </a:t>
            </a:r>
            <a:r>
              <a:rPr lang="en-US" b="1" i="1" dirty="0" smtClean="0">
                <a:latin typeface="Arial Narrow" pitchFamily="34" charset="0"/>
              </a:rPr>
              <a:t>that</a:t>
            </a:r>
            <a:r>
              <a:rPr lang="tr-TR" b="1" i="1" dirty="0" smtClean="0">
                <a:latin typeface="Arial Narrow" pitchFamily="34" charset="0"/>
              </a:rPr>
              <a:t> </a:t>
            </a:r>
            <a:r>
              <a:rPr lang="en-US" b="1" i="1" dirty="0" smtClean="0">
                <a:latin typeface="Arial Narrow" pitchFamily="34" charset="0"/>
              </a:rPr>
              <a:t>aids </a:t>
            </a:r>
            <a:r>
              <a:rPr lang="en-US" b="1" i="1" dirty="0">
                <a:latin typeface="Arial Narrow" pitchFamily="34" charset="0"/>
              </a:rPr>
              <a:t>in </a:t>
            </a:r>
            <a:r>
              <a:rPr lang="tr-TR" b="1" i="1" dirty="0" smtClean="0">
                <a:latin typeface="Arial Narrow" pitchFamily="34" charset="0"/>
              </a:rPr>
              <a:t>p</a:t>
            </a:r>
            <a:r>
              <a:rPr lang="en-US" b="1" i="1" dirty="0" err="1" smtClean="0">
                <a:latin typeface="Arial Narrow" pitchFamily="34" charset="0"/>
              </a:rPr>
              <a:t>roducing</a:t>
            </a:r>
            <a:r>
              <a:rPr lang="en-US" b="1" i="1" dirty="0" smtClean="0">
                <a:latin typeface="Arial Narrow" pitchFamily="34" charset="0"/>
              </a:rPr>
              <a:t> </a:t>
            </a:r>
            <a:r>
              <a:rPr lang="en-US" b="1" i="1" dirty="0">
                <a:latin typeface="Arial Narrow" pitchFamily="34" charset="0"/>
              </a:rPr>
              <a:t>a suitable </a:t>
            </a:r>
            <a:r>
              <a:rPr lang="en-US" b="1" i="1" dirty="0" smtClean="0">
                <a:latin typeface="Arial Narrow" pitchFamily="34" charset="0"/>
              </a:rPr>
              <a:t>environment</a:t>
            </a:r>
            <a:r>
              <a:rPr lang="tr-TR" b="1" i="1" dirty="0" smtClean="0">
                <a:latin typeface="Arial Narrow" pitchFamily="34" charset="0"/>
              </a:rPr>
              <a:t> </a:t>
            </a:r>
            <a:r>
              <a:rPr lang="en-US" b="1" i="1" dirty="0" smtClean="0">
                <a:latin typeface="Arial Narrow" pitchFamily="34" charset="0"/>
              </a:rPr>
              <a:t>for </a:t>
            </a:r>
            <a:r>
              <a:rPr lang="en-US" b="1" i="1" dirty="0">
                <a:latin typeface="Arial Narrow" pitchFamily="34" charset="0"/>
              </a:rPr>
              <a:t>growth of anaerobe</a:t>
            </a:r>
            <a:endParaRPr lang="tr-TR" b="1" i="1" dirty="0">
              <a:latin typeface="Arial Narrow" pitchFamily="34" charset="0"/>
            </a:endParaRPr>
          </a:p>
        </p:txBody>
      </p:sp>
    </p:spTree>
    <p:extLst>
      <p:ext uri="{BB962C8B-B14F-4D97-AF65-F5344CB8AC3E}">
        <p14:creationId xmlns:p14="http://schemas.microsoft.com/office/powerpoint/2010/main" val="38350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i="1" dirty="0">
                <a:solidFill>
                  <a:srgbClr val="C00000"/>
                </a:solidFill>
                <a:latin typeface="Arial Narrow" pitchFamily="34" charset="0"/>
              </a:rPr>
              <a:t>CLINICAL MANIFESTATION</a:t>
            </a:r>
          </a:p>
        </p:txBody>
      </p:sp>
      <p:sp>
        <p:nvSpPr>
          <p:cNvPr id="3" name="İçerik Yer Tutucusu 2"/>
          <p:cNvSpPr>
            <a:spLocks noGrp="1"/>
          </p:cNvSpPr>
          <p:nvPr>
            <p:ph idx="1"/>
          </p:nvPr>
        </p:nvSpPr>
        <p:spPr>
          <a:xfrm>
            <a:off x="251520" y="1935480"/>
            <a:ext cx="8640960" cy="4733880"/>
          </a:xfrm>
        </p:spPr>
        <p:txBody>
          <a:bodyPr>
            <a:normAutofit fontScale="92500" lnSpcReduction="10000"/>
          </a:bodyPr>
          <a:lstStyle/>
          <a:p>
            <a:r>
              <a:rPr lang="en-US" sz="3500" b="1" i="1" dirty="0">
                <a:latin typeface="Arial Narrow" pitchFamily="34" charset="0"/>
              </a:rPr>
              <a:t>Clinical finding suggestive </a:t>
            </a:r>
            <a:r>
              <a:rPr lang="en-US" sz="3500" b="1" i="1" dirty="0" smtClean="0">
                <a:latin typeface="Arial Narrow" pitchFamily="34" charset="0"/>
              </a:rPr>
              <a:t>of</a:t>
            </a:r>
            <a:r>
              <a:rPr lang="tr-TR" sz="3500" b="1" i="1" dirty="0" smtClean="0">
                <a:latin typeface="Arial Narrow" pitchFamily="34" charset="0"/>
              </a:rPr>
              <a:t> </a:t>
            </a:r>
            <a:r>
              <a:rPr lang="en-US" sz="3500" b="1" i="1" dirty="0" smtClean="0">
                <a:latin typeface="Arial Narrow" pitchFamily="34" charset="0"/>
              </a:rPr>
              <a:t>Anaerobic infection</a:t>
            </a:r>
            <a:endParaRPr lang="tr-TR" sz="3500" b="1" i="1" dirty="0" smtClean="0">
              <a:latin typeface="Arial Narrow" pitchFamily="34" charset="0"/>
            </a:endParaRPr>
          </a:p>
          <a:p>
            <a:pPr marL="0" indent="0">
              <a:buNone/>
            </a:pPr>
            <a:r>
              <a:rPr lang="tr-TR" b="1" i="1" dirty="0">
                <a:latin typeface="Arial Narrow" pitchFamily="34" charset="0"/>
              </a:rPr>
              <a:t>1. </a:t>
            </a:r>
            <a:r>
              <a:rPr lang="tr-TR" b="1" i="1" dirty="0" smtClean="0">
                <a:latin typeface="Arial Narrow" pitchFamily="34" charset="0"/>
              </a:rPr>
              <a:t>	</a:t>
            </a:r>
            <a:r>
              <a:rPr lang="tr-TR" b="1" i="1" dirty="0" err="1">
                <a:latin typeface="Arial Narrow" pitchFamily="34" charset="0"/>
              </a:rPr>
              <a:t>Location</a:t>
            </a:r>
            <a:endParaRPr lang="tr-TR" b="1" i="1" dirty="0">
              <a:latin typeface="Arial Narrow" pitchFamily="34" charset="0"/>
            </a:endParaRPr>
          </a:p>
          <a:p>
            <a:pPr marL="0" indent="0">
              <a:buNone/>
            </a:pPr>
            <a:r>
              <a:rPr lang="tr-TR" b="1" i="1" dirty="0" smtClean="0">
                <a:latin typeface="Arial Narrow" pitchFamily="34" charset="0"/>
              </a:rPr>
              <a:t>2</a:t>
            </a:r>
            <a:r>
              <a:rPr lang="tr-TR" b="1" i="1" dirty="0">
                <a:latin typeface="Arial Narrow" pitchFamily="34" charset="0"/>
              </a:rPr>
              <a:t>. </a:t>
            </a:r>
            <a:r>
              <a:rPr lang="tr-TR" b="1" i="1" dirty="0" smtClean="0">
                <a:latin typeface="Arial Narrow" pitchFamily="34" charset="0"/>
              </a:rPr>
              <a:t>	</a:t>
            </a:r>
            <a:r>
              <a:rPr lang="tr-TR" b="1" i="1" dirty="0" err="1" smtClean="0">
                <a:latin typeface="Arial Narrow" pitchFamily="34" charset="0"/>
              </a:rPr>
              <a:t>Odor</a:t>
            </a:r>
            <a:endParaRPr lang="tr-TR" b="1" i="1" dirty="0">
              <a:latin typeface="Arial Narrow" pitchFamily="34" charset="0"/>
            </a:endParaRPr>
          </a:p>
          <a:p>
            <a:pPr marL="0" indent="0">
              <a:buNone/>
            </a:pPr>
            <a:r>
              <a:rPr lang="tr-TR" b="1" i="1" dirty="0" smtClean="0">
                <a:latin typeface="Arial Narrow" pitchFamily="34" charset="0"/>
              </a:rPr>
              <a:t>3</a:t>
            </a:r>
            <a:r>
              <a:rPr lang="tr-TR" b="1" i="1" dirty="0">
                <a:latin typeface="Arial Narrow" pitchFamily="34" charset="0"/>
              </a:rPr>
              <a:t>. </a:t>
            </a:r>
            <a:r>
              <a:rPr lang="tr-TR" b="1" i="1" dirty="0" smtClean="0">
                <a:latin typeface="Arial Narrow" pitchFamily="34" charset="0"/>
              </a:rPr>
              <a:t>	</a:t>
            </a:r>
            <a:r>
              <a:rPr lang="tr-TR" b="1" i="1" dirty="0" err="1" smtClean="0">
                <a:latin typeface="Arial Narrow" pitchFamily="34" charset="0"/>
              </a:rPr>
              <a:t>Tissue</a:t>
            </a:r>
            <a:endParaRPr lang="tr-TR" b="1" i="1" dirty="0">
              <a:latin typeface="Arial Narrow" pitchFamily="34" charset="0"/>
            </a:endParaRPr>
          </a:p>
          <a:p>
            <a:pPr marL="0" indent="0">
              <a:buNone/>
            </a:pPr>
            <a:r>
              <a:rPr lang="tr-TR" b="1" i="1" dirty="0" smtClean="0">
                <a:latin typeface="Arial Narrow" pitchFamily="34" charset="0"/>
              </a:rPr>
              <a:t>4</a:t>
            </a:r>
            <a:r>
              <a:rPr lang="tr-TR" b="1" i="1" dirty="0">
                <a:latin typeface="Arial Narrow" pitchFamily="34" charset="0"/>
              </a:rPr>
              <a:t>. </a:t>
            </a:r>
            <a:r>
              <a:rPr lang="tr-TR" b="1" i="1" dirty="0" smtClean="0">
                <a:latin typeface="Arial Narrow" pitchFamily="34" charset="0"/>
              </a:rPr>
              <a:t>	</a:t>
            </a:r>
            <a:r>
              <a:rPr lang="tr-TR" b="1" i="1" dirty="0">
                <a:latin typeface="Arial Narrow" pitchFamily="34" charset="0"/>
              </a:rPr>
              <a:t>Black </a:t>
            </a:r>
            <a:r>
              <a:rPr lang="tr-TR" b="1" i="1" dirty="0" err="1" smtClean="0">
                <a:latin typeface="Arial Narrow" pitchFamily="34" charset="0"/>
              </a:rPr>
              <a:t>discoloration</a:t>
            </a:r>
            <a:endParaRPr lang="tr-TR" b="1" i="1" dirty="0">
              <a:latin typeface="Arial Narrow" pitchFamily="34" charset="0"/>
            </a:endParaRPr>
          </a:p>
          <a:p>
            <a:pPr marL="0" indent="0">
              <a:buNone/>
            </a:pPr>
            <a:r>
              <a:rPr lang="tr-TR" b="1" i="1" dirty="0">
                <a:latin typeface="Arial Narrow" pitchFamily="34" charset="0"/>
              </a:rPr>
              <a:t>5. </a:t>
            </a:r>
            <a:r>
              <a:rPr lang="tr-TR" b="1" i="1" dirty="0" smtClean="0">
                <a:latin typeface="Arial Narrow" pitchFamily="34" charset="0"/>
              </a:rPr>
              <a:t>	</a:t>
            </a:r>
            <a:r>
              <a:rPr lang="tr-TR" b="1" i="1" dirty="0" err="1">
                <a:latin typeface="Arial Narrow" pitchFamily="34" charset="0"/>
              </a:rPr>
              <a:t>Necrotic</a:t>
            </a:r>
            <a:r>
              <a:rPr lang="tr-TR" b="1" i="1" dirty="0">
                <a:latin typeface="Arial Narrow" pitchFamily="34" charset="0"/>
              </a:rPr>
              <a:t> </a:t>
            </a:r>
            <a:r>
              <a:rPr lang="tr-TR" b="1" i="1" dirty="0" err="1">
                <a:latin typeface="Arial Narrow" pitchFamily="34" charset="0"/>
              </a:rPr>
              <a:t>tissue</a:t>
            </a:r>
            <a:endParaRPr lang="tr-TR" b="1" i="1" dirty="0">
              <a:latin typeface="Arial Narrow" pitchFamily="34" charset="0"/>
            </a:endParaRPr>
          </a:p>
          <a:p>
            <a:pPr marL="0" indent="0">
              <a:buNone/>
            </a:pPr>
            <a:r>
              <a:rPr lang="tr-TR" b="1" i="1" dirty="0">
                <a:latin typeface="Arial Narrow" pitchFamily="34" charset="0"/>
              </a:rPr>
              <a:t>6. </a:t>
            </a:r>
            <a:r>
              <a:rPr lang="tr-TR" b="1" i="1" dirty="0" smtClean="0">
                <a:latin typeface="Arial Narrow" pitchFamily="34" charset="0"/>
              </a:rPr>
              <a:t>	</a:t>
            </a:r>
            <a:r>
              <a:rPr lang="tr-TR" b="1" i="1" dirty="0" err="1">
                <a:latin typeface="Arial Narrow" pitchFamily="34" charset="0"/>
              </a:rPr>
              <a:t>Associated</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a:latin typeface="Arial Narrow" pitchFamily="34" charset="0"/>
              </a:rPr>
              <a:t>sulfur</a:t>
            </a:r>
            <a:r>
              <a:rPr lang="tr-TR" b="1" i="1" dirty="0">
                <a:latin typeface="Arial Narrow" pitchFamily="34" charset="0"/>
              </a:rPr>
              <a:t> </a:t>
            </a:r>
            <a:r>
              <a:rPr lang="tr-TR" b="1" i="1" dirty="0" err="1" smtClean="0">
                <a:latin typeface="Arial Narrow" pitchFamily="34" charset="0"/>
              </a:rPr>
              <a:t>granules</a:t>
            </a:r>
            <a:endParaRPr lang="tr-TR" b="1" i="1" dirty="0" smtClean="0">
              <a:latin typeface="Arial Narrow" pitchFamily="34" charset="0"/>
            </a:endParaRPr>
          </a:p>
          <a:p>
            <a:pPr marL="0" indent="0">
              <a:buNone/>
            </a:pPr>
            <a:r>
              <a:rPr lang="tr-TR" b="1" i="1" dirty="0" smtClean="0">
                <a:latin typeface="Arial Narrow" pitchFamily="34" charset="0"/>
              </a:rPr>
              <a:t>7</a:t>
            </a:r>
            <a:r>
              <a:rPr lang="tr-TR" b="1" i="1" dirty="0">
                <a:latin typeface="Arial Narrow" pitchFamily="34" charset="0"/>
              </a:rPr>
              <a:t>. </a:t>
            </a:r>
            <a:r>
              <a:rPr lang="tr-TR" b="1" i="1" dirty="0" smtClean="0">
                <a:latin typeface="Arial Narrow" pitchFamily="34" charset="0"/>
              </a:rPr>
              <a:t>	</a:t>
            </a:r>
            <a:r>
              <a:rPr lang="tr-TR" b="1" i="1" dirty="0" err="1">
                <a:latin typeface="Arial Narrow" pitchFamily="34" charset="0"/>
              </a:rPr>
              <a:t>Infection</a:t>
            </a:r>
            <a:r>
              <a:rPr lang="tr-TR" b="1" i="1" dirty="0">
                <a:latin typeface="Arial Narrow" pitchFamily="34" charset="0"/>
              </a:rPr>
              <a:t> </a:t>
            </a:r>
            <a:r>
              <a:rPr lang="tr-TR" b="1" i="1" dirty="0" err="1">
                <a:latin typeface="Arial Narrow" pitchFamily="34" charset="0"/>
              </a:rPr>
              <a:t>associated</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smtClean="0">
                <a:latin typeface="Arial Narrow" pitchFamily="34" charset="0"/>
              </a:rPr>
              <a:t>malignancy</a:t>
            </a:r>
            <a:endParaRPr lang="tr-TR" b="1" i="1" dirty="0">
              <a:latin typeface="Arial Narrow" pitchFamily="34" charset="0"/>
            </a:endParaRPr>
          </a:p>
          <a:p>
            <a:pPr marL="0" indent="0">
              <a:buNone/>
            </a:pPr>
            <a:r>
              <a:rPr lang="tr-TR" b="1" i="1" dirty="0">
                <a:latin typeface="Arial Narrow" pitchFamily="34" charset="0"/>
              </a:rPr>
              <a:t>8. </a:t>
            </a:r>
            <a:r>
              <a:rPr lang="tr-TR" b="1" i="1" dirty="0" smtClean="0">
                <a:latin typeface="Arial Narrow" pitchFamily="34" charset="0"/>
              </a:rPr>
              <a:t>	Blood </a:t>
            </a:r>
            <a:r>
              <a:rPr lang="tr-TR" b="1" i="1" dirty="0" err="1">
                <a:latin typeface="Arial Narrow" pitchFamily="34" charset="0"/>
              </a:rPr>
              <a:t>containing</a:t>
            </a:r>
            <a:r>
              <a:rPr lang="tr-TR" b="1" i="1" dirty="0">
                <a:latin typeface="Arial Narrow" pitchFamily="34" charset="0"/>
              </a:rPr>
              <a:t> </a:t>
            </a:r>
            <a:r>
              <a:rPr lang="tr-TR" b="1" i="1" dirty="0" err="1">
                <a:latin typeface="Arial Narrow" pitchFamily="34" charset="0"/>
              </a:rPr>
              <a:t>exudates</a:t>
            </a:r>
            <a:endParaRPr lang="tr-TR" b="1" i="1" dirty="0">
              <a:latin typeface="Arial Narrow" pitchFamily="34" charset="0"/>
            </a:endParaRPr>
          </a:p>
          <a:p>
            <a:pPr marL="0" indent="0">
              <a:buNone/>
            </a:pPr>
            <a:r>
              <a:rPr lang="tr-TR" b="1" i="1" dirty="0">
                <a:latin typeface="Arial Narrow" pitchFamily="34" charset="0"/>
              </a:rPr>
              <a:t>9. </a:t>
            </a:r>
            <a:r>
              <a:rPr lang="tr-TR" b="1" i="1" dirty="0" smtClean="0">
                <a:latin typeface="Arial Narrow" pitchFamily="34" charset="0"/>
              </a:rPr>
              <a:t>	</a:t>
            </a:r>
            <a:r>
              <a:rPr lang="tr-TR" b="1" i="1" dirty="0" err="1">
                <a:latin typeface="Arial Narrow" pitchFamily="34" charset="0"/>
              </a:rPr>
              <a:t>Endocarditis</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 </a:t>
            </a:r>
            <a:r>
              <a:rPr lang="tr-TR" b="1" i="1" dirty="0" err="1">
                <a:latin typeface="Arial Narrow" pitchFamily="34" charset="0"/>
              </a:rPr>
              <a:t>blood</a:t>
            </a:r>
            <a:r>
              <a:rPr lang="tr-TR" b="1" i="1" dirty="0">
                <a:latin typeface="Arial Narrow" pitchFamily="34" charset="0"/>
              </a:rPr>
              <a:t> </a:t>
            </a:r>
            <a:r>
              <a:rPr lang="tr-TR" b="1" i="1" dirty="0" err="1">
                <a:latin typeface="Arial Narrow" pitchFamily="34" charset="0"/>
              </a:rPr>
              <a:t>culture</a:t>
            </a:r>
            <a:endParaRPr lang="tr-TR" b="1" i="1" dirty="0">
              <a:latin typeface="Arial Narrow" pitchFamily="34" charset="0"/>
            </a:endParaRPr>
          </a:p>
          <a:p>
            <a:pPr marL="0" indent="0">
              <a:buNone/>
            </a:pPr>
            <a:r>
              <a:rPr lang="tr-TR" b="1" i="1" dirty="0">
                <a:latin typeface="Arial Narrow" pitchFamily="34" charset="0"/>
              </a:rPr>
              <a:t>10. </a:t>
            </a:r>
            <a:r>
              <a:rPr lang="tr-TR" b="1" i="1" dirty="0" smtClean="0">
                <a:latin typeface="Arial Narrow" pitchFamily="34" charset="0"/>
              </a:rPr>
              <a:t>	</a:t>
            </a:r>
            <a:r>
              <a:rPr lang="tr-TR" b="1" i="1" dirty="0" err="1" smtClean="0">
                <a:latin typeface="Arial Narrow" pitchFamily="34" charset="0"/>
              </a:rPr>
              <a:t>Bacteremic</a:t>
            </a:r>
            <a:r>
              <a:rPr lang="tr-TR" b="1" i="1" dirty="0" smtClean="0">
                <a:latin typeface="Arial Narrow" pitchFamily="34" charset="0"/>
              </a:rPr>
              <a:t> </a:t>
            </a:r>
            <a:r>
              <a:rPr lang="tr-TR" b="1" i="1" dirty="0" err="1">
                <a:latin typeface="Arial Narrow" pitchFamily="34" charset="0"/>
              </a:rPr>
              <a:t>feature</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a:latin typeface="Arial Narrow" pitchFamily="34" charset="0"/>
              </a:rPr>
              <a:t>jaundice</a:t>
            </a:r>
            <a:endParaRPr lang="tr-TR" b="1" i="1" dirty="0">
              <a:latin typeface="Arial Narrow" pitchFamily="34" charset="0"/>
            </a:endParaRPr>
          </a:p>
          <a:p>
            <a:pPr marL="0" indent="0">
              <a:buNone/>
            </a:pPr>
            <a:r>
              <a:rPr lang="tr-TR" b="1" i="1" dirty="0">
                <a:latin typeface="Arial Narrow" pitchFamily="34" charset="0"/>
              </a:rPr>
              <a:t>11. </a:t>
            </a:r>
            <a:r>
              <a:rPr lang="tr-TR" b="1" i="1" dirty="0" smtClean="0">
                <a:latin typeface="Arial Narrow" pitchFamily="34" charset="0"/>
              </a:rPr>
              <a:t>	Human </a:t>
            </a:r>
            <a:r>
              <a:rPr lang="tr-TR" b="1" i="1" dirty="0" err="1">
                <a:latin typeface="Arial Narrow" pitchFamily="34" charset="0"/>
              </a:rPr>
              <a:t>bites</a:t>
            </a:r>
            <a:endParaRPr lang="tr-TR" b="1" i="1" dirty="0">
              <a:latin typeface="Arial Narrow" pitchFamily="34" charset="0"/>
            </a:endParaRPr>
          </a:p>
        </p:txBody>
      </p:sp>
    </p:spTree>
    <p:extLst>
      <p:ext uri="{BB962C8B-B14F-4D97-AF65-F5344CB8AC3E}">
        <p14:creationId xmlns:p14="http://schemas.microsoft.com/office/powerpoint/2010/main" val="2873531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251520" y="44624"/>
            <a:ext cx="8640960" cy="1143000"/>
          </a:xfrm>
        </p:spPr>
        <p:txBody>
          <a:bodyPr>
            <a:normAutofit/>
          </a:bodyPr>
          <a:lstStyle/>
          <a:p>
            <a:r>
              <a:rPr lang="en-US" sz="4400" b="1" i="1" dirty="0">
                <a:solidFill>
                  <a:srgbClr val="C00000"/>
                </a:solidFill>
                <a:effectLst/>
                <a:latin typeface="Arial Narrow" pitchFamily="34" charset="0"/>
              </a:rPr>
              <a:t>Anaerobic Bacteria of Medical Interest</a:t>
            </a:r>
            <a:endParaRPr lang="tr-TR" sz="4400" b="1" i="1" dirty="0">
              <a:solidFill>
                <a:srgbClr val="C00000"/>
              </a:solidFill>
              <a:effectLst/>
              <a:latin typeface="Arial Narrow" pitchFamily="34" charset="0"/>
            </a:endParaRP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379966708"/>
              </p:ext>
            </p:extLst>
          </p:nvPr>
        </p:nvGraphicFramePr>
        <p:xfrm>
          <a:off x="457200" y="1268760"/>
          <a:ext cx="8229600" cy="5410200"/>
        </p:xfrm>
        <a:graphic>
          <a:graphicData uri="http://schemas.openxmlformats.org/drawingml/2006/table">
            <a:tbl>
              <a:tblPr firstRow="1" bandRow="1">
                <a:tableStyleId>{5C22544A-7EE6-4342-B048-85BDC9FD1C3A}</a:tableStyleId>
              </a:tblPr>
              <a:tblGrid>
                <a:gridCol w="1954560"/>
                <a:gridCol w="2376264"/>
                <a:gridCol w="3898776"/>
              </a:tblGrid>
              <a:tr h="370840">
                <a:tc>
                  <a:txBody>
                    <a:bodyPr/>
                    <a:lstStyle/>
                    <a:p>
                      <a:r>
                        <a:rPr lang="tr-TR" sz="2400" b="1" i="1" dirty="0" smtClean="0">
                          <a:solidFill>
                            <a:schemeClr val="accent3">
                              <a:lumMod val="20000"/>
                              <a:lumOff val="80000"/>
                            </a:schemeClr>
                          </a:solidFill>
                          <a:effectLst/>
                          <a:latin typeface="Arial Narrow" pitchFamily="34" charset="0"/>
                        </a:rPr>
                        <a:t>GRAM STAIN</a:t>
                      </a:r>
                      <a:endParaRPr lang="tr-TR" sz="2400" b="1" i="1" dirty="0">
                        <a:solidFill>
                          <a:schemeClr val="accent3">
                            <a:lumMod val="20000"/>
                            <a:lumOff val="80000"/>
                          </a:schemeClr>
                        </a:solidFill>
                        <a:effectLst/>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i="1" u="none" strike="noStrike" baseline="0" dirty="0" smtClean="0">
                          <a:solidFill>
                            <a:schemeClr val="accent3">
                              <a:lumMod val="20000"/>
                              <a:lumOff val="80000"/>
                            </a:schemeClr>
                          </a:solidFill>
                          <a:effectLst/>
                          <a:latin typeface="Arial Narrow" pitchFamily="34" charset="0"/>
                        </a:rPr>
                        <a:t>MORPHOLOGY</a:t>
                      </a:r>
                      <a:endParaRPr lang="tr-TR" sz="2400" b="1" i="1" dirty="0" smtClean="0">
                        <a:solidFill>
                          <a:schemeClr val="accent3">
                            <a:lumMod val="20000"/>
                            <a:lumOff val="80000"/>
                          </a:schemeClr>
                        </a:solidFill>
                        <a:effectLst/>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i="1" u="none" strike="noStrike" baseline="0" dirty="0" smtClean="0">
                          <a:solidFill>
                            <a:schemeClr val="accent3">
                              <a:lumMod val="20000"/>
                              <a:lumOff val="80000"/>
                            </a:schemeClr>
                          </a:solidFill>
                          <a:latin typeface="Arial Narrow" pitchFamily="34" charset="0"/>
                        </a:rPr>
                        <a:t>GENUS</a:t>
                      </a:r>
                      <a:endParaRPr lang="tr-TR" sz="2400" b="1" i="1" dirty="0" smtClean="0">
                        <a:solidFill>
                          <a:schemeClr val="accent3">
                            <a:lumMod val="20000"/>
                            <a:lumOff val="80000"/>
                          </a:schemeClr>
                        </a:solidFill>
                        <a:latin typeface="Arial Narrow" pitchFamily="34" charset="0"/>
                      </a:endParaRPr>
                    </a:p>
                  </a:txBody>
                  <a:tcPr/>
                </a:tc>
              </a:tr>
              <a:tr h="370840">
                <a:tc>
                  <a:txBody>
                    <a:bodyPr/>
                    <a:lstStyle/>
                    <a:p>
                      <a:r>
                        <a:rPr lang="tr-TR" b="1" i="1" dirty="0" err="1" smtClean="0">
                          <a:solidFill>
                            <a:schemeClr val="tx2">
                              <a:lumMod val="75000"/>
                            </a:schemeClr>
                          </a:solidFill>
                          <a:effectLst/>
                          <a:latin typeface="Arial Narrow" pitchFamily="34" charset="0"/>
                        </a:rPr>
                        <a:t>Positive</a:t>
                      </a:r>
                      <a:endParaRPr lang="tr-TR" b="1" i="1" dirty="0">
                        <a:solidFill>
                          <a:schemeClr val="tx2">
                            <a:lumMod val="75000"/>
                          </a:schemeClr>
                        </a:solidFill>
                        <a:effectLst/>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i="1" dirty="0" err="1" smtClean="0">
                          <a:solidFill>
                            <a:schemeClr val="tx2">
                              <a:lumMod val="75000"/>
                            </a:schemeClr>
                          </a:solidFill>
                          <a:effectLst/>
                          <a:latin typeface="Arial Narrow" pitchFamily="34" charset="0"/>
                        </a:rPr>
                        <a:t>Bacilli</a:t>
                      </a:r>
                      <a:endParaRPr lang="tr-TR" b="1" i="1" dirty="0" smtClean="0">
                        <a:solidFill>
                          <a:schemeClr val="tx2">
                            <a:lumMod val="75000"/>
                          </a:schemeClr>
                        </a:solidFill>
                        <a:effectLst/>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1" i="1" dirty="0" smtClean="0">
                        <a:solidFill>
                          <a:schemeClr val="tx2">
                            <a:lumMod val="75000"/>
                          </a:schemeClr>
                        </a:solidFill>
                        <a:latin typeface="Arial Narrow" pitchFamily="34" charset="0"/>
                      </a:endParaRPr>
                    </a:p>
                  </a:txBody>
                  <a:tcPr/>
                </a:tc>
              </a:tr>
              <a:tr h="370840">
                <a:tc>
                  <a:txBody>
                    <a:bodyPr/>
                    <a:lstStyle/>
                    <a:p>
                      <a:endParaRPr lang="tr-TR" b="1" i="1" dirty="0">
                        <a:solidFill>
                          <a:schemeClr val="tx2">
                            <a:lumMod val="75000"/>
                          </a:schemeClr>
                        </a:solidFill>
                        <a:latin typeface="Arial Narrow" pitchFamily="34" charset="0"/>
                      </a:endParaRPr>
                    </a:p>
                  </a:txBody>
                  <a:tcPr/>
                </a:tc>
                <a:tc>
                  <a:txBody>
                    <a:bodyPr/>
                    <a:lstStyle/>
                    <a:p>
                      <a:pPr marL="285750" indent="-285750">
                        <a:buFont typeface="Wingdings" pitchFamily="2" charset="2"/>
                        <a:buChar char="Ø"/>
                      </a:pPr>
                      <a:r>
                        <a:rPr lang="tr-TR" b="1" i="1" dirty="0" err="1" smtClean="0">
                          <a:solidFill>
                            <a:schemeClr val="tx2">
                              <a:lumMod val="75000"/>
                            </a:schemeClr>
                          </a:solidFill>
                          <a:latin typeface="Arial Narrow" pitchFamily="34" charset="0"/>
                        </a:rPr>
                        <a:t>Spore</a:t>
                      </a:r>
                      <a:r>
                        <a:rPr lang="tr-TR" b="1" i="1" dirty="0" smtClean="0">
                          <a:solidFill>
                            <a:schemeClr val="tx2">
                              <a:lumMod val="75000"/>
                            </a:schemeClr>
                          </a:solidFill>
                          <a:latin typeface="Arial Narrow" pitchFamily="34" charset="0"/>
                        </a:rPr>
                        <a:t> </a:t>
                      </a:r>
                      <a:r>
                        <a:rPr lang="tr-TR" b="1" i="1" dirty="0" err="1" smtClean="0">
                          <a:solidFill>
                            <a:schemeClr val="tx2">
                              <a:lumMod val="75000"/>
                            </a:schemeClr>
                          </a:solidFill>
                          <a:latin typeface="Arial Narrow" pitchFamily="34" charset="0"/>
                        </a:rPr>
                        <a:t>forming</a:t>
                      </a:r>
                      <a:endParaRPr lang="tr-TR" b="1" i="1" dirty="0">
                        <a:solidFill>
                          <a:schemeClr val="tx2">
                            <a:lumMod val="75000"/>
                          </a:schemeClr>
                        </a:solidFill>
                        <a:latin typeface="Arial Narrow" pitchFamily="34" charset="0"/>
                      </a:endParaRPr>
                    </a:p>
                  </a:txBody>
                  <a:tcPr/>
                </a:tc>
                <a:tc>
                  <a:txBody>
                    <a:bodyPr/>
                    <a:lstStyle/>
                    <a:p>
                      <a:r>
                        <a:rPr lang="tr-TR" sz="1800" b="1" i="1" u="none" strike="noStrike" baseline="0" dirty="0" err="1" smtClean="0">
                          <a:solidFill>
                            <a:schemeClr val="accent1">
                              <a:lumMod val="75000"/>
                            </a:schemeClr>
                          </a:solidFill>
                          <a:latin typeface="Arial Narrow" pitchFamily="34" charset="0"/>
                        </a:rPr>
                        <a:t>Clostridium</a:t>
                      </a:r>
                      <a:endParaRPr lang="tr-TR" b="1" i="1" dirty="0">
                        <a:solidFill>
                          <a:schemeClr val="accent1">
                            <a:lumMod val="75000"/>
                          </a:schemeClr>
                        </a:solidFill>
                        <a:latin typeface="Arial Narrow" pitchFamily="34" charset="0"/>
                      </a:endParaRPr>
                    </a:p>
                  </a:txBody>
                  <a:tcPr/>
                </a:tc>
              </a:tr>
              <a:tr h="370840">
                <a:tc>
                  <a:txBody>
                    <a:bodyPr/>
                    <a:lstStyle/>
                    <a:p>
                      <a:endParaRPr lang="tr-TR" b="1" i="1" dirty="0">
                        <a:solidFill>
                          <a:schemeClr val="tx2">
                            <a:lumMod val="75000"/>
                          </a:schemeClr>
                        </a:solidFill>
                        <a:latin typeface="Arial Narrow"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tr-TR" b="1" i="1" dirty="0" err="1" smtClean="0">
                          <a:solidFill>
                            <a:schemeClr val="tx2">
                              <a:lumMod val="75000"/>
                            </a:schemeClr>
                          </a:solidFill>
                          <a:latin typeface="Arial Narrow" pitchFamily="34" charset="0"/>
                        </a:rPr>
                        <a:t>Non-spore</a:t>
                      </a:r>
                      <a:r>
                        <a:rPr lang="tr-TR" b="1" i="1" dirty="0" smtClean="0">
                          <a:solidFill>
                            <a:schemeClr val="tx2">
                              <a:lumMod val="75000"/>
                            </a:schemeClr>
                          </a:solidFill>
                          <a:latin typeface="Arial Narrow" pitchFamily="34" charset="0"/>
                        </a:rPr>
                        <a:t> </a:t>
                      </a:r>
                      <a:r>
                        <a:rPr lang="tr-TR" b="1" i="1" dirty="0" err="1" smtClean="0">
                          <a:solidFill>
                            <a:schemeClr val="tx2">
                              <a:lumMod val="75000"/>
                            </a:schemeClr>
                          </a:solidFill>
                          <a:latin typeface="Arial Narrow" pitchFamily="34" charset="0"/>
                        </a:rPr>
                        <a:t>forming</a:t>
                      </a:r>
                      <a:endParaRPr lang="tr-TR" b="1" i="1" dirty="0" smtClean="0">
                        <a:solidFill>
                          <a:schemeClr val="tx2">
                            <a:lumMod val="75000"/>
                          </a:schemeClr>
                        </a:solidFill>
                        <a:latin typeface="Arial Narrow" pitchFamily="34" charset="0"/>
                      </a:endParaRPr>
                    </a:p>
                    <a:p>
                      <a:endParaRPr lang="tr-TR" b="1" i="1" dirty="0">
                        <a:solidFill>
                          <a:schemeClr val="tx2">
                            <a:lumMod val="75000"/>
                          </a:schemeClr>
                        </a:solidFill>
                        <a:latin typeface="Arial Narrow" pitchFamily="34" charset="0"/>
                      </a:endParaRPr>
                    </a:p>
                  </a:txBody>
                  <a:tcPr/>
                </a:tc>
                <a:tc>
                  <a:txBody>
                    <a:bodyPr/>
                    <a:lstStyle/>
                    <a:p>
                      <a:r>
                        <a:rPr lang="tr-TR" b="1" i="1" dirty="0" err="1" smtClean="0">
                          <a:solidFill>
                            <a:schemeClr val="accent1">
                              <a:lumMod val="75000"/>
                            </a:schemeClr>
                          </a:solidFill>
                          <a:latin typeface="Arial Narrow" pitchFamily="34" charset="0"/>
                        </a:rPr>
                        <a:t>Actinomycetes</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Bifidobacterium</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Eubacterium</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Propionibacerium</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Mobilincus</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Lactobacillus</a:t>
                      </a:r>
                      <a:endParaRPr lang="tr-TR" b="1" i="1" dirty="0">
                        <a:solidFill>
                          <a:schemeClr val="accent1">
                            <a:lumMod val="75000"/>
                          </a:schemeClr>
                        </a:solidFill>
                        <a:latin typeface="Arial Narrow" pitchFamily="34" charset="0"/>
                      </a:endParaRPr>
                    </a:p>
                  </a:txBody>
                  <a:tcPr/>
                </a:tc>
              </a:tr>
              <a:tr h="370840">
                <a:tc>
                  <a:txBody>
                    <a:bodyPr/>
                    <a:lstStyle/>
                    <a:p>
                      <a:endParaRPr lang="tr-TR" b="1" i="1" dirty="0">
                        <a:solidFill>
                          <a:schemeClr val="tx2">
                            <a:lumMod val="75000"/>
                          </a:schemeClr>
                        </a:solidFill>
                        <a:latin typeface="Arial Narrow" pitchFamily="34" charset="0"/>
                      </a:endParaRPr>
                    </a:p>
                  </a:txBody>
                  <a:tcPr/>
                </a:tc>
                <a:tc>
                  <a:txBody>
                    <a:bodyPr/>
                    <a:lstStyle/>
                    <a:p>
                      <a:r>
                        <a:rPr lang="tr-TR" b="1" i="1" dirty="0" err="1" smtClean="0">
                          <a:solidFill>
                            <a:schemeClr val="tx2">
                              <a:lumMod val="75000"/>
                            </a:schemeClr>
                          </a:solidFill>
                          <a:latin typeface="Arial Narrow" pitchFamily="34" charset="0"/>
                        </a:rPr>
                        <a:t>Cocci</a:t>
                      </a:r>
                      <a:endParaRPr lang="tr-TR" b="1" i="1" dirty="0">
                        <a:solidFill>
                          <a:schemeClr val="tx2">
                            <a:lumMod val="75000"/>
                          </a:schemeClr>
                        </a:solidFill>
                        <a:latin typeface="Arial Narrow" pitchFamily="34" charset="0"/>
                      </a:endParaRPr>
                    </a:p>
                  </a:txBody>
                  <a:tcPr/>
                </a:tc>
                <a:tc>
                  <a:txBody>
                    <a:bodyPr/>
                    <a:lstStyle/>
                    <a:p>
                      <a:r>
                        <a:rPr lang="tr-TR" b="1" i="1" dirty="0" err="1" smtClean="0">
                          <a:solidFill>
                            <a:schemeClr val="accent1">
                              <a:lumMod val="75000"/>
                            </a:schemeClr>
                          </a:solidFill>
                          <a:latin typeface="Arial Narrow" pitchFamily="34" charset="0"/>
                        </a:rPr>
                        <a:t>Peptococcus</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Pepto-streptococcus</a:t>
                      </a:r>
                      <a:endParaRPr lang="tr-TR" b="1" i="1" dirty="0" smtClean="0">
                        <a:solidFill>
                          <a:schemeClr val="accent1">
                            <a:lumMod val="75000"/>
                          </a:schemeClr>
                        </a:solidFill>
                        <a:latin typeface="Arial Narrow" pitchFamily="34" charset="0"/>
                      </a:endParaRPr>
                    </a:p>
                    <a:p>
                      <a:r>
                        <a:rPr lang="tr-TR" b="1" i="1" dirty="0" err="1" smtClean="0">
                          <a:solidFill>
                            <a:schemeClr val="accent1">
                              <a:lumMod val="75000"/>
                            </a:schemeClr>
                          </a:solidFill>
                          <a:latin typeface="Arial Narrow" pitchFamily="34" charset="0"/>
                        </a:rPr>
                        <a:t>Streptococcus</a:t>
                      </a:r>
                      <a:endParaRPr lang="tr-TR" b="1" i="1" dirty="0">
                        <a:solidFill>
                          <a:schemeClr val="accent1">
                            <a:lumMod val="75000"/>
                          </a:schemeClr>
                        </a:solidFill>
                        <a:latin typeface="Arial Narrow" pitchFamily="34" charset="0"/>
                      </a:endParaRPr>
                    </a:p>
                  </a:txBody>
                  <a:tcPr/>
                </a:tc>
              </a:tr>
              <a:tr h="370840">
                <a:tc>
                  <a:txBody>
                    <a:bodyPr/>
                    <a:lstStyle/>
                    <a:p>
                      <a:r>
                        <a:rPr lang="tr-TR" b="1" i="1" dirty="0" err="1" smtClean="0">
                          <a:solidFill>
                            <a:srgbClr val="FF0000"/>
                          </a:solidFill>
                          <a:latin typeface="Arial Narrow" pitchFamily="34" charset="0"/>
                        </a:rPr>
                        <a:t>Negative</a:t>
                      </a:r>
                      <a:endParaRPr lang="tr-TR" b="1" i="1" dirty="0">
                        <a:solidFill>
                          <a:srgbClr val="FF0000"/>
                        </a:solidFill>
                        <a:latin typeface="Arial Narrow" pitchFamily="34" charset="0"/>
                      </a:endParaRPr>
                    </a:p>
                  </a:txBody>
                  <a:tcPr/>
                </a:tc>
                <a:tc>
                  <a:txBody>
                    <a:bodyPr/>
                    <a:lstStyle/>
                    <a:p>
                      <a:r>
                        <a:rPr lang="tr-TR" b="1" i="1" dirty="0" err="1" smtClean="0">
                          <a:solidFill>
                            <a:srgbClr val="FF0000"/>
                          </a:solidFill>
                          <a:latin typeface="Arial Narrow" pitchFamily="34" charset="0"/>
                        </a:rPr>
                        <a:t>Bacilli</a:t>
                      </a:r>
                      <a:endParaRPr lang="tr-TR" b="1" i="1" dirty="0">
                        <a:solidFill>
                          <a:srgbClr val="FF0000"/>
                        </a:solidFill>
                        <a:latin typeface="Arial Narrow" pitchFamily="34" charset="0"/>
                      </a:endParaRPr>
                    </a:p>
                  </a:txBody>
                  <a:tcPr/>
                </a:tc>
                <a:tc>
                  <a:txBody>
                    <a:bodyPr/>
                    <a:lstStyle/>
                    <a:p>
                      <a:r>
                        <a:rPr lang="tr-TR" b="1" i="1" dirty="0" err="1" smtClean="0">
                          <a:solidFill>
                            <a:srgbClr val="FF0000"/>
                          </a:solidFill>
                          <a:latin typeface="Arial Narrow" pitchFamily="34" charset="0"/>
                        </a:rPr>
                        <a:t>Bacteroides</a:t>
                      </a:r>
                      <a:endParaRPr lang="tr-TR" b="1" i="1" dirty="0" smtClean="0">
                        <a:solidFill>
                          <a:srgbClr val="FF0000"/>
                        </a:solidFill>
                        <a:latin typeface="Arial Narrow" pitchFamily="34" charset="0"/>
                      </a:endParaRPr>
                    </a:p>
                    <a:p>
                      <a:r>
                        <a:rPr lang="tr-TR" b="1" i="1" dirty="0" err="1" smtClean="0">
                          <a:solidFill>
                            <a:srgbClr val="FF0000"/>
                          </a:solidFill>
                          <a:latin typeface="Arial Narrow" pitchFamily="34" charset="0"/>
                        </a:rPr>
                        <a:t>Fusobacterium</a:t>
                      </a:r>
                      <a:endParaRPr lang="tr-TR" b="1" i="1" dirty="0" smtClean="0">
                        <a:solidFill>
                          <a:srgbClr val="FF0000"/>
                        </a:solidFill>
                        <a:latin typeface="Arial Narrow" pitchFamily="34" charset="0"/>
                      </a:endParaRPr>
                    </a:p>
                    <a:p>
                      <a:r>
                        <a:rPr lang="tr-TR" b="1" i="1" dirty="0" err="1" smtClean="0">
                          <a:solidFill>
                            <a:srgbClr val="FF0000"/>
                          </a:solidFill>
                          <a:latin typeface="Arial Narrow" pitchFamily="34" charset="0"/>
                        </a:rPr>
                        <a:t>Prevotella</a:t>
                      </a:r>
                      <a:endParaRPr lang="tr-TR" b="1" i="1" dirty="0" smtClean="0">
                        <a:solidFill>
                          <a:srgbClr val="FF0000"/>
                        </a:solidFill>
                        <a:latin typeface="Arial Narrow" pitchFamily="34" charset="0"/>
                      </a:endParaRPr>
                    </a:p>
                    <a:p>
                      <a:r>
                        <a:rPr lang="tr-TR" b="1" i="1" dirty="0" err="1" smtClean="0">
                          <a:solidFill>
                            <a:srgbClr val="FF0000"/>
                          </a:solidFill>
                          <a:latin typeface="Arial Narrow" pitchFamily="34" charset="0"/>
                        </a:rPr>
                        <a:t>Porphyromonas</a:t>
                      </a:r>
                      <a:endParaRPr lang="tr-TR" b="1" i="1" dirty="0">
                        <a:solidFill>
                          <a:srgbClr val="FF0000"/>
                        </a:solidFill>
                        <a:latin typeface="Arial Narrow" pitchFamily="34" charset="0"/>
                      </a:endParaRPr>
                    </a:p>
                  </a:txBody>
                  <a:tcPr/>
                </a:tc>
              </a:tr>
              <a:tr h="370840">
                <a:tc>
                  <a:txBody>
                    <a:bodyPr/>
                    <a:lstStyle/>
                    <a:p>
                      <a:endParaRPr lang="tr-TR" b="1" i="1">
                        <a:solidFill>
                          <a:srgbClr val="FF0000"/>
                        </a:solidFill>
                        <a:latin typeface="Arial Narrow" pitchFamily="34" charset="0"/>
                      </a:endParaRPr>
                    </a:p>
                  </a:txBody>
                  <a:tcPr/>
                </a:tc>
                <a:tc>
                  <a:txBody>
                    <a:bodyPr/>
                    <a:lstStyle/>
                    <a:p>
                      <a:r>
                        <a:rPr lang="tr-TR" b="1" i="1" dirty="0" err="1" smtClean="0">
                          <a:solidFill>
                            <a:srgbClr val="FF0000"/>
                          </a:solidFill>
                          <a:latin typeface="Arial Narrow" pitchFamily="34" charset="0"/>
                        </a:rPr>
                        <a:t>Cocci</a:t>
                      </a:r>
                      <a:endParaRPr lang="tr-TR" b="1" i="1" dirty="0">
                        <a:solidFill>
                          <a:srgbClr val="FF0000"/>
                        </a:solidFill>
                        <a:latin typeface="Arial Narrow" pitchFamily="34" charset="0"/>
                      </a:endParaRPr>
                    </a:p>
                  </a:txBody>
                  <a:tcPr/>
                </a:tc>
                <a:tc>
                  <a:txBody>
                    <a:bodyPr/>
                    <a:lstStyle/>
                    <a:p>
                      <a:r>
                        <a:rPr lang="tr-TR" b="1" i="1" dirty="0" err="1" smtClean="0">
                          <a:solidFill>
                            <a:srgbClr val="FF0000"/>
                          </a:solidFill>
                          <a:latin typeface="Arial Narrow" pitchFamily="34" charset="0"/>
                        </a:rPr>
                        <a:t>Veilonella</a:t>
                      </a:r>
                      <a:endParaRPr lang="tr-TR" b="1" i="1" dirty="0">
                        <a:solidFill>
                          <a:srgbClr val="FF0000"/>
                        </a:solidFill>
                        <a:latin typeface="Arial Narrow" pitchFamily="34" charset="0"/>
                      </a:endParaRPr>
                    </a:p>
                  </a:txBody>
                  <a:tcPr/>
                </a:tc>
              </a:tr>
            </a:tbl>
          </a:graphicData>
        </a:graphic>
      </p:graphicFrame>
    </p:spTree>
    <p:extLst>
      <p:ext uri="{BB962C8B-B14F-4D97-AF65-F5344CB8AC3E}">
        <p14:creationId xmlns:p14="http://schemas.microsoft.com/office/powerpoint/2010/main" val="2752897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noAutofit/>
          </a:bodyPr>
          <a:lstStyle/>
          <a:p>
            <a:pPr algn="ctr"/>
            <a:r>
              <a:rPr lang="tr-TR" sz="4000" b="1" i="1" dirty="0" err="1">
                <a:solidFill>
                  <a:srgbClr val="C00000"/>
                </a:solidFill>
                <a:latin typeface="Arial Narrow" pitchFamily="34" charset="0"/>
              </a:rPr>
              <a:t>Pathogenesis</a:t>
            </a:r>
            <a:r>
              <a:rPr lang="tr-TR" sz="4000" b="1" i="1" dirty="0">
                <a:solidFill>
                  <a:srgbClr val="C00000"/>
                </a:solidFill>
                <a:latin typeface="Arial Narrow" pitchFamily="34" charset="0"/>
              </a:rPr>
              <a:t> of </a:t>
            </a:r>
            <a:r>
              <a:rPr lang="tr-TR" sz="4000" b="1" i="1" dirty="0" err="1" smtClean="0">
                <a:solidFill>
                  <a:srgbClr val="C00000"/>
                </a:solidFill>
                <a:latin typeface="Arial Narrow" pitchFamily="34" charset="0"/>
              </a:rPr>
              <a:t>anaerobic</a:t>
            </a:r>
            <a:r>
              <a:rPr lang="tr-TR" sz="4000" b="1" i="1" dirty="0" smtClean="0">
                <a:solidFill>
                  <a:srgbClr val="C00000"/>
                </a:solidFill>
                <a:latin typeface="Arial Narrow" pitchFamily="34" charset="0"/>
              </a:rPr>
              <a:t> </a:t>
            </a:r>
            <a:r>
              <a:rPr lang="tr-TR" sz="4000" b="1" i="1" dirty="0" err="1" smtClean="0">
                <a:solidFill>
                  <a:srgbClr val="C00000"/>
                </a:solidFill>
                <a:latin typeface="Arial Narrow" pitchFamily="34" charset="0"/>
              </a:rPr>
              <a:t>infections</a:t>
            </a:r>
            <a:endParaRPr lang="tr-TR" sz="4000" b="1" i="1" dirty="0">
              <a:solidFill>
                <a:srgbClr val="C00000"/>
              </a:solidFill>
              <a:latin typeface="Arial Narrow" pitchFamily="34" charset="0"/>
            </a:endParaRPr>
          </a:p>
        </p:txBody>
      </p:sp>
      <p:sp>
        <p:nvSpPr>
          <p:cNvPr id="3" name="İçerik Yer Tutucusu 2"/>
          <p:cNvSpPr>
            <a:spLocks noGrp="1"/>
          </p:cNvSpPr>
          <p:nvPr>
            <p:ph idx="1"/>
          </p:nvPr>
        </p:nvSpPr>
        <p:spPr>
          <a:xfrm>
            <a:off x="457200" y="2060848"/>
            <a:ext cx="8229600" cy="4320480"/>
          </a:xfrm>
        </p:spPr>
        <p:txBody>
          <a:bodyPr>
            <a:normAutofit/>
          </a:bodyPr>
          <a:lstStyle/>
          <a:p>
            <a:r>
              <a:rPr lang="en-US" b="1" i="1" dirty="0">
                <a:latin typeface="Arial Narrow" pitchFamily="34" charset="0"/>
              </a:rPr>
              <a:t>Contamination of site with spores</a:t>
            </a:r>
          </a:p>
          <a:p>
            <a:r>
              <a:rPr lang="en-US" b="1" i="1" dirty="0" smtClean="0">
                <a:latin typeface="Arial Narrow" pitchFamily="34" charset="0"/>
              </a:rPr>
              <a:t>Factors </a:t>
            </a:r>
            <a:r>
              <a:rPr lang="en-US" b="1" i="1" dirty="0">
                <a:latin typeface="Arial Narrow" pitchFamily="34" charset="0"/>
              </a:rPr>
              <a:t>which promote </a:t>
            </a:r>
            <a:r>
              <a:rPr lang="en-US" b="1" i="1" dirty="0" err="1" smtClean="0">
                <a:latin typeface="Arial Narrow" pitchFamily="34" charset="0"/>
              </a:rPr>
              <a:t>anaerobiasis</a:t>
            </a:r>
            <a:endParaRPr lang="tr-TR" b="1" i="1" dirty="0" smtClean="0">
              <a:latin typeface="Arial Narrow" pitchFamily="34" charset="0"/>
            </a:endParaRPr>
          </a:p>
          <a:p>
            <a:pPr lvl="1"/>
            <a:r>
              <a:rPr lang="en-US" b="1" i="1" dirty="0" smtClean="0">
                <a:latin typeface="Arial Narrow" pitchFamily="34" charset="0"/>
              </a:rPr>
              <a:t>‘crush</a:t>
            </a:r>
            <a:r>
              <a:rPr lang="en-US" b="1" i="1" dirty="0">
                <a:latin typeface="Arial Narrow" pitchFamily="34" charset="0"/>
              </a:rPr>
              <a:t>’ injuries with interruption of blood </a:t>
            </a:r>
            <a:r>
              <a:rPr lang="en-US" b="1" i="1" dirty="0" smtClean="0">
                <a:latin typeface="Arial Narrow" pitchFamily="34" charset="0"/>
              </a:rPr>
              <a:t>supply,</a:t>
            </a:r>
            <a:endParaRPr lang="tr-TR" b="1" i="1" dirty="0">
              <a:latin typeface="Arial Narrow" pitchFamily="34" charset="0"/>
            </a:endParaRPr>
          </a:p>
          <a:p>
            <a:pPr lvl="1"/>
            <a:r>
              <a:rPr lang="tr-TR" b="1" i="1" dirty="0" smtClean="0">
                <a:latin typeface="Arial Narrow" pitchFamily="34" charset="0"/>
              </a:rPr>
              <a:t>c</a:t>
            </a:r>
            <a:r>
              <a:rPr lang="en-US" b="1" i="1" dirty="0" err="1" smtClean="0">
                <a:latin typeface="Arial Narrow" pitchFamily="34" charset="0"/>
              </a:rPr>
              <a:t>ontamination</a:t>
            </a:r>
            <a:r>
              <a:rPr lang="en-US" b="1" i="1" dirty="0" smtClean="0">
                <a:latin typeface="Arial Narrow" pitchFamily="34" charset="0"/>
              </a:rPr>
              <a:t> </a:t>
            </a:r>
            <a:r>
              <a:rPr lang="en-US" b="1" i="1" dirty="0">
                <a:latin typeface="Arial Narrow" pitchFamily="34" charset="0"/>
              </a:rPr>
              <a:t>with foreign bodies (dirt), </a:t>
            </a:r>
            <a:endParaRPr lang="tr-TR" b="1" i="1" dirty="0" smtClean="0">
              <a:latin typeface="Arial Narrow" pitchFamily="34" charset="0"/>
            </a:endParaRPr>
          </a:p>
          <a:p>
            <a:pPr lvl="1"/>
            <a:r>
              <a:rPr lang="en-US" b="1" i="1" dirty="0" smtClean="0">
                <a:latin typeface="Arial Narrow" pitchFamily="34" charset="0"/>
              </a:rPr>
              <a:t>tissue</a:t>
            </a:r>
            <a:r>
              <a:rPr lang="tr-TR" b="1" i="1" dirty="0" smtClean="0">
                <a:latin typeface="Arial Narrow" pitchFamily="34" charset="0"/>
              </a:rPr>
              <a:t> </a:t>
            </a:r>
            <a:r>
              <a:rPr lang="en-US" b="1" i="1" dirty="0" smtClean="0">
                <a:latin typeface="Arial Narrow" pitchFamily="34" charset="0"/>
              </a:rPr>
              <a:t>damage</a:t>
            </a:r>
            <a:endParaRPr lang="en-US" b="1" i="1" dirty="0">
              <a:latin typeface="Arial Narrow" pitchFamily="34" charset="0"/>
            </a:endParaRPr>
          </a:p>
          <a:p>
            <a:r>
              <a:rPr lang="en-US" b="1" i="1" dirty="0" smtClean="0">
                <a:latin typeface="Arial Narrow" pitchFamily="34" charset="0"/>
              </a:rPr>
              <a:t>Germination </a:t>
            </a:r>
            <a:r>
              <a:rPr lang="en-US" b="1" i="1" dirty="0">
                <a:latin typeface="Arial Narrow" pitchFamily="34" charset="0"/>
              </a:rPr>
              <a:t>of spores</a:t>
            </a:r>
          </a:p>
          <a:p>
            <a:r>
              <a:rPr lang="en-US" b="1" i="1" dirty="0" smtClean="0">
                <a:latin typeface="Arial Narrow" pitchFamily="34" charset="0"/>
              </a:rPr>
              <a:t>Toxin </a:t>
            </a:r>
            <a:r>
              <a:rPr lang="en-US" b="1" i="1" dirty="0">
                <a:latin typeface="Arial Narrow" pitchFamily="34" charset="0"/>
              </a:rPr>
              <a:t>release</a:t>
            </a:r>
          </a:p>
          <a:p>
            <a:r>
              <a:rPr lang="en-US" b="1" i="1" dirty="0" smtClean="0">
                <a:latin typeface="Arial Narrow" pitchFamily="34" charset="0"/>
              </a:rPr>
              <a:t>Binding </a:t>
            </a:r>
            <a:r>
              <a:rPr lang="en-US" b="1" i="1" dirty="0">
                <a:latin typeface="Arial Narrow" pitchFamily="34" charset="0"/>
              </a:rPr>
              <a:t>of toxin to receptor</a:t>
            </a:r>
          </a:p>
          <a:p>
            <a:r>
              <a:rPr lang="en-US" b="1" i="1" dirty="0" smtClean="0">
                <a:latin typeface="Arial Narrow" pitchFamily="34" charset="0"/>
              </a:rPr>
              <a:t>Resulting </a:t>
            </a:r>
            <a:r>
              <a:rPr lang="en-US" b="1" i="1" dirty="0">
                <a:latin typeface="Arial Narrow" pitchFamily="34" charset="0"/>
              </a:rPr>
              <a:t>effect produces symptom(s) </a:t>
            </a:r>
            <a:r>
              <a:rPr lang="en-US" b="1" i="1" dirty="0" smtClean="0">
                <a:latin typeface="Arial Narrow" pitchFamily="34" charset="0"/>
              </a:rPr>
              <a:t>of</a:t>
            </a:r>
            <a:r>
              <a:rPr lang="tr-TR" b="1" i="1" dirty="0" smtClean="0">
                <a:latin typeface="Arial Narrow" pitchFamily="34" charset="0"/>
              </a:rPr>
              <a:t> </a:t>
            </a:r>
            <a:r>
              <a:rPr lang="en-US" b="1" i="1" dirty="0" smtClean="0">
                <a:latin typeface="Arial Narrow" pitchFamily="34" charset="0"/>
              </a:rPr>
              <a:t>disease</a:t>
            </a:r>
            <a:endParaRPr lang="tr-TR" b="1" i="1" dirty="0">
              <a:latin typeface="Arial Narrow" pitchFamily="34" charset="0"/>
            </a:endParaRPr>
          </a:p>
        </p:txBody>
      </p:sp>
    </p:spTree>
    <p:extLst>
      <p:ext uri="{BB962C8B-B14F-4D97-AF65-F5344CB8AC3E}">
        <p14:creationId xmlns:p14="http://schemas.microsoft.com/office/powerpoint/2010/main" val="31809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539552" y="2996952"/>
            <a:ext cx="8229600" cy="2232248"/>
          </a:xfrm>
        </p:spPr>
        <p:txBody>
          <a:bodyPr>
            <a:normAutofit fontScale="90000"/>
          </a:bodyPr>
          <a:lstStyle/>
          <a:p>
            <a:pPr algn="ctr"/>
            <a:r>
              <a:rPr lang="tr-TR" sz="4800" b="1" i="1" dirty="0" err="1" smtClean="0">
                <a:solidFill>
                  <a:srgbClr val="C10000"/>
                </a:solidFill>
                <a:latin typeface="Arial Narrow" pitchFamily="34" charset="0"/>
              </a:rPr>
              <a:t>Common</a:t>
            </a:r>
            <a:r>
              <a:rPr lang="tr-TR" sz="4800" b="1" i="1" dirty="0" smtClean="0">
                <a:solidFill>
                  <a:srgbClr val="C10000"/>
                </a:solidFill>
                <a:latin typeface="Arial Narrow" pitchFamily="34" charset="0"/>
              </a:rPr>
              <a:t> Human </a:t>
            </a:r>
            <a:r>
              <a:rPr lang="tr-TR" sz="4800" b="1" i="1" dirty="0" err="1" smtClean="0">
                <a:solidFill>
                  <a:srgbClr val="C10000"/>
                </a:solidFill>
                <a:latin typeface="Arial Narrow" pitchFamily="34" charset="0"/>
              </a:rPr>
              <a:t>Anaerobic</a:t>
            </a:r>
            <a:r>
              <a:rPr lang="tr-TR" sz="4800" b="1" i="1" dirty="0" smtClean="0">
                <a:solidFill>
                  <a:srgbClr val="C10000"/>
                </a:solidFill>
                <a:latin typeface="Arial Narrow" pitchFamily="34" charset="0"/>
              </a:rPr>
              <a:t> </a:t>
            </a:r>
            <a:r>
              <a:rPr lang="tr-TR" sz="4800" b="1" i="1" dirty="0" err="1" smtClean="0">
                <a:solidFill>
                  <a:srgbClr val="C10000"/>
                </a:solidFill>
                <a:latin typeface="Arial Narrow" pitchFamily="34" charset="0"/>
              </a:rPr>
              <a:t>Infections</a:t>
            </a:r>
            <a:r>
              <a:rPr lang="tr-TR" sz="4800" b="1" i="1" dirty="0" smtClean="0">
                <a:solidFill>
                  <a:srgbClr val="C10000"/>
                </a:solidFill>
                <a:latin typeface="Arial Narrow" pitchFamily="34" charset="0"/>
              </a:rPr>
              <a:t/>
            </a:r>
            <a:br>
              <a:rPr lang="tr-TR" sz="4800" b="1" i="1" dirty="0" smtClean="0">
                <a:solidFill>
                  <a:srgbClr val="C10000"/>
                </a:solidFill>
                <a:latin typeface="Arial Narrow" pitchFamily="34" charset="0"/>
              </a:rPr>
            </a:br>
            <a:r>
              <a:rPr lang="tr-TR" sz="4800" b="1" i="1" dirty="0" smtClean="0">
                <a:solidFill>
                  <a:srgbClr val="C10000"/>
                </a:solidFill>
                <a:latin typeface="Arial Narrow" pitchFamily="34" charset="0"/>
              </a:rPr>
              <a:t/>
            </a:r>
            <a:br>
              <a:rPr lang="tr-TR" sz="4800" b="1" i="1" dirty="0" smtClean="0">
                <a:solidFill>
                  <a:srgbClr val="C10000"/>
                </a:solidFill>
                <a:latin typeface="Arial Narrow" pitchFamily="34" charset="0"/>
              </a:rPr>
            </a:br>
            <a:r>
              <a:rPr lang="tr-TR" b="1" i="1" dirty="0" smtClean="0">
                <a:solidFill>
                  <a:schemeClr val="tx2">
                    <a:lumMod val="60000"/>
                    <a:lumOff val="40000"/>
                  </a:schemeClr>
                </a:solidFill>
                <a:latin typeface="Arial Narrow" pitchFamily="34" charset="0"/>
              </a:rPr>
              <a:t>CLOSTRIDIA</a:t>
            </a:r>
            <a:endParaRPr lang="tr-TR" b="1" i="1" dirty="0">
              <a:solidFill>
                <a:schemeClr val="tx2">
                  <a:lumMod val="60000"/>
                  <a:lumOff val="40000"/>
                </a:schemeClr>
              </a:solidFill>
              <a:latin typeface="Arial Narrow" pitchFamily="34" charset="0"/>
            </a:endParaRPr>
          </a:p>
        </p:txBody>
      </p:sp>
    </p:spTree>
    <p:extLst>
      <p:ext uri="{BB962C8B-B14F-4D97-AF65-F5344CB8AC3E}">
        <p14:creationId xmlns:p14="http://schemas.microsoft.com/office/powerpoint/2010/main" val="305162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i="1" dirty="0">
                <a:solidFill>
                  <a:srgbClr val="C00000"/>
                </a:solidFill>
                <a:latin typeface="Arial Narrow" pitchFamily="34" charset="0"/>
              </a:rPr>
              <a:t>CLOSTRIDIA</a:t>
            </a:r>
          </a:p>
        </p:txBody>
      </p:sp>
      <p:sp>
        <p:nvSpPr>
          <p:cNvPr id="4" name="İçerik Yer Tutucusu 3"/>
          <p:cNvSpPr>
            <a:spLocks noGrp="1"/>
          </p:cNvSpPr>
          <p:nvPr>
            <p:ph sz="half" idx="2"/>
          </p:nvPr>
        </p:nvSpPr>
        <p:spPr>
          <a:xfrm>
            <a:off x="467544" y="2132856"/>
            <a:ext cx="5040560" cy="4434840"/>
          </a:xfrm>
        </p:spPr>
        <p:txBody>
          <a:bodyPr/>
          <a:lstStyle/>
          <a:p>
            <a:r>
              <a:rPr lang="tr-TR" b="1" i="1" dirty="0">
                <a:latin typeface="Arial Narrow" pitchFamily="34" charset="0"/>
              </a:rPr>
              <a:t>Gram </a:t>
            </a:r>
            <a:r>
              <a:rPr lang="tr-TR" b="1" i="1" dirty="0" err="1">
                <a:latin typeface="Arial Narrow" pitchFamily="34" charset="0"/>
              </a:rPr>
              <a:t>positive</a:t>
            </a:r>
            <a:r>
              <a:rPr lang="tr-TR" b="1" i="1" dirty="0">
                <a:latin typeface="Arial Narrow" pitchFamily="34" charset="0"/>
              </a:rPr>
              <a:t> </a:t>
            </a:r>
            <a:r>
              <a:rPr lang="tr-TR" b="1" i="1" dirty="0" err="1" smtClean="0">
                <a:latin typeface="Arial Narrow" pitchFamily="34" charset="0"/>
              </a:rPr>
              <a:t>spore</a:t>
            </a:r>
            <a:r>
              <a:rPr lang="tr-TR" b="1" i="1" dirty="0" smtClean="0">
                <a:latin typeface="Arial Narrow" pitchFamily="34" charset="0"/>
              </a:rPr>
              <a:t> </a:t>
            </a:r>
            <a:r>
              <a:rPr lang="tr-TR" b="1" i="1" dirty="0" err="1" smtClean="0">
                <a:latin typeface="Arial Narrow" pitchFamily="34" charset="0"/>
              </a:rPr>
              <a:t>forming</a:t>
            </a:r>
            <a:r>
              <a:rPr lang="tr-TR" b="1" i="1" dirty="0" smtClean="0">
                <a:latin typeface="Arial Narrow" pitchFamily="34" charset="0"/>
              </a:rPr>
              <a:t> </a:t>
            </a:r>
            <a:r>
              <a:rPr lang="tr-TR" b="1" i="1" dirty="0" err="1">
                <a:latin typeface="Arial Narrow" pitchFamily="34" charset="0"/>
              </a:rPr>
              <a:t>bacilli</a:t>
            </a:r>
            <a:endParaRPr lang="tr-TR" b="1" i="1" dirty="0">
              <a:latin typeface="Arial Narrow" pitchFamily="34" charset="0"/>
            </a:endParaRPr>
          </a:p>
          <a:p>
            <a:r>
              <a:rPr lang="tr-TR" b="1" i="1" dirty="0" err="1" smtClean="0">
                <a:latin typeface="Arial Narrow" pitchFamily="34" charset="0"/>
              </a:rPr>
              <a:t>Ubiquitous</a:t>
            </a:r>
            <a:endParaRPr lang="tr-TR" b="1" i="1" dirty="0">
              <a:latin typeface="Arial Narrow" pitchFamily="34" charset="0"/>
            </a:endParaRPr>
          </a:p>
          <a:p>
            <a:pPr lvl="1">
              <a:buFont typeface="Wingdings" pitchFamily="2" charset="2"/>
              <a:buChar char="Ø"/>
            </a:pPr>
            <a:r>
              <a:rPr lang="en-US" sz="1600" b="1" i="1" dirty="0" smtClean="0">
                <a:latin typeface="Arial Narrow" pitchFamily="34" charset="0"/>
              </a:rPr>
              <a:t> </a:t>
            </a:r>
            <a:r>
              <a:rPr lang="en-US" b="1" i="1" dirty="0">
                <a:latin typeface="Arial Narrow" pitchFamily="34" charset="0"/>
              </a:rPr>
              <a:t>intestines of man and </a:t>
            </a:r>
            <a:r>
              <a:rPr lang="en-US" b="1" i="1" dirty="0" smtClean="0">
                <a:latin typeface="Arial Narrow" pitchFamily="34" charset="0"/>
              </a:rPr>
              <a:t>animals</a:t>
            </a:r>
            <a:endParaRPr lang="tr-TR" b="1" i="1" dirty="0" smtClean="0">
              <a:latin typeface="Arial Narrow" pitchFamily="34" charset="0"/>
            </a:endParaRPr>
          </a:p>
          <a:p>
            <a:pPr lvl="1">
              <a:buFont typeface="Wingdings" pitchFamily="2" charset="2"/>
              <a:buChar char="Ø"/>
            </a:pPr>
            <a:r>
              <a:rPr lang="tr-TR" b="1" i="1" dirty="0" err="1" smtClean="0">
                <a:latin typeface="Arial Narrow" pitchFamily="34" charset="0"/>
              </a:rPr>
              <a:t>animal</a:t>
            </a:r>
            <a:r>
              <a:rPr lang="tr-TR" b="1" i="1" dirty="0" smtClean="0">
                <a:latin typeface="Arial Narrow" pitchFamily="34" charset="0"/>
              </a:rPr>
              <a:t> </a:t>
            </a:r>
            <a:r>
              <a:rPr lang="tr-TR" b="1" i="1" dirty="0" err="1">
                <a:latin typeface="Arial Narrow" pitchFamily="34" charset="0"/>
              </a:rPr>
              <a:t>and</a:t>
            </a:r>
            <a:r>
              <a:rPr lang="tr-TR" b="1" i="1" dirty="0">
                <a:latin typeface="Arial Narrow" pitchFamily="34" charset="0"/>
              </a:rPr>
              <a:t> </a:t>
            </a:r>
            <a:r>
              <a:rPr lang="tr-TR" b="1" i="1" dirty="0" err="1">
                <a:latin typeface="Arial Narrow" pitchFamily="34" charset="0"/>
              </a:rPr>
              <a:t>human</a:t>
            </a:r>
            <a:r>
              <a:rPr lang="tr-TR" b="1" i="1" dirty="0">
                <a:latin typeface="Arial Narrow" pitchFamily="34" charset="0"/>
              </a:rPr>
              <a:t> </a:t>
            </a:r>
            <a:r>
              <a:rPr lang="tr-TR" b="1" i="1" dirty="0" err="1" smtClean="0">
                <a:latin typeface="Arial Narrow" pitchFamily="34" charset="0"/>
              </a:rPr>
              <a:t>faeces</a:t>
            </a:r>
            <a:r>
              <a:rPr lang="tr-TR" b="1" i="1" dirty="0" smtClean="0">
                <a:latin typeface="Arial Narrow" pitchFamily="34" charset="0"/>
              </a:rPr>
              <a:t> </a:t>
            </a:r>
            <a:r>
              <a:rPr lang="tr-TR" b="1" i="1" dirty="0" err="1" smtClean="0">
                <a:latin typeface="Arial Narrow" pitchFamily="34" charset="0"/>
              </a:rPr>
              <a:t>contaminated</a:t>
            </a:r>
            <a:r>
              <a:rPr lang="tr-TR" b="1" i="1" dirty="0" smtClean="0">
                <a:latin typeface="Arial Narrow" pitchFamily="34" charset="0"/>
              </a:rPr>
              <a:t> </a:t>
            </a:r>
            <a:r>
              <a:rPr lang="tr-TR" b="1" i="1" dirty="0" err="1">
                <a:latin typeface="Arial Narrow" pitchFamily="34" charset="0"/>
              </a:rPr>
              <a:t>soil</a:t>
            </a:r>
            <a:r>
              <a:rPr lang="tr-TR" b="1" i="1" dirty="0">
                <a:latin typeface="Arial Narrow" pitchFamily="34" charset="0"/>
              </a:rPr>
              <a:t> </a:t>
            </a:r>
            <a:r>
              <a:rPr lang="tr-TR" b="1" i="1" dirty="0" err="1">
                <a:latin typeface="Arial Narrow" pitchFamily="34" charset="0"/>
              </a:rPr>
              <a:t>and</a:t>
            </a:r>
            <a:r>
              <a:rPr lang="tr-TR" b="1" i="1" dirty="0">
                <a:latin typeface="Arial Narrow" pitchFamily="34" charset="0"/>
              </a:rPr>
              <a:t> </a:t>
            </a:r>
            <a:r>
              <a:rPr lang="tr-TR" b="1" i="1" dirty="0" err="1">
                <a:latin typeface="Arial Narrow" pitchFamily="34" charset="0"/>
              </a:rPr>
              <a:t>water</a:t>
            </a:r>
            <a:endParaRPr lang="tr-TR" b="1" i="1" dirty="0">
              <a:latin typeface="Arial Narrow" pitchFamily="34" charset="0"/>
            </a:endParaRPr>
          </a:p>
          <a:p>
            <a:r>
              <a:rPr lang="tr-TR" b="1" i="1" dirty="0" err="1" smtClean="0">
                <a:latin typeface="Arial Narrow" pitchFamily="34" charset="0"/>
              </a:rPr>
              <a:t>Several</a:t>
            </a:r>
            <a:r>
              <a:rPr lang="tr-TR" b="1" i="1" dirty="0" smtClean="0">
                <a:latin typeface="Arial Narrow" pitchFamily="34" charset="0"/>
              </a:rPr>
              <a:t> </a:t>
            </a:r>
            <a:r>
              <a:rPr lang="tr-TR" b="1" i="1" dirty="0" err="1" smtClean="0">
                <a:latin typeface="Arial Narrow" pitchFamily="34" charset="0"/>
              </a:rPr>
              <a:t>species</a:t>
            </a:r>
            <a:r>
              <a:rPr lang="tr-TR" b="1" i="1" dirty="0" smtClean="0">
                <a:latin typeface="Arial Narrow" pitchFamily="34" charset="0"/>
              </a:rPr>
              <a:t> </a:t>
            </a:r>
            <a:r>
              <a:rPr lang="tr-TR" b="1" i="1" dirty="0" err="1" smtClean="0">
                <a:latin typeface="Arial Narrow" pitchFamily="34" charset="0"/>
              </a:rPr>
              <a:t>associated</a:t>
            </a:r>
            <a:r>
              <a:rPr lang="tr-TR" b="1" i="1" dirty="0" smtClean="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smtClean="0">
                <a:latin typeface="Arial Narrow" pitchFamily="34" charset="0"/>
              </a:rPr>
              <a:t>human</a:t>
            </a:r>
            <a:r>
              <a:rPr lang="tr-TR" b="1" i="1" dirty="0" smtClean="0">
                <a:latin typeface="Arial Narrow" pitchFamily="34" charset="0"/>
              </a:rPr>
              <a:t> </a:t>
            </a:r>
            <a:r>
              <a:rPr lang="tr-TR" b="1" i="1" dirty="0" err="1" smtClean="0">
                <a:latin typeface="Arial Narrow" pitchFamily="34" charset="0"/>
              </a:rPr>
              <a:t>disease</a:t>
            </a:r>
            <a:endParaRPr lang="tr-TR" b="1" i="1" dirty="0">
              <a:latin typeface="Arial Narrow" pitchFamily="34"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796137" y="2416200"/>
            <a:ext cx="3240360" cy="324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1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aşlık 13"/>
          <p:cNvSpPr>
            <a:spLocks noGrp="1"/>
          </p:cNvSpPr>
          <p:nvPr>
            <p:ph type="title"/>
          </p:nvPr>
        </p:nvSpPr>
        <p:spPr>
          <a:xfrm>
            <a:off x="467544" y="548680"/>
            <a:ext cx="8229600" cy="1143000"/>
          </a:xfrm>
        </p:spPr>
        <p:txBody>
          <a:bodyPr>
            <a:normAutofit fontScale="90000"/>
          </a:bodyPr>
          <a:lstStyle/>
          <a:p>
            <a:pPr algn="ctr"/>
            <a:r>
              <a:rPr lang="tr-TR" sz="5400" b="1" i="1" dirty="0" err="1">
                <a:solidFill>
                  <a:srgbClr val="FF0000"/>
                </a:solidFill>
                <a:latin typeface="Arial Narrow" pitchFamily="34" charset="0"/>
              </a:rPr>
              <a:t>Clostridia</a:t>
            </a:r>
            <a:r>
              <a:rPr lang="tr-TR" sz="5400" b="1" i="1" dirty="0">
                <a:solidFill>
                  <a:srgbClr val="FF0000"/>
                </a:solidFill>
                <a:latin typeface="Arial Narrow" pitchFamily="34" charset="0"/>
              </a:rPr>
              <a:t> of </a:t>
            </a:r>
            <a:r>
              <a:rPr lang="tr-TR" sz="5400" b="1" i="1" dirty="0" err="1">
                <a:solidFill>
                  <a:srgbClr val="FF0000"/>
                </a:solidFill>
                <a:latin typeface="Arial Narrow" pitchFamily="34" charset="0"/>
              </a:rPr>
              <a:t>medical</a:t>
            </a:r>
            <a:r>
              <a:rPr lang="tr-TR" sz="5400" b="1" i="1" dirty="0">
                <a:solidFill>
                  <a:srgbClr val="FF0000"/>
                </a:solidFill>
                <a:latin typeface="Arial Narrow" pitchFamily="34" charset="0"/>
              </a:rPr>
              <a:t> </a:t>
            </a:r>
            <a:r>
              <a:rPr lang="tr-TR" sz="5400" b="1" i="1" dirty="0" err="1">
                <a:solidFill>
                  <a:srgbClr val="FF0000"/>
                </a:solidFill>
                <a:latin typeface="Arial Narrow" pitchFamily="34" charset="0"/>
              </a:rPr>
              <a:t>importance</a:t>
            </a:r>
            <a:endParaRPr lang="tr-TR" i="1" dirty="0">
              <a:latin typeface="Arial Narrow" pitchFamily="34" charset="0"/>
            </a:endParaRPr>
          </a:p>
        </p:txBody>
      </p:sp>
      <p:sp>
        <p:nvSpPr>
          <p:cNvPr id="15" name="İçerik Yer Tutucusu 14"/>
          <p:cNvSpPr>
            <a:spLocks noGrp="1"/>
          </p:cNvSpPr>
          <p:nvPr>
            <p:ph idx="1"/>
          </p:nvPr>
        </p:nvSpPr>
        <p:spPr/>
        <p:txBody>
          <a:bodyPr/>
          <a:lstStyle/>
          <a:p>
            <a:endParaRPr lang="tr-TR" dirty="0"/>
          </a:p>
        </p:txBody>
      </p:sp>
      <p:pic>
        <p:nvPicPr>
          <p:cNvPr id="1028" name="Picture 4"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700808"/>
            <a:ext cx="8928993"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04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ctrTitle"/>
          </p:nvPr>
        </p:nvSpPr>
        <p:spPr>
          <a:xfrm>
            <a:off x="533400" y="3356992"/>
            <a:ext cx="7851648" cy="2088232"/>
          </a:xfrm>
        </p:spPr>
        <p:txBody>
          <a:bodyPr/>
          <a:lstStyle/>
          <a:p>
            <a:r>
              <a:rPr lang="tr-TR" sz="5400" b="1" i="1" dirty="0" err="1">
                <a:solidFill>
                  <a:srgbClr val="0070C0"/>
                </a:solidFill>
                <a:effectLst/>
                <a:latin typeface="Arial Narrow" pitchFamily="34" charset="0"/>
              </a:rPr>
              <a:t>Clostridium</a:t>
            </a:r>
            <a:r>
              <a:rPr lang="tr-TR" sz="5400" b="1" i="1" dirty="0">
                <a:solidFill>
                  <a:srgbClr val="0070C0"/>
                </a:solidFill>
                <a:effectLst/>
                <a:latin typeface="Arial Narrow" pitchFamily="34" charset="0"/>
              </a:rPr>
              <a:t> </a:t>
            </a:r>
            <a:r>
              <a:rPr lang="tr-TR" sz="5400" b="1" i="1" dirty="0" err="1">
                <a:solidFill>
                  <a:srgbClr val="0070C0"/>
                </a:solidFill>
                <a:effectLst/>
                <a:latin typeface="Arial Narrow" pitchFamily="34" charset="0"/>
              </a:rPr>
              <a:t>tetani</a:t>
            </a:r>
            <a:endParaRPr lang="tr-TR" b="1" dirty="0">
              <a:solidFill>
                <a:srgbClr val="0070C0"/>
              </a:solidFill>
            </a:endParaRPr>
          </a:p>
        </p:txBody>
      </p:sp>
    </p:spTree>
    <p:extLst>
      <p:ext uri="{BB962C8B-B14F-4D97-AF65-F5344CB8AC3E}">
        <p14:creationId xmlns:p14="http://schemas.microsoft.com/office/powerpoint/2010/main" val="250397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04088"/>
            <a:ext cx="8568952" cy="852704"/>
          </a:xfrm>
        </p:spPr>
        <p:txBody>
          <a:bodyPr>
            <a:noAutofit/>
          </a:bodyPr>
          <a:lstStyle/>
          <a:p>
            <a:pPr algn="ctr"/>
            <a:r>
              <a:rPr lang="tr-TR" sz="4400" b="1" i="1" dirty="0" err="1">
                <a:solidFill>
                  <a:srgbClr val="FF0000"/>
                </a:solidFill>
                <a:latin typeface="Arial Narrow" pitchFamily="34" charset="0"/>
              </a:rPr>
              <a:t>What</a:t>
            </a:r>
            <a:r>
              <a:rPr lang="tr-TR" sz="4400" b="1" i="1" dirty="0">
                <a:solidFill>
                  <a:srgbClr val="FF0000"/>
                </a:solidFill>
                <a:latin typeface="Arial Narrow" pitchFamily="34" charset="0"/>
              </a:rPr>
              <a:t> </a:t>
            </a:r>
            <a:r>
              <a:rPr lang="tr-TR" sz="4400" b="1" i="1" dirty="0" err="1">
                <a:solidFill>
                  <a:srgbClr val="FF0000"/>
                </a:solidFill>
                <a:latin typeface="Arial Narrow" pitchFamily="34" charset="0"/>
              </a:rPr>
              <a:t>Are</a:t>
            </a:r>
            <a:r>
              <a:rPr lang="tr-TR" sz="4400" b="1" i="1" dirty="0">
                <a:solidFill>
                  <a:srgbClr val="FF0000"/>
                </a:solidFill>
                <a:latin typeface="Arial Narrow" pitchFamily="34" charset="0"/>
              </a:rPr>
              <a:t> </a:t>
            </a:r>
            <a:r>
              <a:rPr lang="tr-TR" sz="4400" b="1" i="1" dirty="0" err="1">
                <a:solidFill>
                  <a:srgbClr val="FF0000"/>
                </a:solidFill>
                <a:latin typeface="Arial Narrow" pitchFamily="34" charset="0"/>
              </a:rPr>
              <a:t>Anaerobic</a:t>
            </a:r>
            <a:r>
              <a:rPr lang="tr-TR" sz="4400" b="1" i="1" dirty="0">
                <a:solidFill>
                  <a:srgbClr val="FF0000"/>
                </a:solidFill>
                <a:latin typeface="Arial Narrow" pitchFamily="34" charset="0"/>
              </a:rPr>
              <a:t> </a:t>
            </a:r>
            <a:r>
              <a:rPr lang="tr-TR" sz="4400" b="1" i="1" dirty="0" err="1">
                <a:solidFill>
                  <a:srgbClr val="FF0000"/>
                </a:solidFill>
                <a:latin typeface="Arial Narrow" pitchFamily="34" charset="0"/>
              </a:rPr>
              <a:t>Microorganisms</a:t>
            </a:r>
            <a:endParaRPr lang="tr-TR" sz="4400" i="1" dirty="0">
              <a:solidFill>
                <a:srgbClr val="FF0000"/>
              </a:solidFill>
              <a:latin typeface="Arial Narrow" pitchFamily="34" charset="0"/>
            </a:endParaRPr>
          </a:p>
        </p:txBody>
      </p:sp>
      <p:sp>
        <p:nvSpPr>
          <p:cNvPr id="3" name="İçerik Yer Tutucusu 2"/>
          <p:cNvSpPr>
            <a:spLocks noGrp="1"/>
          </p:cNvSpPr>
          <p:nvPr>
            <p:ph sz="half" idx="2"/>
          </p:nvPr>
        </p:nvSpPr>
        <p:spPr>
          <a:xfrm>
            <a:off x="251520" y="1920085"/>
            <a:ext cx="4320480" cy="4434840"/>
          </a:xfrm>
        </p:spPr>
        <p:txBody>
          <a:bodyPr>
            <a:normAutofit fontScale="85000" lnSpcReduction="20000"/>
          </a:bodyPr>
          <a:lstStyle/>
          <a:p>
            <a:pPr>
              <a:buFont typeface="Wingdings" pitchFamily="2" charset="2"/>
              <a:buChar char="Ø"/>
            </a:pPr>
            <a:r>
              <a:rPr lang="en-US" b="1" i="1" dirty="0" smtClean="0">
                <a:latin typeface="Arial Narrow" pitchFamily="34" charset="0"/>
              </a:rPr>
              <a:t>Anaerobic</a:t>
            </a:r>
            <a:r>
              <a:rPr lang="tr-TR" b="1" i="1" dirty="0" smtClean="0">
                <a:latin typeface="Arial Narrow" pitchFamily="34" charset="0"/>
              </a:rPr>
              <a:t> </a:t>
            </a:r>
            <a:r>
              <a:rPr lang="en-US" b="1" i="1" dirty="0" smtClean="0">
                <a:latin typeface="Arial Narrow" pitchFamily="34" charset="0"/>
              </a:rPr>
              <a:t>microorganisms</a:t>
            </a:r>
            <a:r>
              <a:rPr lang="tr-TR" b="1" i="1" dirty="0" smtClean="0">
                <a:latin typeface="Arial Narrow" pitchFamily="34" charset="0"/>
              </a:rPr>
              <a:t> </a:t>
            </a:r>
            <a:r>
              <a:rPr lang="en-US" b="1" i="1" dirty="0" smtClean="0">
                <a:latin typeface="Arial Narrow" pitchFamily="34" charset="0"/>
              </a:rPr>
              <a:t>are widespread</a:t>
            </a:r>
            <a:r>
              <a:rPr lang="tr-TR" b="1" i="1" dirty="0" smtClean="0">
                <a:latin typeface="Arial Narrow" pitchFamily="34" charset="0"/>
              </a:rPr>
              <a:t> </a:t>
            </a:r>
            <a:r>
              <a:rPr lang="en-US" b="1" i="1" dirty="0" smtClean="0">
                <a:latin typeface="Arial Narrow" pitchFamily="34" charset="0"/>
              </a:rPr>
              <a:t>and very</a:t>
            </a:r>
            <a:r>
              <a:rPr lang="tr-TR" b="1" i="1" dirty="0" smtClean="0">
                <a:latin typeface="Arial Narrow" pitchFamily="34" charset="0"/>
              </a:rPr>
              <a:t> </a:t>
            </a:r>
            <a:r>
              <a:rPr lang="en-US" b="1" i="1" dirty="0" smtClean="0">
                <a:latin typeface="Arial Narrow" pitchFamily="34" charset="0"/>
              </a:rPr>
              <a:t>important</a:t>
            </a:r>
            <a:endParaRPr lang="en-US" b="1" i="1" dirty="0">
              <a:latin typeface="Arial Narrow" pitchFamily="34" charset="0"/>
            </a:endParaRPr>
          </a:p>
          <a:p>
            <a:pPr>
              <a:buFont typeface="Wingdings" pitchFamily="2" charset="2"/>
              <a:buChar char="Ø"/>
            </a:pPr>
            <a:r>
              <a:rPr lang="en-US" b="1" i="1" dirty="0" smtClean="0">
                <a:latin typeface="Arial Narrow" pitchFamily="34" charset="0"/>
              </a:rPr>
              <a:t>Do </a:t>
            </a:r>
            <a:r>
              <a:rPr lang="en-US" b="1" i="1" dirty="0">
                <a:latin typeface="Arial Narrow" pitchFamily="34" charset="0"/>
              </a:rPr>
              <a:t>not </a:t>
            </a:r>
            <a:r>
              <a:rPr lang="en-US" b="1" i="1" dirty="0" smtClean="0">
                <a:latin typeface="Arial Narrow" pitchFamily="34" charset="0"/>
              </a:rPr>
              <a:t>require</a:t>
            </a:r>
            <a:r>
              <a:rPr lang="tr-TR" b="1" i="1" dirty="0" smtClean="0">
                <a:latin typeface="Arial Narrow" pitchFamily="34" charset="0"/>
              </a:rPr>
              <a:t> </a:t>
            </a:r>
            <a:r>
              <a:rPr lang="en-US" b="1" i="1" dirty="0" smtClean="0">
                <a:latin typeface="Arial Narrow" pitchFamily="34" charset="0"/>
              </a:rPr>
              <a:t>oxygen </a:t>
            </a:r>
            <a:r>
              <a:rPr lang="en-US" b="1" i="1" dirty="0">
                <a:latin typeface="Arial Narrow" pitchFamily="34" charset="0"/>
              </a:rPr>
              <a:t>for </a:t>
            </a:r>
            <a:r>
              <a:rPr lang="en-US" b="1" i="1" dirty="0" smtClean="0">
                <a:latin typeface="Arial Narrow" pitchFamily="34" charset="0"/>
              </a:rPr>
              <a:t>growth</a:t>
            </a:r>
            <a:r>
              <a:rPr lang="tr-TR" b="1" i="1" dirty="0" smtClean="0">
                <a:latin typeface="Arial Narrow" pitchFamily="34" charset="0"/>
              </a:rPr>
              <a:t> </a:t>
            </a:r>
            <a:r>
              <a:rPr lang="en-US" b="1" i="1" dirty="0" smtClean="0">
                <a:latin typeface="Arial Narrow" pitchFamily="34" charset="0"/>
              </a:rPr>
              <a:t>- </a:t>
            </a:r>
            <a:r>
              <a:rPr lang="en-US" b="1" i="1" dirty="0">
                <a:latin typeface="Arial Narrow" pitchFamily="34" charset="0"/>
              </a:rPr>
              <a:t>often </a:t>
            </a:r>
            <a:r>
              <a:rPr lang="en-US" b="1" i="1" dirty="0" smtClean="0">
                <a:latin typeface="Arial Narrow" pitchFamily="34" charset="0"/>
              </a:rPr>
              <a:t>extremely</a:t>
            </a:r>
            <a:r>
              <a:rPr lang="tr-TR" b="1" i="1" dirty="0" smtClean="0">
                <a:latin typeface="Arial Narrow" pitchFamily="34" charset="0"/>
              </a:rPr>
              <a:t> </a:t>
            </a:r>
            <a:r>
              <a:rPr lang="en-US" b="1" i="1" dirty="0" smtClean="0">
                <a:latin typeface="Arial Narrow" pitchFamily="34" charset="0"/>
              </a:rPr>
              <a:t>toxic</a:t>
            </a:r>
            <a:endParaRPr lang="tr-TR" b="1" i="1" dirty="0" smtClean="0">
              <a:latin typeface="Arial Narrow" pitchFamily="34" charset="0"/>
            </a:endParaRPr>
          </a:p>
          <a:p>
            <a:r>
              <a:rPr lang="en-US" sz="2800" b="1" i="1" dirty="0" smtClean="0">
                <a:latin typeface="Arial Narrow" pitchFamily="34" charset="0"/>
              </a:rPr>
              <a:t>Anaerobes </a:t>
            </a:r>
            <a:r>
              <a:rPr lang="en-US" sz="2800" b="1" i="1" dirty="0">
                <a:latin typeface="Arial Narrow" pitchFamily="34" charset="0"/>
              </a:rPr>
              <a:t>generate energy by </a:t>
            </a:r>
            <a:r>
              <a:rPr lang="en-US" sz="2800" b="1" i="1" dirty="0" smtClean="0">
                <a:latin typeface="Arial Narrow" pitchFamily="34" charset="0"/>
              </a:rPr>
              <a:t>fermentation</a:t>
            </a:r>
            <a:endParaRPr lang="tr-TR" sz="2800" b="1" i="1" dirty="0" smtClean="0">
              <a:latin typeface="Arial Narrow" pitchFamily="34" charset="0"/>
            </a:endParaRPr>
          </a:p>
          <a:p>
            <a:r>
              <a:rPr lang="en-US" sz="2800" b="1" i="1" dirty="0" smtClean="0">
                <a:latin typeface="Arial Narrow" pitchFamily="34" charset="0"/>
              </a:rPr>
              <a:t>Lack </a:t>
            </a:r>
            <a:r>
              <a:rPr lang="en-US" sz="2800" b="1" i="1" dirty="0">
                <a:latin typeface="Arial Narrow" pitchFamily="34" charset="0"/>
              </a:rPr>
              <a:t>the capacity to utilize O</a:t>
            </a:r>
            <a:r>
              <a:rPr lang="en-US" sz="2800" b="1" i="1" baseline="-25000" dirty="0">
                <a:latin typeface="Arial Narrow" pitchFamily="34" charset="0"/>
              </a:rPr>
              <a:t>2 </a:t>
            </a:r>
            <a:r>
              <a:rPr lang="en-US" sz="2800" b="1" i="1" dirty="0">
                <a:latin typeface="Arial Narrow" pitchFamily="34" charset="0"/>
              </a:rPr>
              <a:t>as a terminal hydrogen</a:t>
            </a:r>
            <a:r>
              <a:rPr lang="tr-TR" sz="2800" b="1" i="1" dirty="0">
                <a:latin typeface="Arial Narrow" pitchFamily="34" charset="0"/>
              </a:rPr>
              <a:t> </a:t>
            </a:r>
            <a:r>
              <a:rPr lang="tr-TR" sz="2800" b="1" i="1" dirty="0" err="1">
                <a:latin typeface="Arial Narrow" pitchFamily="34" charset="0"/>
              </a:rPr>
              <a:t>acceptor</a:t>
            </a:r>
            <a:endParaRPr lang="tr-TR" sz="2800" b="1" i="1" dirty="0">
              <a:latin typeface="Arial Narrow" pitchFamily="34" charset="0"/>
            </a:endParaRPr>
          </a:p>
          <a:p>
            <a:r>
              <a:rPr lang="en-US" sz="2800" b="1" i="1" dirty="0" smtClean="0">
                <a:latin typeface="Arial Narrow" pitchFamily="34" charset="0"/>
              </a:rPr>
              <a:t>Some </a:t>
            </a:r>
            <a:r>
              <a:rPr lang="en-US" sz="2800" b="1" i="1" dirty="0">
                <a:latin typeface="Arial Narrow" pitchFamily="34" charset="0"/>
              </a:rPr>
              <a:t>are sensitive to O</a:t>
            </a:r>
            <a:r>
              <a:rPr lang="en-US" sz="2800" b="1" i="1" baseline="-25000" dirty="0">
                <a:latin typeface="Arial Narrow" pitchFamily="34" charset="0"/>
              </a:rPr>
              <a:t>2 </a:t>
            </a:r>
            <a:r>
              <a:rPr lang="en-US" sz="2800" b="1" i="1" dirty="0">
                <a:latin typeface="Arial Narrow" pitchFamily="34" charset="0"/>
              </a:rPr>
              <a:t>concentration as low as </a:t>
            </a:r>
            <a:r>
              <a:rPr lang="en-US" sz="2800" b="1" i="1" dirty="0" smtClean="0">
                <a:latin typeface="Arial Narrow" pitchFamily="34" charset="0"/>
              </a:rPr>
              <a:t>0.5%</a:t>
            </a:r>
            <a:r>
              <a:rPr lang="tr-TR" sz="2800" b="1" i="1" dirty="0" smtClean="0">
                <a:latin typeface="Arial Narrow" pitchFamily="34" charset="0"/>
              </a:rPr>
              <a:t> O</a:t>
            </a:r>
            <a:r>
              <a:rPr lang="tr-TR" sz="2800" b="1" i="1" baseline="-25000" dirty="0" smtClean="0">
                <a:latin typeface="Arial Narrow" pitchFamily="34" charset="0"/>
              </a:rPr>
              <a:t>2</a:t>
            </a:r>
          </a:p>
          <a:p>
            <a:r>
              <a:rPr lang="en-US" sz="2800" b="1" i="1" dirty="0" smtClean="0">
                <a:latin typeface="Arial Narrow" pitchFamily="34" charset="0"/>
              </a:rPr>
              <a:t>Most </a:t>
            </a:r>
            <a:r>
              <a:rPr lang="en-US" sz="2800" b="1" i="1" dirty="0">
                <a:latin typeface="Arial Narrow" pitchFamily="34" charset="0"/>
              </a:rPr>
              <a:t>can survive in 3%-5% O2</a:t>
            </a:r>
          </a:p>
          <a:p>
            <a:endParaRPr lang="tr-TR" sz="2800" b="1" i="1" baseline="-25000" dirty="0">
              <a:latin typeface="Arial Narrow" pitchFamily="34" charset="0"/>
            </a:endParaRPr>
          </a:p>
          <a:p>
            <a:pPr>
              <a:buFont typeface="Wingdings" pitchFamily="2" charset="2"/>
              <a:buChar char="Ø"/>
            </a:pPr>
            <a:endParaRPr lang="en-US" sz="2800" b="1" i="1" dirty="0">
              <a:latin typeface="Arial Narrow" pitchFamily="34" charset="0"/>
            </a:endParaRPr>
          </a:p>
          <a:p>
            <a:pPr>
              <a:buFont typeface="Wingdings" pitchFamily="2" charset="2"/>
              <a:buChar char="Ø"/>
            </a:pPr>
            <a:endParaRPr lang="tr-TR" b="1" i="1" dirty="0">
              <a:latin typeface="Arial Narrow" pitchFamily="34" charset="0"/>
            </a:endParaRPr>
          </a:p>
        </p:txBody>
      </p:sp>
      <p:sp>
        <p:nvSpPr>
          <p:cNvPr id="4" name="İçerik Yer Tutucusu 3"/>
          <p:cNvSpPr>
            <a:spLocks noGrp="1"/>
          </p:cNvSpPr>
          <p:nvPr>
            <p:ph sz="quarter" idx="13"/>
          </p:nvPr>
        </p:nvSpPr>
        <p:spPr>
          <a:xfrm>
            <a:off x="4648200" y="1920085"/>
            <a:ext cx="4244280" cy="4434840"/>
          </a:xfrm>
        </p:spPr>
        <p:txBody>
          <a:bodyPr>
            <a:normAutofit fontScale="92500" lnSpcReduction="10000"/>
          </a:bodyPr>
          <a:lstStyle/>
          <a:p>
            <a:pPr>
              <a:buFont typeface="Wingdings" pitchFamily="2" charset="2"/>
              <a:buChar char="Ø"/>
            </a:pPr>
            <a:r>
              <a:rPr lang="en-US" sz="2800" b="1" i="1" dirty="0" smtClean="0">
                <a:latin typeface="Arial Narrow" pitchFamily="34" charset="0"/>
              </a:rPr>
              <a:t>A </a:t>
            </a:r>
            <a:r>
              <a:rPr lang="en-US" sz="2800" b="1" i="1" dirty="0">
                <a:latin typeface="Arial Narrow" pitchFamily="34" charset="0"/>
              </a:rPr>
              <a:t>few can grow poorly in the presence of air </a:t>
            </a:r>
            <a:r>
              <a:rPr lang="tr-TR" sz="2800" b="1" i="1" dirty="0" smtClean="0">
                <a:latin typeface="Arial Narrow" pitchFamily="34" charset="0"/>
              </a:rPr>
              <a:t>          </a:t>
            </a:r>
          </a:p>
          <a:p>
            <a:pPr>
              <a:buFont typeface="Wingdings" pitchFamily="2" charset="2"/>
              <a:buChar char="Ø"/>
            </a:pPr>
            <a:endParaRPr lang="tr-TR" sz="2800" b="1" i="1" dirty="0">
              <a:latin typeface="Arial Narrow" pitchFamily="34" charset="0"/>
            </a:endParaRPr>
          </a:p>
          <a:p>
            <a:pPr marL="0" indent="0">
              <a:buNone/>
            </a:pPr>
            <a:r>
              <a:rPr lang="tr-TR" sz="2800" b="1" i="1" dirty="0" smtClean="0">
                <a:latin typeface="Arial Narrow" pitchFamily="34" charset="0"/>
              </a:rPr>
              <a:t>        </a:t>
            </a:r>
            <a:r>
              <a:rPr lang="en-US" sz="2800" b="1" i="1" dirty="0" smtClean="0">
                <a:latin typeface="Arial Narrow" pitchFamily="34" charset="0"/>
              </a:rPr>
              <a:t>aero</a:t>
            </a:r>
            <a:r>
              <a:rPr lang="tr-TR" sz="2800" b="1" i="1" dirty="0" err="1" smtClean="0">
                <a:latin typeface="Arial Narrow" pitchFamily="34" charset="0"/>
              </a:rPr>
              <a:t>tolerant</a:t>
            </a:r>
            <a:r>
              <a:rPr lang="tr-TR" sz="2800" b="1" i="1" dirty="0" smtClean="0">
                <a:latin typeface="Arial Narrow" pitchFamily="34" charset="0"/>
              </a:rPr>
              <a:t> </a:t>
            </a:r>
            <a:r>
              <a:rPr lang="tr-TR" sz="2800" b="1" i="1" dirty="0" err="1" smtClean="0">
                <a:latin typeface="Arial Narrow" pitchFamily="34" charset="0"/>
              </a:rPr>
              <a:t>anaerobes</a:t>
            </a:r>
            <a:endParaRPr lang="tr-TR" sz="2800" b="1" i="1" dirty="0" smtClean="0">
              <a:latin typeface="Arial Narrow" pitchFamily="34" charset="0"/>
            </a:endParaRPr>
          </a:p>
          <a:p>
            <a:pPr>
              <a:buFont typeface="Wingdings" pitchFamily="2" charset="2"/>
              <a:buChar char="Ø"/>
            </a:pPr>
            <a:endParaRPr lang="tr-TR" sz="2800" b="1" i="1" dirty="0">
              <a:latin typeface="Arial Narrow" pitchFamily="34" charset="0"/>
            </a:endParaRPr>
          </a:p>
          <a:p>
            <a:pPr>
              <a:buFont typeface="Wingdings" pitchFamily="2" charset="2"/>
              <a:buChar char="Ø"/>
            </a:pPr>
            <a:r>
              <a:rPr lang="en-US" sz="2800" b="1" i="1" dirty="0" smtClean="0">
                <a:latin typeface="Arial Narrow" pitchFamily="34" charset="0"/>
              </a:rPr>
              <a:t>Many </a:t>
            </a:r>
            <a:r>
              <a:rPr lang="en-US" sz="2800" b="1" i="1" dirty="0">
                <a:latin typeface="Arial Narrow" pitchFamily="34" charset="0"/>
              </a:rPr>
              <a:t>are members of the normal </a:t>
            </a:r>
            <a:r>
              <a:rPr lang="en-US" sz="2800" b="1" i="1" dirty="0" smtClean="0">
                <a:latin typeface="Arial Narrow" pitchFamily="34" charset="0"/>
              </a:rPr>
              <a:t>flora</a:t>
            </a:r>
            <a:r>
              <a:rPr lang="tr-TR" sz="2800" b="1" i="1" dirty="0" smtClean="0">
                <a:latin typeface="Arial Narrow" pitchFamily="34" charset="0"/>
              </a:rPr>
              <a:t> </a:t>
            </a:r>
          </a:p>
          <a:p>
            <a:pPr>
              <a:buFont typeface="Wingdings" pitchFamily="2" charset="2"/>
              <a:buChar char="Ø"/>
            </a:pPr>
            <a:endParaRPr lang="tr-TR" sz="2800" b="1" i="1" dirty="0">
              <a:latin typeface="Arial Narrow" pitchFamily="34" charset="0"/>
            </a:endParaRPr>
          </a:p>
          <a:p>
            <a:pPr marL="0" indent="0">
              <a:buNone/>
            </a:pPr>
            <a:r>
              <a:rPr lang="tr-TR" sz="2800" b="1" i="1" dirty="0" smtClean="0">
                <a:latin typeface="Arial Narrow" pitchFamily="34" charset="0"/>
              </a:rPr>
              <a:t>      </a:t>
            </a:r>
            <a:r>
              <a:rPr lang="en-US" sz="2800" b="1" i="1" dirty="0" smtClean="0">
                <a:latin typeface="Arial Narrow" pitchFamily="34" charset="0"/>
              </a:rPr>
              <a:t>created </a:t>
            </a:r>
            <a:r>
              <a:rPr lang="en-US" sz="2800" b="1" i="1" dirty="0">
                <a:latin typeface="Arial Narrow" pitchFamily="34" charset="0"/>
              </a:rPr>
              <a:t>by presence of </a:t>
            </a:r>
            <a:r>
              <a:rPr lang="tr-TR" sz="2800" b="1" i="1" dirty="0" smtClean="0">
                <a:latin typeface="Arial Narrow" pitchFamily="34" charset="0"/>
              </a:rPr>
              <a:t> </a:t>
            </a:r>
          </a:p>
          <a:p>
            <a:pPr marL="0" indent="0">
              <a:buNone/>
            </a:pPr>
            <a:r>
              <a:rPr lang="tr-TR" sz="2800" b="1" i="1" dirty="0">
                <a:latin typeface="Arial Narrow" pitchFamily="34" charset="0"/>
              </a:rPr>
              <a:t> </a:t>
            </a:r>
            <a:r>
              <a:rPr lang="tr-TR" sz="2800" b="1" i="1" dirty="0" smtClean="0">
                <a:latin typeface="Arial Narrow" pitchFamily="34" charset="0"/>
              </a:rPr>
              <a:t>       f</a:t>
            </a:r>
            <a:r>
              <a:rPr lang="en-US" sz="2800" b="1" i="1" dirty="0" err="1" smtClean="0">
                <a:latin typeface="Arial Narrow" pitchFamily="34" charset="0"/>
              </a:rPr>
              <a:t>acultative</a:t>
            </a:r>
            <a:r>
              <a:rPr lang="tr-TR" sz="2800" b="1" i="1" dirty="0" smtClean="0">
                <a:latin typeface="Arial Narrow" pitchFamily="34" charset="0"/>
              </a:rPr>
              <a:t> </a:t>
            </a:r>
            <a:r>
              <a:rPr lang="tr-TR" sz="2800" b="1" i="1" dirty="0" err="1" smtClean="0">
                <a:latin typeface="Arial Narrow" pitchFamily="34" charset="0"/>
              </a:rPr>
              <a:t>anaerobes</a:t>
            </a:r>
            <a:endParaRPr lang="tr-TR" sz="2800" b="1" i="1" dirty="0">
              <a:latin typeface="Arial Narrow" pitchFamily="34" charset="0"/>
            </a:endParaRPr>
          </a:p>
        </p:txBody>
      </p:sp>
      <p:cxnSp>
        <p:nvCxnSpPr>
          <p:cNvPr id="8" name="Düz Ok Bağlayıcısı 7"/>
          <p:cNvCxnSpPr/>
          <p:nvPr/>
        </p:nvCxnSpPr>
        <p:spPr>
          <a:xfrm>
            <a:off x="6300192" y="2636912"/>
            <a:ext cx="0" cy="432048"/>
          </a:xfrm>
          <a:prstGeom prst="straightConnector1">
            <a:avLst/>
          </a:prstGeom>
          <a:ln>
            <a:solidFill>
              <a:srgbClr val="FF0000"/>
            </a:solidFill>
            <a:tailEnd type="arrow"/>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297555" y="4853136"/>
            <a:ext cx="0" cy="432048"/>
          </a:xfrm>
          <a:prstGeom prst="straightConnector1">
            <a:avLst/>
          </a:prstGeom>
          <a:ln>
            <a:solidFill>
              <a:srgbClr val="FF0000"/>
            </a:solidFill>
            <a:tailEnd type="arrow"/>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72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5400" b="1" i="1" dirty="0" err="1">
                <a:solidFill>
                  <a:srgbClr val="C10000"/>
                </a:solidFill>
                <a:latin typeface="Arial Narrow" pitchFamily="34" charset="0"/>
              </a:rPr>
              <a:t>Clostridium</a:t>
            </a:r>
            <a:r>
              <a:rPr lang="tr-TR" sz="5400" b="1" i="1" dirty="0">
                <a:solidFill>
                  <a:srgbClr val="C10000"/>
                </a:solidFill>
                <a:latin typeface="Arial Narrow" pitchFamily="34" charset="0"/>
              </a:rPr>
              <a:t> </a:t>
            </a:r>
            <a:r>
              <a:rPr lang="tr-TR" sz="5400" b="1" i="1" dirty="0" err="1">
                <a:solidFill>
                  <a:srgbClr val="C10000"/>
                </a:solidFill>
                <a:latin typeface="Arial Narrow" pitchFamily="34" charset="0"/>
              </a:rPr>
              <a:t>tetani</a:t>
            </a:r>
            <a:endParaRPr lang="tr-TR" i="1" dirty="0">
              <a:latin typeface="Arial Narrow" pitchFamily="34" charset="0"/>
            </a:endParaRPr>
          </a:p>
        </p:txBody>
      </p:sp>
      <p:sp>
        <p:nvSpPr>
          <p:cNvPr id="3" name="İçerik Yer Tutucusu 2"/>
          <p:cNvSpPr>
            <a:spLocks noGrp="1"/>
          </p:cNvSpPr>
          <p:nvPr>
            <p:ph idx="1"/>
          </p:nvPr>
        </p:nvSpPr>
        <p:spPr>
          <a:xfrm>
            <a:off x="179512" y="1628800"/>
            <a:ext cx="8280920" cy="5112568"/>
          </a:xfrm>
        </p:spPr>
        <p:txBody>
          <a:bodyPr>
            <a:normAutofit/>
          </a:bodyPr>
          <a:lstStyle/>
          <a:p>
            <a:pPr>
              <a:buFont typeface="Wingdings" pitchFamily="2" charset="2"/>
              <a:buChar char="Ø"/>
            </a:pPr>
            <a:r>
              <a:rPr lang="tr-TR" b="1" i="1" dirty="0">
                <a:latin typeface="Arial Narrow" pitchFamily="34" charset="0"/>
              </a:rPr>
              <a:t>Small </a:t>
            </a:r>
            <a:r>
              <a:rPr lang="tr-TR" b="1" i="1" dirty="0" err="1">
                <a:latin typeface="Arial Narrow" pitchFamily="34" charset="0"/>
              </a:rPr>
              <a:t>motile</a:t>
            </a:r>
            <a:r>
              <a:rPr lang="tr-TR" b="1" i="1" dirty="0">
                <a:latin typeface="Arial Narrow" pitchFamily="34" charset="0"/>
              </a:rPr>
              <a:t> </a:t>
            </a:r>
            <a:endParaRPr lang="tr-TR" b="1" i="1" dirty="0" smtClean="0">
              <a:latin typeface="Arial Narrow" pitchFamily="34" charset="0"/>
            </a:endParaRPr>
          </a:p>
          <a:p>
            <a:pPr>
              <a:buFont typeface="Wingdings" pitchFamily="2" charset="2"/>
              <a:buChar char="Ø"/>
            </a:pPr>
            <a:r>
              <a:rPr lang="tr-TR" b="1" i="1" dirty="0" err="1" smtClean="0">
                <a:latin typeface="Arial Narrow" pitchFamily="34" charset="0"/>
              </a:rPr>
              <a:t>spore</a:t>
            </a:r>
            <a:r>
              <a:rPr lang="tr-TR" b="1" i="1" dirty="0" smtClean="0">
                <a:latin typeface="Arial Narrow" pitchFamily="34" charset="0"/>
              </a:rPr>
              <a:t> </a:t>
            </a:r>
            <a:r>
              <a:rPr lang="tr-TR" b="1" i="1" dirty="0" err="1">
                <a:latin typeface="Arial Narrow" pitchFamily="34" charset="0"/>
              </a:rPr>
              <a:t>forming</a:t>
            </a:r>
            <a:r>
              <a:rPr lang="tr-TR" b="1" i="1" dirty="0">
                <a:latin typeface="Arial Narrow" pitchFamily="34" charset="0"/>
              </a:rPr>
              <a:t> </a:t>
            </a:r>
            <a:endParaRPr lang="tr-TR" b="1" i="1" dirty="0" smtClean="0">
              <a:latin typeface="Arial Narrow" pitchFamily="34" charset="0"/>
            </a:endParaRPr>
          </a:p>
          <a:p>
            <a:pPr>
              <a:buFont typeface="Wingdings" pitchFamily="2" charset="2"/>
              <a:buChar char="Ø"/>
            </a:pPr>
            <a:r>
              <a:rPr lang="tr-TR" b="1" i="1" dirty="0" smtClean="0">
                <a:latin typeface="Arial Narrow" pitchFamily="34" charset="0"/>
              </a:rPr>
              <a:t>gram </a:t>
            </a:r>
            <a:r>
              <a:rPr lang="tr-TR" b="1" i="1" dirty="0" err="1">
                <a:latin typeface="Arial Narrow" pitchFamily="34" charset="0"/>
              </a:rPr>
              <a:t>positive</a:t>
            </a:r>
            <a:r>
              <a:rPr lang="tr-TR" b="1" i="1" dirty="0">
                <a:latin typeface="Arial Narrow" pitchFamily="34" charset="0"/>
              </a:rPr>
              <a:t> </a:t>
            </a:r>
            <a:r>
              <a:rPr lang="tr-TR" b="1" i="1" dirty="0" err="1" smtClean="0">
                <a:latin typeface="Arial Narrow" pitchFamily="34" charset="0"/>
              </a:rPr>
              <a:t>rods</a:t>
            </a:r>
            <a:r>
              <a:rPr lang="tr-TR" b="1" i="1" dirty="0" smtClean="0">
                <a:latin typeface="Arial Narrow" pitchFamily="34" charset="0"/>
              </a:rPr>
              <a:t> </a:t>
            </a:r>
            <a:r>
              <a:rPr lang="tr-TR" b="1" i="1" dirty="0" err="1" smtClean="0">
                <a:latin typeface="Arial Narrow" pitchFamily="34" charset="0"/>
              </a:rPr>
              <a:t>with</a:t>
            </a:r>
            <a:r>
              <a:rPr lang="tr-TR" b="1" i="1" dirty="0" smtClean="0">
                <a:latin typeface="Arial Narrow" pitchFamily="34" charset="0"/>
              </a:rPr>
              <a:t> </a:t>
            </a:r>
            <a:r>
              <a:rPr lang="tr-TR" b="1" i="1" dirty="0" err="1" smtClean="0">
                <a:latin typeface="Arial Narrow" pitchFamily="34" charset="0"/>
              </a:rPr>
              <a:t>round</a:t>
            </a:r>
            <a:r>
              <a:rPr lang="tr-TR" b="1" i="1" dirty="0" smtClean="0">
                <a:latin typeface="Arial Narrow" pitchFamily="34" charset="0"/>
              </a:rPr>
              <a:t> </a:t>
            </a:r>
            <a:r>
              <a:rPr lang="tr-TR" b="1" i="1" dirty="0">
                <a:latin typeface="Arial Narrow" pitchFamily="34" charset="0"/>
              </a:rPr>
              <a:t>terminal </a:t>
            </a:r>
            <a:r>
              <a:rPr lang="tr-TR" b="1" i="1" dirty="0" err="1" smtClean="0">
                <a:latin typeface="Arial Narrow" pitchFamily="34" charset="0"/>
              </a:rPr>
              <a:t>spores</a:t>
            </a:r>
            <a:endParaRPr lang="tr-TR" b="1" i="1" dirty="0" smtClean="0">
              <a:latin typeface="Arial Narrow" pitchFamily="34" charset="0"/>
            </a:endParaRPr>
          </a:p>
          <a:p>
            <a:pPr>
              <a:buFont typeface="Wingdings" pitchFamily="2" charset="2"/>
              <a:buChar char="Ø"/>
            </a:pPr>
            <a:endParaRPr lang="tr-TR" b="1" i="1" dirty="0">
              <a:solidFill>
                <a:srgbClr val="FF0000"/>
              </a:solidFill>
              <a:latin typeface="Arial Narrow" pitchFamily="34" charset="0"/>
            </a:endParaRPr>
          </a:p>
          <a:p>
            <a:pPr>
              <a:buFont typeface="Wingdings" pitchFamily="2" charset="2"/>
              <a:buChar char="Ø"/>
            </a:pPr>
            <a:r>
              <a:rPr lang="tr-TR" b="1" i="1" dirty="0" err="1" smtClean="0">
                <a:solidFill>
                  <a:srgbClr val="FF0000"/>
                </a:solidFill>
                <a:latin typeface="Arial Narrow" pitchFamily="34" charset="0"/>
              </a:rPr>
              <a:t>Causes</a:t>
            </a:r>
            <a:r>
              <a:rPr lang="tr-TR" b="1" i="1" dirty="0" smtClean="0">
                <a:solidFill>
                  <a:srgbClr val="FF0000"/>
                </a:solidFill>
                <a:latin typeface="Arial Narrow" pitchFamily="34" charset="0"/>
              </a:rPr>
              <a:t> </a:t>
            </a:r>
            <a:r>
              <a:rPr lang="tr-TR" b="1" i="1" dirty="0" err="1" smtClean="0">
                <a:solidFill>
                  <a:srgbClr val="FF0000"/>
                </a:solidFill>
                <a:latin typeface="Arial Narrow" pitchFamily="34" charset="0"/>
              </a:rPr>
              <a:t>tetanus</a:t>
            </a:r>
            <a:endParaRPr lang="tr-TR" b="1" i="1" dirty="0" smtClean="0">
              <a:solidFill>
                <a:srgbClr val="FF0000"/>
              </a:solidFill>
              <a:latin typeface="Arial Narrow" pitchFamily="34" charset="0"/>
            </a:endParaRPr>
          </a:p>
          <a:p>
            <a:pPr marL="342900" lvl="1" indent="-342900">
              <a:buFont typeface="Wingdings" pitchFamily="2" charset="2"/>
              <a:buChar char="Ø"/>
            </a:pPr>
            <a:r>
              <a:rPr lang="en-US" sz="2400" b="1" i="1" dirty="0">
                <a:latin typeface="Arial Narrow" pitchFamily="34" charset="0"/>
              </a:rPr>
              <a:t>Infection usually occurs when spores (in dirt, feces or saliva) enter wounds </a:t>
            </a:r>
            <a:r>
              <a:rPr lang="tr-TR" sz="2400" b="1" i="1" dirty="0" smtClean="0">
                <a:latin typeface="Arial Narrow" pitchFamily="34" charset="0"/>
              </a:rPr>
              <a:t>,</a:t>
            </a:r>
            <a:r>
              <a:rPr lang="en-US" sz="2400" b="1" i="1" dirty="0">
                <a:latin typeface="Arial Narrow" pitchFamily="34" charset="0"/>
              </a:rPr>
              <a:t> </a:t>
            </a:r>
            <a:endParaRPr lang="tr-TR" sz="2400" b="1" i="1" dirty="0" smtClean="0">
              <a:latin typeface="Arial Narrow" pitchFamily="34" charset="0"/>
            </a:endParaRPr>
          </a:p>
          <a:p>
            <a:pPr marL="342900" lvl="1" indent="-342900">
              <a:buFont typeface="Wingdings" pitchFamily="2" charset="2"/>
              <a:buChar char="Ø"/>
            </a:pPr>
            <a:r>
              <a:rPr lang="tr-TR" sz="2400" b="1" i="1" dirty="0">
                <a:latin typeface="Arial Narrow" pitchFamily="34" charset="0"/>
              </a:rPr>
              <a:t>C</a:t>
            </a:r>
            <a:r>
              <a:rPr lang="en-US" sz="2400" b="1" i="1" dirty="0" err="1">
                <a:latin typeface="Arial Narrow" pitchFamily="34" charset="0"/>
              </a:rPr>
              <a:t>ontaminat</a:t>
            </a:r>
            <a:r>
              <a:rPr lang="tr-TR" sz="2400" b="1" i="1" dirty="0" err="1">
                <a:latin typeface="Arial Narrow" pitchFamily="34" charset="0"/>
              </a:rPr>
              <a:t>ed</a:t>
            </a:r>
            <a:r>
              <a:rPr lang="tr-TR" sz="2400" b="1" i="1" dirty="0">
                <a:latin typeface="Arial Narrow" pitchFamily="34" charset="0"/>
              </a:rPr>
              <a:t>  </a:t>
            </a:r>
            <a:r>
              <a:rPr lang="en-US" sz="2400" b="1" i="1" dirty="0">
                <a:latin typeface="Arial Narrow" pitchFamily="34" charset="0"/>
              </a:rPr>
              <a:t> </a:t>
            </a:r>
            <a:r>
              <a:rPr lang="en-US" sz="2400" b="1" i="1" dirty="0" smtClean="0">
                <a:latin typeface="Arial Narrow" pitchFamily="34" charset="0"/>
              </a:rPr>
              <a:t>wounds</a:t>
            </a:r>
            <a:r>
              <a:rPr lang="tr-TR" sz="2400" b="1" i="1" dirty="0" smtClean="0">
                <a:latin typeface="Arial Narrow" pitchFamily="34" charset="0"/>
              </a:rPr>
              <a:t> </a:t>
            </a:r>
            <a:r>
              <a:rPr lang="tr-TR" sz="2400" b="1" i="1" dirty="0" err="1" smtClean="0">
                <a:latin typeface="Arial Narrow" pitchFamily="34" charset="0"/>
              </a:rPr>
              <a:t>produce</a:t>
            </a:r>
            <a:r>
              <a:rPr lang="tr-TR" sz="2400" b="1" i="1" dirty="0" smtClean="0">
                <a:latin typeface="Arial Narrow" pitchFamily="34" charset="0"/>
              </a:rPr>
              <a:t> </a:t>
            </a:r>
            <a:r>
              <a:rPr lang="en-US" sz="2400" b="1" i="1" dirty="0" smtClean="0">
                <a:latin typeface="Arial Narrow" pitchFamily="34" charset="0"/>
              </a:rPr>
              <a:t>anaerobic </a:t>
            </a:r>
            <a:r>
              <a:rPr lang="en-US" sz="2400" b="1" i="1" dirty="0">
                <a:latin typeface="Arial Narrow" pitchFamily="34" charset="0"/>
              </a:rPr>
              <a:t>conditions</a:t>
            </a:r>
            <a:r>
              <a:rPr lang="tr-TR" sz="2400" b="1" i="1" dirty="0">
                <a:latin typeface="Arial Narrow" pitchFamily="34" charset="0"/>
              </a:rPr>
              <a:t> </a:t>
            </a:r>
            <a:r>
              <a:rPr lang="tr-TR" sz="2400" b="1" i="1" dirty="0" err="1" smtClean="0">
                <a:latin typeface="Arial Narrow" pitchFamily="34" charset="0"/>
              </a:rPr>
              <a:t>and</a:t>
            </a:r>
            <a:r>
              <a:rPr lang="tr-TR" sz="2400" b="1" i="1" dirty="0" smtClean="0">
                <a:latin typeface="Arial Narrow" pitchFamily="34" charset="0"/>
              </a:rPr>
              <a:t> s</a:t>
            </a:r>
            <a:r>
              <a:rPr lang="en-US" sz="2400" b="1" i="1" dirty="0" smtClean="0">
                <a:latin typeface="Arial Narrow" pitchFamily="34" charset="0"/>
              </a:rPr>
              <a:t>pore</a:t>
            </a:r>
            <a:r>
              <a:rPr lang="tr-TR" sz="2400" b="1" i="1" dirty="0">
                <a:latin typeface="Arial Narrow" pitchFamily="34" charset="0"/>
              </a:rPr>
              <a:t>s</a:t>
            </a:r>
            <a:r>
              <a:rPr lang="en-US" sz="2400" b="1" i="1" dirty="0">
                <a:latin typeface="Arial Narrow" pitchFamily="34" charset="0"/>
              </a:rPr>
              <a:t> germinate and produce tetanus toxin. </a:t>
            </a:r>
            <a:endParaRPr lang="tr-TR" sz="2400" b="1" i="1" dirty="0">
              <a:latin typeface="Arial Narrow" pitchFamily="34" charset="0"/>
            </a:endParaRPr>
          </a:p>
          <a:p>
            <a:pPr marL="342900" lvl="1" indent="-342900">
              <a:buFont typeface="Wingdings" pitchFamily="2" charset="2"/>
              <a:buChar char="Ø"/>
            </a:pPr>
            <a:endParaRPr lang="tr-TR" sz="2400" b="1" i="1" dirty="0" smtClean="0">
              <a:latin typeface="Arial Narrow" pitchFamily="34" charset="0"/>
            </a:endParaRPr>
          </a:p>
          <a:p>
            <a:pPr>
              <a:buFont typeface="Wingdings" pitchFamily="2" charset="2"/>
              <a:buChar char="Ø"/>
            </a:pPr>
            <a:endParaRPr lang="tr-TR" b="1" i="1" dirty="0" smtClean="0">
              <a:latin typeface="Arial Narrow" pitchFamily="34" charset="0"/>
            </a:endParaRPr>
          </a:p>
          <a:p>
            <a:pPr marL="0" indent="0">
              <a:buNone/>
            </a:pPr>
            <a:endParaRPr lang="tr-TR" b="1" i="1" dirty="0" smtClean="0">
              <a:latin typeface="Arial Narrow" pitchFamily="34" charset="0"/>
            </a:endParaRPr>
          </a:p>
        </p:txBody>
      </p:sp>
    </p:spTree>
    <p:extLst>
      <p:ext uri="{BB962C8B-B14F-4D97-AF65-F5344CB8AC3E}">
        <p14:creationId xmlns:p14="http://schemas.microsoft.com/office/powerpoint/2010/main" val="140334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1">
              <a:buFont typeface="Wingdings" pitchFamily="2" charset="2"/>
              <a:buChar char="Ø"/>
            </a:pPr>
            <a:endParaRPr lang="tr-TR" b="1" i="1" dirty="0">
              <a:latin typeface="Arial Narrow" pitchFamily="34" charset="0"/>
            </a:endParaRPr>
          </a:p>
          <a:p>
            <a:pPr lvl="1">
              <a:buFont typeface="Wingdings" pitchFamily="2" charset="2"/>
              <a:buChar char="Ø"/>
            </a:pPr>
            <a:endParaRPr lang="tr-TR" b="1" i="1" dirty="0" smtClean="0">
              <a:latin typeface="Arial Narrow" pitchFamily="34" charset="0"/>
            </a:endParaRPr>
          </a:p>
          <a:p>
            <a:pPr lvl="1">
              <a:buFont typeface="Wingdings" pitchFamily="2" charset="2"/>
              <a:buChar char="Ø"/>
            </a:pPr>
            <a:r>
              <a:rPr lang="tr-TR" sz="2800" b="1" i="1" dirty="0">
                <a:latin typeface="Arial Narrow" pitchFamily="34" charset="0"/>
              </a:rPr>
              <a:t>But t</a:t>
            </a:r>
            <a:r>
              <a:rPr lang="en-US" sz="2800" b="1" i="1" dirty="0">
                <a:latin typeface="Arial Narrow" pitchFamily="34" charset="0"/>
              </a:rPr>
              <a:t>he organism is non-invasive and thus remains in the local wound.</a:t>
            </a:r>
            <a:endParaRPr lang="tr-TR" sz="2800" b="1" i="1" dirty="0">
              <a:latin typeface="Arial Narrow" pitchFamily="34" charset="0"/>
            </a:endParaRPr>
          </a:p>
          <a:p>
            <a:pPr lvl="1">
              <a:buFont typeface="Wingdings" pitchFamily="2" charset="2"/>
              <a:buChar char="Ø"/>
            </a:pPr>
            <a:endParaRPr lang="tr-TR" sz="2800" b="1" i="1" dirty="0">
              <a:latin typeface="Arial Narrow" pitchFamily="34" charset="0"/>
            </a:endParaRPr>
          </a:p>
          <a:p>
            <a:pPr lvl="1">
              <a:buFont typeface="Wingdings" pitchFamily="2" charset="2"/>
              <a:buChar char="Ø"/>
            </a:pPr>
            <a:r>
              <a:rPr lang="tr-TR" sz="2800" b="1" i="1" dirty="0">
                <a:latin typeface="Arial Narrow" pitchFamily="34" charset="0"/>
              </a:rPr>
              <a:t>T</a:t>
            </a:r>
            <a:r>
              <a:rPr lang="en-US" sz="2800" b="1" i="1" dirty="0" err="1">
                <a:latin typeface="Arial Narrow" pitchFamily="34" charset="0"/>
              </a:rPr>
              <a:t>etanus</a:t>
            </a:r>
            <a:r>
              <a:rPr lang="en-US" sz="2800" b="1" i="1" dirty="0">
                <a:latin typeface="Arial Narrow" pitchFamily="34" charset="0"/>
              </a:rPr>
              <a:t>, a relatively rare, but frequently fatal disease. </a:t>
            </a:r>
            <a:endParaRPr lang="tr-TR" sz="2800" b="1" i="1" dirty="0" smtClean="0">
              <a:latin typeface="Arial Narrow" pitchFamily="34" charset="0"/>
            </a:endParaRPr>
          </a:p>
          <a:p>
            <a:pPr lvl="1">
              <a:buFont typeface="Wingdings" pitchFamily="2" charset="2"/>
              <a:buChar char="Ø"/>
            </a:pPr>
            <a:r>
              <a:rPr lang="en-US" sz="2800" b="1" i="1" dirty="0" smtClean="0">
                <a:latin typeface="Arial Narrow" pitchFamily="34" charset="0"/>
              </a:rPr>
              <a:t>Tetanus </a:t>
            </a:r>
            <a:r>
              <a:rPr lang="en-US" sz="2800" b="1" i="1" dirty="0">
                <a:latin typeface="Arial Narrow" pitchFamily="34" charset="0"/>
              </a:rPr>
              <a:t>is also know</a:t>
            </a:r>
            <a:r>
              <a:rPr lang="tr-TR" sz="2800" b="1" i="1" dirty="0">
                <a:latin typeface="Arial Narrow" pitchFamily="34" charset="0"/>
              </a:rPr>
              <a:t>n</a:t>
            </a:r>
            <a:r>
              <a:rPr lang="en-US" sz="2800" b="1" i="1" dirty="0">
                <a:latin typeface="Arial Narrow" pitchFamily="34" charset="0"/>
              </a:rPr>
              <a:t> as lockjaw because of the patient's inability to open the mouth as a result of muscle paralysis.</a:t>
            </a:r>
          </a:p>
          <a:p>
            <a:pPr marL="342900" lvl="1" indent="-342900">
              <a:buFont typeface="Wingdings" pitchFamily="2" charset="2"/>
              <a:buChar char="Ø"/>
            </a:pPr>
            <a:endParaRPr lang="tr-TR" b="1" i="1" dirty="0">
              <a:latin typeface="Arial Narrow" pitchFamily="34" charset="0"/>
            </a:endParaRPr>
          </a:p>
        </p:txBody>
      </p:sp>
    </p:spTree>
    <p:extLst>
      <p:ext uri="{BB962C8B-B14F-4D97-AF65-F5344CB8AC3E}">
        <p14:creationId xmlns:p14="http://schemas.microsoft.com/office/powerpoint/2010/main" val="15457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fontAlgn="base">
              <a:spcBef>
                <a:spcPct val="50000"/>
              </a:spcBef>
              <a:spcAft>
                <a:spcPct val="0"/>
              </a:spcAft>
            </a:pPr>
            <a:r>
              <a:rPr lang="en-US" sz="3600" b="1" i="1" dirty="0">
                <a:solidFill>
                  <a:srgbClr val="000000"/>
                </a:solidFill>
                <a:latin typeface="Arial Narrow" pitchFamily="34" charset="0"/>
              </a:rPr>
              <a:t>Round terminal spores give cells a “drumstick” or “tennis racket” appearance.</a:t>
            </a:r>
            <a:endParaRPr lang="el-GR" sz="3600" b="1" i="1" dirty="0">
              <a:solidFill>
                <a:srgbClr val="CC0000"/>
              </a:solidFill>
              <a:latin typeface="Arial Narrow" pitchFamily="34" charset="0"/>
            </a:endParaRPr>
          </a:p>
        </p:txBody>
      </p:sp>
      <p:pic>
        <p:nvPicPr>
          <p:cNvPr id="4" name="Resim 3"/>
          <p:cNvPicPr>
            <a:picLocks noChangeAspect="1"/>
          </p:cNvPicPr>
          <p:nvPr/>
        </p:nvPicPr>
        <p:blipFill>
          <a:blip r:embed="rId2"/>
          <a:stretch>
            <a:fillRect/>
          </a:stretch>
        </p:blipFill>
        <p:spPr>
          <a:xfrm>
            <a:off x="179512" y="2204864"/>
            <a:ext cx="3924437" cy="4248472"/>
          </a:xfrm>
          <a:prstGeom prst="rect">
            <a:avLst/>
          </a:prstGeom>
        </p:spPr>
      </p:pic>
      <p:pic>
        <p:nvPicPr>
          <p:cNvPr id="7" name="İçerik Yer Tutucusu 6"/>
          <p:cNvPicPr>
            <a:picLocks noGrp="1" noChangeAspect="1"/>
          </p:cNvPicPr>
          <p:nvPr>
            <p:ph idx="1"/>
          </p:nvPr>
        </p:nvPicPr>
        <p:blipFill>
          <a:blip r:embed="rId3"/>
          <a:stretch>
            <a:fillRect/>
          </a:stretch>
        </p:blipFill>
        <p:spPr>
          <a:xfrm>
            <a:off x="4570696" y="2312876"/>
            <a:ext cx="4211960" cy="4032448"/>
          </a:xfrm>
          <a:prstGeom prst="rect">
            <a:avLst/>
          </a:prstGeom>
        </p:spPr>
      </p:pic>
    </p:spTree>
    <p:extLst>
      <p:ext uri="{BB962C8B-B14F-4D97-AF65-F5344CB8AC3E}">
        <p14:creationId xmlns:p14="http://schemas.microsoft.com/office/powerpoint/2010/main" val="286754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051520"/>
          </a:xfrm>
        </p:spPr>
        <p:txBody>
          <a:bodyPr/>
          <a:lstStyle/>
          <a:p>
            <a:r>
              <a:rPr lang="tr-TR" sz="4400" dirty="0" smtClean="0"/>
              <a:t>Spor </a:t>
            </a:r>
            <a:r>
              <a:rPr lang="tr-TR" sz="4400" dirty="0" err="1" smtClean="0"/>
              <a:t>stains</a:t>
            </a:r>
            <a:endParaRPr lang="tr-TR" sz="4400" dirty="0"/>
          </a:p>
        </p:txBody>
      </p:sp>
      <p:pic>
        <p:nvPicPr>
          <p:cNvPr id="4" name="İçerik Yer Tutucusu 3"/>
          <p:cNvPicPr>
            <a:picLocks noGrp="1" noChangeAspect="1"/>
          </p:cNvPicPr>
          <p:nvPr>
            <p:ph idx="1"/>
          </p:nvPr>
        </p:nvPicPr>
        <p:blipFill>
          <a:blip r:embed="rId2"/>
          <a:stretch>
            <a:fillRect/>
          </a:stretch>
        </p:blipFill>
        <p:spPr>
          <a:xfrm>
            <a:off x="179512" y="2171781"/>
            <a:ext cx="4135845" cy="4422284"/>
          </a:xfrm>
          <a:prstGeom prst="rect">
            <a:avLst/>
          </a:prstGeom>
        </p:spPr>
      </p:pic>
      <p:pic>
        <p:nvPicPr>
          <p:cNvPr id="5" name="Resim 4"/>
          <p:cNvPicPr>
            <a:picLocks noChangeAspect="1"/>
          </p:cNvPicPr>
          <p:nvPr/>
        </p:nvPicPr>
        <p:blipFill>
          <a:blip r:embed="rId3"/>
          <a:stretch>
            <a:fillRect/>
          </a:stretch>
        </p:blipFill>
        <p:spPr>
          <a:xfrm>
            <a:off x="4410005" y="2207365"/>
            <a:ext cx="4749196" cy="4392488"/>
          </a:xfrm>
          <a:prstGeom prst="rect">
            <a:avLst/>
          </a:prstGeom>
        </p:spPr>
      </p:pic>
    </p:spTree>
    <p:extLst>
      <p:ext uri="{BB962C8B-B14F-4D97-AF65-F5344CB8AC3E}">
        <p14:creationId xmlns:p14="http://schemas.microsoft.com/office/powerpoint/2010/main" val="3344389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5125520" y="193133"/>
            <a:ext cx="3880533" cy="3523899"/>
          </a:xfrm>
          <a:prstGeom prst="rect">
            <a:avLst/>
          </a:prstGeom>
        </p:spPr>
      </p:pic>
      <p:pic>
        <p:nvPicPr>
          <p:cNvPr id="4" name="Resim 3"/>
          <p:cNvPicPr>
            <a:picLocks noChangeAspect="1"/>
          </p:cNvPicPr>
          <p:nvPr/>
        </p:nvPicPr>
        <p:blipFill>
          <a:blip r:embed="rId3"/>
          <a:stretch>
            <a:fillRect/>
          </a:stretch>
        </p:blipFill>
        <p:spPr>
          <a:xfrm>
            <a:off x="0" y="453976"/>
            <a:ext cx="4896544" cy="3451891"/>
          </a:xfrm>
          <a:prstGeom prst="rect">
            <a:avLst/>
          </a:prstGeom>
        </p:spPr>
      </p:pic>
      <p:pic>
        <p:nvPicPr>
          <p:cNvPr id="6" name="Resim 5"/>
          <p:cNvPicPr>
            <a:picLocks noChangeAspect="1"/>
          </p:cNvPicPr>
          <p:nvPr/>
        </p:nvPicPr>
        <p:blipFill>
          <a:blip r:embed="rId4"/>
          <a:stretch>
            <a:fillRect/>
          </a:stretch>
        </p:blipFill>
        <p:spPr>
          <a:xfrm>
            <a:off x="1835696" y="4171008"/>
            <a:ext cx="5040560" cy="2247262"/>
          </a:xfrm>
          <a:prstGeom prst="rect">
            <a:avLst/>
          </a:prstGeom>
        </p:spPr>
      </p:pic>
    </p:spTree>
    <p:extLst>
      <p:ext uri="{BB962C8B-B14F-4D97-AF65-F5344CB8AC3E}">
        <p14:creationId xmlns:p14="http://schemas.microsoft.com/office/powerpoint/2010/main" val="139577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err="1">
                <a:solidFill>
                  <a:srgbClr val="C00000"/>
                </a:solidFill>
                <a:latin typeface="Arial Narrow" pitchFamily="34" charset="0"/>
              </a:rPr>
              <a:t>Tetanus</a:t>
            </a:r>
            <a:r>
              <a:rPr lang="tr-TR" b="1" i="1" dirty="0">
                <a:solidFill>
                  <a:srgbClr val="C00000"/>
                </a:solidFill>
                <a:latin typeface="Arial Narrow" pitchFamily="34" charset="0"/>
              </a:rPr>
              <a:t/>
            </a:r>
            <a:br>
              <a:rPr lang="tr-TR" b="1" i="1" dirty="0">
                <a:solidFill>
                  <a:srgbClr val="C00000"/>
                </a:solidFill>
                <a:latin typeface="Arial Narrow" pitchFamily="34" charset="0"/>
              </a:rPr>
            </a:br>
            <a:r>
              <a:rPr lang="tr-TR" b="1" i="1" dirty="0" err="1">
                <a:solidFill>
                  <a:srgbClr val="C00000"/>
                </a:solidFill>
                <a:latin typeface="Arial Narrow" pitchFamily="34" charset="0"/>
              </a:rPr>
              <a:t>Pathogenesis</a:t>
            </a:r>
            <a:r>
              <a:rPr lang="tr-TR" b="1" i="1" dirty="0">
                <a:solidFill>
                  <a:srgbClr val="C00000"/>
                </a:solidFill>
                <a:latin typeface="Arial Narrow" pitchFamily="34" charset="0"/>
              </a:rPr>
              <a:t>:</a:t>
            </a:r>
            <a:endParaRPr lang="tr-TR" dirty="0"/>
          </a:p>
        </p:txBody>
      </p:sp>
      <p:sp>
        <p:nvSpPr>
          <p:cNvPr id="4" name="İçerik Yer Tutucusu 3"/>
          <p:cNvSpPr>
            <a:spLocks noGrp="1"/>
          </p:cNvSpPr>
          <p:nvPr>
            <p:ph sz="quarter" idx="13"/>
          </p:nvPr>
        </p:nvSpPr>
        <p:spPr>
          <a:xfrm>
            <a:off x="365760" y="1600200"/>
            <a:ext cx="4566280" cy="4526280"/>
          </a:xfrm>
        </p:spPr>
        <p:txBody>
          <a:bodyPr>
            <a:noAutofit/>
          </a:bodyPr>
          <a:lstStyle/>
          <a:p>
            <a:r>
              <a:rPr lang="tr-TR" sz="2800" dirty="0" err="1" smtClean="0">
                <a:solidFill>
                  <a:schemeClr val="tx1"/>
                </a:solidFill>
                <a:latin typeface="Arial Narrow" panose="020B0606020202030204" pitchFamily="34" charset="0"/>
              </a:rPr>
              <a:t>Tetanospasmin</a:t>
            </a:r>
            <a:r>
              <a:rPr lang="tr-TR" sz="2800" dirty="0" smtClean="0">
                <a:solidFill>
                  <a:schemeClr val="tx1"/>
                </a:solidFill>
                <a:latin typeface="Arial Narrow" panose="020B0606020202030204" pitchFamily="34" charset="0"/>
              </a:rPr>
              <a:t> (A-B </a:t>
            </a:r>
            <a:r>
              <a:rPr lang="tr-TR" sz="2800" dirty="0" err="1" smtClean="0">
                <a:solidFill>
                  <a:schemeClr val="tx1"/>
                </a:solidFill>
                <a:latin typeface="Arial Narrow" panose="020B0606020202030204" pitchFamily="34" charset="0"/>
              </a:rPr>
              <a:t>toxin</a:t>
            </a:r>
            <a:r>
              <a:rPr lang="tr-TR" sz="2800" dirty="0" smtClean="0">
                <a:solidFill>
                  <a:schemeClr val="tx1"/>
                </a:solidFill>
                <a:latin typeface="Arial Narrow" panose="020B0606020202030204" pitchFamily="34" charset="0"/>
              </a:rPr>
              <a:t>) is </a:t>
            </a:r>
            <a:r>
              <a:rPr lang="tr-TR" sz="2800" dirty="0" err="1">
                <a:solidFill>
                  <a:schemeClr val="tx1"/>
                </a:solidFill>
                <a:latin typeface="Arial Narrow" panose="020B0606020202030204" pitchFamily="34" charset="0"/>
              </a:rPr>
              <a:t>produced</a:t>
            </a:r>
            <a:r>
              <a:rPr lang="tr-TR" sz="2800" dirty="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during</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stationary</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phase</a:t>
            </a:r>
            <a:r>
              <a:rPr lang="tr-TR" sz="2800" dirty="0" smtClean="0">
                <a:solidFill>
                  <a:schemeClr val="tx1"/>
                </a:solidFill>
                <a:latin typeface="Arial Narrow" panose="020B0606020202030204" pitchFamily="34" charset="0"/>
              </a:rPr>
              <a:t> of </a:t>
            </a:r>
            <a:r>
              <a:rPr lang="tr-TR" sz="2800" dirty="0" err="1" smtClean="0">
                <a:solidFill>
                  <a:schemeClr val="tx1"/>
                </a:solidFill>
                <a:latin typeface="Arial Narrow" panose="020B0606020202030204" pitchFamily="34" charset="0"/>
              </a:rPr>
              <a:t>growth</a:t>
            </a:r>
            <a:r>
              <a:rPr lang="tr-TR" sz="2800" dirty="0" smtClean="0">
                <a:solidFill>
                  <a:schemeClr val="tx1"/>
                </a:solidFill>
                <a:latin typeface="Arial Narrow" panose="020B0606020202030204" pitchFamily="34" charset="0"/>
              </a:rPr>
              <a:t> </a:t>
            </a:r>
          </a:p>
          <a:p>
            <a:pPr marL="0" indent="0">
              <a:buNone/>
            </a:pPr>
            <a:endParaRPr lang="tr-TR" sz="2800" dirty="0" smtClean="0">
              <a:solidFill>
                <a:schemeClr val="tx1"/>
              </a:solidFill>
              <a:latin typeface="Arial Narrow" panose="020B0606020202030204" pitchFamily="34" charset="0"/>
            </a:endParaRPr>
          </a:p>
          <a:p>
            <a:r>
              <a:rPr lang="tr-TR" sz="2800" dirty="0" err="1" smtClean="0">
                <a:solidFill>
                  <a:schemeClr val="tx1"/>
                </a:solidFill>
                <a:latin typeface="Arial Narrow" panose="020B0606020202030204" pitchFamily="34" charset="0"/>
              </a:rPr>
              <a:t>Synthesized</a:t>
            </a:r>
            <a:r>
              <a:rPr lang="tr-TR" sz="2800" dirty="0" smtClean="0">
                <a:solidFill>
                  <a:schemeClr val="tx1"/>
                </a:solidFill>
                <a:latin typeface="Arial Narrow" panose="020B0606020202030204" pitchFamily="34" charset="0"/>
              </a:rPr>
              <a:t> as a </a:t>
            </a:r>
            <a:r>
              <a:rPr lang="tr-TR" sz="2800" dirty="0" err="1" smtClean="0">
                <a:solidFill>
                  <a:schemeClr val="tx1"/>
                </a:solidFill>
                <a:latin typeface="Arial Narrow" panose="020B0606020202030204" pitchFamily="34" charset="0"/>
              </a:rPr>
              <a:t>single</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peptide</a:t>
            </a:r>
            <a:r>
              <a:rPr lang="tr-TR" sz="2800" dirty="0" smtClean="0">
                <a:solidFill>
                  <a:schemeClr val="tx1"/>
                </a:solidFill>
                <a:latin typeface="Arial Narrow" panose="020B0606020202030204" pitchFamily="34" charset="0"/>
              </a:rPr>
              <a:t> is </a:t>
            </a:r>
            <a:r>
              <a:rPr lang="tr-TR" sz="2800" dirty="0" err="1" smtClean="0">
                <a:solidFill>
                  <a:schemeClr val="tx1"/>
                </a:solidFill>
                <a:latin typeface="Arial Narrow" panose="020B0606020202030204" pitchFamily="34" charset="0"/>
              </a:rPr>
              <a:t>cleaved</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with</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light</a:t>
            </a:r>
            <a:r>
              <a:rPr lang="tr-TR" sz="2800" dirty="0" smtClean="0">
                <a:solidFill>
                  <a:schemeClr val="tx1"/>
                </a:solidFill>
                <a:latin typeface="Arial Narrow" panose="020B0606020202030204" pitchFamily="34" charset="0"/>
              </a:rPr>
              <a:t> (A-</a:t>
            </a:r>
            <a:r>
              <a:rPr lang="tr-TR" sz="2800" dirty="0" err="1" smtClean="0">
                <a:solidFill>
                  <a:schemeClr val="tx1"/>
                </a:solidFill>
                <a:latin typeface="Arial Narrow" panose="020B0606020202030204" pitchFamily="34" charset="0"/>
              </a:rPr>
              <a:t>chain</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and</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produce</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heavy</a:t>
            </a:r>
            <a:r>
              <a:rPr lang="tr-TR" sz="2800" dirty="0" smtClean="0">
                <a:solidFill>
                  <a:schemeClr val="tx1"/>
                </a:solidFill>
                <a:latin typeface="Arial Narrow" panose="020B0606020202030204" pitchFamily="34" charset="0"/>
              </a:rPr>
              <a:t> ( B </a:t>
            </a:r>
            <a:r>
              <a:rPr lang="tr-TR" sz="2800" dirty="0" err="1" smtClean="0">
                <a:solidFill>
                  <a:schemeClr val="tx1"/>
                </a:solidFill>
                <a:latin typeface="Arial Narrow" panose="020B0606020202030204" pitchFamily="34" charset="0"/>
              </a:rPr>
              <a:t>chain</a:t>
            </a:r>
            <a:r>
              <a:rPr lang="tr-TR" sz="2800" dirty="0" smtClean="0">
                <a:solidFill>
                  <a:schemeClr val="tx1"/>
                </a:solidFill>
                <a:latin typeface="Arial Narrow" panose="020B0606020202030204" pitchFamily="34" charset="0"/>
              </a:rPr>
              <a:t>),</a:t>
            </a:r>
            <a:r>
              <a:rPr lang="tr-TR" sz="2800" dirty="0" err="1" smtClean="0">
                <a:solidFill>
                  <a:schemeClr val="tx1"/>
                </a:solidFill>
                <a:latin typeface="Arial Narrow" panose="020B0606020202030204" pitchFamily="34" charset="0"/>
              </a:rPr>
              <a:t>endogenous</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protease</a:t>
            </a:r>
            <a:r>
              <a:rPr lang="tr-TR" sz="2800" dirty="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when</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the</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cell</a:t>
            </a:r>
            <a:r>
              <a:rPr lang="tr-TR" sz="2800" dirty="0" smtClean="0">
                <a:solidFill>
                  <a:schemeClr val="tx1"/>
                </a:solidFill>
                <a:latin typeface="Arial Narrow" panose="020B0606020202030204" pitchFamily="34" charset="0"/>
              </a:rPr>
              <a:t> is </a:t>
            </a:r>
            <a:r>
              <a:rPr lang="tr-TR" sz="2800" dirty="0" err="1" smtClean="0">
                <a:solidFill>
                  <a:schemeClr val="tx1"/>
                </a:solidFill>
                <a:latin typeface="Arial Narrow" panose="020B0606020202030204" pitchFamily="34" charset="0"/>
              </a:rPr>
              <a:t>lysed</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and</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produce</a:t>
            </a:r>
            <a:r>
              <a:rPr lang="tr-TR" sz="2800" dirty="0" smtClean="0">
                <a:solidFill>
                  <a:schemeClr val="tx1"/>
                </a:solidFill>
                <a:latin typeface="Arial Narrow" panose="020B0606020202030204" pitchFamily="34" charset="0"/>
              </a:rPr>
              <a:t> </a:t>
            </a:r>
            <a:r>
              <a:rPr lang="tr-TR" sz="2800" dirty="0" err="1" smtClean="0">
                <a:solidFill>
                  <a:schemeClr val="tx1"/>
                </a:solidFill>
                <a:latin typeface="Arial Narrow" panose="020B0606020202030204" pitchFamily="34" charset="0"/>
              </a:rPr>
              <a:t>neurotoxin</a:t>
            </a:r>
            <a:endParaRPr lang="tr-TR" sz="2800" dirty="0" smtClean="0">
              <a:solidFill>
                <a:schemeClr val="tx1"/>
              </a:solidFill>
              <a:latin typeface="Arial Narrow" panose="020B0606020202030204" pitchFamily="34" charset="0"/>
            </a:endParaRPr>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 t="-1" r="49599" b="740"/>
          <a:stretch/>
        </p:blipFill>
        <p:spPr bwMode="auto">
          <a:xfrm>
            <a:off x="5013844" y="1621940"/>
            <a:ext cx="4093812" cy="18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240" r="418"/>
          <a:stretch/>
        </p:blipFill>
        <p:spPr bwMode="auto">
          <a:xfrm>
            <a:off x="5068105" y="3474196"/>
            <a:ext cx="3985291"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2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4" name="İçerik Yer Tutucusu 3"/>
          <p:cNvSpPr>
            <a:spLocks noGrp="1"/>
          </p:cNvSpPr>
          <p:nvPr>
            <p:ph sz="quarter" idx="13"/>
          </p:nvPr>
        </p:nvSpPr>
        <p:spPr>
          <a:xfrm>
            <a:off x="0" y="1600200"/>
            <a:ext cx="5176250" cy="5573216"/>
          </a:xfrm>
        </p:spPr>
        <p:txBody>
          <a:bodyPr>
            <a:normAutofit/>
          </a:bodyPr>
          <a:lstStyle/>
          <a:p>
            <a:pPr marL="342900" lvl="1" indent="-342900">
              <a:buFont typeface="Arial" pitchFamily="34" charset="0"/>
              <a:buChar char="•"/>
            </a:pPr>
            <a:r>
              <a:rPr lang="tr-TR" sz="3200" dirty="0" err="1">
                <a:solidFill>
                  <a:prstClr val="black"/>
                </a:solidFill>
                <a:latin typeface="Arial Narrow" panose="020B0606020202030204" pitchFamily="34" charset="0"/>
              </a:rPr>
              <a:t>Heavy</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chain</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binds</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to</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ganglioside</a:t>
            </a:r>
            <a:r>
              <a:rPr lang="tr-TR" sz="3200" dirty="0">
                <a:solidFill>
                  <a:prstClr val="black"/>
                </a:solidFill>
                <a:latin typeface="Arial Narrow" panose="020B0606020202030204" pitchFamily="34" charset="0"/>
              </a:rPr>
              <a:t> on </a:t>
            </a:r>
            <a:r>
              <a:rPr lang="tr-TR" sz="3200" dirty="0" err="1">
                <a:solidFill>
                  <a:prstClr val="black"/>
                </a:solidFill>
                <a:latin typeface="Arial Narrow" panose="020B0606020202030204" pitchFamily="34" charset="0"/>
              </a:rPr>
              <a:t>neuronal</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membranes</a:t>
            </a:r>
            <a:endParaRPr lang="tr-TR" sz="3200" dirty="0">
              <a:solidFill>
                <a:prstClr val="black"/>
              </a:solidFill>
              <a:latin typeface="Arial Narrow" panose="020B0606020202030204" pitchFamily="34" charset="0"/>
            </a:endParaRPr>
          </a:p>
          <a:p>
            <a:pPr marL="342900" lvl="1" indent="-342900">
              <a:buFont typeface="Arial" pitchFamily="34" charset="0"/>
              <a:buChar char="•"/>
            </a:pPr>
            <a:r>
              <a:rPr lang="tr-TR" sz="3200" dirty="0" err="1">
                <a:solidFill>
                  <a:prstClr val="black"/>
                </a:solidFill>
                <a:latin typeface="Arial Narrow" panose="020B0606020202030204" pitchFamily="34" charset="0"/>
              </a:rPr>
              <a:t>Toxin</a:t>
            </a:r>
            <a:r>
              <a:rPr lang="tr-TR" sz="3200" dirty="0">
                <a:solidFill>
                  <a:prstClr val="black"/>
                </a:solidFill>
                <a:latin typeface="Arial Narrow" panose="020B0606020202030204" pitchFamily="34" charset="0"/>
              </a:rPr>
              <a:t> </a:t>
            </a:r>
            <a:r>
              <a:rPr lang="tr-TR" sz="3200" dirty="0" err="1" smtClean="0">
                <a:solidFill>
                  <a:prstClr val="black"/>
                </a:solidFill>
                <a:latin typeface="Arial Narrow" panose="020B0606020202030204" pitchFamily="34" charset="0"/>
              </a:rPr>
              <a:t>internalized</a:t>
            </a:r>
            <a:r>
              <a:rPr lang="tr-TR" sz="3200" dirty="0" smtClean="0">
                <a:solidFill>
                  <a:prstClr val="black"/>
                </a:solidFill>
                <a:latin typeface="Arial Narrow" panose="020B0606020202030204" pitchFamily="34" charset="0"/>
              </a:rPr>
              <a:t>, </a:t>
            </a:r>
            <a:r>
              <a:rPr lang="tr-TR" sz="3200" dirty="0" err="1" smtClean="0">
                <a:solidFill>
                  <a:prstClr val="black"/>
                </a:solidFill>
                <a:latin typeface="Arial Narrow" panose="020B0606020202030204" pitchFamily="34" charset="0"/>
              </a:rPr>
              <a:t>localized</a:t>
            </a:r>
            <a:r>
              <a:rPr lang="tr-TR" sz="3200" dirty="0" smtClean="0">
                <a:solidFill>
                  <a:prstClr val="black"/>
                </a:solidFill>
                <a:latin typeface="Arial Narrow" panose="020B0606020202030204" pitchFamily="34" charset="0"/>
              </a:rPr>
              <a:t> </a:t>
            </a:r>
            <a:r>
              <a:rPr lang="tr-TR" sz="3200" dirty="0" err="1">
                <a:solidFill>
                  <a:prstClr val="black"/>
                </a:solidFill>
                <a:latin typeface="Arial Narrow" pitchFamily="34" charset="0"/>
              </a:rPr>
              <a:t>within</a:t>
            </a:r>
            <a:r>
              <a:rPr lang="tr-TR" sz="3200" dirty="0">
                <a:solidFill>
                  <a:prstClr val="black"/>
                </a:solidFill>
                <a:latin typeface="Arial Narrow" pitchFamily="34" charset="0"/>
              </a:rPr>
              <a:t> </a:t>
            </a:r>
            <a:r>
              <a:rPr lang="tr-TR" sz="3200" dirty="0" err="1" smtClean="0">
                <a:solidFill>
                  <a:prstClr val="black"/>
                </a:solidFill>
                <a:latin typeface="Arial Narrow" pitchFamily="34" charset="0"/>
              </a:rPr>
              <a:t>vesicles</a:t>
            </a:r>
            <a:r>
              <a:rPr lang="tr-TR" sz="3200" dirty="0" smtClean="0">
                <a:solidFill>
                  <a:prstClr val="black"/>
                </a:solidFill>
                <a:latin typeface="Arial Narrow" pitchFamily="34" charset="0"/>
              </a:rPr>
              <a:t> </a:t>
            </a:r>
            <a:r>
              <a:rPr lang="tr-TR" sz="3200" dirty="0" err="1" smtClean="0">
                <a:solidFill>
                  <a:prstClr val="black"/>
                </a:solidFill>
                <a:latin typeface="Arial Narrow" pitchFamily="34" charset="0"/>
              </a:rPr>
              <a:t>and</a:t>
            </a:r>
            <a:r>
              <a:rPr lang="tr-TR" sz="3200" dirty="0" smtClean="0">
                <a:solidFill>
                  <a:prstClr val="black"/>
                </a:solidFill>
                <a:latin typeface="Arial Narrow" pitchFamily="34" charset="0"/>
              </a:rPr>
              <a:t> </a:t>
            </a:r>
            <a:r>
              <a:rPr lang="tr-TR" sz="3200" dirty="0" err="1">
                <a:solidFill>
                  <a:prstClr val="black"/>
                </a:solidFill>
                <a:latin typeface="Arial Narrow" panose="020B0606020202030204" pitchFamily="34" charset="0"/>
              </a:rPr>
              <a:t>moves</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from</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peripheral</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to</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central</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nervous</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system</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by</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retrograde</a:t>
            </a:r>
            <a:r>
              <a:rPr lang="tr-TR" sz="3200" dirty="0">
                <a:solidFill>
                  <a:prstClr val="black"/>
                </a:solidFill>
                <a:latin typeface="Arial Narrow" panose="020B0606020202030204" pitchFamily="34" charset="0"/>
              </a:rPr>
              <a:t> </a:t>
            </a:r>
            <a:r>
              <a:rPr lang="tr-TR" sz="3200" dirty="0" err="1">
                <a:solidFill>
                  <a:prstClr val="black"/>
                </a:solidFill>
                <a:latin typeface="Arial Narrow" panose="020B0606020202030204" pitchFamily="34" charset="0"/>
              </a:rPr>
              <a:t>axonal</a:t>
            </a:r>
            <a:r>
              <a:rPr lang="tr-TR" sz="3200" dirty="0">
                <a:solidFill>
                  <a:prstClr val="black"/>
                </a:solidFill>
                <a:latin typeface="Arial Narrow" panose="020B0606020202030204" pitchFamily="34" charset="0"/>
              </a:rPr>
              <a:t> </a:t>
            </a:r>
            <a:r>
              <a:rPr lang="tr-TR" sz="3200" dirty="0" smtClean="0">
                <a:solidFill>
                  <a:prstClr val="black"/>
                </a:solidFill>
                <a:latin typeface="Arial Narrow" panose="020B0606020202030204" pitchFamily="34" charset="0"/>
              </a:rPr>
              <a:t>transport</a:t>
            </a:r>
            <a:endParaRPr lang="tr-TR" sz="3200" dirty="0">
              <a:solidFill>
                <a:prstClr val="black"/>
              </a:solidFill>
              <a:latin typeface="Arial Narrow" panose="020B0606020202030204" pitchFamily="34" charset="0"/>
            </a:endParaRPr>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 t="-1" r="49599" b="740"/>
          <a:stretch/>
        </p:blipFill>
        <p:spPr bwMode="auto">
          <a:xfrm>
            <a:off x="5098383" y="1600200"/>
            <a:ext cx="3528091" cy="22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240" r="418"/>
          <a:stretch/>
        </p:blipFill>
        <p:spPr bwMode="auto">
          <a:xfrm>
            <a:off x="5176250" y="4005064"/>
            <a:ext cx="3528091"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75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3"/>
          </p:nvPr>
        </p:nvSpPr>
        <p:spPr>
          <a:xfrm>
            <a:off x="0" y="404664"/>
            <a:ext cx="4407408" cy="6453336"/>
          </a:xfrm>
        </p:spPr>
        <p:txBody>
          <a:bodyPr/>
          <a:lstStyle/>
          <a:p>
            <a:r>
              <a:rPr lang="en-US" dirty="0">
                <a:solidFill>
                  <a:schemeClr val="tx1"/>
                </a:solidFill>
                <a:latin typeface="Arial Narrow" pitchFamily="34" charset="0"/>
              </a:rPr>
              <a:t>The exotoxin (</a:t>
            </a:r>
            <a:r>
              <a:rPr lang="en-US" dirty="0" err="1">
                <a:solidFill>
                  <a:schemeClr val="tx1"/>
                </a:solidFill>
                <a:latin typeface="Arial Narrow" pitchFamily="34" charset="0"/>
              </a:rPr>
              <a:t>tetanospasmin</a:t>
            </a:r>
            <a:r>
              <a:rPr lang="en-US" dirty="0">
                <a:solidFill>
                  <a:schemeClr val="tx1"/>
                </a:solidFill>
                <a:latin typeface="Arial Narrow" pitchFamily="34" charset="0"/>
              </a:rPr>
              <a:t>) binds to </a:t>
            </a:r>
            <a:r>
              <a:rPr lang="en-US" dirty="0" err="1">
                <a:solidFill>
                  <a:schemeClr val="tx1"/>
                </a:solidFill>
                <a:latin typeface="Arial Narrow" pitchFamily="34" charset="0"/>
              </a:rPr>
              <a:t>ganglioside</a:t>
            </a:r>
            <a:r>
              <a:rPr lang="en-US" dirty="0">
                <a:solidFill>
                  <a:schemeClr val="tx1"/>
                </a:solidFill>
                <a:latin typeface="Arial Narrow" pitchFamily="34" charset="0"/>
              </a:rPr>
              <a:t> receptors on inhibitory </a:t>
            </a:r>
            <a:r>
              <a:rPr lang="en-US" dirty="0" err="1">
                <a:solidFill>
                  <a:schemeClr val="tx1"/>
                </a:solidFill>
                <a:latin typeface="Arial Narrow" pitchFamily="34" charset="0"/>
              </a:rPr>
              <a:t>neurones</a:t>
            </a:r>
            <a:r>
              <a:rPr lang="en-US" dirty="0">
                <a:solidFill>
                  <a:schemeClr val="tx1"/>
                </a:solidFill>
                <a:latin typeface="Arial Narrow" pitchFamily="34" charset="0"/>
              </a:rPr>
              <a:t> in central nervous </a:t>
            </a:r>
            <a:r>
              <a:rPr lang="en-US" dirty="0" smtClean="0">
                <a:solidFill>
                  <a:schemeClr val="tx1"/>
                </a:solidFill>
                <a:latin typeface="Arial Narrow" pitchFamily="34" charset="0"/>
              </a:rPr>
              <a:t>system</a:t>
            </a:r>
            <a:endParaRPr lang="tr-TR" dirty="0" smtClean="0">
              <a:solidFill>
                <a:schemeClr val="tx1"/>
              </a:solidFill>
              <a:latin typeface="Arial Narrow" pitchFamily="34" charset="0"/>
            </a:endParaRPr>
          </a:p>
          <a:p>
            <a:r>
              <a:rPr lang="en-US" dirty="0">
                <a:solidFill>
                  <a:schemeClr val="tx1"/>
                </a:solidFill>
                <a:latin typeface="Arial Narrow" pitchFamily="34" charset="0"/>
              </a:rPr>
              <a:t>The effect of the toxin - to block the release of inhibitory neurotransmitters (glycine and gamma-amino butyric acid) - it produces the generalized muscular spasms characteristic of tetanus. </a:t>
            </a:r>
            <a:endParaRPr lang="tr-TR" dirty="0">
              <a:solidFill>
                <a:schemeClr val="tx1"/>
              </a:solidFill>
              <a:latin typeface="Arial Narrow" panose="020B0606020202030204" pitchFamily="34" charset="0"/>
            </a:endParaRPr>
          </a:p>
          <a:p>
            <a:endParaRPr lang="tr-TR" dirty="0">
              <a:solidFill>
                <a:schemeClr val="tx1"/>
              </a:solidFill>
              <a:latin typeface="Arial Narrow" panose="020B0606020202030204" pitchFamily="34" charset="0"/>
            </a:endParaRPr>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 t="-1" r="49599" b="740"/>
          <a:stretch/>
        </p:blipFill>
        <p:spPr bwMode="auto">
          <a:xfrm>
            <a:off x="5076056" y="692695"/>
            <a:ext cx="3960440" cy="19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240" r="418"/>
          <a:stretch/>
        </p:blipFill>
        <p:spPr bwMode="auto">
          <a:xfrm>
            <a:off x="4932039" y="2636716"/>
            <a:ext cx="4211961" cy="345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38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quarter" idx="13"/>
          </p:nvPr>
        </p:nvSpPr>
        <p:spPr>
          <a:xfrm>
            <a:off x="179512" y="1340768"/>
            <a:ext cx="4468688" cy="5517232"/>
          </a:xfrm>
        </p:spPr>
        <p:txBody>
          <a:bodyPr>
            <a:normAutofit/>
          </a:bodyPr>
          <a:lstStyle/>
          <a:p>
            <a:r>
              <a:rPr lang="en-US" dirty="0">
                <a:solidFill>
                  <a:schemeClr val="tx1"/>
                </a:solidFill>
                <a:latin typeface="Arial Narrow" pitchFamily="34" charset="0"/>
              </a:rPr>
              <a:t>This stops nerve impulse transmission to muscle leading to spastic paralysis. </a:t>
            </a:r>
            <a:endParaRPr lang="tr-TR" dirty="0">
              <a:solidFill>
                <a:schemeClr val="tx1"/>
              </a:solidFill>
              <a:latin typeface="Arial Narrow" pitchFamily="34" charset="0"/>
            </a:endParaRPr>
          </a:p>
          <a:p>
            <a:r>
              <a:rPr lang="en-US" dirty="0">
                <a:solidFill>
                  <a:schemeClr val="tx1"/>
                </a:solidFill>
                <a:latin typeface="Arial Narrow" pitchFamily="34" charset="0"/>
              </a:rPr>
              <a:t>The toxin can act at peripheral motor nerve end plates, the brain, spinal cord and also in the sympathetic nervous system. </a:t>
            </a:r>
            <a:endParaRPr lang="tr-TR" dirty="0">
              <a:solidFill>
                <a:schemeClr val="tx1"/>
              </a:solidFill>
              <a:latin typeface="Arial Narrow" pitchFamily="34" charset="0"/>
            </a:endParaRPr>
          </a:p>
          <a:p>
            <a:r>
              <a:rPr lang="en-US" dirty="0">
                <a:solidFill>
                  <a:schemeClr val="tx1"/>
                </a:solidFill>
                <a:latin typeface="Arial Narrow" pitchFamily="34" charset="0"/>
              </a:rPr>
              <a:t>It is transported within the axon and across synaptic junctions until it reaches the central nervous system. Because inhibitory neurons are involved, the result is unopposed muscle contraction.</a:t>
            </a:r>
            <a:endParaRPr lang="tr-TR" dirty="0">
              <a:solidFill>
                <a:schemeClr val="tx1"/>
              </a:solidFill>
              <a:latin typeface="Arial Narrow" pitchFamily="34" charset="0"/>
            </a:endParaRPr>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 t="-1" r="49599" b="740"/>
          <a:stretch/>
        </p:blipFill>
        <p:spPr bwMode="auto">
          <a:xfrm>
            <a:off x="5081489" y="1340768"/>
            <a:ext cx="3727225" cy="24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993" y="3861048"/>
            <a:ext cx="392635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76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48104"/>
            <a:ext cx="8229600" cy="852704"/>
          </a:xfrm>
        </p:spPr>
        <p:txBody>
          <a:bodyPr>
            <a:normAutofit fontScale="90000"/>
          </a:bodyPr>
          <a:lstStyle/>
          <a:p>
            <a:pPr lvl="0" algn="ctr" fontAlgn="base">
              <a:spcBef>
                <a:spcPct val="50000"/>
              </a:spcBef>
              <a:spcAft>
                <a:spcPct val="0"/>
              </a:spcAft>
            </a:pPr>
            <a:r>
              <a:rPr lang="en-US" sz="4400" b="1" i="1" dirty="0">
                <a:solidFill>
                  <a:srgbClr val="FF0000"/>
                </a:solidFill>
                <a:latin typeface="Arial Narrow" pitchFamily="34" charset="0"/>
                <a:ea typeface="+mn-ea"/>
                <a:cs typeface="+mn-cs"/>
              </a:rPr>
              <a:t>Mechanism of Action of Tetanus </a:t>
            </a:r>
            <a:r>
              <a:rPr lang="en-US" sz="4400" b="1" i="1" dirty="0" smtClean="0">
                <a:solidFill>
                  <a:srgbClr val="FF0000"/>
                </a:solidFill>
                <a:latin typeface="Arial Narrow" pitchFamily="34" charset="0"/>
                <a:ea typeface="+mn-ea"/>
                <a:cs typeface="+mn-cs"/>
              </a:rPr>
              <a:t>Toxin</a:t>
            </a:r>
            <a:endParaRPr lang="tr-TR" i="1" dirty="0">
              <a:solidFill>
                <a:srgbClr val="FF0000"/>
              </a:solidFill>
              <a:latin typeface="Arial Narrow" pitchFamily="34" charset="0"/>
            </a:endParaRPr>
          </a:p>
        </p:txBody>
      </p:sp>
      <p:pic>
        <p:nvPicPr>
          <p:cNvPr id="4" name="Picture 2" descr="ClostridiumTetanusToxinMechanism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00300" y="2696369"/>
            <a:ext cx="43434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49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i="1" dirty="0" err="1">
                <a:solidFill>
                  <a:srgbClr val="FF0000"/>
                </a:solidFill>
                <a:latin typeface="Arial Narrow" pitchFamily="34" charset="0"/>
              </a:rPr>
              <a:t>Anaerobic</a:t>
            </a:r>
            <a:r>
              <a:rPr lang="tr-TR" b="1" i="1" dirty="0">
                <a:solidFill>
                  <a:srgbClr val="FF0000"/>
                </a:solidFill>
                <a:latin typeface="Arial Narrow" pitchFamily="34" charset="0"/>
              </a:rPr>
              <a:t> </a:t>
            </a:r>
            <a:r>
              <a:rPr lang="tr-TR" b="1" i="1" dirty="0" err="1">
                <a:solidFill>
                  <a:srgbClr val="FF0000"/>
                </a:solidFill>
                <a:latin typeface="Arial Narrow" pitchFamily="34" charset="0"/>
              </a:rPr>
              <a:t>and</a:t>
            </a:r>
            <a:r>
              <a:rPr lang="tr-TR" b="1" i="1" dirty="0">
                <a:solidFill>
                  <a:srgbClr val="FF0000"/>
                </a:solidFill>
                <a:latin typeface="Arial Narrow" pitchFamily="34" charset="0"/>
              </a:rPr>
              <a:t> </a:t>
            </a:r>
            <a:r>
              <a:rPr lang="tr-TR" b="1" i="1" dirty="0" err="1">
                <a:solidFill>
                  <a:srgbClr val="FF0000"/>
                </a:solidFill>
                <a:latin typeface="Arial Narrow" pitchFamily="34" charset="0"/>
              </a:rPr>
              <a:t>Aerobic</a:t>
            </a:r>
            <a:r>
              <a:rPr lang="tr-TR" b="1" i="1" dirty="0">
                <a:solidFill>
                  <a:srgbClr val="FF0000"/>
                </a:solidFill>
                <a:latin typeface="Arial Narrow" pitchFamily="34" charset="0"/>
              </a:rPr>
              <a:t> </a:t>
            </a:r>
            <a:r>
              <a:rPr lang="tr-TR" b="1" i="1" dirty="0" err="1">
                <a:solidFill>
                  <a:srgbClr val="FF0000"/>
                </a:solidFill>
                <a:latin typeface="Arial Narrow" pitchFamily="34" charset="0"/>
              </a:rPr>
              <a:t>Respiration</a:t>
            </a:r>
            <a:endParaRPr lang="tr-TR" b="1" i="1" dirty="0">
              <a:solidFill>
                <a:srgbClr val="FF0000"/>
              </a:solidFill>
              <a:latin typeface="Arial Narrow"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25891899"/>
              </p:ext>
            </p:extLst>
          </p:nvPr>
        </p:nvGraphicFramePr>
        <p:xfrm>
          <a:off x="179512" y="3450168"/>
          <a:ext cx="8856984" cy="2931160"/>
        </p:xfrm>
        <a:graphic>
          <a:graphicData uri="http://schemas.openxmlformats.org/drawingml/2006/table">
            <a:tbl>
              <a:tblPr firstRow="1" bandRow="1">
                <a:tableStyleId>{5C22544A-7EE6-4342-B048-85BDC9FD1C3A}</a:tableStyleId>
              </a:tblPr>
              <a:tblGrid>
                <a:gridCol w="1656184"/>
                <a:gridCol w="1125347"/>
                <a:gridCol w="1097973"/>
                <a:gridCol w="3806308"/>
                <a:gridCol w="1171172"/>
              </a:tblGrid>
              <a:tr h="370840">
                <a:tc>
                  <a:txBody>
                    <a:bodyPr/>
                    <a:lstStyle/>
                    <a:p>
                      <a:pPr algn="ctr"/>
                      <a:r>
                        <a:rPr lang="tr-TR" sz="1800" b="1" i="1" u="none" strike="noStrike" baseline="0" dirty="0" err="1" smtClean="0">
                          <a:latin typeface="Arial Narrow" pitchFamily="34" charset="0"/>
                        </a:rPr>
                        <a:t>Reaction</a:t>
                      </a:r>
                      <a:r>
                        <a:rPr lang="tr-TR" sz="1800" b="1" i="1" u="none" strike="noStrike" baseline="0" dirty="0" smtClean="0">
                          <a:latin typeface="Arial Narrow" pitchFamily="34" charset="0"/>
                        </a:rPr>
                        <a:t> name</a:t>
                      </a:r>
                      <a:endParaRPr lang="tr-TR" b="1" i="1" dirty="0">
                        <a:latin typeface="Arial Narrow" pitchFamily="34" charset="0"/>
                      </a:endParaRPr>
                    </a:p>
                  </a:txBody>
                  <a:tcPr/>
                </a:tc>
                <a:tc>
                  <a:txBody>
                    <a:bodyPr/>
                    <a:lstStyle/>
                    <a:p>
                      <a:pPr algn="ctr"/>
                      <a:r>
                        <a:rPr lang="tr-TR" sz="1800" b="1" i="1" u="none" strike="noStrike" baseline="0" dirty="0" err="1" smtClean="0">
                          <a:latin typeface="Arial Narrow" pitchFamily="34" charset="0"/>
                        </a:rPr>
                        <a:t>Reduction</a:t>
                      </a:r>
                      <a:endParaRPr lang="tr-TR" b="1" i="1" dirty="0">
                        <a:latin typeface="Arial Narrow" pitchFamily="34" charset="0"/>
                      </a:endParaRPr>
                    </a:p>
                  </a:txBody>
                  <a:tcPr/>
                </a:tc>
                <a:tc>
                  <a:txBody>
                    <a:bodyPr/>
                    <a:lstStyle/>
                    <a:p>
                      <a:pPr algn="ctr"/>
                      <a:r>
                        <a:rPr lang="tr-TR" b="1" i="1" dirty="0" err="1" smtClean="0">
                          <a:latin typeface="Arial Narrow" pitchFamily="34" charset="0"/>
                        </a:rPr>
                        <a:t>Oxidation</a:t>
                      </a:r>
                      <a:endParaRPr lang="tr-TR" b="1" i="1" dirty="0">
                        <a:latin typeface="Arial Narrow" pitchFamily="34" charset="0"/>
                      </a:endParaRPr>
                    </a:p>
                  </a:txBody>
                  <a:tcPr/>
                </a:tc>
                <a:tc>
                  <a:txBody>
                    <a:bodyPr/>
                    <a:lstStyle/>
                    <a:p>
                      <a:pPr algn="ctr"/>
                      <a:r>
                        <a:rPr lang="tr-TR" sz="1800" b="1" i="1" u="none" strike="noStrike" baseline="0" dirty="0" err="1" smtClean="0">
                          <a:latin typeface="Arial Narrow" pitchFamily="34" charset="0"/>
                        </a:rPr>
                        <a:t>Reaction</a:t>
                      </a:r>
                      <a:r>
                        <a:rPr lang="tr-TR" sz="1800" b="1" i="1" u="none" strike="noStrike" baseline="0" dirty="0" smtClean="0">
                          <a:latin typeface="Arial Narrow" pitchFamily="34" charset="0"/>
                        </a:rPr>
                        <a:t> </a:t>
                      </a:r>
                      <a:r>
                        <a:rPr lang="tr-TR" sz="1800" b="1" i="1" u="none" strike="noStrike" baseline="0" dirty="0" err="1" smtClean="0">
                          <a:latin typeface="Arial Narrow" pitchFamily="34" charset="0"/>
                        </a:rPr>
                        <a:t>Stoichiometry</a:t>
                      </a:r>
                      <a:endParaRPr lang="tr-TR" b="1" i="1" dirty="0">
                        <a:latin typeface="Arial Narrow" pitchFamily="34" charset="0"/>
                      </a:endParaRPr>
                    </a:p>
                  </a:txBody>
                  <a:tcPr/>
                </a:tc>
                <a:tc>
                  <a:txBody>
                    <a:bodyPr/>
                    <a:lstStyle/>
                    <a:p>
                      <a:pPr algn="ctr"/>
                      <a:r>
                        <a:rPr lang="tr-TR" sz="1800" b="1" i="1" u="none" strike="noStrike" baseline="0" dirty="0" err="1" smtClean="0">
                          <a:latin typeface="Arial Narrow" pitchFamily="34" charset="0"/>
                        </a:rPr>
                        <a:t>Kcal</a:t>
                      </a:r>
                      <a:r>
                        <a:rPr lang="tr-TR" sz="1800" b="1" i="1" u="none" strike="noStrike" baseline="0" dirty="0" smtClean="0">
                          <a:latin typeface="Arial Narrow" pitchFamily="34" charset="0"/>
                        </a:rPr>
                        <a:t> / </a:t>
                      </a:r>
                      <a:r>
                        <a:rPr lang="tr-TR" sz="1800" b="1" i="1" u="none" strike="noStrike" baseline="0" dirty="0" err="1" smtClean="0">
                          <a:latin typeface="Arial Narrow" pitchFamily="34" charset="0"/>
                        </a:rPr>
                        <a:t>mol</a:t>
                      </a:r>
                      <a:endParaRPr lang="tr-TR" b="1" i="1" dirty="0">
                        <a:latin typeface="Arial Narrow" pitchFamily="34" charset="0"/>
                      </a:endParaRPr>
                    </a:p>
                  </a:txBody>
                  <a:tcPr/>
                </a:tc>
              </a:tr>
              <a:tr h="370840">
                <a:tc>
                  <a:txBody>
                    <a:bodyPr/>
                    <a:lstStyle/>
                    <a:p>
                      <a:pPr algn="l"/>
                      <a:r>
                        <a:rPr lang="tr-TR" sz="1800" b="1" i="1" u="none" strike="noStrike" baseline="0" dirty="0" err="1" smtClean="0">
                          <a:latin typeface="Arial Narrow" pitchFamily="34" charset="0"/>
                        </a:rPr>
                        <a:t>Aerobic</a:t>
                      </a:r>
                      <a:endParaRPr lang="tr-TR" sz="1800" b="1" i="1" u="none" strike="noStrike" baseline="0" dirty="0" smtClean="0">
                        <a:latin typeface="Arial Narrow" pitchFamily="34" charset="0"/>
                      </a:endParaRPr>
                    </a:p>
                    <a:p>
                      <a:pPr algn="l"/>
                      <a:r>
                        <a:rPr lang="tr-TR" sz="1800" b="1" i="1" u="none" strike="noStrike" baseline="0" dirty="0" err="1" smtClean="0">
                          <a:latin typeface="Arial Narrow" pitchFamily="34" charset="0"/>
                        </a:rPr>
                        <a:t>Respiration</a:t>
                      </a:r>
                      <a:endParaRPr lang="tr-TR" b="1" i="1" dirty="0">
                        <a:latin typeface="Arial Narrow" pitchFamily="34" charset="0"/>
                      </a:endParaRPr>
                    </a:p>
                  </a:txBody>
                  <a:tcPr/>
                </a:tc>
                <a:tc>
                  <a:txBody>
                    <a:bodyPr/>
                    <a:lstStyle/>
                    <a:p>
                      <a:pPr algn="ctr"/>
                      <a:r>
                        <a:rPr lang="tr-TR" b="1" i="1" dirty="0" smtClean="0">
                          <a:latin typeface="Arial Narrow" pitchFamily="34" charset="0"/>
                        </a:rPr>
                        <a:t>CHO</a:t>
                      </a:r>
                      <a:endParaRPr lang="tr-TR" b="1" i="1" dirty="0">
                        <a:latin typeface="Arial Narrow" pitchFamily="34" charset="0"/>
                      </a:endParaRPr>
                    </a:p>
                  </a:txBody>
                  <a:tcPr/>
                </a:tc>
                <a:tc>
                  <a:txBody>
                    <a:bodyPr/>
                    <a:lstStyle/>
                    <a:p>
                      <a:pPr algn="ctr"/>
                      <a:r>
                        <a:rPr lang="tr-TR" sz="1800" b="1" i="1" u="none" strike="noStrike" baseline="0" dirty="0" smtClean="0">
                          <a:latin typeface="Arial Narrow" pitchFamily="34" charset="0"/>
                        </a:rPr>
                        <a:t>O</a:t>
                      </a:r>
                      <a:r>
                        <a:rPr lang="tr-TR" sz="1200" b="1" i="1" u="none" strike="noStrike" baseline="0" dirty="0" smtClean="0">
                          <a:latin typeface="Arial Narrow" pitchFamily="34" charset="0"/>
                        </a:rPr>
                        <a:t>2</a:t>
                      </a:r>
                      <a:endParaRPr lang="tr-TR" b="1" i="1" dirty="0">
                        <a:latin typeface="Arial Narrow" pitchFamily="34" charset="0"/>
                      </a:endParaRPr>
                    </a:p>
                  </a:txBody>
                  <a:tcPr/>
                </a:tc>
                <a:tc>
                  <a:txBody>
                    <a:bodyPr/>
                    <a:lstStyle/>
                    <a:p>
                      <a:pPr algn="ctr"/>
                      <a:r>
                        <a:rPr lang="tr-TR" sz="1800" b="1" i="1" u="none" strike="noStrike" baseline="0" dirty="0" smtClean="0">
                          <a:latin typeface="Arial Narrow" pitchFamily="34" charset="0"/>
                        </a:rPr>
                        <a:t>C</a:t>
                      </a:r>
                      <a:r>
                        <a:rPr lang="tr-TR" sz="1200" b="1" i="1" u="none" strike="noStrike" baseline="0" dirty="0" smtClean="0">
                          <a:latin typeface="Arial Narrow" pitchFamily="34" charset="0"/>
                        </a:rPr>
                        <a:t>6</a:t>
                      </a:r>
                      <a:r>
                        <a:rPr lang="tr-TR" sz="1800" b="1" i="1" u="none" strike="noStrike" baseline="0" dirty="0" smtClean="0">
                          <a:latin typeface="Arial Narrow" pitchFamily="34" charset="0"/>
                        </a:rPr>
                        <a:t>H</a:t>
                      </a:r>
                      <a:r>
                        <a:rPr lang="tr-TR" sz="1200" b="1" i="1" u="none" strike="noStrike" baseline="0" dirty="0" smtClean="0">
                          <a:latin typeface="Arial Narrow" pitchFamily="34" charset="0"/>
                        </a:rPr>
                        <a:t>12</a:t>
                      </a:r>
                      <a:r>
                        <a:rPr lang="tr-TR" sz="1800" b="1" i="1" u="none" strike="noStrike" baseline="0" dirty="0" smtClean="0">
                          <a:latin typeface="Arial Narrow" pitchFamily="34" charset="0"/>
                        </a:rPr>
                        <a:t>O</a:t>
                      </a:r>
                      <a:r>
                        <a:rPr lang="tr-TR" sz="1200" b="1" i="1" u="none" strike="noStrike" baseline="0" dirty="0" smtClean="0">
                          <a:latin typeface="Arial Narrow" pitchFamily="34" charset="0"/>
                        </a:rPr>
                        <a:t>6 </a:t>
                      </a:r>
                      <a:r>
                        <a:rPr lang="tr-TR" sz="1800" b="1" i="1" u="none" strike="noStrike" baseline="0" dirty="0" smtClean="0">
                          <a:latin typeface="Arial Narrow" pitchFamily="34" charset="0"/>
                        </a:rPr>
                        <a:t>+ 6O</a:t>
                      </a:r>
                      <a:r>
                        <a:rPr lang="tr-TR" sz="1200" b="1" i="1" u="none" strike="noStrike" baseline="0" dirty="0" smtClean="0">
                          <a:latin typeface="Arial Narrow" pitchFamily="34" charset="0"/>
                        </a:rPr>
                        <a:t>2  </a:t>
                      </a:r>
                      <a:r>
                        <a:rPr lang="tr-TR" sz="1800" b="1" i="1" u="none" strike="noStrike" baseline="0" dirty="0" smtClean="0">
                          <a:latin typeface="Arial Narrow" pitchFamily="34" charset="0"/>
                        </a:rPr>
                        <a:t>==&gt; 6CO</a:t>
                      </a:r>
                      <a:r>
                        <a:rPr lang="tr-TR" sz="1200" b="1" i="1" u="none" strike="noStrike" baseline="0" dirty="0" smtClean="0">
                          <a:latin typeface="Arial Narrow" pitchFamily="34" charset="0"/>
                        </a:rPr>
                        <a:t>2 </a:t>
                      </a:r>
                      <a:r>
                        <a:rPr lang="tr-TR" sz="1800" b="1" i="1" u="none" strike="noStrike" baseline="0" dirty="0" smtClean="0">
                          <a:latin typeface="Arial Narrow" pitchFamily="34" charset="0"/>
                        </a:rPr>
                        <a:t>+ 6H</a:t>
                      </a:r>
                      <a:r>
                        <a:rPr lang="tr-TR" sz="1200" b="1" i="1" u="none" strike="noStrike" baseline="0" dirty="0" smtClean="0">
                          <a:latin typeface="Arial Narrow" pitchFamily="34" charset="0"/>
                        </a:rPr>
                        <a:t>2</a:t>
                      </a:r>
                      <a:r>
                        <a:rPr lang="tr-TR" sz="1800" b="1" i="1" u="none" strike="noStrike" baseline="0" dirty="0" smtClean="0">
                          <a:latin typeface="Arial Narrow" pitchFamily="34" charset="0"/>
                        </a:rPr>
                        <a:t>O</a:t>
                      </a:r>
                      <a:endParaRPr lang="tr-TR" b="1" i="1" dirty="0">
                        <a:latin typeface="Arial Narrow" pitchFamily="34" charset="0"/>
                      </a:endParaRPr>
                    </a:p>
                  </a:txBody>
                  <a:tcPr/>
                </a:tc>
                <a:tc>
                  <a:txBody>
                    <a:bodyPr/>
                    <a:lstStyle/>
                    <a:p>
                      <a:pPr algn="ctr"/>
                      <a:r>
                        <a:rPr lang="tr-TR" b="1" i="1" dirty="0" smtClean="0">
                          <a:latin typeface="Arial Narrow" pitchFamily="34" charset="0"/>
                        </a:rPr>
                        <a:t>686</a:t>
                      </a:r>
                      <a:endParaRPr lang="tr-TR" b="1" i="1" dirty="0">
                        <a:latin typeface="Arial Narrow" pitchFamily="34" charset="0"/>
                      </a:endParaRPr>
                    </a:p>
                  </a:txBody>
                  <a:tcPr/>
                </a:tc>
              </a:tr>
              <a:tr h="370840">
                <a:tc>
                  <a:txBody>
                    <a:bodyPr/>
                    <a:lstStyle/>
                    <a:p>
                      <a:pPr algn="l"/>
                      <a:r>
                        <a:rPr lang="tr-TR" sz="1800" b="1" i="1" u="none" strike="noStrike" baseline="0" dirty="0" err="1" smtClean="0">
                          <a:latin typeface="Arial Narrow" pitchFamily="34" charset="0"/>
                        </a:rPr>
                        <a:t>Nitrate</a:t>
                      </a:r>
                      <a:endParaRPr lang="tr-TR" sz="1800" b="1" i="1" u="none" strike="noStrike" baseline="0" dirty="0" smtClean="0">
                        <a:latin typeface="Arial Narrow" pitchFamily="34" charset="0"/>
                      </a:endParaRPr>
                    </a:p>
                    <a:p>
                      <a:pPr algn="l"/>
                      <a:r>
                        <a:rPr lang="tr-TR" sz="1800" b="1" i="1" u="none" strike="noStrike" baseline="0" dirty="0" err="1" smtClean="0">
                          <a:latin typeface="Arial Narrow" pitchFamily="34" charset="0"/>
                        </a:rPr>
                        <a:t>Reduction</a:t>
                      </a:r>
                      <a:endParaRPr lang="tr-TR" b="1" i="1" dirty="0">
                        <a:latin typeface="Arial Narrow" pitchFamily="34" charset="0"/>
                      </a:endParaRPr>
                    </a:p>
                  </a:txBody>
                  <a:tcPr/>
                </a:tc>
                <a:tc>
                  <a:txBody>
                    <a:bodyPr/>
                    <a:lstStyle/>
                    <a:p>
                      <a:pPr algn="ctr"/>
                      <a:r>
                        <a:rPr lang="tr-TR" b="1" i="1" dirty="0" smtClean="0">
                          <a:latin typeface="Arial Narrow" pitchFamily="34" charset="0"/>
                        </a:rPr>
                        <a:t>CHO</a:t>
                      </a:r>
                      <a:endParaRPr lang="tr-TR" b="1" i="1" dirty="0">
                        <a:latin typeface="Arial Narrow" pitchFamily="34" charset="0"/>
                      </a:endParaRPr>
                    </a:p>
                  </a:txBody>
                  <a:tcPr/>
                </a:tc>
                <a:tc>
                  <a:txBody>
                    <a:bodyPr/>
                    <a:lstStyle/>
                    <a:p>
                      <a:pPr algn="ctr"/>
                      <a:r>
                        <a:rPr lang="tr-TR" sz="1800" b="1" i="1" u="none" strike="noStrike" baseline="0" dirty="0" smtClean="0">
                          <a:latin typeface="Arial Narrow" pitchFamily="34" charset="0"/>
                        </a:rPr>
                        <a:t>NO</a:t>
                      </a:r>
                      <a:r>
                        <a:rPr lang="tr-TR" sz="1800" b="1" i="1" u="none" strike="noStrike" baseline="-25000" dirty="0" smtClean="0">
                          <a:latin typeface="Arial Narrow" pitchFamily="34" charset="0"/>
                        </a:rPr>
                        <a:t>3</a:t>
                      </a:r>
                      <a:r>
                        <a:rPr lang="tr-TR" sz="1800" b="1" i="1" u="none" strike="noStrike" baseline="30000" dirty="0" smtClean="0">
                          <a:latin typeface="Arial Narrow" pitchFamily="34" charset="0"/>
                        </a:rPr>
                        <a:t>-</a:t>
                      </a:r>
                      <a:endParaRPr lang="tr-TR" sz="1800" b="1" i="1" baseline="30000" dirty="0">
                        <a:latin typeface="Arial Narrow" pitchFamily="34" charset="0"/>
                      </a:endParaRPr>
                    </a:p>
                  </a:txBody>
                  <a:tcPr/>
                </a:tc>
                <a:tc>
                  <a:txBody>
                    <a:bodyPr/>
                    <a:lstStyle/>
                    <a:p>
                      <a:pPr algn="ctr"/>
                      <a:r>
                        <a:rPr lang="pt-BR" b="1" i="1" dirty="0" smtClean="0">
                          <a:latin typeface="Arial Narrow" pitchFamily="34" charset="0"/>
                        </a:rPr>
                        <a:t>CHO + NO</a:t>
                      </a:r>
                      <a:r>
                        <a:rPr lang="pt-BR" b="1" i="1" baseline="-25000" dirty="0" smtClean="0">
                          <a:latin typeface="Arial Narrow" pitchFamily="34" charset="0"/>
                        </a:rPr>
                        <a:t>3</a:t>
                      </a:r>
                      <a:r>
                        <a:rPr lang="pt-BR" b="1" i="1" baseline="30000" dirty="0" smtClean="0">
                          <a:latin typeface="Arial Narrow" pitchFamily="34" charset="0"/>
                        </a:rPr>
                        <a:t>- </a:t>
                      </a:r>
                      <a:r>
                        <a:rPr lang="pt-BR" b="1" i="1" dirty="0" smtClean="0">
                          <a:latin typeface="Arial Narrow" pitchFamily="34" charset="0"/>
                        </a:rPr>
                        <a:t>+ H</a:t>
                      </a:r>
                      <a:r>
                        <a:rPr lang="pt-BR" b="1" i="1" baseline="30000" dirty="0" smtClean="0">
                          <a:latin typeface="Arial Narrow" pitchFamily="34" charset="0"/>
                        </a:rPr>
                        <a:t>+</a:t>
                      </a:r>
                      <a:r>
                        <a:rPr lang="tr-TR" b="1" i="1" baseline="30000" dirty="0" smtClean="0">
                          <a:latin typeface="Arial Narrow" pitchFamily="34" charset="0"/>
                        </a:rPr>
                        <a:t>  </a:t>
                      </a:r>
                      <a:r>
                        <a:rPr lang="pt-BR" b="1" i="1" dirty="0" smtClean="0">
                          <a:latin typeface="Arial Narrow" pitchFamily="34" charset="0"/>
                        </a:rPr>
                        <a:t>==&gt; CO</a:t>
                      </a:r>
                      <a:r>
                        <a:rPr lang="pt-BR" b="1" i="1" baseline="-25000" dirty="0" smtClean="0">
                          <a:latin typeface="Arial Narrow" pitchFamily="34" charset="0"/>
                        </a:rPr>
                        <a:t>2</a:t>
                      </a:r>
                      <a:r>
                        <a:rPr lang="tr-TR" b="1" i="1" baseline="-25000" dirty="0" smtClean="0">
                          <a:latin typeface="Arial Narrow" pitchFamily="34" charset="0"/>
                        </a:rPr>
                        <a:t> </a:t>
                      </a:r>
                      <a:r>
                        <a:rPr lang="pt-BR" b="1" i="1" dirty="0" smtClean="0">
                          <a:latin typeface="Arial Narrow" pitchFamily="34" charset="0"/>
                        </a:rPr>
                        <a:t>+ N</a:t>
                      </a:r>
                      <a:r>
                        <a:rPr lang="pt-BR" b="1" i="1" baseline="-25000" dirty="0" smtClean="0">
                          <a:latin typeface="Arial Narrow" pitchFamily="34" charset="0"/>
                        </a:rPr>
                        <a:t>2</a:t>
                      </a:r>
                      <a:r>
                        <a:rPr lang="tr-TR" b="1" i="1" baseline="-25000" dirty="0" smtClean="0">
                          <a:latin typeface="Arial Narrow" pitchFamily="34" charset="0"/>
                        </a:rPr>
                        <a:t> </a:t>
                      </a:r>
                      <a:r>
                        <a:rPr lang="pt-BR" b="1" i="1" dirty="0" smtClean="0">
                          <a:latin typeface="Arial Narrow" pitchFamily="34" charset="0"/>
                        </a:rPr>
                        <a:t>+ H</a:t>
                      </a:r>
                      <a:r>
                        <a:rPr lang="pt-BR" b="1" i="1" baseline="-25000" dirty="0" smtClean="0">
                          <a:latin typeface="Arial Narrow" pitchFamily="34" charset="0"/>
                        </a:rPr>
                        <a:t>2</a:t>
                      </a:r>
                      <a:r>
                        <a:rPr lang="pt-BR" b="1" i="1" dirty="0" smtClean="0">
                          <a:latin typeface="Arial Narrow" pitchFamily="34" charset="0"/>
                        </a:rPr>
                        <a:t>O</a:t>
                      </a:r>
                      <a:endParaRPr lang="tr-TR" b="1" i="1" dirty="0">
                        <a:latin typeface="Arial Narrow" pitchFamily="34" charset="0"/>
                      </a:endParaRPr>
                    </a:p>
                  </a:txBody>
                  <a:tcPr/>
                </a:tc>
                <a:tc>
                  <a:txBody>
                    <a:bodyPr/>
                    <a:lstStyle/>
                    <a:p>
                      <a:pPr algn="ctr"/>
                      <a:r>
                        <a:rPr lang="tr-TR" b="1" i="1" dirty="0" smtClean="0">
                          <a:latin typeface="Arial Narrow" pitchFamily="34" charset="0"/>
                        </a:rPr>
                        <a:t>649</a:t>
                      </a:r>
                      <a:endParaRPr lang="tr-TR" b="1" i="1" dirty="0">
                        <a:latin typeface="Arial Narrow" pitchFamily="34" charset="0"/>
                      </a:endParaRPr>
                    </a:p>
                  </a:txBody>
                  <a:tcPr/>
                </a:tc>
              </a:tr>
              <a:tr h="370840">
                <a:tc>
                  <a:txBody>
                    <a:bodyPr/>
                    <a:lstStyle/>
                    <a:p>
                      <a:pPr algn="l"/>
                      <a:r>
                        <a:rPr lang="tr-TR" sz="1800" b="1" i="1" u="none" strike="noStrike" baseline="0" dirty="0" err="1" smtClean="0">
                          <a:latin typeface="Arial Narrow" pitchFamily="34" charset="0"/>
                        </a:rPr>
                        <a:t>Sulfate</a:t>
                      </a:r>
                      <a:endParaRPr lang="tr-TR" sz="1800" b="1" i="1" u="none" strike="noStrike" baseline="0" dirty="0" smtClean="0">
                        <a:latin typeface="Arial Narrow" pitchFamily="34" charset="0"/>
                      </a:endParaRPr>
                    </a:p>
                    <a:p>
                      <a:pPr algn="l"/>
                      <a:r>
                        <a:rPr lang="tr-TR" sz="1800" b="1" i="1" u="none" strike="noStrike" baseline="0" dirty="0" err="1" smtClean="0">
                          <a:latin typeface="Arial Narrow" pitchFamily="34" charset="0"/>
                        </a:rPr>
                        <a:t>Reduction</a:t>
                      </a:r>
                      <a:endParaRPr lang="tr-TR" b="1" i="1" dirty="0">
                        <a:latin typeface="Arial Narrow" pitchFamily="34" charset="0"/>
                      </a:endParaRPr>
                    </a:p>
                  </a:txBody>
                  <a:tcPr/>
                </a:tc>
                <a:tc>
                  <a:txBody>
                    <a:bodyPr/>
                    <a:lstStyle/>
                    <a:p>
                      <a:pPr algn="ctr"/>
                      <a:r>
                        <a:rPr lang="tr-TR" b="1" i="1" dirty="0" smtClean="0">
                          <a:latin typeface="Arial Narrow" pitchFamily="34" charset="0"/>
                        </a:rPr>
                        <a:t>CHO</a:t>
                      </a:r>
                      <a:endParaRPr lang="tr-TR" b="1" i="1" dirty="0">
                        <a:latin typeface="Arial Narrow" pitchFamily="34" charset="0"/>
                      </a:endParaRPr>
                    </a:p>
                  </a:txBody>
                  <a:tcPr/>
                </a:tc>
                <a:tc>
                  <a:txBody>
                    <a:bodyPr/>
                    <a:lstStyle/>
                    <a:p>
                      <a:pPr algn="ctr"/>
                      <a:r>
                        <a:rPr kumimoji="0" lang="tr-TR" sz="1800" b="1" i="1" u="none" strike="noStrike" kern="1200" baseline="0" dirty="0" smtClean="0">
                          <a:solidFill>
                            <a:schemeClr val="dk1"/>
                          </a:solidFill>
                          <a:latin typeface="Arial Narrow" pitchFamily="34" charset="0"/>
                          <a:ea typeface="+mn-ea"/>
                          <a:cs typeface="+mn-cs"/>
                        </a:rPr>
                        <a:t>SO</a:t>
                      </a:r>
                      <a:r>
                        <a:rPr kumimoji="0" lang="tr-TR" sz="1800" b="1" i="1" u="none" strike="noStrike" kern="1200" baseline="-25000" dirty="0" smtClean="0">
                          <a:solidFill>
                            <a:schemeClr val="dk1"/>
                          </a:solidFill>
                          <a:latin typeface="Arial Narrow" pitchFamily="34" charset="0"/>
                          <a:ea typeface="+mn-ea"/>
                          <a:cs typeface="+mn-cs"/>
                        </a:rPr>
                        <a:t>4</a:t>
                      </a:r>
                      <a:r>
                        <a:rPr kumimoji="0" lang="tr-TR" sz="1800" b="1" i="1" u="none" strike="noStrike" kern="1200" baseline="30000" dirty="0" smtClean="0">
                          <a:solidFill>
                            <a:schemeClr val="dk1"/>
                          </a:solidFill>
                          <a:latin typeface="Arial Narrow" pitchFamily="34" charset="0"/>
                          <a:ea typeface="+mn-ea"/>
                          <a:cs typeface="+mn-cs"/>
                        </a:rPr>
                        <a:t>2-</a:t>
                      </a:r>
                      <a:endParaRPr lang="tr-TR" b="1" i="1" dirty="0">
                        <a:latin typeface="Arial Narrow" pitchFamily="34" charset="0"/>
                      </a:endParaRPr>
                    </a:p>
                  </a:txBody>
                  <a:tcPr/>
                </a:tc>
                <a:tc>
                  <a:txBody>
                    <a:bodyPr/>
                    <a:lstStyle/>
                    <a:p>
                      <a:pPr algn="ctr"/>
                      <a:r>
                        <a:rPr lang="pt-BR" sz="1800" b="1" i="1" u="none" strike="noStrike" baseline="0" dirty="0" smtClean="0">
                          <a:latin typeface="Arial Narrow" pitchFamily="34" charset="0"/>
                        </a:rPr>
                        <a:t>2CHO + SO</a:t>
                      </a:r>
                      <a:r>
                        <a:rPr lang="pt-BR" sz="1800" b="1" i="1" u="none" strike="noStrike" baseline="-25000" dirty="0" smtClean="0">
                          <a:latin typeface="Arial Narrow" pitchFamily="34" charset="0"/>
                        </a:rPr>
                        <a:t>4</a:t>
                      </a:r>
                      <a:r>
                        <a:rPr lang="pt-BR" sz="1800" b="1" i="1" u="none" strike="noStrike" baseline="30000" dirty="0" smtClean="0">
                          <a:latin typeface="Arial Narrow" pitchFamily="34" charset="0"/>
                        </a:rPr>
                        <a:t>2-</a:t>
                      </a:r>
                      <a:r>
                        <a:rPr lang="tr-TR" sz="1800" b="1" i="1" u="none" strike="noStrike" baseline="0" dirty="0" smtClean="0">
                          <a:latin typeface="Arial Narrow" pitchFamily="34" charset="0"/>
                        </a:rPr>
                        <a:t> </a:t>
                      </a:r>
                      <a:r>
                        <a:rPr lang="pt-BR" sz="1800" b="1" i="1" u="none" strike="noStrike" baseline="0" dirty="0" smtClean="0">
                          <a:latin typeface="Arial Narrow" pitchFamily="34" charset="0"/>
                        </a:rPr>
                        <a:t>+</a:t>
                      </a:r>
                      <a:r>
                        <a:rPr lang="tr-TR" sz="1800" b="1" i="1" u="none" strike="noStrike" baseline="0" dirty="0" smtClean="0">
                          <a:latin typeface="Arial Narrow" pitchFamily="34" charset="0"/>
                        </a:rPr>
                        <a:t> </a:t>
                      </a:r>
                      <a:r>
                        <a:rPr lang="pt-BR" sz="1800" b="1" i="1" u="none" strike="noStrike" baseline="0" dirty="0" smtClean="0">
                          <a:latin typeface="Arial Narrow" pitchFamily="34" charset="0"/>
                        </a:rPr>
                        <a:t>2H</a:t>
                      </a:r>
                      <a:r>
                        <a:rPr lang="pt-BR" sz="1800" b="1" i="1" u="none" strike="noStrike" baseline="30000" dirty="0" smtClean="0">
                          <a:latin typeface="Arial Narrow" pitchFamily="34" charset="0"/>
                        </a:rPr>
                        <a:t>+</a:t>
                      </a:r>
                      <a:r>
                        <a:rPr lang="tr-TR" sz="1800" b="1" i="1" u="none" strike="noStrike" baseline="30000" dirty="0" smtClean="0">
                          <a:latin typeface="Arial Narrow" pitchFamily="34" charset="0"/>
                        </a:rPr>
                        <a:t>  </a:t>
                      </a:r>
                      <a:r>
                        <a:rPr lang="pt-BR" sz="1800" b="1" i="1" u="none" strike="noStrike" baseline="0" dirty="0" smtClean="0">
                          <a:latin typeface="Arial Narrow" pitchFamily="34" charset="0"/>
                        </a:rPr>
                        <a:t>=&gt; 2CO</a:t>
                      </a:r>
                      <a:r>
                        <a:rPr lang="pt-BR" sz="1800" b="1" i="1" u="none" strike="noStrike" baseline="-25000" dirty="0" smtClean="0">
                          <a:latin typeface="Arial Narrow" pitchFamily="34" charset="0"/>
                        </a:rPr>
                        <a:t>2</a:t>
                      </a:r>
                      <a:r>
                        <a:rPr lang="tr-TR" sz="1800" b="1" i="1" u="none" strike="noStrike" baseline="-25000" dirty="0" smtClean="0">
                          <a:latin typeface="Arial Narrow" pitchFamily="34" charset="0"/>
                        </a:rPr>
                        <a:t> </a:t>
                      </a:r>
                      <a:r>
                        <a:rPr lang="pt-BR" sz="1800" b="1" i="1" u="none" strike="noStrike" baseline="0" dirty="0" smtClean="0">
                          <a:latin typeface="Arial Narrow" pitchFamily="34" charset="0"/>
                        </a:rPr>
                        <a:t>+ H</a:t>
                      </a:r>
                      <a:r>
                        <a:rPr lang="tr-TR" sz="1800" b="1" i="1" u="none" strike="noStrike" baseline="0" dirty="0" smtClean="0">
                          <a:latin typeface="Arial Narrow" pitchFamily="34" charset="0"/>
                        </a:rPr>
                        <a:t> </a:t>
                      </a:r>
                      <a:r>
                        <a:rPr lang="pt-BR" sz="1800" b="1" i="1" u="none" strike="noStrike" baseline="0" dirty="0" smtClean="0">
                          <a:latin typeface="Arial Narrow" pitchFamily="34" charset="0"/>
                        </a:rPr>
                        <a:t>+ 2H</a:t>
                      </a:r>
                      <a:r>
                        <a:rPr lang="pt-BR" sz="1800" b="1" i="1" u="none" strike="noStrike" baseline="-25000" dirty="0" smtClean="0">
                          <a:latin typeface="Arial Narrow" pitchFamily="34" charset="0"/>
                        </a:rPr>
                        <a:t>2</a:t>
                      </a:r>
                      <a:r>
                        <a:rPr lang="pt-BR" sz="1800" b="1" i="1" u="none" strike="noStrike" baseline="0" dirty="0" smtClean="0">
                          <a:latin typeface="Arial Narrow" pitchFamily="34" charset="0"/>
                        </a:rPr>
                        <a:t>O</a:t>
                      </a:r>
                      <a:endParaRPr lang="tr-TR" b="1" i="1" dirty="0">
                        <a:latin typeface="Arial Narrow" pitchFamily="34" charset="0"/>
                      </a:endParaRPr>
                    </a:p>
                  </a:txBody>
                  <a:tcPr/>
                </a:tc>
                <a:tc>
                  <a:txBody>
                    <a:bodyPr/>
                    <a:lstStyle/>
                    <a:p>
                      <a:pPr algn="ctr"/>
                      <a:r>
                        <a:rPr lang="tr-TR" b="1" i="1" dirty="0" smtClean="0">
                          <a:latin typeface="Arial Narrow" pitchFamily="34" charset="0"/>
                        </a:rPr>
                        <a:t>190</a:t>
                      </a:r>
                      <a:endParaRPr lang="tr-TR" b="1" i="1" dirty="0">
                        <a:latin typeface="Arial Narrow" pitchFamily="34" charset="0"/>
                      </a:endParaRPr>
                    </a:p>
                  </a:txBody>
                  <a:tcPr/>
                </a:tc>
              </a:tr>
              <a:tr h="370840">
                <a:tc>
                  <a:txBody>
                    <a:bodyPr/>
                    <a:lstStyle/>
                    <a:p>
                      <a:r>
                        <a:rPr lang="tr-TR" sz="1800" b="1" i="1" u="none" strike="noStrike" baseline="0" dirty="0" err="1" smtClean="0">
                          <a:latin typeface="Arial Narrow" pitchFamily="34" charset="0"/>
                        </a:rPr>
                        <a:t>Methanogenesis</a:t>
                      </a:r>
                      <a:endParaRPr lang="tr-TR" b="1" i="1" dirty="0">
                        <a:latin typeface="Arial Narrow" pitchFamily="34" charset="0"/>
                      </a:endParaRPr>
                    </a:p>
                  </a:txBody>
                  <a:tcPr/>
                </a:tc>
                <a:tc>
                  <a:txBody>
                    <a:bodyPr/>
                    <a:lstStyle/>
                    <a:p>
                      <a:pPr algn="ctr"/>
                      <a:r>
                        <a:rPr lang="tr-TR" b="1" i="1" dirty="0" smtClean="0">
                          <a:latin typeface="Arial Narrow" pitchFamily="34" charset="0"/>
                        </a:rPr>
                        <a:t>CHO </a:t>
                      </a:r>
                    </a:p>
                    <a:p>
                      <a:pPr algn="ctr"/>
                      <a:r>
                        <a:rPr lang="tr-TR" sz="1800" b="1" i="1" u="none" strike="noStrike" baseline="0" dirty="0" err="1" smtClean="0">
                          <a:latin typeface="Arial Narrow" pitchFamily="34" charset="0"/>
                        </a:rPr>
                        <a:t>or</a:t>
                      </a:r>
                      <a:r>
                        <a:rPr lang="tr-TR" sz="1800" b="1" i="1" u="none" strike="noStrike" baseline="0" dirty="0" smtClean="0">
                          <a:latin typeface="Arial Narrow" pitchFamily="34" charset="0"/>
                        </a:rPr>
                        <a:t> H</a:t>
                      </a:r>
                      <a:r>
                        <a:rPr lang="tr-TR" sz="1200" b="1" i="1" u="none" strike="noStrike" baseline="0" dirty="0" smtClean="0">
                          <a:latin typeface="Arial Narrow" pitchFamily="34" charset="0"/>
                        </a:rPr>
                        <a:t>2</a:t>
                      </a:r>
                      <a:endParaRPr lang="tr-TR" b="1" i="1" dirty="0">
                        <a:latin typeface="Arial Narrow" pitchFamily="34" charset="0"/>
                      </a:endParaRPr>
                    </a:p>
                  </a:txBody>
                  <a:tcPr/>
                </a:tc>
                <a:tc>
                  <a:txBody>
                    <a:bodyPr/>
                    <a:lstStyle/>
                    <a:p>
                      <a:pPr algn="ctr"/>
                      <a:r>
                        <a:rPr kumimoji="0" lang="tr-TR" sz="1800" b="1" i="1" u="none" strike="noStrike" kern="1200" baseline="0" dirty="0" smtClean="0">
                          <a:solidFill>
                            <a:schemeClr val="dk1"/>
                          </a:solidFill>
                          <a:latin typeface="Arial Narrow" pitchFamily="34" charset="0"/>
                          <a:ea typeface="+mn-ea"/>
                          <a:cs typeface="+mn-cs"/>
                        </a:rPr>
                        <a:t>CO</a:t>
                      </a:r>
                      <a:r>
                        <a:rPr kumimoji="0" lang="tr-TR" sz="1800" b="1" i="1" u="none" strike="noStrike" kern="1200" baseline="-25000" dirty="0" smtClean="0">
                          <a:solidFill>
                            <a:schemeClr val="dk1"/>
                          </a:solidFill>
                          <a:latin typeface="Arial Narrow" pitchFamily="34" charset="0"/>
                          <a:ea typeface="+mn-ea"/>
                          <a:cs typeface="+mn-cs"/>
                        </a:rPr>
                        <a:t>2</a:t>
                      </a:r>
                      <a:endParaRPr lang="tr-TR" b="1" i="1" baseline="-25000" dirty="0">
                        <a:latin typeface="Arial Narrow" pitchFamily="34" charset="0"/>
                      </a:endParaRPr>
                    </a:p>
                  </a:txBody>
                  <a:tcPr/>
                </a:tc>
                <a:tc>
                  <a:txBody>
                    <a:bodyPr/>
                    <a:lstStyle/>
                    <a:p>
                      <a:pPr algn="ctr"/>
                      <a:r>
                        <a:rPr lang="tr-TR" b="1" i="1" dirty="0" smtClean="0">
                          <a:latin typeface="Arial Narrow" pitchFamily="34" charset="0"/>
                        </a:rPr>
                        <a:t>4H</a:t>
                      </a:r>
                      <a:r>
                        <a:rPr lang="tr-TR" b="1" i="1" baseline="-25000" dirty="0" smtClean="0">
                          <a:latin typeface="Arial Narrow" pitchFamily="34" charset="0"/>
                        </a:rPr>
                        <a:t>2</a:t>
                      </a:r>
                      <a:r>
                        <a:rPr lang="tr-TR" b="1" i="1" dirty="0" smtClean="0">
                          <a:latin typeface="Arial Narrow" pitchFamily="34" charset="0"/>
                        </a:rPr>
                        <a:t> + CO</a:t>
                      </a:r>
                      <a:r>
                        <a:rPr lang="tr-TR" b="1" i="1" baseline="-25000" dirty="0" smtClean="0">
                          <a:latin typeface="Arial Narrow" pitchFamily="34" charset="0"/>
                        </a:rPr>
                        <a:t>2</a:t>
                      </a:r>
                      <a:r>
                        <a:rPr lang="tr-TR" b="1" i="1" dirty="0" smtClean="0">
                          <a:latin typeface="Arial Narrow" pitchFamily="34" charset="0"/>
                        </a:rPr>
                        <a:t> ==&gt; CH</a:t>
                      </a:r>
                      <a:r>
                        <a:rPr lang="tr-TR" b="1" i="1" baseline="-25000" dirty="0" smtClean="0">
                          <a:latin typeface="Arial Narrow" pitchFamily="34" charset="0"/>
                        </a:rPr>
                        <a:t>4</a:t>
                      </a:r>
                      <a:r>
                        <a:rPr lang="tr-TR" b="1" i="1" dirty="0" smtClean="0">
                          <a:latin typeface="Arial Narrow" pitchFamily="34" charset="0"/>
                        </a:rPr>
                        <a:t> + 2H</a:t>
                      </a:r>
                      <a:r>
                        <a:rPr lang="tr-TR" b="1" i="1" baseline="-25000" dirty="0" smtClean="0">
                          <a:latin typeface="Arial Narrow" pitchFamily="34" charset="0"/>
                        </a:rPr>
                        <a:t>2</a:t>
                      </a:r>
                      <a:r>
                        <a:rPr lang="tr-TR" b="1" i="1" dirty="0" smtClean="0">
                          <a:latin typeface="Arial Narrow" pitchFamily="34" charset="0"/>
                        </a:rPr>
                        <a:t>O</a:t>
                      </a:r>
                      <a:endParaRPr lang="tr-TR" b="1" i="1" dirty="0">
                        <a:latin typeface="Arial Narrow" pitchFamily="34" charset="0"/>
                      </a:endParaRPr>
                    </a:p>
                  </a:txBody>
                  <a:tcPr/>
                </a:tc>
                <a:tc>
                  <a:txBody>
                    <a:bodyPr/>
                    <a:lstStyle/>
                    <a:p>
                      <a:pPr algn="ctr"/>
                      <a:r>
                        <a:rPr lang="tr-TR" b="1" i="1" dirty="0" smtClean="0">
                          <a:latin typeface="Arial Narrow" pitchFamily="34" charset="0"/>
                        </a:rPr>
                        <a:t>8.3</a:t>
                      </a:r>
                      <a:endParaRPr lang="tr-TR" b="1" i="1" dirty="0">
                        <a:latin typeface="Arial Narrow" pitchFamily="34" charset="0"/>
                      </a:endParaRPr>
                    </a:p>
                  </a:txBody>
                  <a:tcPr/>
                </a:tc>
              </a:tr>
            </a:tbl>
          </a:graphicData>
        </a:graphic>
      </p:graphicFrame>
      <p:sp>
        <p:nvSpPr>
          <p:cNvPr id="5" name="Dikdörtgen 4"/>
          <p:cNvSpPr/>
          <p:nvPr/>
        </p:nvSpPr>
        <p:spPr>
          <a:xfrm>
            <a:off x="251520" y="2176408"/>
            <a:ext cx="8640960" cy="892552"/>
          </a:xfrm>
          <a:prstGeom prst="rect">
            <a:avLst/>
          </a:prstGeom>
        </p:spPr>
        <p:txBody>
          <a:bodyPr wrap="square">
            <a:spAutoFit/>
          </a:bodyPr>
          <a:lstStyle/>
          <a:p>
            <a:pPr lvl="0">
              <a:spcBef>
                <a:spcPct val="20000"/>
              </a:spcBef>
              <a:buClr>
                <a:srgbClr val="0BD0D9"/>
              </a:buClr>
              <a:buSzPct val="95000"/>
            </a:pPr>
            <a:r>
              <a:rPr lang="en-US" sz="2600" b="1" i="1" dirty="0">
                <a:solidFill>
                  <a:prstClr val="black"/>
                </a:solidFill>
                <a:latin typeface="Arial Narrow" pitchFamily="34" charset="0"/>
              </a:rPr>
              <a:t>The oxygen requirement of bacteria reflects the mechanism used by those particular bacteria to satisfy their energy needs. </a:t>
            </a:r>
            <a:endParaRPr lang="tr-TR" sz="2600" b="1" i="1" dirty="0">
              <a:solidFill>
                <a:prstClr val="black"/>
              </a:solidFill>
              <a:latin typeface="Arial Narrow" pitchFamily="34" charset="0"/>
            </a:endParaRPr>
          </a:p>
        </p:txBody>
      </p:sp>
    </p:spTree>
    <p:extLst>
      <p:ext uri="{BB962C8B-B14F-4D97-AF65-F5344CB8AC3E}">
        <p14:creationId xmlns:p14="http://schemas.microsoft.com/office/powerpoint/2010/main" val="1214203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err="1">
                <a:solidFill>
                  <a:srgbClr val="C10000"/>
                </a:solidFill>
                <a:latin typeface="Arial Narrow" pitchFamily="34" charset="0"/>
              </a:rPr>
              <a:t>Tetanus</a:t>
            </a:r>
            <a:r>
              <a:rPr lang="tr-TR" b="1" i="1" dirty="0">
                <a:solidFill>
                  <a:srgbClr val="C10000"/>
                </a:solidFill>
                <a:latin typeface="Arial Narrow" pitchFamily="34" charset="0"/>
              </a:rPr>
              <a:t/>
            </a:r>
            <a:br>
              <a:rPr lang="tr-TR" b="1" i="1" dirty="0">
                <a:solidFill>
                  <a:srgbClr val="C10000"/>
                </a:solidFill>
                <a:latin typeface="Arial Narrow" pitchFamily="34" charset="0"/>
              </a:rPr>
            </a:br>
            <a:r>
              <a:rPr lang="tr-TR" b="1" i="1" dirty="0" err="1">
                <a:solidFill>
                  <a:srgbClr val="C10000"/>
                </a:solidFill>
                <a:latin typeface="Arial Narrow" pitchFamily="34" charset="0"/>
              </a:rPr>
              <a:t>Clinical</a:t>
            </a:r>
            <a:r>
              <a:rPr lang="tr-TR" b="1" i="1" dirty="0">
                <a:solidFill>
                  <a:srgbClr val="C10000"/>
                </a:solidFill>
                <a:latin typeface="Arial Narrow" pitchFamily="34" charset="0"/>
              </a:rPr>
              <a:t> </a:t>
            </a:r>
            <a:r>
              <a:rPr lang="tr-TR" b="1" i="1" dirty="0" err="1">
                <a:solidFill>
                  <a:srgbClr val="C10000"/>
                </a:solidFill>
                <a:latin typeface="Arial Narrow" pitchFamily="34" charset="0"/>
              </a:rPr>
              <a:t>Manifestations</a:t>
            </a:r>
            <a:endParaRPr lang="tr-TR" dirty="0"/>
          </a:p>
        </p:txBody>
      </p:sp>
      <p:sp>
        <p:nvSpPr>
          <p:cNvPr id="4" name="İçerik Yer Tutucusu 3"/>
          <p:cNvSpPr>
            <a:spLocks noGrp="1"/>
          </p:cNvSpPr>
          <p:nvPr>
            <p:ph sz="quarter" idx="13"/>
          </p:nvPr>
        </p:nvSpPr>
        <p:spPr>
          <a:xfrm>
            <a:off x="365760" y="1620252"/>
            <a:ext cx="7591124" cy="4506227"/>
          </a:xfrm>
        </p:spPr>
        <p:txBody>
          <a:bodyPr>
            <a:normAutofit/>
          </a:bodyPr>
          <a:lstStyle/>
          <a:p>
            <a:endParaRPr lang="tr-TR" sz="3200" dirty="0" smtClean="0">
              <a:latin typeface="Arial Narrow" pitchFamily="34" charset="0"/>
            </a:endParaRPr>
          </a:p>
          <a:p>
            <a:r>
              <a:rPr lang="tr-TR" sz="3200" dirty="0" err="1" smtClean="0">
                <a:latin typeface="Arial Narrow" pitchFamily="34" charset="0"/>
              </a:rPr>
              <a:t>Clinical</a:t>
            </a:r>
            <a:r>
              <a:rPr lang="tr-TR" sz="3200" dirty="0" smtClean="0">
                <a:latin typeface="Arial Narrow" pitchFamily="34" charset="0"/>
              </a:rPr>
              <a:t> </a:t>
            </a:r>
            <a:r>
              <a:rPr lang="tr-TR" sz="3200" dirty="0" err="1">
                <a:latin typeface="Arial Narrow" pitchFamily="34" charset="0"/>
              </a:rPr>
              <a:t>syndromes</a:t>
            </a:r>
            <a:r>
              <a:rPr lang="tr-TR" sz="3200" dirty="0">
                <a:latin typeface="Arial Narrow" pitchFamily="34" charset="0"/>
              </a:rPr>
              <a:t> </a:t>
            </a:r>
            <a:r>
              <a:rPr lang="tr-TR" sz="3200" dirty="0" err="1">
                <a:latin typeface="Arial Narrow" pitchFamily="34" charset="0"/>
              </a:rPr>
              <a:t>due</a:t>
            </a:r>
            <a:r>
              <a:rPr lang="tr-TR" sz="3200" dirty="0">
                <a:latin typeface="Arial Narrow" pitchFamily="34" charset="0"/>
              </a:rPr>
              <a:t> </a:t>
            </a:r>
            <a:r>
              <a:rPr lang="tr-TR" sz="3200" dirty="0" err="1">
                <a:latin typeface="Arial Narrow" pitchFamily="34" charset="0"/>
              </a:rPr>
              <a:t>to</a:t>
            </a:r>
            <a:r>
              <a:rPr lang="tr-TR" sz="3200" dirty="0">
                <a:latin typeface="Arial Narrow" pitchFamily="34" charset="0"/>
              </a:rPr>
              <a:t> </a:t>
            </a:r>
            <a:r>
              <a:rPr lang="tr-TR" sz="3200" dirty="0" err="1" smtClean="0">
                <a:latin typeface="Arial Narrow" pitchFamily="34" charset="0"/>
              </a:rPr>
              <a:t>synaptic</a:t>
            </a:r>
            <a:r>
              <a:rPr lang="tr-TR" sz="3200" dirty="0" smtClean="0">
                <a:latin typeface="Arial Narrow" pitchFamily="34" charset="0"/>
              </a:rPr>
              <a:t> </a:t>
            </a:r>
            <a:r>
              <a:rPr lang="tr-TR" sz="3200" dirty="0" err="1">
                <a:latin typeface="Arial Narrow" pitchFamily="34" charset="0"/>
              </a:rPr>
              <a:t>activity</a:t>
            </a:r>
            <a:r>
              <a:rPr lang="tr-TR" sz="3200" dirty="0">
                <a:latin typeface="Arial Narrow" pitchFamily="34" charset="0"/>
              </a:rPr>
              <a:t> </a:t>
            </a:r>
            <a:r>
              <a:rPr lang="tr-TR" sz="3200" dirty="0" err="1">
                <a:latin typeface="Arial Narrow" pitchFamily="34" charset="0"/>
              </a:rPr>
              <a:t>resulting</a:t>
            </a:r>
            <a:r>
              <a:rPr lang="tr-TR" sz="3200" dirty="0">
                <a:latin typeface="Arial Narrow" pitchFamily="34" charset="0"/>
              </a:rPr>
              <a:t> in </a:t>
            </a:r>
            <a:r>
              <a:rPr lang="tr-TR" sz="3200" dirty="0" err="1">
                <a:latin typeface="Arial Narrow" pitchFamily="34" charset="0"/>
              </a:rPr>
              <a:t>spastic</a:t>
            </a:r>
            <a:r>
              <a:rPr lang="tr-TR" sz="3200" dirty="0">
                <a:latin typeface="Arial Narrow" pitchFamily="34" charset="0"/>
              </a:rPr>
              <a:t> </a:t>
            </a:r>
            <a:r>
              <a:rPr lang="tr-TR" sz="3200" dirty="0" err="1" smtClean="0">
                <a:latin typeface="Arial Narrow" pitchFamily="34" charset="0"/>
              </a:rPr>
              <a:t>paralysis</a:t>
            </a:r>
            <a:endParaRPr lang="tr-TR" sz="3200" dirty="0" smtClean="0">
              <a:latin typeface="Arial Narrow" pitchFamily="34" charset="0"/>
            </a:endParaRPr>
          </a:p>
          <a:p>
            <a:r>
              <a:rPr lang="tr-TR" sz="3200" dirty="0" err="1" smtClean="0">
                <a:latin typeface="Arial Narrow" pitchFamily="34" charset="0"/>
              </a:rPr>
              <a:t>Generalized</a:t>
            </a:r>
            <a:r>
              <a:rPr lang="tr-TR" sz="3200" dirty="0" smtClean="0">
                <a:latin typeface="Arial Narrow" pitchFamily="34" charset="0"/>
              </a:rPr>
              <a:t> </a:t>
            </a:r>
            <a:r>
              <a:rPr lang="tr-TR" sz="3200" dirty="0" err="1">
                <a:latin typeface="Arial Narrow" pitchFamily="34" charset="0"/>
              </a:rPr>
              <a:t>tetanus</a:t>
            </a:r>
            <a:endParaRPr lang="tr-TR" sz="3200" dirty="0">
              <a:latin typeface="Arial Narrow" pitchFamily="34" charset="0"/>
            </a:endParaRPr>
          </a:p>
          <a:p>
            <a:pPr lvl="1">
              <a:buFont typeface="Wingdings" pitchFamily="2" charset="2"/>
              <a:buChar char="Ø"/>
            </a:pPr>
            <a:r>
              <a:rPr lang="tr-TR" sz="3200" dirty="0">
                <a:latin typeface="Arial Narrow" pitchFamily="34" charset="0"/>
              </a:rPr>
              <a:t>Cephelim </a:t>
            </a:r>
            <a:r>
              <a:rPr lang="tr-TR" sz="3200" dirty="0" err="1">
                <a:latin typeface="Arial Narrow" pitchFamily="34" charset="0"/>
              </a:rPr>
              <a:t>tetanus</a:t>
            </a:r>
            <a:endParaRPr lang="tr-TR" sz="3200" dirty="0">
              <a:latin typeface="Arial Narrow" pitchFamily="34" charset="0"/>
            </a:endParaRPr>
          </a:p>
          <a:p>
            <a:pPr lvl="1">
              <a:buFont typeface="Wingdings" pitchFamily="2" charset="2"/>
              <a:buChar char="Ø"/>
            </a:pPr>
            <a:r>
              <a:rPr lang="tr-TR" sz="3200" dirty="0" err="1">
                <a:latin typeface="Arial Narrow" pitchFamily="34" charset="0"/>
              </a:rPr>
              <a:t>Localized</a:t>
            </a:r>
            <a:r>
              <a:rPr lang="tr-TR" sz="3200" dirty="0">
                <a:latin typeface="Arial Narrow" pitchFamily="34" charset="0"/>
              </a:rPr>
              <a:t> </a:t>
            </a:r>
            <a:r>
              <a:rPr lang="tr-TR" sz="3200" dirty="0" err="1">
                <a:latin typeface="Arial Narrow" pitchFamily="34" charset="0"/>
              </a:rPr>
              <a:t>tetanus</a:t>
            </a:r>
            <a:endParaRPr lang="tr-TR" sz="3200" dirty="0">
              <a:latin typeface="Arial Narrow" pitchFamily="34" charset="0"/>
            </a:endParaRPr>
          </a:p>
          <a:p>
            <a:pPr lvl="1">
              <a:buFont typeface="Wingdings" pitchFamily="2" charset="2"/>
              <a:buChar char="Ø"/>
            </a:pPr>
            <a:r>
              <a:rPr lang="tr-TR" sz="3200" dirty="0" err="1">
                <a:latin typeface="Arial Narrow" pitchFamily="34" charset="0"/>
              </a:rPr>
              <a:t>Neonatal</a:t>
            </a:r>
            <a:r>
              <a:rPr lang="tr-TR" sz="3200" dirty="0">
                <a:latin typeface="Arial Narrow" pitchFamily="34" charset="0"/>
              </a:rPr>
              <a:t> </a:t>
            </a:r>
            <a:r>
              <a:rPr lang="tr-TR" sz="3200" dirty="0" err="1">
                <a:latin typeface="Arial Narrow" pitchFamily="34" charset="0"/>
              </a:rPr>
              <a:t>tetanus</a:t>
            </a:r>
            <a:endParaRPr lang="tr-TR" sz="3200" dirty="0">
              <a:latin typeface="Arial Narrow" pitchFamily="34" charset="0"/>
            </a:endParaRPr>
          </a:p>
        </p:txBody>
      </p:sp>
    </p:spTree>
    <p:extLst>
      <p:ext uri="{BB962C8B-B14F-4D97-AF65-F5344CB8AC3E}">
        <p14:creationId xmlns:p14="http://schemas.microsoft.com/office/powerpoint/2010/main" val="351075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599883"/>
          </a:xfrm>
        </p:spPr>
        <p:txBody>
          <a:bodyPr/>
          <a:lstStyle/>
          <a:p>
            <a:endParaRPr lang="tr-TR" dirty="0"/>
          </a:p>
        </p:txBody>
      </p:sp>
      <p:sp>
        <p:nvSpPr>
          <p:cNvPr id="4" name="İçerik Yer Tutucusu 3"/>
          <p:cNvSpPr>
            <a:spLocks noGrp="1"/>
          </p:cNvSpPr>
          <p:nvPr>
            <p:ph sz="quarter" idx="13"/>
          </p:nvPr>
        </p:nvSpPr>
        <p:spPr>
          <a:xfrm>
            <a:off x="457200" y="1599883"/>
            <a:ext cx="8867328" cy="4526280"/>
          </a:xfrm>
        </p:spPr>
        <p:txBody>
          <a:bodyPr>
            <a:normAutofit/>
          </a:bodyPr>
          <a:lstStyle/>
          <a:p>
            <a:r>
              <a:rPr lang="en-US" sz="2800" dirty="0">
                <a:solidFill>
                  <a:srgbClr val="FF0000"/>
                </a:solidFill>
                <a:latin typeface="Arial Narrow" pitchFamily="34" charset="0"/>
              </a:rPr>
              <a:t>In generalized tetanus</a:t>
            </a:r>
            <a:r>
              <a:rPr lang="en-US" sz="2800" dirty="0">
                <a:latin typeface="Arial Narrow" pitchFamily="34" charset="0"/>
              </a:rPr>
              <a:t>, </a:t>
            </a:r>
            <a:r>
              <a:rPr lang="en-US" sz="2800" dirty="0">
                <a:solidFill>
                  <a:srgbClr val="0070C0"/>
                </a:solidFill>
                <a:latin typeface="Arial Narrow" pitchFamily="34" charset="0"/>
              </a:rPr>
              <a:t>the most common form, </a:t>
            </a:r>
            <a:r>
              <a:rPr lang="en-US" sz="2800" dirty="0">
                <a:latin typeface="Arial Narrow" pitchFamily="34" charset="0"/>
              </a:rPr>
              <a:t>the patient </a:t>
            </a:r>
            <a:r>
              <a:rPr lang="en-US" sz="2800" dirty="0">
                <a:solidFill>
                  <a:schemeClr val="tx1"/>
                </a:solidFill>
                <a:latin typeface="Arial Narrow" pitchFamily="34" charset="0"/>
              </a:rPr>
              <a:t>typically experiences lockjaw (</a:t>
            </a:r>
            <a:r>
              <a:rPr lang="en-US" sz="2800" dirty="0" err="1">
                <a:solidFill>
                  <a:schemeClr val="tx1"/>
                </a:solidFill>
                <a:latin typeface="Arial Narrow" pitchFamily="34" charset="0"/>
              </a:rPr>
              <a:t>trismus</a:t>
            </a:r>
            <a:r>
              <a:rPr lang="en-US" sz="2800" dirty="0">
                <a:solidFill>
                  <a:schemeClr val="tx1"/>
                </a:solidFill>
                <a:latin typeface="Arial Narrow" pitchFamily="34" charset="0"/>
              </a:rPr>
              <a:t>). This is a stiffness of the jaw muscles that results in inability to open the mouth or swallow leading to the appearance of a sardonic smile (</a:t>
            </a:r>
            <a:r>
              <a:rPr lang="en-US" sz="2800" dirty="0" err="1">
                <a:solidFill>
                  <a:schemeClr val="tx1"/>
                </a:solidFill>
                <a:latin typeface="Arial Narrow" pitchFamily="34" charset="0"/>
              </a:rPr>
              <a:t>risus</a:t>
            </a:r>
            <a:r>
              <a:rPr lang="en-US" sz="2800" dirty="0">
                <a:solidFill>
                  <a:schemeClr val="tx1"/>
                </a:solidFill>
                <a:latin typeface="Arial Narrow" pitchFamily="34" charset="0"/>
              </a:rPr>
              <a:t> </a:t>
            </a:r>
            <a:r>
              <a:rPr lang="en-US" sz="2800" dirty="0" err="1">
                <a:solidFill>
                  <a:schemeClr val="tx1"/>
                </a:solidFill>
                <a:latin typeface="Arial Narrow" pitchFamily="34" charset="0"/>
              </a:rPr>
              <a:t>sardonicus</a:t>
            </a:r>
            <a:r>
              <a:rPr lang="en-US" sz="2800" dirty="0">
                <a:solidFill>
                  <a:schemeClr val="tx1"/>
                </a:solidFill>
                <a:latin typeface="Arial Narrow" pitchFamily="34" charset="0"/>
              </a:rPr>
              <a:t>). </a:t>
            </a:r>
            <a:endParaRPr lang="tr-TR" sz="2800" dirty="0">
              <a:solidFill>
                <a:schemeClr val="tx1"/>
              </a:solidFill>
              <a:latin typeface="Arial Narrow" pitchFamily="34" charset="0"/>
            </a:endParaRPr>
          </a:p>
          <a:p>
            <a:r>
              <a:rPr lang="en-US" sz="2800" dirty="0">
                <a:solidFill>
                  <a:srgbClr val="FF0000"/>
                </a:solidFill>
                <a:latin typeface="Arial Narrow" pitchFamily="34" charset="0"/>
              </a:rPr>
              <a:t>Cephalic tetanus </a:t>
            </a:r>
            <a:r>
              <a:rPr lang="en-US" sz="2800" dirty="0">
                <a:solidFill>
                  <a:schemeClr val="tx1"/>
                </a:solidFill>
                <a:latin typeface="Arial Narrow" pitchFamily="34" charset="0"/>
              </a:rPr>
              <a:t>is a rare infection involving the middle ear. It can affect cranial nerves. </a:t>
            </a:r>
            <a:endParaRPr lang="tr-TR" sz="2800" dirty="0">
              <a:solidFill>
                <a:schemeClr val="tx1"/>
              </a:solidFill>
              <a:latin typeface="Arial Narrow" pitchFamily="34" charset="0"/>
            </a:endParaRPr>
          </a:p>
          <a:p>
            <a:r>
              <a:rPr lang="en-US" sz="2800" dirty="0">
                <a:solidFill>
                  <a:srgbClr val="FF0000"/>
                </a:solidFill>
                <a:latin typeface="Arial Narrow" pitchFamily="34" charset="0"/>
              </a:rPr>
              <a:t>Local tetanus </a:t>
            </a:r>
            <a:r>
              <a:rPr lang="en-US" sz="2800" dirty="0">
                <a:solidFill>
                  <a:schemeClr val="tx1"/>
                </a:solidFill>
                <a:latin typeface="Arial Narrow" pitchFamily="34" charset="0"/>
              </a:rPr>
              <a:t>is also rare and manifests itself as localized muscle contractions in the area of infection.</a:t>
            </a:r>
            <a:endParaRPr lang="tr-TR" sz="2800" dirty="0">
              <a:solidFill>
                <a:schemeClr val="tx1"/>
              </a:solidFill>
              <a:latin typeface="Arial Narrow" pitchFamily="34" charset="0"/>
            </a:endParaRPr>
          </a:p>
          <a:p>
            <a:endParaRPr lang="tr-TR" dirty="0">
              <a:solidFill>
                <a:schemeClr val="tx1"/>
              </a:solidFill>
            </a:endParaRPr>
          </a:p>
        </p:txBody>
      </p:sp>
    </p:spTree>
    <p:extLst>
      <p:ext uri="{BB962C8B-B14F-4D97-AF65-F5344CB8AC3E}">
        <p14:creationId xmlns:p14="http://schemas.microsoft.com/office/powerpoint/2010/main" val="1272348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quarter" idx="13"/>
          </p:nvPr>
        </p:nvPicPr>
        <p:blipFill>
          <a:blip r:embed="rId2"/>
          <a:stretch>
            <a:fillRect/>
          </a:stretch>
        </p:blipFill>
        <p:spPr>
          <a:xfrm>
            <a:off x="1043608" y="332656"/>
            <a:ext cx="7344816" cy="5544616"/>
          </a:xfrm>
          <a:prstGeom prst="rect">
            <a:avLst/>
          </a:prstGeom>
        </p:spPr>
      </p:pic>
    </p:spTree>
    <p:extLst>
      <p:ext uri="{BB962C8B-B14F-4D97-AF65-F5344CB8AC3E}">
        <p14:creationId xmlns:p14="http://schemas.microsoft.com/office/powerpoint/2010/main" val="176887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err="1">
                <a:solidFill>
                  <a:srgbClr val="C10000"/>
                </a:solidFill>
                <a:latin typeface="Arial Narrow" pitchFamily="34" charset="0"/>
              </a:rPr>
              <a:t>Tetanus-Clinical</a:t>
            </a:r>
            <a:r>
              <a:rPr lang="tr-TR" b="1" i="1" dirty="0">
                <a:solidFill>
                  <a:srgbClr val="C10000"/>
                </a:solidFill>
                <a:latin typeface="Arial Narrow" pitchFamily="34" charset="0"/>
              </a:rPr>
              <a:t> </a:t>
            </a:r>
            <a:r>
              <a:rPr lang="tr-TR" b="1" i="1" dirty="0" err="1">
                <a:solidFill>
                  <a:srgbClr val="C10000"/>
                </a:solidFill>
                <a:latin typeface="Arial Narrow" pitchFamily="34" charset="0"/>
              </a:rPr>
              <a:t>Manifestations</a:t>
            </a:r>
            <a:endParaRPr lang="tr-TR" dirty="0"/>
          </a:p>
        </p:txBody>
      </p:sp>
      <p:sp>
        <p:nvSpPr>
          <p:cNvPr id="3" name="İçerik Yer Tutucusu 2"/>
          <p:cNvSpPr>
            <a:spLocks noGrp="1"/>
          </p:cNvSpPr>
          <p:nvPr>
            <p:ph sz="half" idx="2"/>
          </p:nvPr>
        </p:nvSpPr>
        <p:spPr/>
        <p:txBody>
          <a:bodyPr/>
          <a:lstStyle/>
          <a:p>
            <a:r>
              <a:rPr lang="tr-TR" dirty="0" err="1" smtClean="0">
                <a:solidFill>
                  <a:schemeClr val="tx1"/>
                </a:solidFill>
              </a:rPr>
              <a:t>Around</a:t>
            </a:r>
            <a:r>
              <a:rPr lang="tr-TR" dirty="0" smtClean="0">
                <a:solidFill>
                  <a:schemeClr val="tx1"/>
                </a:solidFill>
              </a:rPr>
              <a:t> </a:t>
            </a:r>
            <a:r>
              <a:rPr lang="tr-TR" dirty="0" err="1" smtClean="0">
                <a:solidFill>
                  <a:schemeClr val="tx1"/>
                </a:solidFill>
              </a:rPr>
              <a:t>the</a:t>
            </a:r>
            <a:r>
              <a:rPr lang="tr-TR" dirty="0" smtClean="0">
                <a:solidFill>
                  <a:schemeClr val="tx1"/>
                </a:solidFill>
              </a:rPr>
              <a:t> </a:t>
            </a:r>
            <a:r>
              <a:rPr lang="tr-TR" dirty="0" err="1" smtClean="0">
                <a:solidFill>
                  <a:schemeClr val="tx1"/>
                </a:solidFill>
              </a:rPr>
              <a:t>neck</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jaw</a:t>
            </a:r>
            <a:r>
              <a:rPr lang="tr-TR" dirty="0" smtClean="0">
                <a:solidFill>
                  <a:schemeClr val="tx1"/>
                </a:solidFill>
              </a:rPr>
              <a:t> </a:t>
            </a:r>
            <a:r>
              <a:rPr lang="tr-TR" dirty="0" err="1" smtClean="0">
                <a:solidFill>
                  <a:schemeClr val="tx1"/>
                </a:solidFill>
              </a:rPr>
              <a:t>muscles</a:t>
            </a:r>
            <a:r>
              <a:rPr lang="tr-TR" dirty="0" smtClean="0">
                <a:solidFill>
                  <a:schemeClr val="tx1"/>
                </a:solidFill>
              </a:rPr>
              <a:t> (</a:t>
            </a:r>
            <a:r>
              <a:rPr lang="tr-TR" b="1" dirty="0" err="1" smtClean="0">
                <a:solidFill>
                  <a:schemeClr val="tx1"/>
                </a:solidFill>
              </a:rPr>
              <a:t>trismu</a:t>
            </a:r>
            <a:r>
              <a:rPr lang="tr-TR" dirty="0" err="1" smtClean="0">
                <a:solidFill>
                  <a:schemeClr val="tx1"/>
                </a:solidFill>
              </a:rPr>
              <a:t>s</a:t>
            </a:r>
            <a:r>
              <a:rPr lang="tr-TR" dirty="0" smtClean="0">
                <a:solidFill>
                  <a:schemeClr val="tx1"/>
                </a:solidFill>
              </a:rPr>
              <a:t>) </a:t>
            </a:r>
            <a:r>
              <a:rPr lang="tr-TR" dirty="0" err="1" smtClean="0">
                <a:solidFill>
                  <a:schemeClr val="tx1"/>
                </a:solidFill>
              </a:rPr>
              <a:t>distention</a:t>
            </a:r>
            <a:r>
              <a:rPr lang="tr-TR" dirty="0" smtClean="0">
                <a:solidFill>
                  <a:schemeClr val="tx1"/>
                </a:solidFill>
              </a:rPr>
              <a:t> is </a:t>
            </a:r>
            <a:r>
              <a:rPr lang="tr-TR" dirty="0" err="1" smtClean="0">
                <a:solidFill>
                  <a:schemeClr val="tx1"/>
                </a:solidFill>
              </a:rPr>
              <a:t>seen</a:t>
            </a:r>
            <a:endParaRPr lang="tr-TR" dirty="0" smtClean="0">
              <a:solidFill>
                <a:schemeClr val="tx1"/>
              </a:solidFill>
            </a:endParaRPr>
          </a:p>
          <a:p>
            <a:r>
              <a:rPr lang="tr-TR" dirty="0" err="1" smtClean="0">
                <a:solidFill>
                  <a:schemeClr val="tx1"/>
                </a:solidFill>
              </a:rPr>
              <a:t>Portion</a:t>
            </a:r>
            <a:r>
              <a:rPr lang="tr-TR" dirty="0" smtClean="0">
                <a:solidFill>
                  <a:schemeClr val="tx1"/>
                </a:solidFill>
              </a:rPr>
              <a:t> of </a:t>
            </a:r>
            <a:r>
              <a:rPr lang="tr-TR" dirty="0" err="1" smtClean="0">
                <a:solidFill>
                  <a:schemeClr val="tx1"/>
                </a:solidFill>
              </a:rPr>
              <a:t>the</a:t>
            </a:r>
            <a:r>
              <a:rPr lang="tr-TR" dirty="0" smtClean="0">
                <a:solidFill>
                  <a:schemeClr val="tx1"/>
                </a:solidFill>
              </a:rPr>
              <a:t> body </a:t>
            </a:r>
            <a:r>
              <a:rPr lang="tr-TR" dirty="0" err="1" smtClean="0">
                <a:solidFill>
                  <a:schemeClr val="tx1"/>
                </a:solidFill>
              </a:rPr>
              <a:t>became</a:t>
            </a:r>
            <a:r>
              <a:rPr lang="tr-TR" dirty="0" smtClean="0">
                <a:solidFill>
                  <a:schemeClr val="tx1"/>
                </a:solidFill>
              </a:rPr>
              <a:t> </a:t>
            </a:r>
            <a:r>
              <a:rPr lang="tr-TR" dirty="0" err="1" smtClean="0">
                <a:solidFill>
                  <a:schemeClr val="tx1"/>
                </a:solidFill>
              </a:rPr>
              <a:t>extreemy</a:t>
            </a:r>
            <a:r>
              <a:rPr lang="tr-TR" dirty="0" smtClean="0">
                <a:solidFill>
                  <a:schemeClr val="tx1"/>
                </a:solidFill>
              </a:rPr>
              <a:t> </a:t>
            </a:r>
            <a:r>
              <a:rPr lang="tr-TR" b="1" dirty="0" err="1" smtClean="0">
                <a:solidFill>
                  <a:schemeClr val="tx1"/>
                </a:solidFill>
              </a:rPr>
              <a:t>rigid</a:t>
            </a:r>
            <a:endParaRPr lang="tr-TR" b="1" dirty="0" smtClean="0">
              <a:solidFill>
                <a:schemeClr val="tx1"/>
              </a:solidFill>
            </a:endParaRPr>
          </a:p>
          <a:p>
            <a:r>
              <a:rPr lang="tr-TR" b="1" dirty="0" err="1" smtClean="0">
                <a:solidFill>
                  <a:schemeClr val="tx1"/>
                </a:solidFill>
              </a:rPr>
              <a:t>Opisthotonos</a:t>
            </a:r>
            <a:r>
              <a:rPr lang="tr-TR" b="1" dirty="0" smtClean="0">
                <a:solidFill>
                  <a:schemeClr val="tx1"/>
                </a:solidFill>
              </a:rPr>
              <a:t> </a:t>
            </a:r>
            <a:r>
              <a:rPr lang="tr-TR" dirty="0" smtClean="0">
                <a:solidFill>
                  <a:schemeClr val="tx1"/>
                </a:solidFill>
              </a:rPr>
              <a:t>(a </a:t>
            </a:r>
            <a:r>
              <a:rPr lang="tr-TR" dirty="0" err="1" smtClean="0">
                <a:solidFill>
                  <a:schemeClr val="tx1"/>
                </a:solidFill>
              </a:rPr>
              <a:t>spasm</a:t>
            </a:r>
            <a:endParaRPr lang="tr-TR" dirty="0" smtClean="0">
              <a:solidFill>
                <a:schemeClr val="tx1"/>
              </a:solidFill>
            </a:endParaRPr>
          </a:p>
          <a:p>
            <a:r>
              <a:rPr lang="tr-TR" dirty="0" err="1" smtClean="0">
                <a:solidFill>
                  <a:schemeClr val="tx1"/>
                </a:solidFill>
              </a:rPr>
              <a:t>Head</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heels</a:t>
            </a:r>
            <a:r>
              <a:rPr lang="tr-TR" dirty="0" smtClean="0">
                <a:solidFill>
                  <a:schemeClr val="tx1"/>
                </a:solidFill>
              </a:rPr>
              <a:t> </a:t>
            </a:r>
            <a:r>
              <a:rPr lang="tr-TR" dirty="0" err="1" smtClean="0">
                <a:solidFill>
                  <a:schemeClr val="tx1"/>
                </a:solidFill>
              </a:rPr>
              <a:t>are</a:t>
            </a:r>
            <a:r>
              <a:rPr lang="tr-TR" dirty="0" smtClean="0">
                <a:solidFill>
                  <a:schemeClr val="tx1"/>
                </a:solidFill>
              </a:rPr>
              <a:t> bent </a:t>
            </a:r>
            <a:r>
              <a:rPr lang="tr-TR" dirty="0" err="1" smtClean="0">
                <a:solidFill>
                  <a:schemeClr val="tx1"/>
                </a:solidFill>
              </a:rPr>
              <a:t>backward</a:t>
            </a:r>
            <a:r>
              <a:rPr lang="tr-TR" dirty="0" smtClean="0">
                <a:solidFill>
                  <a:schemeClr val="tx1"/>
                </a:solidFill>
              </a:rPr>
              <a:t> is </a:t>
            </a:r>
            <a:r>
              <a:rPr lang="tr-TR" dirty="0" err="1" smtClean="0">
                <a:solidFill>
                  <a:schemeClr val="tx1"/>
                </a:solidFill>
              </a:rPr>
              <a:t>common</a:t>
            </a:r>
            <a:endParaRPr lang="tr-TR" dirty="0">
              <a:solidFill>
                <a:schemeClr val="tx1"/>
              </a:solidFill>
            </a:endParaRPr>
          </a:p>
        </p:txBody>
      </p:sp>
      <p:sp>
        <p:nvSpPr>
          <p:cNvPr id="4" name="İçerik Yer Tutucusu 3"/>
          <p:cNvSpPr>
            <a:spLocks noGrp="1"/>
          </p:cNvSpPr>
          <p:nvPr>
            <p:ph sz="quarter" idx="13"/>
          </p:nvPr>
        </p:nvSpPr>
        <p:spPr/>
        <p:txBody>
          <a:bodyPr>
            <a:normAutofit/>
          </a:bodyPr>
          <a:lstStyle/>
          <a:p>
            <a:r>
              <a:rPr lang="tr-TR" sz="2800" dirty="0" err="1" smtClean="0">
                <a:solidFill>
                  <a:schemeClr val="tx1"/>
                </a:solidFill>
              </a:rPr>
              <a:t>Cramping</a:t>
            </a:r>
            <a:r>
              <a:rPr lang="tr-TR" sz="2800" dirty="0" smtClean="0">
                <a:solidFill>
                  <a:schemeClr val="tx1"/>
                </a:solidFill>
              </a:rPr>
              <a:t> </a:t>
            </a:r>
            <a:r>
              <a:rPr lang="tr-TR" sz="2800" dirty="0" err="1" smtClean="0">
                <a:solidFill>
                  <a:schemeClr val="tx1"/>
                </a:solidFill>
              </a:rPr>
              <a:t>and</a:t>
            </a:r>
            <a:r>
              <a:rPr lang="tr-TR" sz="2800" dirty="0" smtClean="0">
                <a:solidFill>
                  <a:schemeClr val="tx1"/>
                </a:solidFill>
              </a:rPr>
              <a:t> </a:t>
            </a:r>
            <a:r>
              <a:rPr lang="tr-TR" sz="2800" dirty="0" err="1" smtClean="0">
                <a:solidFill>
                  <a:schemeClr val="tx1"/>
                </a:solidFill>
              </a:rPr>
              <a:t>twitching</a:t>
            </a:r>
            <a:r>
              <a:rPr lang="tr-TR" sz="2800" dirty="0" smtClean="0">
                <a:solidFill>
                  <a:schemeClr val="tx1"/>
                </a:solidFill>
              </a:rPr>
              <a:t> </a:t>
            </a:r>
            <a:r>
              <a:rPr lang="tr-TR" sz="2800" dirty="0" err="1" smtClean="0">
                <a:solidFill>
                  <a:schemeClr val="tx1"/>
                </a:solidFill>
              </a:rPr>
              <a:t>arounda</a:t>
            </a:r>
            <a:r>
              <a:rPr lang="tr-TR" sz="2800" dirty="0" smtClean="0">
                <a:solidFill>
                  <a:schemeClr val="tx1"/>
                </a:solidFill>
              </a:rPr>
              <a:t> </a:t>
            </a:r>
            <a:r>
              <a:rPr lang="tr-TR" sz="2800" dirty="0" err="1" smtClean="0">
                <a:solidFill>
                  <a:schemeClr val="tx1"/>
                </a:solidFill>
              </a:rPr>
              <a:t>the</a:t>
            </a:r>
            <a:r>
              <a:rPr lang="tr-TR" sz="2800" dirty="0" smtClean="0">
                <a:solidFill>
                  <a:schemeClr val="tx1"/>
                </a:solidFill>
              </a:rPr>
              <a:t> </a:t>
            </a:r>
            <a:r>
              <a:rPr lang="tr-TR" sz="2800" dirty="0" err="1" smtClean="0">
                <a:solidFill>
                  <a:schemeClr val="tx1"/>
                </a:solidFill>
              </a:rPr>
              <a:t>wound</a:t>
            </a:r>
            <a:endParaRPr lang="tr-TR" sz="2800" dirty="0">
              <a:solidFill>
                <a:schemeClr val="tx1"/>
              </a:solidFill>
            </a:endParaRPr>
          </a:p>
          <a:p>
            <a:r>
              <a:rPr lang="tr-TR" sz="2800" dirty="0" err="1" smtClean="0">
                <a:solidFill>
                  <a:schemeClr val="tx1"/>
                </a:solidFill>
              </a:rPr>
              <a:t>Patient</a:t>
            </a:r>
            <a:r>
              <a:rPr lang="tr-TR" sz="2800" dirty="0" smtClean="0">
                <a:solidFill>
                  <a:schemeClr val="tx1"/>
                </a:solidFill>
              </a:rPr>
              <a:t> </a:t>
            </a:r>
            <a:r>
              <a:rPr lang="tr-TR" sz="2800" dirty="0" err="1" smtClean="0">
                <a:solidFill>
                  <a:schemeClr val="tx1"/>
                </a:solidFill>
              </a:rPr>
              <a:t>begin</a:t>
            </a:r>
            <a:r>
              <a:rPr lang="tr-TR" sz="2800" dirty="0" smtClean="0">
                <a:solidFill>
                  <a:schemeClr val="tx1"/>
                </a:solidFill>
              </a:rPr>
              <a:t> </a:t>
            </a:r>
            <a:r>
              <a:rPr lang="tr-TR" sz="2800" dirty="0" err="1" smtClean="0">
                <a:solidFill>
                  <a:schemeClr val="tx1"/>
                </a:solidFill>
              </a:rPr>
              <a:t>to</a:t>
            </a:r>
            <a:r>
              <a:rPr lang="tr-TR" sz="2800" dirty="0" smtClean="0">
                <a:solidFill>
                  <a:schemeClr val="tx1"/>
                </a:solidFill>
              </a:rPr>
              <a:t> </a:t>
            </a:r>
            <a:r>
              <a:rPr lang="tr-TR" sz="2800" dirty="0" err="1" smtClean="0">
                <a:solidFill>
                  <a:schemeClr val="tx1"/>
                </a:solidFill>
              </a:rPr>
              <a:t>sweats</a:t>
            </a:r>
            <a:r>
              <a:rPr lang="tr-TR" sz="2800" dirty="0" smtClean="0">
                <a:solidFill>
                  <a:schemeClr val="tx1"/>
                </a:solidFill>
              </a:rPr>
              <a:t> </a:t>
            </a:r>
            <a:r>
              <a:rPr lang="tr-TR" sz="2800" dirty="0" err="1" smtClean="0">
                <a:solidFill>
                  <a:schemeClr val="tx1"/>
                </a:solidFill>
              </a:rPr>
              <a:t>without</a:t>
            </a:r>
            <a:r>
              <a:rPr lang="tr-TR" sz="2800" dirty="0" smtClean="0">
                <a:solidFill>
                  <a:schemeClr val="tx1"/>
                </a:solidFill>
              </a:rPr>
              <a:t> </a:t>
            </a:r>
            <a:r>
              <a:rPr lang="tr-TR" sz="2800" dirty="0" err="1" smtClean="0">
                <a:solidFill>
                  <a:schemeClr val="tx1"/>
                </a:solidFill>
              </a:rPr>
              <a:t>fever</a:t>
            </a:r>
            <a:endParaRPr lang="tr-TR" sz="2800" dirty="0" smtClean="0">
              <a:solidFill>
                <a:schemeClr val="tx1"/>
              </a:solidFill>
            </a:endParaRPr>
          </a:p>
          <a:p>
            <a:r>
              <a:rPr lang="tr-TR" sz="2800" dirty="0" err="1" smtClean="0">
                <a:solidFill>
                  <a:schemeClr val="tx1"/>
                </a:solidFill>
              </a:rPr>
              <a:t>Pain</a:t>
            </a:r>
            <a:r>
              <a:rPr lang="tr-TR" sz="2800" dirty="0" smtClean="0">
                <a:solidFill>
                  <a:schemeClr val="tx1"/>
                </a:solidFill>
              </a:rPr>
              <a:t> </a:t>
            </a:r>
            <a:r>
              <a:rPr lang="tr-TR" sz="2800" dirty="0" err="1" smtClean="0">
                <a:solidFill>
                  <a:schemeClr val="tx1"/>
                </a:solidFill>
              </a:rPr>
              <a:t>begins</a:t>
            </a:r>
            <a:r>
              <a:rPr lang="tr-TR" sz="2800" dirty="0" smtClean="0">
                <a:solidFill>
                  <a:schemeClr val="tx1"/>
                </a:solidFill>
              </a:rPr>
              <a:t> </a:t>
            </a:r>
            <a:r>
              <a:rPr lang="tr-TR" sz="2800" dirty="0" err="1" smtClean="0">
                <a:solidFill>
                  <a:schemeClr val="tx1"/>
                </a:solidFill>
              </a:rPr>
              <a:t>around</a:t>
            </a:r>
            <a:r>
              <a:rPr lang="tr-TR" sz="2800" dirty="0" smtClean="0">
                <a:solidFill>
                  <a:schemeClr val="tx1"/>
                </a:solidFill>
              </a:rPr>
              <a:t> </a:t>
            </a:r>
            <a:r>
              <a:rPr lang="tr-TR" sz="2800" dirty="0" err="1" smtClean="0">
                <a:solidFill>
                  <a:schemeClr val="tx1"/>
                </a:solidFill>
              </a:rPr>
              <a:t>the</a:t>
            </a:r>
            <a:r>
              <a:rPr lang="tr-TR" sz="2800" dirty="0" smtClean="0">
                <a:solidFill>
                  <a:schemeClr val="tx1"/>
                </a:solidFill>
              </a:rPr>
              <a:t> </a:t>
            </a:r>
            <a:r>
              <a:rPr lang="tr-TR" sz="2800" dirty="0" err="1" smtClean="0">
                <a:solidFill>
                  <a:schemeClr val="tx1"/>
                </a:solidFill>
              </a:rPr>
              <a:t>area</a:t>
            </a:r>
            <a:endParaRPr lang="tr-TR" sz="2800" dirty="0" smtClean="0">
              <a:solidFill>
                <a:schemeClr val="tx1"/>
              </a:solidFill>
            </a:endParaRPr>
          </a:p>
          <a:p>
            <a:endParaRPr lang="tr-TR" sz="2800" dirty="0" smtClean="0">
              <a:solidFill>
                <a:schemeClr val="tx1"/>
              </a:solidFill>
            </a:endParaRPr>
          </a:p>
          <a:p>
            <a:endParaRPr lang="tr-TR" sz="2800" dirty="0">
              <a:solidFill>
                <a:srgbClr val="FF0000"/>
              </a:solidFill>
            </a:endParaRPr>
          </a:p>
        </p:txBody>
      </p:sp>
    </p:spTree>
    <p:extLst>
      <p:ext uri="{BB962C8B-B14F-4D97-AF65-F5344CB8AC3E}">
        <p14:creationId xmlns:p14="http://schemas.microsoft.com/office/powerpoint/2010/main" val="2088205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lstStyle/>
          <a:p>
            <a:endParaRPr lang="tr-TR"/>
          </a:p>
        </p:txBody>
      </p:sp>
      <p:sp>
        <p:nvSpPr>
          <p:cNvPr id="4" name="İçerik Yer Tutucusu 3"/>
          <p:cNvSpPr>
            <a:spLocks noGrp="1"/>
          </p:cNvSpPr>
          <p:nvPr>
            <p:ph sz="quarter" idx="13"/>
          </p:nvPr>
        </p:nvSpPr>
        <p:spPr/>
        <p:txBody>
          <a:bodyPr/>
          <a:lstStyle/>
          <a:p>
            <a:endParaRPr lang="tr-TR"/>
          </a:p>
        </p:txBody>
      </p:sp>
      <p:pic>
        <p:nvPicPr>
          <p:cNvPr id="5" name="Resim 4"/>
          <p:cNvPicPr>
            <a:picLocks noChangeAspect="1"/>
          </p:cNvPicPr>
          <p:nvPr/>
        </p:nvPicPr>
        <p:blipFill>
          <a:blip r:embed="rId2"/>
          <a:stretch>
            <a:fillRect/>
          </a:stretch>
        </p:blipFill>
        <p:spPr>
          <a:xfrm>
            <a:off x="365760" y="476672"/>
            <a:ext cx="8321040" cy="6048672"/>
          </a:xfrm>
          <a:prstGeom prst="rect">
            <a:avLst/>
          </a:prstGeom>
        </p:spPr>
      </p:pic>
    </p:spTree>
    <p:extLst>
      <p:ext uri="{BB962C8B-B14F-4D97-AF65-F5344CB8AC3E}">
        <p14:creationId xmlns:p14="http://schemas.microsoft.com/office/powerpoint/2010/main" val="1709661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lstStyle/>
          <a:p>
            <a:endParaRPr lang="tr-TR"/>
          </a:p>
        </p:txBody>
      </p:sp>
      <p:sp>
        <p:nvSpPr>
          <p:cNvPr id="4" name="İçerik Yer Tutucusu 3"/>
          <p:cNvSpPr>
            <a:spLocks noGrp="1"/>
          </p:cNvSpPr>
          <p:nvPr>
            <p:ph sz="quarter" idx="13"/>
          </p:nvPr>
        </p:nvSpPr>
        <p:spPr/>
        <p:txBody>
          <a:bodyPr>
            <a:normAutofit/>
          </a:bodyPr>
          <a:lstStyle/>
          <a:p>
            <a:pPr marL="0" indent="0">
              <a:buNone/>
            </a:pPr>
            <a:r>
              <a:rPr lang="tr-TR" sz="2800" b="1" i="1" dirty="0" err="1">
                <a:solidFill>
                  <a:srgbClr val="000000"/>
                </a:solidFill>
                <a:latin typeface="Arial Narrow" pitchFamily="34" charset="0"/>
              </a:rPr>
              <a:t>Complications</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include</a:t>
            </a:r>
            <a:r>
              <a:rPr lang="tr-TR" sz="2800" b="1" i="1" dirty="0">
                <a:solidFill>
                  <a:srgbClr val="000000"/>
                </a:solidFill>
                <a:latin typeface="Arial Narrow" pitchFamily="34" charset="0"/>
              </a:rPr>
              <a:t> </a:t>
            </a:r>
          </a:p>
          <a:p>
            <a:pPr marL="457200" lvl="1" indent="0">
              <a:buNone/>
            </a:pPr>
            <a:r>
              <a:rPr lang="tr-TR" sz="2800" b="1" i="1" dirty="0" err="1">
                <a:solidFill>
                  <a:srgbClr val="000000"/>
                </a:solidFill>
                <a:latin typeface="Arial Narrow" pitchFamily="34" charset="0"/>
              </a:rPr>
              <a:t>fractures</a:t>
            </a:r>
            <a:r>
              <a:rPr lang="tr-TR" sz="2800" b="1" i="1" dirty="0">
                <a:solidFill>
                  <a:srgbClr val="000000"/>
                </a:solidFill>
                <a:latin typeface="Arial Narrow" pitchFamily="34" charset="0"/>
              </a:rPr>
              <a:t>, </a:t>
            </a:r>
          </a:p>
          <a:p>
            <a:pPr marL="457200" lvl="1" indent="0">
              <a:buNone/>
            </a:pPr>
            <a:r>
              <a:rPr lang="tr-TR" sz="2800" b="1" i="1" dirty="0" err="1">
                <a:solidFill>
                  <a:srgbClr val="000000"/>
                </a:solidFill>
                <a:latin typeface="Arial Narrow" pitchFamily="34" charset="0"/>
              </a:rPr>
              <a:t>bowel</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impaction</a:t>
            </a:r>
            <a:r>
              <a:rPr lang="tr-TR" sz="2800" b="1" i="1" dirty="0">
                <a:solidFill>
                  <a:srgbClr val="000000"/>
                </a:solidFill>
                <a:latin typeface="Arial Narrow" pitchFamily="34" charset="0"/>
              </a:rPr>
              <a:t>, </a:t>
            </a:r>
          </a:p>
          <a:p>
            <a:pPr marL="457200" lvl="1" indent="0">
              <a:buNone/>
            </a:pPr>
            <a:r>
              <a:rPr lang="tr-TR" sz="2800" b="1" i="1" dirty="0" err="1" smtClean="0">
                <a:solidFill>
                  <a:srgbClr val="000000"/>
                </a:solidFill>
                <a:latin typeface="Arial Narrow" pitchFamily="34" charset="0"/>
              </a:rPr>
              <a:t>Intramuscular</a:t>
            </a:r>
            <a:r>
              <a:rPr lang="tr-TR" sz="2800" b="1" i="1" dirty="0" smtClean="0">
                <a:solidFill>
                  <a:srgbClr val="000000"/>
                </a:solidFill>
                <a:latin typeface="Arial Narrow" pitchFamily="34" charset="0"/>
              </a:rPr>
              <a:t> </a:t>
            </a:r>
            <a:r>
              <a:rPr lang="tr-TR" sz="2800" b="1" i="1" dirty="0" err="1">
                <a:solidFill>
                  <a:srgbClr val="000000"/>
                </a:solidFill>
                <a:latin typeface="Arial Narrow" pitchFamily="34" charset="0"/>
              </a:rPr>
              <a:t>hematoma</a:t>
            </a:r>
            <a:r>
              <a:rPr lang="tr-TR" sz="2800" b="1" i="1" dirty="0">
                <a:solidFill>
                  <a:srgbClr val="000000"/>
                </a:solidFill>
                <a:latin typeface="Arial Narrow" pitchFamily="34" charset="0"/>
              </a:rPr>
              <a:t>, </a:t>
            </a:r>
          </a:p>
          <a:p>
            <a:pPr marL="457200" lvl="1" indent="0">
              <a:buNone/>
            </a:pPr>
            <a:r>
              <a:rPr lang="tr-TR" sz="2800" b="1" i="1" dirty="0" err="1">
                <a:solidFill>
                  <a:srgbClr val="000000"/>
                </a:solidFill>
                <a:latin typeface="Arial Narrow" pitchFamily="34" charset="0"/>
              </a:rPr>
              <a:t>muscle</a:t>
            </a:r>
            <a:r>
              <a:rPr lang="tr-TR" sz="2800" b="1" i="1" dirty="0">
                <a:solidFill>
                  <a:srgbClr val="000000"/>
                </a:solidFill>
                <a:latin typeface="Arial Narrow" pitchFamily="34" charset="0"/>
              </a:rPr>
              <a:t> </a:t>
            </a:r>
            <a:r>
              <a:rPr lang="en-US" sz="2800" b="1" i="1" dirty="0">
                <a:solidFill>
                  <a:srgbClr val="000000"/>
                </a:solidFill>
                <a:latin typeface="Arial Narrow" pitchFamily="34" charset="0"/>
              </a:rPr>
              <a:t>ruptures, and </a:t>
            </a:r>
            <a:endParaRPr lang="tr-TR" sz="2800" b="1" i="1" dirty="0">
              <a:solidFill>
                <a:srgbClr val="000000"/>
              </a:solidFill>
              <a:latin typeface="Arial Narrow" pitchFamily="34" charset="0"/>
            </a:endParaRPr>
          </a:p>
          <a:p>
            <a:pPr marL="457200" lvl="1" indent="0">
              <a:buNone/>
            </a:pPr>
            <a:r>
              <a:rPr lang="tr-TR" sz="2800" b="1" i="1" dirty="0" smtClean="0">
                <a:solidFill>
                  <a:srgbClr val="000000"/>
                </a:solidFill>
                <a:latin typeface="Arial Narrow" pitchFamily="34" charset="0"/>
              </a:rPr>
              <a:t>p</a:t>
            </a:r>
            <a:r>
              <a:rPr lang="en-US" sz="2800" b="1" i="1" dirty="0" err="1" smtClean="0">
                <a:solidFill>
                  <a:srgbClr val="000000"/>
                </a:solidFill>
                <a:latin typeface="Arial Narrow" pitchFamily="34" charset="0"/>
              </a:rPr>
              <a:t>ulmonary</a:t>
            </a:r>
            <a:r>
              <a:rPr lang="en-US" sz="2800" b="1" i="1" dirty="0">
                <a:solidFill>
                  <a:srgbClr val="000000"/>
                </a:solidFill>
                <a:latin typeface="Arial Narrow" pitchFamily="34" charset="0"/>
              </a:rPr>
              <a:t>, renal, and cardiac</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problems</a:t>
            </a:r>
            <a:endParaRPr lang="tr-TR" sz="2800" i="1" dirty="0">
              <a:latin typeface="Arial Narrow" pitchFamily="34" charset="0"/>
            </a:endParaRPr>
          </a:p>
          <a:p>
            <a:endParaRPr lang="tr-TR" sz="2800" dirty="0"/>
          </a:p>
        </p:txBody>
      </p:sp>
    </p:spTree>
    <p:extLst>
      <p:ext uri="{BB962C8B-B14F-4D97-AF65-F5344CB8AC3E}">
        <p14:creationId xmlns:p14="http://schemas.microsoft.com/office/powerpoint/2010/main" val="4193110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516743827"/>
              </p:ext>
            </p:extLst>
          </p:nvPr>
        </p:nvGraphicFramePr>
        <p:xfrm>
          <a:off x="179512" y="332656"/>
          <a:ext cx="8805664" cy="6167140"/>
        </p:xfrm>
        <a:graphic>
          <a:graphicData uri="http://schemas.openxmlformats.org/drawingml/2006/table">
            <a:tbl>
              <a:tblPr firstRow="1" bandRow="1">
                <a:tableStyleId>{5C22544A-7EE6-4342-B048-85BDC9FD1C3A}</a:tableStyleId>
              </a:tblPr>
              <a:tblGrid>
                <a:gridCol w="2091377"/>
                <a:gridCol w="6714287"/>
              </a:tblGrid>
              <a:tr h="514645">
                <a:tc>
                  <a:txBody>
                    <a:bodyPr/>
                    <a:lstStyle/>
                    <a:p>
                      <a:r>
                        <a:rPr lang="tr-TR" sz="2800" i="1" dirty="0" smtClean="0">
                          <a:latin typeface="Arial Narrow" pitchFamily="34" charset="0"/>
                        </a:rPr>
                        <a:t>DISEASE</a:t>
                      </a:r>
                      <a:endParaRPr lang="tr-TR" sz="2800" i="1" dirty="0">
                        <a:latin typeface="Arial Narrow"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i="1" dirty="0" smtClean="0">
                          <a:latin typeface="Arial Narrow" pitchFamily="34" charset="0"/>
                        </a:rPr>
                        <a:t>CLINICAL MANIFESTATIONS</a:t>
                      </a:r>
                    </a:p>
                  </a:txBody>
                  <a:tcPr/>
                </a:tc>
              </a:tr>
              <a:tr h="1989962">
                <a:tc>
                  <a:txBody>
                    <a:bodyPr/>
                    <a:lstStyle/>
                    <a:p>
                      <a:r>
                        <a:rPr lang="tr-TR" sz="2400" b="1" i="1" u="none" strike="noStrike" baseline="0" dirty="0" err="1" smtClean="0">
                          <a:solidFill>
                            <a:schemeClr val="accent1">
                              <a:lumMod val="75000"/>
                            </a:schemeClr>
                          </a:solidFill>
                          <a:latin typeface="Arial Narrow" pitchFamily="34" charset="0"/>
                        </a:rPr>
                        <a:t>Generalized</a:t>
                      </a:r>
                      <a:endParaRPr lang="tr-TR" sz="2400" b="1" i="1" dirty="0">
                        <a:solidFill>
                          <a:schemeClr val="accent1">
                            <a:lumMod val="75000"/>
                          </a:schemeClr>
                        </a:solidFill>
                        <a:latin typeface="Arial Narrow" pitchFamily="34" charset="0"/>
                      </a:endParaRPr>
                    </a:p>
                  </a:txBody>
                  <a:tcPr/>
                </a:tc>
                <a:tc>
                  <a:txBody>
                    <a:bodyPr/>
                    <a:lstStyle/>
                    <a:p>
                      <a:pPr algn="l"/>
                      <a:r>
                        <a:rPr lang="en-US" sz="2400" b="1" i="1" u="none" strike="noStrike" baseline="0" dirty="0" smtClean="0">
                          <a:solidFill>
                            <a:schemeClr val="accent1">
                              <a:lumMod val="75000"/>
                            </a:schemeClr>
                          </a:solidFill>
                          <a:latin typeface="Arial Narrow" pitchFamily="34" charset="0"/>
                        </a:rPr>
                        <a:t>Involvement of bulbar and </a:t>
                      </a:r>
                      <a:r>
                        <a:rPr lang="en-US" sz="2400" b="1" i="1" u="none" strike="noStrike" baseline="0" dirty="0" err="1" smtClean="0">
                          <a:solidFill>
                            <a:schemeClr val="accent1">
                              <a:lumMod val="75000"/>
                            </a:schemeClr>
                          </a:solidFill>
                          <a:latin typeface="Arial Narrow" pitchFamily="34" charset="0"/>
                        </a:rPr>
                        <a:t>paraspinal</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muscles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trismus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or</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lockjaw</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risus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sardonicus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difficulty</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swallowing</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irritability</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opisthotonos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involvement</a:t>
                      </a:r>
                      <a:r>
                        <a:rPr lang="tr-TR" sz="2400" b="1" i="1" u="none" strike="noStrike" baseline="0" dirty="0" smtClean="0">
                          <a:solidFill>
                            <a:schemeClr val="accent1">
                              <a:lumMod val="75000"/>
                            </a:schemeClr>
                          </a:solidFill>
                          <a:latin typeface="Arial Narrow" pitchFamily="34" charset="0"/>
                        </a:rPr>
                        <a:t> of </a:t>
                      </a:r>
                      <a:r>
                        <a:rPr lang="tr-TR" sz="2400" b="1" i="1" u="none" strike="noStrike" baseline="0" dirty="0" err="1" smtClean="0">
                          <a:solidFill>
                            <a:schemeClr val="accent1">
                              <a:lumMod val="75000"/>
                            </a:schemeClr>
                          </a:solidFill>
                          <a:latin typeface="Arial Narrow" pitchFamily="34" charset="0"/>
                        </a:rPr>
                        <a:t>autonomic</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nervous</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system</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sweating</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hyperthermia</a:t>
                      </a:r>
                      <a:r>
                        <a:rPr lang="tr-TR" sz="2400" b="1" i="1" u="none" strike="noStrike" baseline="0" dirty="0" smtClean="0">
                          <a:solidFill>
                            <a:schemeClr val="accent1">
                              <a:lumMod val="75000"/>
                            </a:schemeClr>
                          </a:solidFill>
                          <a:latin typeface="Arial Narrow" pitchFamily="34" charset="0"/>
                        </a:rPr>
                        <a:t>, </a:t>
                      </a:r>
                      <a:r>
                        <a:rPr lang="en-US" sz="2400" b="1" i="1" u="none" strike="noStrike" baseline="0" dirty="0" smtClean="0">
                          <a:solidFill>
                            <a:schemeClr val="accent1">
                              <a:lumMod val="75000"/>
                            </a:schemeClr>
                          </a:solidFill>
                          <a:latin typeface="Arial Narrow" pitchFamily="34" charset="0"/>
                        </a:rPr>
                        <a:t>cardiac arrhythmias, fluctuations in blood</a:t>
                      </a:r>
                      <a:r>
                        <a:rPr lang="tr-TR" sz="2400" b="1" i="1" u="none" strike="noStrike" baseline="0" dirty="0" smtClean="0">
                          <a:solidFill>
                            <a:schemeClr val="accent1">
                              <a:lumMod val="75000"/>
                            </a:schemeClr>
                          </a:solidFill>
                          <a:latin typeface="Arial Narrow" pitchFamily="34" charset="0"/>
                        </a:rPr>
                        <a:t> </a:t>
                      </a:r>
                      <a:r>
                        <a:rPr lang="tr-TR" sz="2400" b="1" i="1" u="none" strike="noStrike" baseline="0" dirty="0" err="1" smtClean="0">
                          <a:solidFill>
                            <a:schemeClr val="accent1">
                              <a:lumMod val="75000"/>
                            </a:schemeClr>
                          </a:solidFill>
                          <a:latin typeface="Arial Narrow" pitchFamily="34" charset="0"/>
                        </a:rPr>
                        <a:t>pressure</a:t>
                      </a:r>
                      <a:r>
                        <a:rPr lang="tr-TR" sz="2400" b="1" i="1" u="none" strike="noStrike" baseline="0" dirty="0" smtClean="0">
                          <a:solidFill>
                            <a:schemeClr val="accent1">
                              <a:lumMod val="75000"/>
                            </a:schemeClr>
                          </a:solidFill>
                          <a:latin typeface="Arial Narrow" pitchFamily="34" charset="0"/>
                        </a:rPr>
                        <a:t>)</a:t>
                      </a:r>
                      <a:endParaRPr lang="tr-TR" sz="2400" b="1" i="1" dirty="0">
                        <a:solidFill>
                          <a:schemeClr val="accent1">
                            <a:lumMod val="75000"/>
                          </a:schemeClr>
                        </a:solidFill>
                        <a:latin typeface="Arial Narrow" pitchFamily="34" charset="0"/>
                      </a:endParaRPr>
                    </a:p>
                  </a:txBody>
                  <a:tcPr/>
                </a:tc>
              </a:tr>
              <a:tr h="1235149">
                <a:tc>
                  <a:txBody>
                    <a:bodyPr/>
                    <a:lstStyle/>
                    <a:p>
                      <a:r>
                        <a:rPr lang="tr-TR" sz="2400" b="1" i="1" dirty="0" err="1" smtClean="0">
                          <a:solidFill>
                            <a:srgbClr val="C00000"/>
                          </a:solidFill>
                          <a:latin typeface="Arial Narrow" pitchFamily="34" charset="0"/>
                        </a:rPr>
                        <a:t>Cephalic</a:t>
                      </a:r>
                      <a:endParaRPr lang="tr-TR" sz="2400" b="1" i="1" dirty="0">
                        <a:solidFill>
                          <a:srgbClr val="C00000"/>
                        </a:solidFill>
                        <a:latin typeface="Arial Narrow" pitchFamily="34" charset="0"/>
                      </a:endParaRPr>
                    </a:p>
                  </a:txBody>
                  <a:tcPr/>
                </a:tc>
                <a:tc>
                  <a:txBody>
                    <a:bodyPr/>
                    <a:lstStyle/>
                    <a:p>
                      <a:r>
                        <a:rPr lang="en-US" sz="2400" b="1" i="1" dirty="0" smtClean="0">
                          <a:solidFill>
                            <a:srgbClr val="C00000"/>
                          </a:solidFill>
                          <a:latin typeface="Arial Narrow" pitchFamily="34" charset="0"/>
                        </a:rPr>
                        <a:t>Primary infection in head,</a:t>
                      </a:r>
                      <a:r>
                        <a:rPr lang="tr-TR" sz="2400" b="1" i="1" dirty="0" smtClean="0">
                          <a:solidFill>
                            <a:srgbClr val="C00000"/>
                          </a:solidFill>
                          <a:latin typeface="Arial Narrow" pitchFamily="34" charset="0"/>
                        </a:rPr>
                        <a:t> </a:t>
                      </a:r>
                      <a:r>
                        <a:rPr lang="en-US" sz="2400" b="1" i="1" dirty="0" smtClean="0">
                          <a:solidFill>
                            <a:srgbClr val="C00000"/>
                          </a:solidFill>
                          <a:latin typeface="Arial Narrow" pitchFamily="34" charset="0"/>
                        </a:rPr>
                        <a:t>particularly</a:t>
                      </a:r>
                      <a:r>
                        <a:rPr lang="tr-TR" sz="2400" b="1" i="1" dirty="0" smtClean="0">
                          <a:solidFill>
                            <a:srgbClr val="C00000"/>
                          </a:solidFill>
                          <a:latin typeface="Arial Narrow" pitchFamily="34" charset="0"/>
                        </a:rPr>
                        <a:t> </a:t>
                      </a:r>
                      <a:r>
                        <a:rPr lang="en-US" sz="2400" b="1" i="1" dirty="0" smtClean="0">
                          <a:solidFill>
                            <a:srgbClr val="C00000"/>
                          </a:solidFill>
                          <a:latin typeface="Arial Narrow" pitchFamily="34" charset="0"/>
                        </a:rPr>
                        <a:t>ear;</a:t>
                      </a:r>
                      <a:r>
                        <a:rPr lang="tr-TR" sz="2400" b="1" i="1" dirty="0" smtClean="0">
                          <a:solidFill>
                            <a:srgbClr val="C00000"/>
                          </a:solidFill>
                          <a:latin typeface="Arial Narrow" pitchFamily="34" charset="0"/>
                        </a:rPr>
                        <a:t> </a:t>
                      </a:r>
                      <a:r>
                        <a:rPr lang="en-US" sz="2400" b="1" i="1" dirty="0" smtClean="0">
                          <a:solidFill>
                            <a:srgbClr val="C00000"/>
                          </a:solidFill>
                          <a:latin typeface="Arial Narrow" pitchFamily="34" charset="0"/>
                        </a:rPr>
                        <a:t>isolated or combined involvement of cranial</a:t>
                      </a:r>
                      <a:r>
                        <a:rPr lang="tr-TR" sz="2400" b="1" i="1" dirty="0" smtClean="0">
                          <a:solidFill>
                            <a:srgbClr val="C00000"/>
                          </a:solidFill>
                          <a:latin typeface="Arial Narrow" pitchFamily="34" charset="0"/>
                        </a:rPr>
                        <a:t> </a:t>
                      </a:r>
                      <a:r>
                        <a:rPr lang="en-US" sz="2400" b="1" i="1" dirty="0" smtClean="0">
                          <a:solidFill>
                            <a:srgbClr val="C00000"/>
                          </a:solidFill>
                          <a:latin typeface="Arial Narrow" pitchFamily="34" charset="0"/>
                        </a:rPr>
                        <a:t>nerves, particularly seventh cranial nerve; very</a:t>
                      </a:r>
                      <a:r>
                        <a:rPr lang="tr-TR" sz="2400" b="1" i="1" dirty="0" smtClean="0">
                          <a:solidFill>
                            <a:srgbClr val="C00000"/>
                          </a:solidFill>
                          <a:latin typeface="Arial Narrow" pitchFamily="34" charset="0"/>
                        </a:rPr>
                        <a:t> </a:t>
                      </a:r>
                      <a:r>
                        <a:rPr lang="en-US" sz="2400" b="1" i="1" dirty="0" smtClean="0">
                          <a:solidFill>
                            <a:srgbClr val="C00000"/>
                          </a:solidFill>
                          <a:latin typeface="Arial Narrow" pitchFamily="34" charset="0"/>
                        </a:rPr>
                        <a:t>poor prognosis</a:t>
                      </a:r>
                      <a:endParaRPr lang="tr-TR" sz="2400" b="1" i="1" dirty="0">
                        <a:solidFill>
                          <a:srgbClr val="C00000"/>
                        </a:solidFill>
                        <a:latin typeface="Arial Narrow" pitchFamily="34" charset="0"/>
                      </a:endParaRPr>
                    </a:p>
                  </a:txBody>
                  <a:tcPr/>
                </a:tc>
              </a:tr>
              <a:tr h="857742">
                <a:tc>
                  <a:txBody>
                    <a:bodyPr/>
                    <a:lstStyle/>
                    <a:p>
                      <a:r>
                        <a:rPr lang="tr-TR" sz="2400" b="1" i="1" dirty="0" err="1" smtClean="0">
                          <a:solidFill>
                            <a:srgbClr val="7030A0"/>
                          </a:solidFill>
                          <a:latin typeface="Arial Narrow" pitchFamily="34" charset="0"/>
                        </a:rPr>
                        <a:t>Localized</a:t>
                      </a:r>
                      <a:endParaRPr lang="tr-TR" sz="2400" b="1" i="1" dirty="0">
                        <a:solidFill>
                          <a:srgbClr val="7030A0"/>
                        </a:solidFill>
                        <a:latin typeface="Arial Narrow" pitchFamily="34" charset="0"/>
                      </a:endParaRPr>
                    </a:p>
                  </a:txBody>
                  <a:tcPr/>
                </a:tc>
                <a:tc>
                  <a:txBody>
                    <a:bodyPr/>
                    <a:lstStyle/>
                    <a:p>
                      <a:r>
                        <a:rPr lang="en-US" sz="2400" b="1" i="1" dirty="0" smtClean="0">
                          <a:solidFill>
                            <a:srgbClr val="7030A0"/>
                          </a:solidFill>
                          <a:latin typeface="Arial Narrow" pitchFamily="34" charset="0"/>
                        </a:rPr>
                        <a:t>Involvement of muscles in area of primary</a:t>
                      </a:r>
                      <a:r>
                        <a:rPr lang="tr-TR" sz="2400" b="1" i="1" dirty="0" smtClean="0">
                          <a:solidFill>
                            <a:srgbClr val="7030A0"/>
                          </a:solidFill>
                          <a:latin typeface="Arial Narrow" pitchFamily="34" charset="0"/>
                        </a:rPr>
                        <a:t> </a:t>
                      </a:r>
                      <a:r>
                        <a:rPr lang="en-US" sz="2400" b="1" i="1" dirty="0" smtClean="0">
                          <a:solidFill>
                            <a:srgbClr val="7030A0"/>
                          </a:solidFill>
                          <a:latin typeface="Arial Narrow" pitchFamily="34" charset="0"/>
                        </a:rPr>
                        <a:t>injury; infection may precede generalized</a:t>
                      </a:r>
                      <a:r>
                        <a:rPr lang="tr-TR" sz="2400" b="1" i="1" dirty="0" smtClean="0">
                          <a:solidFill>
                            <a:srgbClr val="7030A0"/>
                          </a:solidFill>
                          <a:latin typeface="Arial Narrow" pitchFamily="34" charset="0"/>
                        </a:rPr>
                        <a:t> </a:t>
                      </a:r>
                      <a:r>
                        <a:rPr lang="en-US" sz="2400" b="1" i="1" dirty="0" smtClean="0">
                          <a:solidFill>
                            <a:srgbClr val="7030A0"/>
                          </a:solidFill>
                          <a:latin typeface="Arial Narrow" pitchFamily="34" charset="0"/>
                        </a:rPr>
                        <a:t>disease; favorable prognosis</a:t>
                      </a:r>
                      <a:endParaRPr lang="tr-TR" sz="2400" b="1" i="1" dirty="0">
                        <a:solidFill>
                          <a:srgbClr val="7030A0"/>
                        </a:solidFill>
                        <a:latin typeface="Arial Narrow" pitchFamily="34" charset="0"/>
                      </a:endParaRPr>
                    </a:p>
                  </a:txBody>
                  <a:tcPr/>
                </a:tc>
              </a:tr>
              <a:tr h="1235149">
                <a:tc>
                  <a:txBody>
                    <a:bodyPr/>
                    <a:lstStyle/>
                    <a:p>
                      <a:r>
                        <a:rPr lang="tr-TR" sz="2400" b="1" i="1" dirty="0" err="1" smtClean="0">
                          <a:latin typeface="Arial Narrow" pitchFamily="34" charset="0"/>
                        </a:rPr>
                        <a:t>Neonatal</a:t>
                      </a:r>
                      <a:endParaRPr lang="tr-TR" sz="2400" b="1" i="1" dirty="0">
                        <a:latin typeface="Arial Narrow" pitchFamily="34" charset="0"/>
                      </a:endParaRPr>
                    </a:p>
                  </a:txBody>
                  <a:tcPr/>
                </a:tc>
                <a:tc>
                  <a:txBody>
                    <a:bodyPr/>
                    <a:lstStyle/>
                    <a:p>
                      <a:r>
                        <a:rPr lang="tr-TR" sz="2400" b="1" i="1" dirty="0" err="1" smtClean="0">
                          <a:latin typeface="Arial Narrow" pitchFamily="34" charset="0"/>
                        </a:rPr>
                        <a:t>Generalized</a:t>
                      </a:r>
                      <a:r>
                        <a:rPr lang="tr-TR" sz="2400" b="1" i="1" dirty="0" smtClean="0">
                          <a:latin typeface="Arial Narrow" pitchFamily="34" charset="0"/>
                        </a:rPr>
                        <a:t> </a:t>
                      </a:r>
                      <a:r>
                        <a:rPr lang="tr-TR" sz="2400" b="1" i="1" dirty="0" err="1" smtClean="0">
                          <a:latin typeface="Arial Narrow" pitchFamily="34" charset="0"/>
                        </a:rPr>
                        <a:t>disease</a:t>
                      </a:r>
                      <a:r>
                        <a:rPr lang="tr-TR" sz="2400" b="1" i="1" dirty="0" smtClean="0">
                          <a:latin typeface="Arial Narrow" pitchFamily="34" charset="0"/>
                        </a:rPr>
                        <a:t> in </a:t>
                      </a:r>
                      <a:r>
                        <a:rPr lang="tr-TR" sz="2400" b="1" i="1" dirty="0" err="1" smtClean="0">
                          <a:latin typeface="Arial Narrow" pitchFamily="34" charset="0"/>
                        </a:rPr>
                        <a:t>neonates</a:t>
                      </a:r>
                      <a:r>
                        <a:rPr lang="tr-TR" sz="2400" b="1" i="1" dirty="0" smtClean="0">
                          <a:latin typeface="Arial Narrow" pitchFamily="34" charset="0"/>
                        </a:rPr>
                        <a:t>; </a:t>
                      </a:r>
                      <a:r>
                        <a:rPr lang="tr-TR" sz="2400" b="1" i="1" dirty="0" err="1" smtClean="0">
                          <a:latin typeface="Arial Narrow" pitchFamily="34" charset="0"/>
                        </a:rPr>
                        <a:t>infection</a:t>
                      </a:r>
                      <a:r>
                        <a:rPr lang="tr-TR" sz="2400" b="1" i="1" dirty="0" smtClean="0">
                          <a:latin typeface="Arial Narrow" pitchFamily="34" charset="0"/>
                        </a:rPr>
                        <a:t> </a:t>
                      </a:r>
                      <a:r>
                        <a:rPr lang="tr-TR" sz="2400" b="1" i="1" dirty="0" err="1" smtClean="0">
                          <a:latin typeface="Arial Narrow" pitchFamily="34" charset="0"/>
                        </a:rPr>
                        <a:t>typically</a:t>
                      </a:r>
                      <a:r>
                        <a:rPr lang="tr-TR" sz="2400" b="1" i="1" dirty="0" smtClean="0">
                          <a:latin typeface="Arial Narrow" pitchFamily="34" charset="0"/>
                        </a:rPr>
                        <a:t> </a:t>
                      </a:r>
                      <a:r>
                        <a:rPr lang="tr-TR" sz="2400" b="1" i="1" dirty="0" err="1" smtClean="0">
                          <a:latin typeface="Arial Narrow" pitchFamily="34" charset="0"/>
                        </a:rPr>
                        <a:t>originates</a:t>
                      </a:r>
                      <a:r>
                        <a:rPr lang="tr-TR" sz="2400" b="1" i="1" dirty="0" smtClean="0">
                          <a:latin typeface="Arial Narrow" pitchFamily="34" charset="0"/>
                        </a:rPr>
                        <a:t> </a:t>
                      </a:r>
                      <a:r>
                        <a:rPr lang="tr-TR" sz="2400" b="1" i="1" dirty="0" err="1" smtClean="0">
                          <a:latin typeface="Arial Narrow" pitchFamily="34" charset="0"/>
                        </a:rPr>
                        <a:t>from</a:t>
                      </a:r>
                      <a:r>
                        <a:rPr lang="tr-TR" sz="2400" b="1" i="1" dirty="0" smtClean="0">
                          <a:latin typeface="Arial Narrow" pitchFamily="34" charset="0"/>
                        </a:rPr>
                        <a:t> </a:t>
                      </a:r>
                      <a:r>
                        <a:rPr lang="tr-TR" sz="2400" b="1" i="1" dirty="0" err="1" smtClean="0">
                          <a:latin typeface="Arial Narrow" pitchFamily="34" charset="0"/>
                        </a:rPr>
                        <a:t>umbilical</a:t>
                      </a:r>
                      <a:r>
                        <a:rPr lang="tr-TR" sz="2400" b="1" i="1" dirty="0" smtClean="0">
                          <a:latin typeface="Arial Narrow" pitchFamily="34" charset="0"/>
                        </a:rPr>
                        <a:t> </a:t>
                      </a:r>
                      <a:r>
                        <a:rPr lang="tr-TR" sz="2400" b="1" i="1" dirty="0" err="1" smtClean="0">
                          <a:latin typeface="Arial Narrow" pitchFamily="34" charset="0"/>
                        </a:rPr>
                        <a:t>stump;very</a:t>
                      </a:r>
                      <a:r>
                        <a:rPr lang="tr-TR" sz="2400" b="1" i="1" dirty="0" smtClean="0">
                          <a:latin typeface="Arial Narrow" pitchFamily="34" charset="0"/>
                        </a:rPr>
                        <a:t> </a:t>
                      </a:r>
                      <a:r>
                        <a:rPr lang="tr-TR" sz="2400" b="1" i="1" dirty="0" err="1" smtClean="0">
                          <a:latin typeface="Arial Narrow" pitchFamily="34" charset="0"/>
                        </a:rPr>
                        <a:t>poor</a:t>
                      </a:r>
                      <a:r>
                        <a:rPr lang="tr-TR" sz="2400" b="1" i="1" dirty="0" smtClean="0">
                          <a:latin typeface="Arial Narrow" pitchFamily="34" charset="0"/>
                        </a:rPr>
                        <a:t> </a:t>
                      </a:r>
                      <a:r>
                        <a:rPr lang="tr-TR" sz="2400" b="1" i="1" dirty="0" err="1" smtClean="0">
                          <a:latin typeface="Arial Narrow" pitchFamily="34" charset="0"/>
                        </a:rPr>
                        <a:t>prognosis</a:t>
                      </a:r>
                      <a:r>
                        <a:rPr lang="tr-TR" sz="2400" b="1" i="1" dirty="0" smtClean="0">
                          <a:latin typeface="Arial Narrow" pitchFamily="34" charset="0"/>
                        </a:rPr>
                        <a:t> in </a:t>
                      </a:r>
                      <a:r>
                        <a:rPr lang="tr-TR" sz="2400" b="1" i="1" dirty="0" err="1" smtClean="0">
                          <a:latin typeface="Arial Narrow" pitchFamily="34" charset="0"/>
                        </a:rPr>
                        <a:t>infants</a:t>
                      </a:r>
                      <a:r>
                        <a:rPr lang="tr-TR" sz="2400" b="1" i="1" dirty="0" smtClean="0">
                          <a:latin typeface="Arial Narrow" pitchFamily="34" charset="0"/>
                        </a:rPr>
                        <a:t> </a:t>
                      </a:r>
                      <a:r>
                        <a:rPr lang="tr-TR" sz="2400" b="1" i="1" dirty="0" err="1" smtClean="0">
                          <a:latin typeface="Arial Narrow" pitchFamily="34" charset="0"/>
                        </a:rPr>
                        <a:t>whose</a:t>
                      </a:r>
                      <a:r>
                        <a:rPr lang="tr-TR" sz="2400" b="1" i="1" dirty="0" smtClean="0">
                          <a:latin typeface="Arial Narrow" pitchFamily="34" charset="0"/>
                        </a:rPr>
                        <a:t> </a:t>
                      </a:r>
                      <a:r>
                        <a:rPr lang="tr-TR" sz="2400" b="1" i="1" dirty="0" err="1" smtClean="0">
                          <a:latin typeface="Arial Narrow" pitchFamily="34" charset="0"/>
                        </a:rPr>
                        <a:t>mothers</a:t>
                      </a:r>
                      <a:r>
                        <a:rPr lang="tr-TR" sz="2400" b="1" i="1" dirty="0" smtClean="0">
                          <a:latin typeface="Arial Narrow" pitchFamily="34" charset="0"/>
                        </a:rPr>
                        <a:t> </a:t>
                      </a:r>
                      <a:r>
                        <a:rPr lang="tr-TR" sz="2400" b="1" i="1" dirty="0" err="1" smtClean="0">
                          <a:latin typeface="Arial Narrow" pitchFamily="34" charset="0"/>
                        </a:rPr>
                        <a:t>are</a:t>
                      </a:r>
                      <a:r>
                        <a:rPr lang="tr-TR" sz="2400" b="1" i="1" dirty="0" smtClean="0">
                          <a:latin typeface="Arial Narrow" pitchFamily="34" charset="0"/>
                        </a:rPr>
                        <a:t> </a:t>
                      </a:r>
                      <a:r>
                        <a:rPr lang="tr-TR" sz="2400" b="1" i="1" dirty="0" err="1" smtClean="0">
                          <a:latin typeface="Arial Narrow" pitchFamily="34" charset="0"/>
                        </a:rPr>
                        <a:t>nonimmune</a:t>
                      </a:r>
                      <a:endParaRPr lang="tr-TR" sz="2400" b="1" i="1" dirty="0">
                        <a:latin typeface="Arial Narrow" pitchFamily="34" charset="0"/>
                      </a:endParaRPr>
                    </a:p>
                  </a:txBody>
                  <a:tcPr/>
                </a:tc>
              </a:tr>
            </a:tbl>
          </a:graphicData>
        </a:graphic>
      </p:graphicFrame>
    </p:spTree>
    <p:extLst>
      <p:ext uri="{BB962C8B-B14F-4D97-AF65-F5344CB8AC3E}">
        <p14:creationId xmlns:p14="http://schemas.microsoft.com/office/powerpoint/2010/main" val="700573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i="1" dirty="0" err="1" smtClean="0">
                <a:solidFill>
                  <a:srgbClr val="C00000"/>
                </a:solidFill>
                <a:latin typeface="Arial Narrow" pitchFamily="34" charset="0"/>
              </a:rPr>
              <a:t>Tetanus</a:t>
            </a:r>
            <a:r>
              <a:rPr lang="tr-TR" b="1" i="1" dirty="0" smtClean="0">
                <a:solidFill>
                  <a:srgbClr val="C00000"/>
                </a:solidFill>
                <a:latin typeface="Arial Narrow" pitchFamily="34" charset="0"/>
              </a:rPr>
              <a:t/>
            </a:r>
            <a:br>
              <a:rPr lang="tr-TR" b="1" i="1" dirty="0" smtClean="0">
                <a:solidFill>
                  <a:srgbClr val="C00000"/>
                </a:solidFill>
                <a:latin typeface="Arial Narrow" pitchFamily="34" charset="0"/>
              </a:rPr>
            </a:br>
            <a:r>
              <a:rPr lang="tr-TR" b="1" i="1" dirty="0" err="1" smtClean="0">
                <a:solidFill>
                  <a:srgbClr val="C00000"/>
                </a:solidFill>
                <a:latin typeface="Arial Narrow" pitchFamily="34" charset="0"/>
              </a:rPr>
              <a:t>Diagnosis</a:t>
            </a:r>
            <a:endParaRPr lang="tr-TR" b="1" i="1" dirty="0">
              <a:solidFill>
                <a:srgbClr val="C00000"/>
              </a:solidFill>
              <a:latin typeface="Arial Narrow" pitchFamily="34" charset="0"/>
            </a:endParaRPr>
          </a:p>
        </p:txBody>
      </p:sp>
      <p:sp>
        <p:nvSpPr>
          <p:cNvPr id="3" name="İçerik Yer Tutucusu 2"/>
          <p:cNvSpPr>
            <a:spLocks noGrp="1"/>
          </p:cNvSpPr>
          <p:nvPr>
            <p:ph sz="half" idx="2"/>
          </p:nvPr>
        </p:nvSpPr>
        <p:spPr>
          <a:xfrm>
            <a:off x="251520" y="1920084"/>
            <a:ext cx="4244280" cy="4677267"/>
          </a:xfrm>
        </p:spPr>
        <p:txBody>
          <a:bodyPr>
            <a:normAutofit/>
          </a:bodyPr>
          <a:lstStyle/>
          <a:p>
            <a:r>
              <a:rPr lang="en-US" sz="2800" b="1" i="1" dirty="0">
                <a:solidFill>
                  <a:srgbClr val="000000"/>
                </a:solidFill>
                <a:latin typeface="Arial Narrow" pitchFamily="34" charset="0"/>
              </a:rPr>
              <a:t>Diagnosis is primarily by the </a:t>
            </a:r>
            <a:r>
              <a:rPr lang="en-US" sz="2800" b="1" i="1" dirty="0" smtClean="0">
                <a:solidFill>
                  <a:srgbClr val="000000"/>
                </a:solidFill>
                <a:latin typeface="Arial Narrow" pitchFamily="34" charset="0"/>
              </a:rPr>
              <a:t>clinical</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symptoms </a:t>
            </a:r>
            <a:r>
              <a:rPr lang="en-US" sz="2800" b="1" i="1" dirty="0">
                <a:solidFill>
                  <a:srgbClr val="000000"/>
                </a:solidFill>
                <a:latin typeface="Arial Narrow" pitchFamily="34" charset="0"/>
              </a:rPr>
              <a:t>(above). </a:t>
            </a:r>
            <a:endParaRPr lang="tr-TR" sz="2800" b="1" i="1" dirty="0" smtClean="0">
              <a:solidFill>
                <a:srgbClr val="000000"/>
              </a:solidFill>
              <a:latin typeface="Arial Narrow" pitchFamily="34" charset="0"/>
            </a:endParaRPr>
          </a:p>
          <a:p>
            <a:r>
              <a:rPr lang="en-US" sz="2800" b="1" i="1" dirty="0" smtClean="0">
                <a:solidFill>
                  <a:srgbClr val="000000"/>
                </a:solidFill>
                <a:latin typeface="Arial Narrow" pitchFamily="34" charset="0"/>
              </a:rPr>
              <a:t>The </a:t>
            </a:r>
            <a:r>
              <a:rPr lang="en-US" sz="2800" b="1" i="1" dirty="0">
                <a:solidFill>
                  <a:srgbClr val="000000"/>
                </a:solidFill>
                <a:latin typeface="Arial Narrow" pitchFamily="34" charset="0"/>
              </a:rPr>
              <a:t>wound may </a:t>
            </a:r>
            <a:r>
              <a:rPr lang="en-US" sz="2800" b="1" i="1" dirty="0" smtClean="0">
                <a:solidFill>
                  <a:srgbClr val="000000"/>
                </a:solidFill>
                <a:latin typeface="Arial Narrow" pitchFamily="34" charset="0"/>
              </a:rPr>
              <a:t>not</a:t>
            </a:r>
            <a:r>
              <a:rPr lang="tr-TR" sz="2800" b="1" i="1" dirty="0" smtClean="0">
                <a:solidFill>
                  <a:srgbClr val="000000"/>
                </a:solidFill>
                <a:latin typeface="Arial Narrow" pitchFamily="34" charset="0"/>
              </a:rPr>
              <a:t> be </a:t>
            </a:r>
            <a:r>
              <a:rPr lang="tr-TR" sz="2800" b="1" i="1" dirty="0" err="1">
                <a:solidFill>
                  <a:srgbClr val="000000"/>
                </a:solidFill>
                <a:latin typeface="Arial Narrow" pitchFamily="34" charset="0"/>
              </a:rPr>
              <a:t>obvious</a:t>
            </a:r>
            <a:r>
              <a:rPr lang="tr-TR" sz="2800" b="1" i="1" dirty="0" smtClean="0">
                <a:solidFill>
                  <a:srgbClr val="000000"/>
                </a:solidFill>
                <a:latin typeface="Arial Narrow" pitchFamily="34" charset="0"/>
              </a:rPr>
              <a:t>.</a:t>
            </a:r>
          </a:p>
          <a:p>
            <a:r>
              <a:rPr lang="en-US" sz="2800" b="1" i="1" dirty="0" smtClean="0">
                <a:solidFill>
                  <a:srgbClr val="000000"/>
                </a:solidFill>
                <a:latin typeface="Arial Narrow" pitchFamily="34" charset="0"/>
              </a:rPr>
              <a:t>C</a:t>
            </a:r>
            <a:r>
              <a:rPr lang="tr-TR" sz="2800" b="1" i="1" dirty="0" smtClean="0">
                <a:solidFill>
                  <a:srgbClr val="000000"/>
                </a:solidFill>
                <a:latin typeface="Arial Narrow" pitchFamily="34" charset="0"/>
              </a:rPr>
              <a:t>.</a:t>
            </a:r>
            <a:r>
              <a:rPr lang="en-US" sz="2800" b="1" i="1" dirty="0" smtClean="0">
                <a:solidFill>
                  <a:srgbClr val="000000"/>
                </a:solidFill>
                <a:latin typeface="Arial Narrow" pitchFamily="34" charset="0"/>
              </a:rPr>
              <a:t> </a:t>
            </a:r>
            <a:r>
              <a:rPr lang="en-US" sz="2800" b="1" i="1" dirty="0" err="1">
                <a:solidFill>
                  <a:srgbClr val="000000"/>
                </a:solidFill>
                <a:latin typeface="Arial Narrow" pitchFamily="34" charset="0"/>
              </a:rPr>
              <a:t>tetani</a:t>
            </a:r>
            <a:r>
              <a:rPr lang="en-US" sz="2800" b="1" i="1" dirty="0">
                <a:solidFill>
                  <a:srgbClr val="000000"/>
                </a:solidFill>
                <a:latin typeface="Arial Narrow" pitchFamily="34" charset="0"/>
              </a:rPr>
              <a:t> can be recovered from </a:t>
            </a:r>
            <a:r>
              <a:rPr lang="en-US" sz="2800" b="1" i="1" dirty="0" smtClean="0">
                <a:solidFill>
                  <a:srgbClr val="000000"/>
                </a:solidFill>
                <a:latin typeface="Arial Narrow" pitchFamily="34" charset="0"/>
              </a:rPr>
              <a:t>the</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wound </a:t>
            </a:r>
            <a:r>
              <a:rPr lang="en-US" sz="2800" b="1" i="1" dirty="0">
                <a:solidFill>
                  <a:srgbClr val="000000"/>
                </a:solidFill>
                <a:latin typeface="Arial Narrow" pitchFamily="34" charset="0"/>
              </a:rPr>
              <a:t>in only about one-third of </a:t>
            </a:r>
            <a:r>
              <a:rPr lang="en-US" sz="2800" b="1" i="1" dirty="0" smtClean="0">
                <a:solidFill>
                  <a:srgbClr val="000000"/>
                </a:solidFill>
                <a:latin typeface="Arial Narrow" pitchFamily="34" charset="0"/>
              </a:rPr>
              <a:t>the</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cases</a:t>
            </a:r>
            <a:r>
              <a:rPr lang="tr-TR" sz="2800" b="1" i="1" dirty="0" smtClean="0">
                <a:solidFill>
                  <a:srgbClr val="000000"/>
                </a:solidFill>
                <a:latin typeface="Arial Narrow" pitchFamily="34" charset="0"/>
              </a:rPr>
              <a:t>.</a:t>
            </a:r>
            <a:endParaRPr lang="tr-TR" sz="2800" b="1" i="1" dirty="0">
              <a:solidFill>
                <a:srgbClr val="000000"/>
              </a:solidFill>
              <a:latin typeface="Arial Narrow" pitchFamily="34" charset="0"/>
            </a:endParaRPr>
          </a:p>
        </p:txBody>
      </p:sp>
      <p:sp>
        <p:nvSpPr>
          <p:cNvPr id="4" name="İçerik Yer Tutucusu 3"/>
          <p:cNvSpPr>
            <a:spLocks noGrp="1"/>
          </p:cNvSpPr>
          <p:nvPr>
            <p:ph sz="quarter" idx="13"/>
          </p:nvPr>
        </p:nvSpPr>
        <p:spPr>
          <a:xfrm>
            <a:off x="4648200" y="1920084"/>
            <a:ext cx="4244280" cy="4749275"/>
          </a:xfrm>
        </p:spPr>
        <p:txBody>
          <a:bodyPr>
            <a:normAutofit fontScale="92500" lnSpcReduction="10000"/>
          </a:bodyPr>
          <a:lstStyle/>
          <a:p>
            <a:r>
              <a:rPr lang="en-US" sz="2800" b="1" i="1" dirty="0">
                <a:solidFill>
                  <a:srgbClr val="000000"/>
                </a:solidFill>
                <a:latin typeface="Arial Narrow" pitchFamily="34" charset="0"/>
              </a:rPr>
              <a:t>It is important for the clinician to </a:t>
            </a:r>
            <a:r>
              <a:rPr lang="en-US" sz="2800" b="1" i="1" dirty="0" smtClean="0">
                <a:solidFill>
                  <a:srgbClr val="000000"/>
                </a:solidFill>
                <a:latin typeface="Arial Narrow" pitchFamily="34" charset="0"/>
              </a:rPr>
              <a:t>be</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aware </a:t>
            </a:r>
            <a:r>
              <a:rPr lang="en-US" sz="2800" b="1" i="1" dirty="0">
                <a:solidFill>
                  <a:srgbClr val="000000"/>
                </a:solidFill>
                <a:latin typeface="Arial Narrow" pitchFamily="34" charset="0"/>
              </a:rPr>
              <a:t>that toxigenic strains of C</a:t>
            </a:r>
            <a:r>
              <a:rPr lang="tr-TR" sz="2800" b="1" i="1" dirty="0">
                <a:solidFill>
                  <a:srgbClr val="000000"/>
                </a:solidFill>
                <a:latin typeface="Arial Narrow" pitchFamily="34" charset="0"/>
              </a:rPr>
              <a:t>.</a:t>
            </a:r>
            <a:r>
              <a:rPr lang="en-US" sz="2800" b="1" i="1" dirty="0">
                <a:solidFill>
                  <a:srgbClr val="000000"/>
                </a:solidFill>
                <a:latin typeface="Arial Narrow" pitchFamily="34" charset="0"/>
              </a:rPr>
              <a:t> </a:t>
            </a:r>
            <a:r>
              <a:rPr lang="tr-TR" sz="2800" b="1" i="1" dirty="0" err="1">
                <a:solidFill>
                  <a:srgbClr val="000000"/>
                </a:solidFill>
                <a:latin typeface="Arial Narrow" pitchFamily="34" charset="0"/>
              </a:rPr>
              <a:t>t</a:t>
            </a:r>
            <a:r>
              <a:rPr lang="en-US" sz="2800" b="1" i="1" dirty="0" err="1" smtClean="0">
                <a:solidFill>
                  <a:srgbClr val="000000"/>
                </a:solidFill>
                <a:latin typeface="Arial Narrow" pitchFamily="34" charset="0"/>
              </a:rPr>
              <a:t>etani</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can </a:t>
            </a:r>
            <a:r>
              <a:rPr lang="en-US" sz="2800" b="1" i="1" dirty="0">
                <a:solidFill>
                  <a:srgbClr val="000000"/>
                </a:solidFill>
                <a:latin typeface="Arial Narrow" pitchFamily="34" charset="0"/>
              </a:rPr>
              <a:t>grow actively in the wound of </a:t>
            </a:r>
            <a:r>
              <a:rPr lang="en-US" sz="2800" b="1" i="1" dirty="0" smtClean="0">
                <a:solidFill>
                  <a:srgbClr val="000000"/>
                </a:solidFill>
                <a:latin typeface="Arial Narrow" pitchFamily="34" charset="0"/>
              </a:rPr>
              <a:t>an</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immunized</a:t>
            </a:r>
            <a:r>
              <a:rPr lang="tr-TR" sz="2800" b="1" i="1" dirty="0" smtClean="0">
                <a:solidFill>
                  <a:srgbClr val="000000"/>
                </a:solidFill>
                <a:latin typeface="Arial Narrow" pitchFamily="34" charset="0"/>
              </a:rPr>
              <a:t> </a:t>
            </a:r>
            <a:r>
              <a:rPr lang="tr-TR" sz="2800" b="1" i="1" dirty="0" err="1">
                <a:solidFill>
                  <a:srgbClr val="000000"/>
                </a:solidFill>
                <a:latin typeface="Arial Narrow" pitchFamily="34" charset="0"/>
              </a:rPr>
              <a:t>person</a:t>
            </a:r>
            <a:r>
              <a:rPr lang="tr-TR" sz="2800" b="1" i="1" dirty="0">
                <a:solidFill>
                  <a:srgbClr val="000000"/>
                </a:solidFill>
                <a:latin typeface="Arial Narrow" pitchFamily="34" charset="0"/>
              </a:rPr>
              <a:t>.</a:t>
            </a:r>
          </a:p>
          <a:p>
            <a:r>
              <a:rPr lang="tr-TR" sz="2800" b="1" i="1" dirty="0" err="1">
                <a:solidFill>
                  <a:srgbClr val="000000"/>
                </a:solidFill>
                <a:latin typeface="Arial Narrow" pitchFamily="34" charset="0"/>
              </a:rPr>
              <a:t>Numerous</a:t>
            </a:r>
            <a:r>
              <a:rPr lang="tr-TR" sz="2800" b="1" i="1" dirty="0">
                <a:solidFill>
                  <a:srgbClr val="000000"/>
                </a:solidFill>
                <a:latin typeface="Arial Narrow" pitchFamily="34" charset="0"/>
              </a:rPr>
              <a:t> </a:t>
            </a:r>
            <a:r>
              <a:rPr lang="tr-TR" sz="2800" b="1" i="1" dirty="0" err="1" smtClean="0">
                <a:solidFill>
                  <a:srgbClr val="000000"/>
                </a:solidFill>
                <a:latin typeface="Arial Narrow" pitchFamily="34" charset="0"/>
              </a:rPr>
              <a:t>syndromes</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including</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rabies</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and </a:t>
            </a:r>
            <a:r>
              <a:rPr lang="en-US" sz="2800" b="1" i="1" dirty="0">
                <a:solidFill>
                  <a:srgbClr val="000000"/>
                </a:solidFill>
                <a:latin typeface="Arial Narrow" pitchFamily="34" charset="0"/>
              </a:rPr>
              <a:t>meningitis, have symptoms </a:t>
            </a:r>
            <a:r>
              <a:rPr lang="en-US" sz="2800" b="1" i="1" dirty="0" smtClean="0">
                <a:solidFill>
                  <a:srgbClr val="000000"/>
                </a:solidFill>
                <a:latin typeface="Arial Narrow" pitchFamily="34" charset="0"/>
              </a:rPr>
              <a:t>similar</a:t>
            </a:r>
            <a:r>
              <a:rPr lang="tr-TR" sz="2800" b="1" i="1" dirty="0" smtClean="0">
                <a:solidFill>
                  <a:srgbClr val="000000"/>
                </a:solidFill>
                <a:latin typeface="Arial Narrow" pitchFamily="34" charset="0"/>
              </a:rPr>
              <a:t> t</a:t>
            </a:r>
            <a:r>
              <a:rPr lang="en-US" sz="2800" b="1" i="1" dirty="0" smtClean="0">
                <a:solidFill>
                  <a:srgbClr val="000000"/>
                </a:solidFill>
                <a:latin typeface="Arial Narrow" pitchFamily="34" charset="0"/>
              </a:rPr>
              <a:t>o </a:t>
            </a:r>
            <a:r>
              <a:rPr lang="en-US" sz="2800" b="1" i="1" dirty="0">
                <a:solidFill>
                  <a:srgbClr val="000000"/>
                </a:solidFill>
                <a:latin typeface="Arial Narrow" pitchFamily="34" charset="0"/>
              </a:rPr>
              <a:t>those of tetanus and must be</a:t>
            </a:r>
            <a:r>
              <a:rPr lang="tr-TR" sz="2800" b="1" i="1" dirty="0">
                <a:solidFill>
                  <a:srgbClr val="000000"/>
                </a:solidFill>
                <a:latin typeface="Arial Narrow" pitchFamily="34" charset="0"/>
              </a:rPr>
              <a:t> </a:t>
            </a:r>
            <a:r>
              <a:rPr lang="en-US" sz="2800" b="1" i="1" dirty="0">
                <a:solidFill>
                  <a:srgbClr val="000000"/>
                </a:solidFill>
                <a:latin typeface="Arial Narrow" pitchFamily="34" charset="0"/>
              </a:rPr>
              <a:t>considered in the differential </a:t>
            </a:r>
            <a:r>
              <a:rPr lang="tr-TR" sz="2800" b="1" i="1" dirty="0">
                <a:solidFill>
                  <a:srgbClr val="000000"/>
                </a:solidFill>
                <a:latin typeface="Arial Narrow" pitchFamily="34" charset="0"/>
              </a:rPr>
              <a:t>d</a:t>
            </a:r>
            <a:r>
              <a:rPr lang="en-US" sz="2800" b="1" i="1" dirty="0" err="1">
                <a:solidFill>
                  <a:srgbClr val="000000"/>
                </a:solidFill>
                <a:latin typeface="Arial Narrow" pitchFamily="34" charset="0"/>
              </a:rPr>
              <a:t>iagnosis</a:t>
            </a:r>
            <a:r>
              <a:rPr lang="en-US" sz="2800" b="1" i="1" dirty="0">
                <a:solidFill>
                  <a:srgbClr val="000000"/>
                </a:solidFill>
                <a:latin typeface="Arial Narrow" pitchFamily="34" charset="0"/>
              </a:rPr>
              <a:t>.</a:t>
            </a:r>
            <a:endParaRPr lang="tr-TR" i="1" dirty="0">
              <a:latin typeface="Arial Narrow" pitchFamily="34" charset="0"/>
            </a:endParaRPr>
          </a:p>
          <a:p>
            <a:endParaRPr lang="tr-TR" dirty="0"/>
          </a:p>
        </p:txBody>
      </p:sp>
    </p:spTree>
    <p:extLst>
      <p:ext uri="{BB962C8B-B14F-4D97-AF65-F5344CB8AC3E}">
        <p14:creationId xmlns:p14="http://schemas.microsoft.com/office/powerpoint/2010/main" val="3763936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800" b="1" i="1" dirty="0" err="1" smtClean="0">
                <a:solidFill>
                  <a:srgbClr val="C00000"/>
                </a:solidFill>
                <a:latin typeface="Arial Narrow" pitchFamily="34" charset="0"/>
              </a:rPr>
              <a:t>Tetanus</a:t>
            </a:r>
            <a:r>
              <a:rPr lang="tr-TR" sz="4800" b="1" i="1" dirty="0" smtClean="0">
                <a:solidFill>
                  <a:srgbClr val="C00000"/>
                </a:solidFill>
                <a:latin typeface="Arial Narrow" pitchFamily="34" charset="0"/>
              </a:rPr>
              <a:t/>
            </a:r>
            <a:br>
              <a:rPr lang="tr-TR" sz="4800" b="1" i="1" dirty="0" smtClean="0">
                <a:solidFill>
                  <a:srgbClr val="C00000"/>
                </a:solidFill>
                <a:latin typeface="Arial Narrow" pitchFamily="34" charset="0"/>
              </a:rPr>
            </a:br>
            <a:r>
              <a:rPr lang="tr-TR" sz="4800" b="1" i="1" dirty="0" err="1" smtClean="0">
                <a:solidFill>
                  <a:srgbClr val="C00000"/>
                </a:solidFill>
                <a:latin typeface="Arial Narrow" pitchFamily="34" charset="0"/>
              </a:rPr>
              <a:t>Immunity</a:t>
            </a:r>
            <a:endParaRPr lang="tr-TR" sz="4800" i="1" dirty="0">
              <a:solidFill>
                <a:srgbClr val="C00000"/>
              </a:solidFill>
              <a:latin typeface="Arial Narrow" pitchFamily="34" charset="0"/>
            </a:endParaRPr>
          </a:p>
        </p:txBody>
      </p:sp>
      <p:sp>
        <p:nvSpPr>
          <p:cNvPr id="3" name="İçerik Yer Tutucusu 2"/>
          <p:cNvSpPr>
            <a:spLocks noGrp="1"/>
          </p:cNvSpPr>
          <p:nvPr>
            <p:ph sz="half" idx="2"/>
          </p:nvPr>
        </p:nvSpPr>
        <p:spPr>
          <a:xfrm>
            <a:off x="4964968" y="1988840"/>
            <a:ext cx="4038600" cy="4525963"/>
          </a:xfrm>
        </p:spPr>
        <p:txBody>
          <a:bodyPr>
            <a:normAutofit/>
          </a:bodyPr>
          <a:lstStyle/>
          <a:p>
            <a:pPr>
              <a:buFont typeface="Wingdings" pitchFamily="2" charset="2"/>
              <a:buChar char="Ø"/>
            </a:pPr>
            <a:r>
              <a:rPr lang="tr-TR" sz="2800" i="1" dirty="0" err="1" smtClean="0">
                <a:solidFill>
                  <a:srgbClr val="000000"/>
                </a:solidFill>
                <a:latin typeface="Arial Narrow" pitchFamily="34" charset="0"/>
              </a:rPr>
              <a:t>Humoral</a:t>
            </a:r>
            <a:r>
              <a:rPr lang="tr-TR" sz="2800" i="1" dirty="0" smtClean="0">
                <a:solidFill>
                  <a:srgbClr val="000000"/>
                </a:solidFill>
                <a:latin typeface="Arial Narrow" pitchFamily="34" charset="0"/>
              </a:rPr>
              <a:t> </a:t>
            </a:r>
            <a:r>
              <a:rPr lang="tr-TR" sz="2800" i="1" dirty="0" err="1" smtClean="0">
                <a:solidFill>
                  <a:srgbClr val="000000"/>
                </a:solidFill>
                <a:latin typeface="Arial Narrow" pitchFamily="34" charset="0"/>
              </a:rPr>
              <a:t>immunity</a:t>
            </a:r>
            <a:r>
              <a:rPr lang="tr-TR" sz="2800" i="1" dirty="0" smtClean="0">
                <a:solidFill>
                  <a:srgbClr val="000000"/>
                </a:solidFill>
                <a:latin typeface="Arial Narrow" pitchFamily="34" charset="0"/>
              </a:rPr>
              <a:t> </a:t>
            </a:r>
          </a:p>
          <a:p>
            <a:pPr lvl="1">
              <a:buFont typeface="Wingdings" pitchFamily="2" charset="2"/>
              <a:buChar char="Ø"/>
            </a:pPr>
            <a:r>
              <a:rPr lang="tr-TR" i="1" dirty="0" err="1" smtClean="0">
                <a:solidFill>
                  <a:srgbClr val="000000"/>
                </a:solidFill>
                <a:latin typeface="Arial Narrow" pitchFamily="34" charset="0"/>
              </a:rPr>
              <a:t>antitoxin</a:t>
            </a:r>
            <a:endParaRPr lang="tr-TR" i="1" dirty="0" smtClean="0">
              <a:solidFill>
                <a:srgbClr val="000000"/>
              </a:solidFill>
              <a:latin typeface="Arial Narrow" pitchFamily="34" charset="0"/>
            </a:endParaRPr>
          </a:p>
          <a:p>
            <a:pPr>
              <a:buFont typeface="Wingdings" pitchFamily="2" charset="2"/>
              <a:buChar char="Ø"/>
            </a:pPr>
            <a:r>
              <a:rPr lang="tr-TR" sz="2800" i="1" dirty="0" smtClean="0">
                <a:solidFill>
                  <a:srgbClr val="000000"/>
                </a:solidFill>
                <a:latin typeface="Arial Narrow" pitchFamily="34" charset="0"/>
              </a:rPr>
              <a:t>Active </a:t>
            </a:r>
            <a:r>
              <a:rPr lang="tr-TR" sz="2800" i="1" dirty="0" err="1">
                <a:solidFill>
                  <a:srgbClr val="000000"/>
                </a:solidFill>
                <a:latin typeface="Arial Narrow" pitchFamily="34" charset="0"/>
              </a:rPr>
              <a:t>immunity</a:t>
            </a:r>
            <a:r>
              <a:rPr lang="tr-TR" sz="2800" i="1" dirty="0">
                <a:solidFill>
                  <a:srgbClr val="000000"/>
                </a:solidFill>
                <a:latin typeface="Arial Narrow" pitchFamily="34" charset="0"/>
              </a:rPr>
              <a:t> </a:t>
            </a:r>
            <a:endParaRPr lang="tr-TR" sz="2800" i="1" dirty="0" smtClean="0">
              <a:solidFill>
                <a:srgbClr val="000000"/>
              </a:solidFill>
              <a:latin typeface="Arial Narrow" pitchFamily="34" charset="0"/>
            </a:endParaRPr>
          </a:p>
          <a:p>
            <a:pPr lvl="1">
              <a:buFont typeface="Wingdings" pitchFamily="2" charset="2"/>
              <a:buChar char="Ø"/>
            </a:pPr>
            <a:r>
              <a:rPr lang="tr-TR" i="1" dirty="0" err="1" smtClean="0">
                <a:solidFill>
                  <a:srgbClr val="000000"/>
                </a:solidFill>
                <a:latin typeface="Arial Narrow" pitchFamily="34" charset="0"/>
              </a:rPr>
              <a:t>tetanus</a:t>
            </a:r>
            <a:r>
              <a:rPr lang="tr-TR" i="1" dirty="0" smtClean="0">
                <a:solidFill>
                  <a:srgbClr val="000000"/>
                </a:solidFill>
                <a:latin typeface="Arial Narrow" pitchFamily="34" charset="0"/>
              </a:rPr>
              <a:t> </a:t>
            </a:r>
            <a:r>
              <a:rPr lang="tr-TR" i="1" dirty="0" err="1">
                <a:solidFill>
                  <a:srgbClr val="000000"/>
                </a:solidFill>
                <a:latin typeface="Arial Narrow" pitchFamily="34" charset="0"/>
              </a:rPr>
              <a:t>toxoid</a:t>
            </a:r>
            <a:endParaRPr lang="tr-TR" i="1" dirty="0">
              <a:latin typeface="Arial Narrow" pitchFamily="34" charset="0"/>
            </a:endParaRPr>
          </a:p>
        </p:txBody>
      </p:sp>
      <p:sp>
        <p:nvSpPr>
          <p:cNvPr id="4" name="İçerik Yer Tutucusu 3"/>
          <p:cNvSpPr>
            <a:spLocks noGrp="1"/>
          </p:cNvSpPr>
          <p:nvPr>
            <p:ph sz="quarter" idx="13"/>
          </p:nvPr>
        </p:nvSpPr>
        <p:spPr>
          <a:xfrm>
            <a:off x="140432" y="1844824"/>
            <a:ext cx="4824536" cy="4434840"/>
          </a:xfrm>
        </p:spPr>
        <p:txBody>
          <a:bodyPr>
            <a:normAutofit/>
          </a:bodyPr>
          <a:lstStyle/>
          <a:p>
            <a:pPr marL="0" indent="0" algn="ctr">
              <a:buNone/>
            </a:pPr>
            <a:r>
              <a:rPr lang="tr-TR" sz="2800" i="1" dirty="0" err="1" smtClean="0">
                <a:solidFill>
                  <a:srgbClr val="C00000"/>
                </a:solidFill>
                <a:latin typeface="Arial Narrow" pitchFamily="34" charset="0"/>
              </a:rPr>
              <a:t>Vaccination</a:t>
            </a:r>
            <a:endParaRPr lang="tr-TR" sz="2800" i="1" dirty="0" smtClean="0">
              <a:solidFill>
                <a:srgbClr val="C00000"/>
              </a:solidFill>
              <a:latin typeface="Arial Narrow" pitchFamily="34" charset="0"/>
            </a:endParaRPr>
          </a:p>
          <a:p>
            <a:pPr>
              <a:buFont typeface="Wingdings" pitchFamily="2" charset="2"/>
              <a:buChar char="Ø"/>
            </a:pPr>
            <a:r>
              <a:rPr lang="tr-TR" sz="2800" i="1" dirty="0" err="1">
                <a:solidFill>
                  <a:srgbClr val="000000"/>
                </a:solidFill>
                <a:latin typeface="Arial Narrow" pitchFamily="34" charset="0"/>
              </a:rPr>
              <a:t>tetanus</a:t>
            </a:r>
            <a:r>
              <a:rPr lang="tr-TR" sz="2800" i="1" dirty="0">
                <a:solidFill>
                  <a:srgbClr val="000000"/>
                </a:solidFill>
                <a:latin typeface="Arial Narrow" pitchFamily="34" charset="0"/>
              </a:rPr>
              <a:t> </a:t>
            </a:r>
            <a:r>
              <a:rPr lang="tr-TR" sz="2800" i="1" dirty="0" err="1">
                <a:solidFill>
                  <a:srgbClr val="000000"/>
                </a:solidFill>
                <a:latin typeface="Arial Narrow" pitchFamily="34" charset="0"/>
              </a:rPr>
              <a:t>toxoid</a:t>
            </a:r>
            <a:endParaRPr lang="tr-TR" sz="2800" i="1" dirty="0">
              <a:solidFill>
                <a:srgbClr val="000000"/>
              </a:solidFill>
              <a:latin typeface="Arial Narrow" pitchFamily="34" charset="0"/>
            </a:endParaRPr>
          </a:p>
          <a:p>
            <a:pPr lvl="1">
              <a:buFont typeface="Wingdings" pitchFamily="2" charset="2"/>
              <a:buChar char="Ø"/>
            </a:pPr>
            <a:r>
              <a:rPr lang="tr-TR" i="1" dirty="0" err="1" smtClean="0">
                <a:solidFill>
                  <a:srgbClr val="000000"/>
                </a:solidFill>
                <a:latin typeface="Arial Narrow" pitchFamily="34" charset="0"/>
              </a:rPr>
              <a:t>Antigenic</a:t>
            </a:r>
            <a:endParaRPr lang="tr-TR" i="1" dirty="0" smtClean="0">
              <a:solidFill>
                <a:srgbClr val="000000"/>
              </a:solidFill>
              <a:latin typeface="Arial Narrow" pitchFamily="34" charset="0"/>
            </a:endParaRPr>
          </a:p>
          <a:p>
            <a:pPr lvl="1">
              <a:buFont typeface="Wingdings" pitchFamily="2" charset="2"/>
              <a:buChar char="Ø"/>
            </a:pPr>
            <a:r>
              <a:rPr lang="tr-TR" i="1" dirty="0" err="1" smtClean="0">
                <a:solidFill>
                  <a:srgbClr val="000000"/>
                </a:solidFill>
                <a:latin typeface="Arial Narrow" pitchFamily="34" charset="0"/>
              </a:rPr>
              <a:t>no</a:t>
            </a:r>
            <a:r>
              <a:rPr lang="tr-TR" i="1" dirty="0" smtClean="0">
                <a:solidFill>
                  <a:srgbClr val="000000"/>
                </a:solidFill>
                <a:latin typeface="Arial Narrow" pitchFamily="34" charset="0"/>
              </a:rPr>
              <a:t> </a:t>
            </a:r>
            <a:r>
              <a:rPr lang="tr-TR" i="1" dirty="0" err="1">
                <a:solidFill>
                  <a:srgbClr val="000000"/>
                </a:solidFill>
                <a:latin typeface="Arial Narrow" pitchFamily="34" charset="0"/>
              </a:rPr>
              <a:t>exotoxic</a:t>
            </a:r>
            <a:r>
              <a:rPr lang="tr-TR" i="1" dirty="0">
                <a:solidFill>
                  <a:srgbClr val="000000"/>
                </a:solidFill>
                <a:latin typeface="Arial Narrow" pitchFamily="34" charset="0"/>
              </a:rPr>
              <a:t> </a:t>
            </a:r>
            <a:r>
              <a:rPr lang="tr-TR" i="1" dirty="0" err="1">
                <a:solidFill>
                  <a:srgbClr val="000000"/>
                </a:solidFill>
                <a:latin typeface="Arial Narrow" pitchFamily="34" charset="0"/>
              </a:rPr>
              <a:t>activity</a:t>
            </a:r>
            <a:endParaRPr lang="tr-TR" i="1" dirty="0">
              <a:latin typeface="Arial Narrow" pitchFamily="34" charset="0"/>
            </a:endParaRPr>
          </a:p>
          <a:p>
            <a:pPr>
              <a:buFont typeface="Wingdings" pitchFamily="2" charset="2"/>
              <a:buChar char="Ø"/>
            </a:pPr>
            <a:r>
              <a:rPr lang="tr-TR" sz="2800" i="1" dirty="0" err="1" smtClean="0">
                <a:solidFill>
                  <a:srgbClr val="000000"/>
                </a:solidFill>
                <a:latin typeface="Arial Narrow" pitchFamily="34" charset="0"/>
              </a:rPr>
              <a:t>İnfant</a:t>
            </a:r>
            <a:endParaRPr lang="tr-TR" sz="2800" i="1" dirty="0" smtClean="0">
              <a:solidFill>
                <a:srgbClr val="000000"/>
              </a:solidFill>
              <a:latin typeface="Arial Narrow" pitchFamily="34" charset="0"/>
            </a:endParaRPr>
          </a:p>
          <a:p>
            <a:pPr lvl="1">
              <a:buFont typeface="Wingdings" pitchFamily="2" charset="2"/>
              <a:buChar char="Ø"/>
            </a:pPr>
            <a:r>
              <a:rPr lang="tr-TR" i="1" dirty="0" smtClean="0">
                <a:solidFill>
                  <a:srgbClr val="000000"/>
                </a:solidFill>
                <a:latin typeface="Arial Narrow" pitchFamily="34" charset="0"/>
              </a:rPr>
              <a:t>DPT </a:t>
            </a:r>
            <a:r>
              <a:rPr lang="tr-TR" i="1" dirty="0">
                <a:solidFill>
                  <a:srgbClr val="000000"/>
                </a:solidFill>
                <a:latin typeface="Arial Narrow" pitchFamily="34" charset="0"/>
              </a:rPr>
              <a:t>(</a:t>
            </a:r>
            <a:r>
              <a:rPr lang="tr-TR" i="1" dirty="0" err="1">
                <a:solidFill>
                  <a:srgbClr val="000000"/>
                </a:solidFill>
                <a:latin typeface="Arial Narrow" pitchFamily="34" charset="0"/>
              </a:rPr>
              <a:t>diptheria</a:t>
            </a:r>
            <a:r>
              <a:rPr lang="tr-TR" i="1" dirty="0">
                <a:solidFill>
                  <a:srgbClr val="000000"/>
                </a:solidFill>
                <a:latin typeface="Arial Narrow" pitchFamily="34" charset="0"/>
              </a:rPr>
              <a:t>, </a:t>
            </a:r>
            <a:r>
              <a:rPr lang="tr-TR" i="1" dirty="0" err="1">
                <a:solidFill>
                  <a:srgbClr val="000000"/>
                </a:solidFill>
                <a:latin typeface="Arial Narrow" pitchFamily="34" charset="0"/>
              </a:rPr>
              <a:t>pertussis</a:t>
            </a:r>
            <a:r>
              <a:rPr lang="tr-TR" i="1" dirty="0">
                <a:solidFill>
                  <a:srgbClr val="000000"/>
                </a:solidFill>
                <a:latin typeface="Arial Narrow" pitchFamily="34" charset="0"/>
              </a:rPr>
              <a:t>, </a:t>
            </a:r>
            <a:r>
              <a:rPr lang="tr-TR" i="1" dirty="0" err="1">
                <a:solidFill>
                  <a:srgbClr val="000000"/>
                </a:solidFill>
                <a:latin typeface="Arial Narrow" pitchFamily="34" charset="0"/>
              </a:rPr>
              <a:t>tetanus</a:t>
            </a:r>
            <a:r>
              <a:rPr lang="tr-TR" i="1" dirty="0">
                <a:solidFill>
                  <a:srgbClr val="000000"/>
                </a:solidFill>
                <a:latin typeface="Arial Narrow" pitchFamily="34" charset="0"/>
              </a:rPr>
              <a:t>)</a:t>
            </a:r>
          </a:p>
          <a:p>
            <a:pPr marL="0" indent="0">
              <a:buNone/>
            </a:pPr>
            <a:endParaRPr lang="tr-TR" i="1" dirty="0">
              <a:latin typeface="Arial Narrow" pitchFamily="34" charset="0"/>
            </a:endParaRPr>
          </a:p>
        </p:txBody>
      </p:sp>
    </p:spTree>
    <p:extLst>
      <p:ext uri="{BB962C8B-B14F-4D97-AF65-F5344CB8AC3E}">
        <p14:creationId xmlns:p14="http://schemas.microsoft.com/office/powerpoint/2010/main" val="165317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800" b="1" i="1" dirty="0" err="1" smtClean="0">
                <a:solidFill>
                  <a:srgbClr val="C10000"/>
                </a:solidFill>
                <a:latin typeface="Arial Narrow" pitchFamily="34" charset="0"/>
              </a:rPr>
              <a:t>Tetanus</a:t>
            </a:r>
            <a:r>
              <a:rPr lang="tr-TR" sz="4800" b="1" i="1" dirty="0" smtClean="0">
                <a:solidFill>
                  <a:srgbClr val="C10000"/>
                </a:solidFill>
                <a:latin typeface="Arial Narrow" pitchFamily="34" charset="0"/>
              </a:rPr>
              <a:t/>
            </a:r>
            <a:br>
              <a:rPr lang="tr-TR" sz="4800" b="1" i="1" dirty="0" smtClean="0">
                <a:solidFill>
                  <a:srgbClr val="C10000"/>
                </a:solidFill>
                <a:latin typeface="Arial Narrow" pitchFamily="34" charset="0"/>
              </a:rPr>
            </a:br>
            <a:r>
              <a:rPr lang="tr-TR" sz="4800" b="1" i="1" dirty="0" err="1" smtClean="0">
                <a:solidFill>
                  <a:srgbClr val="C10000"/>
                </a:solidFill>
                <a:latin typeface="Arial Narrow" pitchFamily="34" charset="0"/>
              </a:rPr>
              <a:t>Prevention</a:t>
            </a:r>
            <a:r>
              <a:rPr lang="tr-TR" sz="4800" b="1" i="1" dirty="0" smtClean="0">
                <a:solidFill>
                  <a:srgbClr val="C10000"/>
                </a:solidFill>
                <a:latin typeface="Arial Narrow" pitchFamily="34" charset="0"/>
              </a:rPr>
              <a:t> </a:t>
            </a:r>
            <a:r>
              <a:rPr lang="tr-TR" sz="4800" b="1" i="1" dirty="0" err="1">
                <a:solidFill>
                  <a:srgbClr val="C10000"/>
                </a:solidFill>
                <a:latin typeface="Arial Narrow" pitchFamily="34" charset="0"/>
              </a:rPr>
              <a:t>and</a:t>
            </a:r>
            <a:r>
              <a:rPr lang="tr-TR" sz="4800" b="1" i="1" dirty="0">
                <a:solidFill>
                  <a:srgbClr val="C10000"/>
                </a:solidFill>
                <a:latin typeface="Arial Narrow" pitchFamily="34" charset="0"/>
              </a:rPr>
              <a:t> </a:t>
            </a:r>
            <a:r>
              <a:rPr lang="tr-TR" sz="4800" b="1" i="1" dirty="0" err="1">
                <a:solidFill>
                  <a:srgbClr val="C10000"/>
                </a:solidFill>
                <a:latin typeface="Arial Narrow" pitchFamily="34" charset="0"/>
              </a:rPr>
              <a:t>treatment</a:t>
            </a:r>
            <a:endParaRPr lang="tr-TR" sz="4800" i="1" dirty="0">
              <a:latin typeface="Arial Narrow" pitchFamily="34" charset="0"/>
            </a:endParaRPr>
          </a:p>
        </p:txBody>
      </p:sp>
      <p:sp>
        <p:nvSpPr>
          <p:cNvPr id="4" name="İçerik Yer Tutucusu 3"/>
          <p:cNvSpPr>
            <a:spLocks noGrp="1"/>
          </p:cNvSpPr>
          <p:nvPr>
            <p:ph sz="half" idx="2"/>
          </p:nvPr>
        </p:nvSpPr>
        <p:spPr>
          <a:xfrm>
            <a:off x="107504" y="2090504"/>
            <a:ext cx="4536504" cy="4650864"/>
          </a:xfrm>
        </p:spPr>
        <p:txBody>
          <a:bodyPr>
            <a:normAutofit/>
          </a:bodyPr>
          <a:lstStyle/>
          <a:p>
            <a:pPr>
              <a:buFont typeface="Wingdings" pitchFamily="2" charset="2"/>
              <a:buChar char="Ø"/>
            </a:pPr>
            <a:r>
              <a:rPr lang="tr-TR" b="1" i="1" dirty="0">
                <a:latin typeface="Arial Narrow" pitchFamily="34" charset="0"/>
              </a:rPr>
              <a:t>Active </a:t>
            </a:r>
            <a:r>
              <a:rPr lang="tr-TR" b="1" i="1" dirty="0" err="1">
                <a:latin typeface="Arial Narrow" pitchFamily="34" charset="0"/>
              </a:rPr>
              <a:t>immunization</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a:latin typeface="Arial Narrow" pitchFamily="34" charset="0"/>
              </a:rPr>
              <a:t>tetanus</a:t>
            </a:r>
            <a:r>
              <a:rPr lang="tr-TR" b="1" i="1" dirty="0">
                <a:latin typeface="Arial Narrow" pitchFamily="34" charset="0"/>
              </a:rPr>
              <a:t> </a:t>
            </a:r>
            <a:r>
              <a:rPr lang="tr-TR" b="1" i="1" dirty="0" err="1">
                <a:latin typeface="Arial Narrow" pitchFamily="34" charset="0"/>
              </a:rPr>
              <a:t>toxoid</a:t>
            </a:r>
            <a:endParaRPr lang="tr-TR" b="1" i="1" dirty="0">
              <a:latin typeface="Arial Narrow" pitchFamily="34" charset="0"/>
            </a:endParaRPr>
          </a:p>
          <a:p>
            <a:pPr>
              <a:buFont typeface="Wingdings" pitchFamily="2" charset="2"/>
              <a:buChar char="Ø"/>
            </a:pPr>
            <a:r>
              <a:rPr lang="tr-TR" b="1" i="1" dirty="0" err="1" smtClean="0">
                <a:latin typeface="Arial Narrow" pitchFamily="34" charset="0"/>
              </a:rPr>
              <a:t>Wound</a:t>
            </a:r>
            <a:r>
              <a:rPr lang="tr-TR" b="1" i="1" dirty="0" smtClean="0">
                <a:latin typeface="Arial Narrow" pitchFamily="34" charset="0"/>
              </a:rPr>
              <a:t> </a:t>
            </a:r>
            <a:r>
              <a:rPr lang="tr-TR" b="1" i="1" dirty="0" err="1">
                <a:latin typeface="Arial Narrow" pitchFamily="34" charset="0"/>
              </a:rPr>
              <a:t>toilet</a:t>
            </a:r>
            <a:r>
              <a:rPr lang="tr-TR" b="1" i="1" dirty="0">
                <a:latin typeface="Arial Narrow" pitchFamily="34" charset="0"/>
              </a:rPr>
              <a:t> </a:t>
            </a:r>
            <a:r>
              <a:rPr lang="tr-TR" b="1" i="1" dirty="0" err="1">
                <a:latin typeface="Arial Narrow" pitchFamily="34" charset="0"/>
              </a:rPr>
              <a:t>and</a:t>
            </a:r>
            <a:r>
              <a:rPr lang="tr-TR" b="1" i="1" dirty="0">
                <a:latin typeface="Arial Narrow" pitchFamily="34" charset="0"/>
              </a:rPr>
              <a:t> </a:t>
            </a:r>
            <a:r>
              <a:rPr lang="tr-TR" b="1" i="1" dirty="0" err="1" smtClean="0">
                <a:latin typeface="Arial Narrow" pitchFamily="34" charset="0"/>
              </a:rPr>
              <a:t>active</a:t>
            </a:r>
            <a:r>
              <a:rPr lang="tr-TR" b="1" i="1" dirty="0" smtClean="0">
                <a:latin typeface="Arial Narrow" pitchFamily="34" charset="0"/>
              </a:rPr>
              <a:t> / </a:t>
            </a:r>
            <a:r>
              <a:rPr lang="tr-TR" b="1" i="1" dirty="0" err="1" smtClean="0">
                <a:latin typeface="Arial Narrow" pitchFamily="34" charset="0"/>
              </a:rPr>
              <a:t>passive</a:t>
            </a:r>
            <a:r>
              <a:rPr lang="tr-TR" b="1" i="1" dirty="0" smtClean="0">
                <a:latin typeface="Arial Narrow" pitchFamily="34" charset="0"/>
              </a:rPr>
              <a:t> </a:t>
            </a:r>
            <a:r>
              <a:rPr lang="tr-TR" b="1" i="1" dirty="0" err="1" smtClean="0">
                <a:latin typeface="Arial Narrow" pitchFamily="34" charset="0"/>
              </a:rPr>
              <a:t>immunization</a:t>
            </a:r>
            <a:r>
              <a:rPr lang="tr-TR" b="1" i="1" dirty="0" smtClean="0">
                <a:latin typeface="Arial Narrow" pitchFamily="34" charset="0"/>
              </a:rPr>
              <a:t> of </a:t>
            </a:r>
            <a:r>
              <a:rPr lang="tr-TR" b="1" i="1" dirty="0">
                <a:latin typeface="Arial Narrow" pitchFamily="34" charset="0"/>
              </a:rPr>
              <a:t>‘risk’ </a:t>
            </a:r>
            <a:r>
              <a:rPr lang="tr-TR" b="1" i="1" dirty="0" err="1">
                <a:latin typeface="Arial Narrow" pitchFamily="34" charset="0"/>
              </a:rPr>
              <a:t>injuries</a:t>
            </a:r>
            <a:endParaRPr lang="tr-TR" b="1" i="1" dirty="0">
              <a:latin typeface="Arial Narrow" pitchFamily="34" charset="0"/>
            </a:endParaRPr>
          </a:p>
          <a:p>
            <a:pPr lvl="1">
              <a:buFont typeface="Wingdings" pitchFamily="2" charset="2"/>
              <a:buChar char="Ø"/>
            </a:pPr>
            <a:r>
              <a:rPr lang="tr-TR" b="1" i="1" dirty="0" err="1" smtClean="0">
                <a:latin typeface="Arial Narrow" pitchFamily="34" charset="0"/>
              </a:rPr>
              <a:t>management</a:t>
            </a:r>
            <a:r>
              <a:rPr lang="tr-TR" b="1" i="1" dirty="0" smtClean="0">
                <a:latin typeface="Arial Narrow" pitchFamily="34" charset="0"/>
              </a:rPr>
              <a:t> </a:t>
            </a:r>
            <a:r>
              <a:rPr lang="tr-TR" b="1" i="1" dirty="0">
                <a:latin typeface="Arial Narrow" pitchFamily="34" charset="0"/>
              </a:rPr>
              <a:t>of </a:t>
            </a:r>
            <a:r>
              <a:rPr lang="tr-TR" b="1" i="1" dirty="0" err="1" smtClean="0">
                <a:latin typeface="Arial Narrow" pitchFamily="34" charset="0"/>
              </a:rPr>
              <a:t>wound</a:t>
            </a:r>
            <a:endParaRPr lang="tr-TR" b="1" i="1" dirty="0" smtClean="0">
              <a:latin typeface="Arial Narrow" pitchFamily="34" charset="0"/>
            </a:endParaRPr>
          </a:p>
          <a:p>
            <a:pPr lvl="1">
              <a:buFont typeface="Wingdings" pitchFamily="2" charset="2"/>
              <a:buChar char="Ø"/>
            </a:pPr>
            <a:r>
              <a:rPr lang="tr-TR" b="1" i="1" dirty="0" err="1" smtClean="0">
                <a:latin typeface="Arial Narrow" pitchFamily="34" charset="0"/>
              </a:rPr>
              <a:t>tetanus</a:t>
            </a:r>
            <a:r>
              <a:rPr lang="tr-TR" b="1" i="1" dirty="0" smtClean="0">
                <a:latin typeface="Arial Narrow" pitchFamily="34" charset="0"/>
              </a:rPr>
              <a:t> </a:t>
            </a:r>
            <a:r>
              <a:rPr lang="tr-TR" b="1" i="1" dirty="0" err="1" smtClean="0">
                <a:latin typeface="Arial Narrow" pitchFamily="34" charset="0"/>
              </a:rPr>
              <a:t>toxoid</a:t>
            </a:r>
            <a:endParaRPr lang="tr-TR" b="1" i="1" dirty="0" smtClean="0">
              <a:latin typeface="Arial Narrow" pitchFamily="34" charset="0"/>
            </a:endParaRPr>
          </a:p>
          <a:p>
            <a:pPr lvl="1">
              <a:buFont typeface="Wingdings" pitchFamily="2" charset="2"/>
              <a:buChar char="Ø"/>
            </a:pPr>
            <a:r>
              <a:rPr lang="tr-TR" b="1" i="1" dirty="0" smtClean="0">
                <a:latin typeface="Arial Narrow" pitchFamily="34" charset="0"/>
              </a:rPr>
              <a:t>Anti-</a:t>
            </a:r>
            <a:r>
              <a:rPr lang="tr-TR" b="1" i="1" dirty="0" err="1" smtClean="0">
                <a:latin typeface="Arial Narrow" pitchFamily="34" charset="0"/>
              </a:rPr>
              <a:t>tetanus</a:t>
            </a:r>
            <a:r>
              <a:rPr lang="tr-TR" b="1" i="1" dirty="0" smtClean="0">
                <a:latin typeface="Arial Narrow" pitchFamily="34" charset="0"/>
              </a:rPr>
              <a:t> </a:t>
            </a:r>
            <a:r>
              <a:rPr lang="tr-TR" b="1" i="1" dirty="0">
                <a:latin typeface="Arial Narrow" pitchFamily="34" charset="0"/>
              </a:rPr>
              <a:t>serum </a:t>
            </a:r>
            <a:endParaRPr lang="tr-TR" b="1" i="1" dirty="0" smtClean="0">
              <a:latin typeface="Arial Narrow" pitchFamily="34" charset="0"/>
            </a:endParaRPr>
          </a:p>
          <a:p>
            <a:pPr lvl="2">
              <a:buFont typeface="Wingdings" pitchFamily="2" charset="2"/>
              <a:buChar char="Ø"/>
            </a:pPr>
            <a:r>
              <a:rPr lang="tr-TR" b="1" i="1" dirty="0" smtClean="0">
                <a:latin typeface="Arial Narrow" pitchFamily="34" charset="0"/>
              </a:rPr>
              <a:t>(</a:t>
            </a:r>
            <a:r>
              <a:rPr lang="tr-TR" b="1" i="1" dirty="0">
                <a:latin typeface="Arial Narrow" pitchFamily="34" charset="0"/>
              </a:rPr>
              <a:t>ARS -</a:t>
            </a:r>
            <a:r>
              <a:rPr lang="tr-TR" b="1" i="1" dirty="0" err="1">
                <a:latin typeface="Arial Narrow" pitchFamily="34" charset="0"/>
              </a:rPr>
              <a:t>horse</a:t>
            </a:r>
            <a:r>
              <a:rPr lang="tr-TR" b="1" i="1" dirty="0">
                <a:latin typeface="Arial Narrow" pitchFamily="34" charset="0"/>
              </a:rPr>
              <a:t> serum) </a:t>
            </a:r>
          </a:p>
          <a:p>
            <a:pPr marL="667512" lvl="2" indent="0">
              <a:buNone/>
            </a:pPr>
            <a:r>
              <a:rPr lang="tr-TR" b="1" i="1" dirty="0" smtClean="0">
                <a:latin typeface="Arial Narrow" pitchFamily="34" charset="0"/>
              </a:rPr>
              <a:t>                  </a:t>
            </a:r>
            <a:r>
              <a:rPr lang="tr-TR" b="1" i="1" dirty="0" err="1" smtClean="0">
                <a:latin typeface="Arial Narrow" pitchFamily="34" charset="0"/>
              </a:rPr>
              <a:t>or</a:t>
            </a:r>
            <a:r>
              <a:rPr lang="tr-TR" b="1" i="1" dirty="0" smtClean="0">
                <a:latin typeface="Arial Narrow" pitchFamily="34" charset="0"/>
              </a:rPr>
              <a:t> </a:t>
            </a:r>
          </a:p>
          <a:p>
            <a:pPr lvl="2">
              <a:buFont typeface="Wingdings" pitchFamily="2" charset="2"/>
              <a:buChar char="Ø"/>
            </a:pPr>
            <a:r>
              <a:rPr lang="tr-TR" b="1" i="1" dirty="0" smtClean="0">
                <a:latin typeface="Arial Narrow" pitchFamily="34" charset="0"/>
              </a:rPr>
              <a:t>Human </a:t>
            </a:r>
            <a:r>
              <a:rPr lang="tr-TR" b="1" i="1" dirty="0" err="1" smtClean="0">
                <a:latin typeface="Arial Narrow" pitchFamily="34" charset="0"/>
              </a:rPr>
              <a:t>Tetanus</a:t>
            </a:r>
            <a:r>
              <a:rPr lang="tr-TR" b="1" i="1" dirty="0" smtClean="0">
                <a:latin typeface="Arial Narrow" pitchFamily="34" charset="0"/>
              </a:rPr>
              <a:t> </a:t>
            </a:r>
            <a:r>
              <a:rPr lang="tr-TR" b="1" i="1" dirty="0" err="1" smtClean="0">
                <a:latin typeface="Arial Narrow" pitchFamily="34" charset="0"/>
              </a:rPr>
              <a:t>Immuno</a:t>
            </a:r>
            <a:r>
              <a:rPr lang="tr-TR" b="1" i="1" dirty="0" smtClean="0">
                <a:latin typeface="Arial Narrow" pitchFamily="34" charset="0"/>
              </a:rPr>
              <a:t> </a:t>
            </a:r>
            <a:r>
              <a:rPr lang="tr-TR" b="1" i="1" dirty="0" err="1" smtClean="0">
                <a:latin typeface="Arial Narrow" pitchFamily="34" charset="0"/>
              </a:rPr>
              <a:t>Globulin</a:t>
            </a:r>
            <a:r>
              <a:rPr lang="tr-TR" b="1" i="1" dirty="0" smtClean="0">
                <a:latin typeface="Arial Narrow" pitchFamily="34" charset="0"/>
              </a:rPr>
              <a:t> </a:t>
            </a:r>
            <a:r>
              <a:rPr lang="tr-TR" b="1" i="1" dirty="0">
                <a:latin typeface="Arial Narrow" pitchFamily="34" charset="0"/>
              </a:rPr>
              <a:t>(</a:t>
            </a:r>
            <a:r>
              <a:rPr lang="tr-TR" b="1" i="1" dirty="0" smtClean="0">
                <a:latin typeface="Arial Narrow" pitchFamily="34" charset="0"/>
              </a:rPr>
              <a:t>HTIG)</a:t>
            </a:r>
          </a:p>
        </p:txBody>
      </p:sp>
      <p:sp>
        <p:nvSpPr>
          <p:cNvPr id="5" name="İçerik Yer Tutucusu 4"/>
          <p:cNvSpPr>
            <a:spLocks noGrp="1"/>
          </p:cNvSpPr>
          <p:nvPr>
            <p:ph sz="quarter" idx="13"/>
          </p:nvPr>
        </p:nvSpPr>
        <p:spPr>
          <a:xfrm>
            <a:off x="4716016" y="2090504"/>
            <a:ext cx="4320480" cy="4650864"/>
          </a:xfrm>
        </p:spPr>
        <p:txBody>
          <a:bodyPr>
            <a:normAutofit/>
          </a:bodyPr>
          <a:lstStyle/>
          <a:p>
            <a:pPr marL="548640" lvl="2" indent="-274320">
              <a:buClr>
                <a:schemeClr val="accent3"/>
              </a:buClr>
              <a:buSzPct val="95000"/>
              <a:buFont typeface="Wingdings" pitchFamily="2" charset="2"/>
              <a:buChar char="Ø"/>
            </a:pPr>
            <a:r>
              <a:rPr lang="tr-TR" sz="2400" b="1" i="1" dirty="0" err="1">
                <a:latin typeface="Arial Narrow" pitchFamily="34" charset="0"/>
              </a:rPr>
              <a:t>Penicillin</a:t>
            </a:r>
            <a:r>
              <a:rPr lang="tr-TR" sz="2400" b="1" i="1" dirty="0">
                <a:latin typeface="Arial Narrow" pitchFamily="34" charset="0"/>
              </a:rPr>
              <a:t> </a:t>
            </a:r>
            <a:r>
              <a:rPr lang="tr-TR" sz="2400" b="1" i="1" dirty="0" err="1">
                <a:latin typeface="Arial Narrow" pitchFamily="34" charset="0"/>
              </a:rPr>
              <a:t>or</a:t>
            </a:r>
            <a:r>
              <a:rPr lang="tr-TR" sz="2400" b="1" i="1" dirty="0">
                <a:latin typeface="Arial Narrow" pitchFamily="34" charset="0"/>
              </a:rPr>
              <a:t> </a:t>
            </a:r>
            <a:r>
              <a:rPr lang="tr-TR" sz="2400" b="1" i="1" dirty="0" err="1">
                <a:latin typeface="Arial Narrow" pitchFamily="34" charset="0"/>
              </a:rPr>
              <a:t>Metronidazole</a:t>
            </a:r>
            <a:endParaRPr lang="tr-TR" sz="2400" b="1" i="1" dirty="0">
              <a:latin typeface="Arial Narrow" pitchFamily="34" charset="0"/>
            </a:endParaRPr>
          </a:p>
          <a:p>
            <a:pPr>
              <a:buFont typeface="Wingdings" pitchFamily="2" charset="2"/>
              <a:buChar char="Ø"/>
            </a:pPr>
            <a:r>
              <a:rPr lang="tr-TR" b="1" i="1" dirty="0" smtClean="0">
                <a:latin typeface="Arial Narrow" pitchFamily="34" charset="0"/>
              </a:rPr>
              <a:t>Management </a:t>
            </a:r>
            <a:r>
              <a:rPr lang="tr-TR" b="1" i="1" dirty="0">
                <a:latin typeface="Arial Narrow" pitchFamily="34" charset="0"/>
              </a:rPr>
              <a:t>of </a:t>
            </a:r>
            <a:r>
              <a:rPr lang="tr-TR" b="1" i="1" dirty="0" err="1">
                <a:latin typeface="Arial Narrow" pitchFamily="34" charset="0"/>
              </a:rPr>
              <a:t>patient</a:t>
            </a:r>
            <a:r>
              <a:rPr lang="tr-TR" b="1" i="1" dirty="0">
                <a:latin typeface="Arial Narrow" pitchFamily="34" charset="0"/>
              </a:rPr>
              <a:t> </a:t>
            </a:r>
            <a:r>
              <a:rPr lang="tr-TR" b="1" i="1" dirty="0" err="1">
                <a:latin typeface="Arial Narrow" pitchFamily="34" charset="0"/>
              </a:rPr>
              <a:t>with</a:t>
            </a:r>
            <a:r>
              <a:rPr lang="tr-TR" b="1" i="1" dirty="0">
                <a:latin typeface="Arial Narrow" pitchFamily="34" charset="0"/>
              </a:rPr>
              <a:t> </a:t>
            </a:r>
            <a:r>
              <a:rPr lang="tr-TR" b="1" i="1" dirty="0" err="1">
                <a:latin typeface="Arial Narrow" pitchFamily="34" charset="0"/>
              </a:rPr>
              <a:t>tetanus</a:t>
            </a:r>
            <a:endParaRPr lang="tr-TR" b="1" i="1" dirty="0">
              <a:latin typeface="Arial Narrow" pitchFamily="34" charset="0"/>
            </a:endParaRPr>
          </a:p>
          <a:p>
            <a:pPr lvl="1">
              <a:buFont typeface="Wingdings" pitchFamily="2" charset="2"/>
              <a:buChar char="Ø"/>
            </a:pPr>
            <a:r>
              <a:rPr lang="tr-TR" b="1" i="1" dirty="0" err="1" smtClean="0">
                <a:latin typeface="Arial Narrow" pitchFamily="34" charset="0"/>
              </a:rPr>
              <a:t>reduce</a:t>
            </a:r>
            <a:r>
              <a:rPr lang="tr-TR" b="1" i="1" dirty="0" smtClean="0">
                <a:latin typeface="Arial Narrow" pitchFamily="34" charset="0"/>
              </a:rPr>
              <a:t> </a:t>
            </a:r>
            <a:r>
              <a:rPr lang="tr-TR" b="1" i="1" dirty="0" err="1" smtClean="0">
                <a:latin typeface="Arial Narrow" pitchFamily="34" charset="0"/>
              </a:rPr>
              <a:t>stimuli</a:t>
            </a:r>
            <a:endParaRPr lang="tr-TR" b="1" i="1" dirty="0" smtClean="0">
              <a:latin typeface="Arial Narrow" pitchFamily="34" charset="0"/>
            </a:endParaRPr>
          </a:p>
          <a:p>
            <a:pPr lvl="1">
              <a:buFont typeface="Wingdings" pitchFamily="2" charset="2"/>
              <a:buChar char="Ø"/>
            </a:pPr>
            <a:r>
              <a:rPr lang="tr-TR" b="1" i="1" dirty="0" err="1" smtClean="0">
                <a:latin typeface="Arial Narrow" pitchFamily="34" charset="0"/>
              </a:rPr>
              <a:t>respiratory</a:t>
            </a:r>
            <a:r>
              <a:rPr lang="tr-TR" b="1" i="1" dirty="0" smtClean="0">
                <a:latin typeface="Arial Narrow" pitchFamily="34" charset="0"/>
              </a:rPr>
              <a:t> </a:t>
            </a:r>
            <a:r>
              <a:rPr lang="tr-TR" b="1" i="1" dirty="0" err="1">
                <a:latin typeface="Arial Narrow" pitchFamily="34" charset="0"/>
              </a:rPr>
              <a:t>and</a:t>
            </a:r>
            <a:r>
              <a:rPr lang="tr-TR" b="1" i="1" dirty="0">
                <a:latin typeface="Arial Narrow" pitchFamily="34" charset="0"/>
              </a:rPr>
              <a:t> CVS </a:t>
            </a:r>
            <a:r>
              <a:rPr lang="tr-TR" b="1" i="1" dirty="0" err="1" smtClean="0">
                <a:latin typeface="Arial Narrow" pitchFamily="34" charset="0"/>
              </a:rPr>
              <a:t>support</a:t>
            </a:r>
            <a:endParaRPr lang="tr-TR" b="1" i="1" dirty="0" smtClean="0">
              <a:latin typeface="Arial Narrow" pitchFamily="34" charset="0"/>
            </a:endParaRPr>
          </a:p>
          <a:p>
            <a:pPr>
              <a:buFont typeface="Wingdings" pitchFamily="2" charset="2"/>
              <a:buChar char="Ø"/>
            </a:pPr>
            <a:r>
              <a:rPr lang="en-US" b="1" i="1" dirty="0">
                <a:latin typeface="Arial Narrow" pitchFamily="34" charset="0"/>
              </a:rPr>
              <a:t>AIDS patients may not </a:t>
            </a:r>
            <a:r>
              <a:rPr lang="en-US" b="1" i="1" dirty="0" smtClean="0">
                <a:latin typeface="Arial Narrow" pitchFamily="34" charset="0"/>
              </a:rPr>
              <a:t>respond</a:t>
            </a:r>
            <a:r>
              <a:rPr lang="tr-TR" b="1" i="1" dirty="0" smtClean="0">
                <a:latin typeface="Arial Narrow" pitchFamily="34" charset="0"/>
              </a:rPr>
              <a:t> </a:t>
            </a:r>
            <a:r>
              <a:rPr lang="tr-TR" b="1" i="1" dirty="0" err="1" smtClean="0">
                <a:latin typeface="Arial Narrow" pitchFamily="34" charset="0"/>
              </a:rPr>
              <a:t>to</a:t>
            </a:r>
            <a:r>
              <a:rPr lang="tr-TR" b="1" i="1" dirty="0" smtClean="0">
                <a:latin typeface="Arial Narrow" pitchFamily="34" charset="0"/>
              </a:rPr>
              <a:t> </a:t>
            </a:r>
            <a:r>
              <a:rPr lang="tr-TR" b="1" i="1" dirty="0" err="1">
                <a:latin typeface="Arial Narrow" pitchFamily="34" charset="0"/>
              </a:rPr>
              <a:t>prophylactic</a:t>
            </a:r>
            <a:r>
              <a:rPr lang="tr-TR" b="1" i="1" dirty="0">
                <a:latin typeface="Arial Narrow" pitchFamily="34" charset="0"/>
              </a:rPr>
              <a:t> </a:t>
            </a:r>
            <a:r>
              <a:rPr lang="tr-TR" b="1" i="1" dirty="0" err="1">
                <a:latin typeface="Arial Narrow" pitchFamily="34" charset="0"/>
              </a:rPr>
              <a:t>injections</a:t>
            </a:r>
            <a:r>
              <a:rPr lang="tr-TR" b="1" i="1" dirty="0">
                <a:latin typeface="Arial Narrow" pitchFamily="34" charset="0"/>
              </a:rPr>
              <a:t> </a:t>
            </a:r>
            <a:r>
              <a:rPr lang="tr-TR" b="1" i="1" dirty="0" smtClean="0">
                <a:latin typeface="Arial Narrow" pitchFamily="34" charset="0"/>
              </a:rPr>
              <a:t>of </a:t>
            </a:r>
            <a:r>
              <a:rPr lang="tr-TR" b="1" i="1" dirty="0" err="1" smtClean="0">
                <a:latin typeface="Arial Narrow" pitchFamily="34" charset="0"/>
              </a:rPr>
              <a:t>tetanus</a:t>
            </a:r>
            <a:r>
              <a:rPr lang="tr-TR" b="1" i="1" dirty="0" smtClean="0">
                <a:latin typeface="Arial Narrow" pitchFamily="34" charset="0"/>
              </a:rPr>
              <a:t> </a:t>
            </a:r>
            <a:r>
              <a:rPr lang="tr-TR" b="1" i="1" dirty="0" err="1">
                <a:latin typeface="Arial Narrow" pitchFamily="34" charset="0"/>
              </a:rPr>
              <a:t>toxoid</a:t>
            </a:r>
            <a:endParaRPr lang="tr-TR" i="1" dirty="0">
              <a:latin typeface="Arial Narrow" pitchFamily="34" charset="0"/>
            </a:endParaRPr>
          </a:p>
        </p:txBody>
      </p:sp>
    </p:spTree>
    <p:extLst>
      <p:ext uri="{BB962C8B-B14F-4D97-AF65-F5344CB8AC3E}">
        <p14:creationId xmlns:p14="http://schemas.microsoft.com/office/powerpoint/2010/main" val="141095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363272" cy="1143000"/>
          </a:xfrm>
        </p:spPr>
        <p:txBody>
          <a:bodyPr>
            <a:noAutofit/>
          </a:bodyPr>
          <a:lstStyle/>
          <a:p>
            <a:r>
              <a:rPr lang="en-US" sz="4000" b="1" i="1" dirty="0">
                <a:solidFill>
                  <a:srgbClr val="C00000"/>
                </a:solidFill>
                <a:latin typeface="Arial Narrow" pitchFamily="34" charset="0"/>
              </a:rPr>
              <a:t>Chemical Dynamics in </a:t>
            </a:r>
            <a:r>
              <a:rPr lang="en-US" sz="4000" b="1" i="1" dirty="0" smtClean="0">
                <a:solidFill>
                  <a:srgbClr val="C00000"/>
                </a:solidFill>
                <a:latin typeface="Arial Narrow" pitchFamily="34" charset="0"/>
              </a:rPr>
              <a:t>Anaerobic</a:t>
            </a:r>
            <a:r>
              <a:rPr lang="tr-TR" sz="4000" b="1" i="1" dirty="0" smtClean="0">
                <a:solidFill>
                  <a:srgbClr val="C00000"/>
                </a:solidFill>
                <a:latin typeface="Arial Narrow" pitchFamily="34" charset="0"/>
              </a:rPr>
              <a:t> </a:t>
            </a:r>
            <a:r>
              <a:rPr lang="en-US" sz="4000" b="1" i="1" dirty="0" smtClean="0">
                <a:solidFill>
                  <a:srgbClr val="C00000"/>
                </a:solidFill>
                <a:latin typeface="Arial Narrow" pitchFamily="34" charset="0"/>
              </a:rPr>
              <a:t>Bacteria</a:t>
            </a:r>
            <a:endParaRPr lang="tr-TR" sz="4000" b="1" i="1" dirty="0">
              <a:solidFill>
                <a:srgbClr val="C00000"/>
              </a:solidFill>
              <a:latin typeface="Arial Narrow" pitchFamily="34" charset="0"/>
            </a:endParaRPr>
          </a:p>
        </p:txBody>
      </p:sp>
      <p:sp>
        <p:nvSpPr>
          <p:cNvPr id="5" name="İçerik Yer Tutucusu 4"/>
          <p:cNvSpPr>
            <a:spLocks noGrp="1"/>
          </p:cNvSpPr>
          <p:nvPr>
            <p:ph idx="1"/>
          </p:nvPr>
        </p:nvSpPr>
        <p:spPr>
          <a:xfrm>
            <a:off x="179512" y="1935480"/>
            <a:ext cx="8856984" cy="4661872"/>
          </a:xfrm>
        </p:spPr>
        <p:txBody>
          <a:bodyPr>
            <a:normAutofit/>
          </a:bodyPr>
          <a:lstStyle/>
          <a:p>
            <a:pPr>
              <a:buFont typeface="Wingdings" pitchFamily="2" charset="2"/>
              <a:buChar char="Ø"/>
            </a:pPr>
            <a:r>
              <a:rPr lang="tr-TR" b="1" i="1" dirty="0" err="1">
                <a:solidFill>
                  <a:schemeClr val="accent1">
                    <a:lumMod val="75000"/>
                  </a:schemeClr>
                </a:solidFill>
                <a:latin typeface="Arial Narrow" pitchFamily="34" charset="0"/>
              </a:rPr>
              <a:t>Organisms</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that</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use</a:t>
            </a:r>
            <a:r>
              <a:rPr lang="tr-TR" b="1" i="1" dirty="0">
                <a:solidFill>
                  <a:schemeClr val="accent1">
                    <a:lumMod val="75000"/>
                  </a:schemeClr>
                </a:solidFill>
                <a:latin typeface="Arial Narrow" pitchFamily="34" charset="0"/>
              </a:rPr>
              <a:t> O2 </a:t>
            </a:r>
            <a:r>
              <a:rPr lang="tr-TR" b="1" i="1" dirty="0" err="1">
                <a:solidFill>
                  <a:schemeClr val="accent1">
                    <a:lumMod val="75000"/>
                  </a:schemeClr>
                </a:solidFill>
                <a:latin typeface="Arial Narrow" pitchFamily="34" charset="0"/>
              </a:rPr>
              <a:t>have</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developed</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defence</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mechanisms</a:t>
            </a:r>
            <a:r>
              <a:rPr lang="tr-TR" b="1" i="1" dirty="0">
                <a:solidFill>
                  <a:schemeClr val="accent1">
                    <a:lumMod val="75000"/>
                  </a:schemeClr>
                </a:solidFill>
                <a:latin typeface="Arial Narrow" pitchFamily="34" charset="0"/>
              </a:rPr>
              <a:t> </a:t>
            </a:r>
            <a:r>
              <a:rPr lang="tr-TR" b="1" i="1" dirty="0" err="1" smtClean="0">
                <a:solidFill>
                  <a:schemeClr val="accent1">
                    <a:lumMod val="75000"/>
                  </a:schemeClr>
                </a:solidFill>
                <a:latin typeface="Arial Narrow" pitchFamily="34" charset="0"/>
              </a:rPr>
              <a:t>to</a:t>
            </a:r>
            <a:r>
              <a:rPr lang="tr-TR" b="1" i="1" dirty="0" smtClean="0">
                <a:solidFill>
                  <a:schemeClr val="accent1">
                    <a:lumMod val="75000"/>
                  </a:schemeClr>
                </a:solidFill>
                <a:latin typeface="Arial Narrow" pitchFamily="34" charset="0"/>
              </a:rPr>
              <a:t> </a:t>
            </a:r>
            <a:r>
              <a:rPr lang="tr-TR" b="1" i="1" dirty="0" err="1" smtClean="0">
                <a:solidFill>
                  <a:schemeClr val="accent1">
                    <a:lumMod val="75000"/>
                  </a:schemeClr>
                </a:solidFill>
                <a:latin typeface="Arial Narrow" pitchFamily="34" charset="0"/>
              </a:rPr>
              <a:t>protect</a:t>
            </a:r>
            <a:r>
              <a:rPr lang="tr-TR" b="1" i="1" dirty="0" smtClean="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themselves</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from</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these</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toxic</a:t>
            </a:r>
            <a:r>
              <a:rPr lang="tr-TR" b="1" i="1" dirty="0">
                <a:solidFill>
                  <a:schemeClr val="accent1">
                    <a:lumMod val="75000"/>
                  </a:schemeClr>
                </a:solidFill>
                <a:latin typeface="Arial Narrow" pitchFamily="34" charset="0"/>
              </a:rPr>
              <a:t> </a:t>
            </a:r>
            <a:r>
              <a:rPr lang="tr-TR" b="1" i="1" dirty="0" err="1">
                <a:solidFill>
                  <a:schemeClr val="accent1">
                    <a:lumMod val="75000"/>
                  </a:schemeClr>
                </a:solidFill>
                <a:latin typeface="Arial Narrow" pitchFamily="34" charset="0"/>
              </a:rPr>
              <a:t>forms</a:t>
            </a:r>
            <a:r>
              <a:rPr lang="tr-TR" b="1" i="1" dirty="0">
                <a:solidFill>
                  <a:schemeClr val="accent1">
                    <a:lumMod val="75000"/>
                  </a:schemeClr>
                </a:solidFill>
                <a:latin typeface="Arial Narrow" pitchFamily="34" charset="0"/>
              </a:rPr>
              <a:t> of </a:t>
            </a:r>
            <a:r>
              <a:rPr lang="tr-TR" b="1" i="1" dirty="0" err="1">
                <a:solidFill>
                  <a:schemeClr val="accent1">
                    <a:lumMod val="75000"/>
                  </a:schemeClr>
                </a:solidFill>
                <a:latin typeface="Arial Narrow" pitchFamily="34" charset="0"/>
              </a:rPr>
              <a:t>oxygen</a:t>
            </a:r>
            <a:r>
              <a:rPr lang="tr-TR" b="1" i="1" dirty="0">
                <a:solidFill>
                  <a:schemeClr val="accent1">
                    <a:lumMod val="75000"/>
                  </a:schemeClr>
                </a:solidFill>
                <a:latin typeface="Arial Narrow" pitchFamily="34" charset="0"/>
              </a:rPr>
              <a:t> </a:t>
            </a:r>
            <a:r>
              <a:rPr lang="tr-TR" b="1" i="1" dirty="0" smtClean="0">
                <a:solidFill>
                  <a:schemeClr val="accent1">
                    <a:lumMod val="75000"/>
                  </a:schemeClr>
                </a:solidFill>
                <a:latin typeface="Arial Narrow" pitchFamily="34" charset="0"/>
              </a:rPr>
              <a:t>– </a:t>
            </a:r>
            <a:r>
              <a:rPr lang="tr-TR" b="1" i="1" dirty="0" err="1" smtClean="0">
                <a:solidFill>
                  <a:schemeClr val="accent1">
                    <a:lumMod val="75000"/>
                  </a:schemeClr>
                </a:solidFill>
                <a:latin typeface="Arial Narrow" pitchFamily="34" charset="0"/>
              </a:rPr>
              <a:t>enzymes</a:t>
            </a:r>
            <a:endParaRPr lang="tr-TR" b="1" i="1" dirty="0" smtClean="0">
              <a:solidFill>
                <a:schemeClr val="accent1">
                  <a:lumMod val="75000"/>
                </a:schemeClr>
              </a:solidFill>
              <a:latin typeface="Arial Narrow" pitchFamily="34" charset="0"/>
            </a:endParaRPr>
          </a:p>
          <a:p>
            <a:pPr marL="0" indent="0">
              <a:buNone/>
            </a:pPr>
            <a:endParaRPr lang="tr-TR" b="1" i="1" dirty="0" smtClean="0">
              <a:solidFill>
                <a:schemeClr val="accent1">
                  <a:lumMod val="75000"/>
                </a:schemeClr>
              </a:solidFill>
              <a:latin typeface="Arial Narrow" pitchFamily="34" charset="0"/>
            </a:endParaRPr>
          </a:p>
          <a:p>
            <a:pPr marL="0" indent="0">
              <a:buNone/>
            </a:pPr>
            <a:r>
              <a:rPr lang="tr-TR" b="1" i="1" dirty="0" err="1" smtClean="0">
                <a:latin typeface="Arial Narrow" pitchFamily="34" charset="0"/>
              </a:rPr>
              <a:t>Catalase</a:t>
            </a:r>
            <a:r>
              <a:rPr lang="tr-TR" b="1" i="1" dirty="0">
                <a:latin typeface="Arial Narrow" pitchFamily="34" charset="0"/>
              </a:rPr>
              <a:t>: </a:t>
            </a:r>
            <a:r>
              <a:rPr lang="tr-TR" b="1" i="1" dirty="0" smtClean="0">
                <a:latin typeface="Arial Narrow" pitchFamily="34" charset="0"/>
              </a:rPr>
              <a:t>                          H</a:t>
            </a:r>
            <a:r>
              <a:rPr lang="tr-TR" b="1" i="1" baseline="-25000" dirty="0" smtClean="0">
                <a:latin typeface="Arial Narrow" pitchFamily="34" charset="0"/>
              </a:rPr>
              <a:t>2</a:t>
            </a:r>
            <a:r>
              <a:rPr lang="tr-TR" b="1" i="1" dirty="0" smtClean="0">
                <a:latin typeface="Arial Narrow" pitchFamily="34" charset="0"/>
              </a:rPr>
              <a:t>O</a:t>
            </a:r>
            <a:r>
              <a:rPr lang="tr-TR" b="1" i="1" baseline="-25000" dirty="0" smtClean="0">
                <a:latin typeface="Arial Narrow" pitchFamily="34" charset="0"/>
              </a:rPr>
              <a:t>2 </a:t>
            </a:r>
            <a:r>
              <a:rPr lang="tr-TR" b="1" i="1" dirty="0">
                <a:latin typeface="Arial Narrow" pitchFamily="34" charset="0"/>
              </a:rPr>
              <a:t>+ H</a:t>
            </a:r>
            <a:r>
              <a:rPr lang="tr-TR" b="1" i="1" baseline="-25000" dirty="0">
                <a:latin typeface="Arial Narrow" pitchFamily="34" charset="0"/>
              </a:rPr>
              <a:t>2</a:t>
            </a:r>
            <a:r>
              <a:rPr lang="tr-TR" b="1" i="1" dirty="0">
                <a:latin typeface="Arial Narrow" pitchFamily="34" charset="0"/>
              </a:rPr>
              <a:t>O</a:t>
            </a:r>
            <a:r>
              <a:rPr lang="tr-TR" b="1" i="1" baseline="-25000" dirty="0">
                <a:latin typeface="Arial Narrow" pitchFamily="34" charset="0"/>
              </a:rPr>
              <a:t>2 </a:t>
            </a:r>
            <a:r>
              <a:rPr lang="tr-TR" b="1" i="1" dirty="0" smtClean="0">
                <a:latin typeface="Arial Narrow" pitchFamily="34" charset="0"/>
              </a:rPr>
              <a:t>                    2H</a:t>
            </a:r>
            <a:r>
              <a:rPr lang="tr-TR" b="1" i="1" baseline="-25000" dirty="0" smtClean="0">
                <a:latin typeface="Arial Narrow" pitchFamily="34" charset="0"/>
              </a:rPr>
              <a:t>2</a:t>
            </a:r>
            <a:r>
              <a:rPr lang="tr-TR" b="1" i="1" dirty="0" smtClean="0">
                <a:latin typeface="Arial Narrow" pitchFamily="34" charset="0"/>
              </a:rPr>
              <a:t>O </a:t>
            </a:r>
            <a:r>
              <a:rPr lang="tr-TR" b="1" i="1" dirty="0">
                <a:latin typeface="Arial Narrow" pitchFamily="34" charset="0"/>
              </a:rPr>
              <a:t>+ O</a:t>
            </a:r>
            <a:r>
              <a:rPr lang="tr-TR" b="1" i="1" baseline="-25000" dirty="0">
                <a:latin typeface="Arial Narrow" pitchFamily="34" charset="0"/>
              </a:rPr>
              <a:t>2</a:t>
            </a:r>
          </a:p>
          <a:p>
            <a:pPr marL="0" indent="0">
              <a:buNone/>
            </a:pPr>
            <a:endParaRPr lang="tr-TR" b="1" i="1" dirty="0" smtClean="0">
              <a:latin typeface="Arial Narrow" pitchFamily="34" charset="0"/>
            </a:endParaRPr>
          </a:p>
          <a:p>
            <a:pPr marL="0" indent="0">
              <a:buNone/>
            </a:pPr>
            <a:r>
              <a:rPr lang="tr-TR" b="1" i="1" dirty="0" err="1" smtClean="0">
                <a:latin typeface="Arial Narrow" pitchFamily="34" charset="0"/>
              </a:rPr>
              <a:t>Peroxidase</a:t>
            </a:r>
            <a:r>
              <a:rPr lang="tr-TR" b="1" i="1" dirty="0">
                <a:latin typeface="Arial Narrow" pitchFamily="34" charset="0"/>
              </a:rPr>
              <a:t>: </a:t>
            </a:r>
            <a:r>
              <a:rPr lang="tr-TR" b="1" i="1" dirty="0" smtClean="0">
                <a:latin typeface="Arial Narrow" pitchFamily="34" charset="0"/>
              </a:rPr>
              <a:t>                      H</a:t>
            </a:r>
            <a:r>
              <a:rPr lang="tr-TR" b="1" i="1" baseline="-25000" dirty="0" smtClean="0">
                <a:latin typeface="Arial Narrow" pitchFamily="34" charset="0"/>
              </a:rPr>
              <a:t>2</a:t>
            </a:r>
            <a:r>
              <a:rPr lang="tr-TR" b="1" i="1" dirty="0" smtClean="0">
                <a:latin typeface="Arial Narrow" pitchFamily="34" charset="0"/>
              </a:rPr>
              <a:t>O</a:t>
            </a:r>
            <a:r>
              <a:rPr lang="tr-TR" b="1" i="1" baseline="-25000" dirty="0" smtClean="0">
                <a:latin typeface="Arial Narrow" pitchFamily="34" charset="0"/>
              </a:rPr>
              <a:t>2</a:t>
            </a:r>
            <a:r>
              <a:rPr lang="tr-TR" b="1" i="1" dirty="0" smtClean="0">
                <a:latin typeface="Arial Narrow" pitchFamily="34" charset="0"/>
              </a:rPr>
              <a:t> </a:t>
            </a:r>
            <a:r>
              <a:rPr lang="tr-TR" b="1" i="1" dirty="0">
                <a:latin typeface="Arial Narrow" pitchFamily="34" charset="0"/>
              </a:rPr>
              <a:t>+ NADH + H</a:t>
            </a:r>
            <a:r>
              <a:rPr lang="tr-TR" b="1" i="1" baseline="30000" dirty="0">
                <a:latin typeface="Arial Narrow" pitchFamily="34" charset="0"/>
              </a:rPr>
              <a:t>+</a:t>
            </a:r>
            <a:r>
              <a:rPr lang="tr-TR" b="1" i="1" dirty="0">
                <a:latin typeface="Arial Narrow" pitchFamily="34" charset="0"/>
              </a:rPr>
              <a:t> </a:t>
            </a:r>
            <a:r>
              <a:rPr lang="tr-TR" b="1" i="1" dirty="0" smtClean="0">
                <a:latin typeface="Arial Narrow" pitchFamily="34" charset="0"/>
              </a:rPr>
              <a:t>         </a:t>
            </a:r>
            <a:r>
              <a:rPr lang="tr-TR" b="1" i="1" dirty="0">
                <a:latin typeface="Arial Narrow" pitchFamily="34" charset="0"/>
              </a:rPr>
              <a:t>2H</a:t>
            </a:r>
            <a:r>
              <a:rPr lang="tr-TR" b="1" i="1" baseline="-25000" dirty="0">
                <a:latin typeface="Arial Narrow" pitchFamily="34" charset="0"/>
              </a:rPr>
              <a:t>2</a:t>
            </a:r>
            <a:r>
              <a:rPr lang="tr-TR" b="1" i="1" dirty="0">
                <a:latin typeface="Arial Narrow" pitchFamily="34" charset="0"/>
              </a:rPr>
              <a:t>O </a:t>
            </a:r>
            <a:r>
              <a:rPr lang="tr-TR" b="1" i="1" dirty="0" smtClean="0">
                <a:latin typeface="Arial Narrow" pitchFamily="34" charset="0"/>
              </a:rPr>
              <a:t>+ NAD</a:t>
            </a:r>
            <a:r>
              <a:rPr lang="tr-TR" b="1" i="1" baseline="30000" dirty="0">
                <a:latin typeface="Arial Narrow" pitchFamily="34" charset="0"/>
              </a:rPr>
              <a:t>+</a:t>
            </a:r>
          </a:p>
          <a:p>
            <a:pPr marL="0" indent="0">
              <a:buNone/>
            </a:pPr>
            <a:endParaRPr lang="tr-TR" b="1" i="1" dirty="0" smtClean="0">
              <a:latin typeface="Arial Narrow" pitchFamily="34" charset="0"/>
            </a:endParaRPr>
          </a:p>
          <a:p>
            <a:pPr marL="0" indent="0">
              <a:buNone/>
            </a:pPr>
            <a:r>
              <a:rPr lang="tr-TR" b="1" i="1" dirty="0" err="1" smtClean="0">
                <a:latin typeface="Arial Narrow" pitchFamily="34" charset="0"/>
              </a:rPr>
              <a:t>Superoxide</a:t>
            </a:r>
            <a:r>
              <a:rPr lang="tr-TR" b="1" i="1" dirty="0" smtClean="0">
                <a:latin typeface="Arial Narrow" pitchFamily="34" charset="0"/>
              </a:rPr>
              <a:t> </a:t>
            </a:r>
            <a:r>
              <a:rPr lang="tr-TR" b="1" i="1" dirty="0" err="1">
                <a:latin typeface="Arial Narrow" pitchFamily="34" charset="0"/>
              </a:rPr>
              <a:t>dismutase</a:t>
            </a:r>
            <a:r>
              <a:rPr lang="tr-TR" b="1" i="1" dirty="0">
                <a:latin typeface="Arial Narrow" pitchFamily="34" charset="0"/>
              </a:rPr>
              <a:t>: </a:t>
            </a:r>
            <a:r>
              <a:rPr lang="tr-TR" b="1" i="1" dirty="0" smtClean="0">
                <a:latin typeface="Arial Narrow" pitchFamily="34" charset="0"/>
              </a:rPr>
              <a:t>  O</a:t>
            </a:r>
            <a:r>
              <a:rPr lang="tr-TR" b="1" i="1" baseline="-25000" dirty="0" smtClean="0">
                <a:latin typeface="Arial Narrow" pitchFamily="34" charset="0"/>
              </a:rPr>
              <a:t>2</a:t>
            </a:r>
            <a:r>
              <a:rPr lang="tr-TR" b="1" i="1" baseline="30000" dirty="0" smtClean="0">
                <a:latin typeface="Arial Narrow" pitchFamily="34" charset="0"/>
              </a:rPr>
              <a:t>-</a:t>
            </a:r>
            <a:r>
              <a:rPr lang="tr-TR" b="1" i="1" dirty="0" smtClean="0">
                <a:latin typeface="Arial Narrow" pitchFamily="34" charset="0"/>
              </a:rPr>
              <a:t> </a:t>
            </a:r>
            <a:r>
              <a:rPr lang="tr-TR" b="1" i="1" dirty="0">
                <a:latin typeface="Arial Narrow" pitchFamily="34" charset="0"/>
              </a:rPr>
              <a:t>+ </a:t>
            </a:r>
            <a:r>
              <a:rPr lang="tr-TR" b="1" i="1" dirty="0" smtClean="0">
                <a:latin typeface="Arial Narrow" pitchFamily="34" charset="0"/>
              </a:rPr>
              <a:t>O</a:t>
            </a:r>
            <a:r>
              <a:rPr lang="tr-TR" b="1" i="1" baseline="-25000" dirty="0" smtClean="0">
                <a:latin typeface="Arial Narrow" pitchFamily="34" charset="0"/>
              </a:rPr>
              <a:t>2</a:t>
            </a:r>
            <a:r>
              <a:rPr lang="tr-TR" b="1" i="1" baseline="30000" dirty="0" smtClean="0">
                <a:latin typeface="Arial Narrow" pitchFamily="34" charset="0"/>
              </a:rPr>
              <a:t>-</a:t>
            </a:r>
            <a:r>
              <a:rPr lang="tr-TR" b="1" i="1" dirty="0" smtClean="0">
                <a:latin typeface="Arial Narrow" pitchFamily="34" charset="0"/>
              </a:rPr>
              <a:t> </a:t>
            </a:r>
            <a:r>
              <a:rPr lang="tr-TR" b="1" i="1" dirty="0">
                <a:latin typeface="Arial Narrow" pitchFamily="34" charset="0"/>
              </a:rPr>
              <a:t>+ 2H</a:t>
            </a:r>
            <a:r>
              <a:rPr lang="tr-TR" b="1" i="1" baseline="30000" dirty="0">
                <a:latin typeface="Arial Narrow" pitchFamily="34" charset="0"/>
              </a:rPr>
              <a:t>+</a:t>
            </a:r>
            <a:r>
              <a:rPr lang="tr-TR" b="1" i="1" dirty="0">
                <a:latin typeface="Arial Narrow" pitchFamily="34" charset="0"/>
              </a:rPr>
              <a:t> </a:t>
            </a:r>
            <a:r>
              <a:rPr lang="tr-TR" b="1" i="1" dirty="0" smtClean="0">
                <a:latin typeface="Arial Narrow" pitchFamily="34" charset="0"/>
              </a:rPr>
              <a:t>                 H</a:t>
            </a:r>
            <a:r>
              <a:rPr lang="tr-TR" b="1" i="1" baseline="-25000" dirty="0" smtClean="0">
                <a:latin typeface="Arial Narrow" pitchFamily="34" charset="0"/>
              </a:rPr>
              <a:t>2</a:t>
            </a:r>
            <a:r>
              <a:rPr lang="tr-TR" b="1" i="1" dirty="0" smtClean="0">
                <a:latin typeface="Arial Narrow" pitchFamily="34" charset="0"/>
              </a:rPr>
              <a:t>O</a:t>
            </a:r>
            <a:r>
              <a:rPr lang="tr-TR" b="1" i="1" baseline="-25000" dirty="0" smtClean="0">
                <a:latin typeface="Arial Narrow" pitchFamily="34" charset="0"/>
              </a:rPr>
              <a:t>2 </a:t>
            </a:r>
            <a:r>
              <a:rPr lang="tr-TR" b="1" i="1" dirty="0" smtClean="0">
                <a:latin typeface="Arial Narrow" pitchFamily="34" charset="0"/>
              </a:rPr>
              <a:t>+ </a:t>
            </a:r>
            <a:r>
              <a:rPr lang="tr-TR" b="1" i="1" dirty="0">
                <a:latin typeface="Arial Narrow" pitchFamily="34" charset="0"/>
              </a:rPr>
              <a:t>O</a:t>
            </a:r>
            <a:r>
              <a:rPr lang="tr-TR" b="1" i="1" baseline="-25000" dirty="0">
                <a:latin typeface="Arial Narrow" pitchFamily="34" charset="0"/>
              </a:rPr>
              <a:t>2</a:t>
            </a:r>
          </a:p>
        </p:txBody>
      </p:sp>
      <p:cxnSp>
        <p:nvCxnSpPr>
          <p:cNvPr id="7" name="Düz Ok Bağlayıcısı 6"/>
          <p:cNvCxnSpPr/>
          <p:nvPr/>
        </p:nvCxnSpPr>
        <p:spPr>
          <a:xfrm>
            <a:off x="5004048" y="3573016"/>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5760132" y="4509120"/>
            <a:ext cx="684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5292080" y="5445224"/>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557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104728" y="3356992"/>
            <a:ext cx="7851648" cy="1180728"/>
          </a:xfrm>
        </p:spPr>
        <p:txBody>
          <a:bodyPr/>
          <a:lstStyle/>
          <a:p>
            <a:r>
              <a:rPr lang="tr-TR" sz="4800" b="1" i="1" dirty="0" err="1">
                <a:solidFill>
                  <a:srgbClr val="0070C0"/>
                </a:solidFill>
                <a:effectLst/>
                <a:latin typeface="Arial Narrow" pitchFamily="34" charset="0"/>
              </a:rPr>
              <a:t>Clostridium</a:t>
            </a:r>
            <a:r>
              <a:rPr lang="tr-TR" sz="4800" b="1" i="1" dirty="0">
                <a:solidFill>
                  <a:srgbClr val="0070C0"/>
                </a:solidFill>
                <a:effectLst/>
                <a:latin typeface="Arial Narrow" pitchFamily="34" charset="0"/>
              </a:rPr>
              <a:t> </a:t>
            </a:r>
            <a:r>
              <a:rPr lang="tr-TR" sz="4800" b="1" i="1" dirty="0" err="1">
                <a:solidFill>
                  <a:srgbClr val="0070C0"/>
                </a:solidFill>
                <a:effectLst/>
                <a:latin typeface="Arial Narrow" pitchFamily="34" charset="0"/>
              </a:rPr>
              <a:t>perfringens</a:t>
            </a:r>
            <a:endParaRPr lang="tr-TR" b="1" dirty="0">
              <a:solidFill>
                <a:srgbClr val="0070C0"/>
              </a:solidFill>
            </a:endParaRPr>
          </a:p>
        </p:txBody>
      </p:sp>
    </p:spTree>
    <p:extLst>
      <p:ext uri="{BB962C8B-B14F-4D97-AF65-F5344CB8AC3E}">
        <p14:creationId xmlns:p14="http://schemas.microsoft.com/office/powerpoint/2010/main" val="736068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800" b="1" i="1" dirty="0" err="1">
                <a:solidFill>
                  <a:srgbClr val="C10000"/>
                </a:solidFill>
                <a:latin typeface="Arial Narrow" pitchFamily="34" charset="0"/>
              </a:rPr>
              <a:t>Clostridium</a:t>
            </a:r>
            <a:r>
              <a:rPr lang="tr-TR" sz="4800" b="1" i="1" dirty="0">
                <a:solidFill>
                  <a:srgbClr val="C10000"/>
                </a:solidFill>
                <a:latin typeface="Arial Narrow" pitchFamily="34" charset="0"/>
              </a:rPr>
              <a:t> </a:t>
            </a:r>
            <a:r>
              <a:rPr lang="tr-TR" sz="4800" b="1" i="1" dirty="0" err="1">
                <a:solidFill>
                  <a:srgbClr val="C10000"/>
                </a:solidFill>
                <a:latin typeface="Arial Narrow" pitchFamily="34" charset="0"/>
              </a:rPr>
              <a:t>perfringens</a:t>
            </a:r>
            <a:endParaRPr lang="tr-TR" dirty="0"/>
          </a:p>
        </p:txBody>
      </p:sp>
      <p:sp>
        <p:nvSpPr>
          <p:cNvPr id="3" name="İçerik Yer Tutucusu 2"/>
          <p:cNvSpPr>
            <a:spLocks noGrp="1"/>
          </p:cNvSpPr>
          <p:nvPr>
            <p:ph sz="half" idx="2"/>
          </p:nvPr>
        </p:nvSpPr>
        <p:spPr>
          <a:xfrm>
            <a:off x="251520" y="2204863"/>
            <a:ext cx="5832648" cy="4150061"/>
          </a:xfrm>
        </p:spPr>
        <p:txBody>
          <a:bodyPr>
            <a:normAutofit/>
          </a:bodyPr>
          <a:lstStyle/>
          <a:p>
            <a:r>
              <a:rPr lang="en-US" sz="2800" b="1" i="1" dirty="0">
                <a:latin typeface="Arial Narrow" pitchFamily="34" charset="0"/>
              </a:rPr>
              <a:t>Found in soil, decaying matter and </a:t>
            </a:r>
            <a:r>
              <a:rPr lang="en-US" sz="2800" b="1" i="1" dirty="0" smtClean="0">
                <a:latin typeface="Arial Narrow" pitchFamily="34" charset="0"/>
              </a:rPr>
              <a:t>intestinal</a:t>
            </a:r>
            <a:r>
              <a:rPr lang="tr-TR" sz="2800" b="1" i="1" dirty="0" smtClean="0">
                <a:latin typeface="Arial Narrow" pitchFamily="34" charset="0"/>
              </a:rPr>
              <a:t> </a:t>
            </a:r>
            <a:r>
              <a:rPr lang="tr-TR" sz="2800" b="1" i="1" dirty="0" err="1" smtClean="0">
                <a:latin typeface="Arial Narrow" pitchFamily="34" charset="0"/>
              </a:rPr>
              <a:t>tract</a:t>
            </a:r>
            <a:r>
              <a:rPr lang="tr-TR" sz="2800" b="1" i="1" dirty="0" smtClean="0">
                <a:latin typeface="Arial Narrow" pitchFamily="34" charset="0"/>
              </a:rPr>
              <a:t> </a:t>
            </a:r>
            <a:r>
              <a:rPr lang="tr-TR" sz="2800" b="1" i="1" dirty="0">
                <a:latin typeface="Arial Narrow" pitchFamily="34" charset="0"/>
              </a:rPr>
              <a:t>of </a:t>
            </a:r>
            <a:r>
              <a:rPr lang="tr-TR" sz="2800" b="1" i="1" dirty="0" err="1" smtClean="0">
                <a:latin typeface="Arial Narrow" pitchFamily="34" charset="0"/>
              </a:rPr>
              <a:t>mammals</a:t>
            </a:r>
            <a:r>
              <a:rPr lang="tr-TR" sz="2800" b="1" i="1" dirty="0" smtClean="0">
                <a:latin typeface="Arial Narrow" pitchFamily="34" charset="0"/>
              </a:rPr>
              <a:t> </a:t>
            </a:r>
          </a:p>
          <a:p>
            <a:r>
              <a:rPr lang="tr-TR" sz="2800" b="1" i="1" dirty="0" err="1" smtClean="0">
                <a:solidFill>
                  <a:srgbClr val="000000"/>
                </a:solidFill>
                <a:latin typeface="Arial Narrow" pitchFamily="34" charset="0"/>
              </a:rPr>
              <a:t>Soil</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and</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fecal</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contamination</a:t>
            </a:r>
            <a:endParaRPr lang="tr-TR" sz="2800" b="1" i="1" dirty="0">
              <a:solidFill>
                <a:srgbClr val="000000"/>
              </a:solidFill>
              <a:latin typeface="Arial Narrow" pitchFamily="34" charset="0"/>
            </a:endParaRPr>
          </a:p>
          <a:p>
            <a:pPr>
              <a:buFont typeface="Wingdings" pitchFamily="2" charset="2"/>
              <a:buChar char="Ø"/>
            </a:pPr>
            <a:r>
              <a:rPr lang="tr-TR" sz="2800" b="1" i="1" dirty="0" err="1" smtClean="0">
                <a:solidFill>
                  <a:srgbClr val="000000"/>
                </a:solidFill>
                <a:latin typeface="Arial Narrow" pitchFamily="34" charset="0"/>
              </a:rPr>
              <a:t>gas</a:t>
            </a:r>
            <a:r>
              <a:rPr lang="tr-TR" sz="2800" b="1" i="1" dirty="0" smtClean="0">
                <a:solidFill>
                  <a:srgbClr val="000000"/>
                </a:solidFill>
                <a:latin typeface="Arial Narrow" pitchFamily="34" charset="0"/>
              </a:rPr>
              <a:t> </a:t>
            </a:r>
            <a:r>
              <a:rPr lang="tr-TR" sz="2800" b="1" i="1" dirty="0" err="1" smtClean="0">
                <a:solidFill>
                  <a:srgbClr val="000000"/>
                </a:solidFill>
                <a:latin typeface="Arial Narrow" pitchFamily="34" charset="0"/>
              </a:rPr>
              <a:t>gangrene</a:t>
            </a:r>
            <a:endParaRPr lang="tr-TR" sz="2800" b="1" i="1" dirty="0" smtClean="0">
              <a:solidFill>
                <a:srgbClr val="000000"/>
              </a:solidFill>
              <a:latin typeface="Arial Narrow" pitchFamily="34" charset="0"/>
            </a:endParaRPr>
          </a:p>
          <a:p>
            <a:pPr>
              <a:buFont typeface="Wingdings" pitchFamily="2" charset="2"/>
              <a:buChar char="Ø"/>
            </a:pPr>
            <a:r>
              <a:rPr lang="tr-TR" sz="2800" b="1" i="1" dirty="0" err="1" smtClean="0">
                <a:solidFill>
                  <a:srgbClr val="000000"/>
                </a:solidFill>
                <a:latin typeface="Arial Narrow" pitchFamily="34" charset="0"/>
              </a:rPr>
              <a:t>swelling</a:t>
            </a:r>
            <a:r>
              <a:rPr lang="tr-TR" sz="2800" b="1" i="1" dirty="0" smtClean="0">
                <a:solidFill>
                  <a:srgbClr val="000000"/>
                </a:solidFill>
                <a:latin typeface="Arial Narrow" pitchFamily="34" charset="0"/>
              </a:rPr>
              <a:t> </a:t>
            </a:r>
            <a:r>
              <a:rPr lang="tr-TR" sz="2800" b="1" i="1" dirty="0">
                <a:solidFill>
                  <a:srgbClr val="000000"/>
                </a:solidFill>
                <a:latin typeface="Arial Narrow" pitchFamily="34" charset="0"/>
              </a:rPr>
              <a:t>of </a:t>
            </a:r>
            <a:r>
              <a:rPr lang="tr-TR" sz="2800" b="1" i="1" dirty="0" err="1" smtClean="0">
                <a:solidFill>
                  <a:srgbClr val="000000"/>
                </a:solidFill>
                <a:latin typeface="Arial Narrow" pitchFamily="34" charset="0"/>
              </a:rPr>
              <a:t>tissues</a:t>
            </a:r>
            <a:endParaRPr lang="tr-TR" sz="2800" b="1" i="1" dirty="0" smtClean="0">
              <a:solidFill>
                <a:srgbClr val="000000"/>
              </a:solidFill>
              <a:latin typeface="Arial Narrow" pitchFamily="34" charset="0"/>
            </a:endParaRPr>
          </a:p>
          <a:p>
            <a:pPr lvl="1">
              <a:buFont typeface="Wingdings" pitchFamily="2" charset="2"/>
              <a:buChar char="Ø"/>
            </a:pPr>
            <a:r>
              <a:rPr lang="tr-TR" b="1" i="1" dirty="0" err="1" smtClean="0">
                <a:solidFill>
                  <a:srgbClr val="000000"/>
                </a:solidFill>
                <a:latin typeface="Arial Narrow" pitchFamily="34" charset="0"/>
              </a:rPr>
              <a:t>gas</a:t>
            </a:r>
            <a:r>
              <a:rPr lang="tr-TR" b="1" i="1" dirty="0" smtClean="0">
                <a:solidFill>
                  <a:srgbClr val="000000"/>
                </a:solidFill>
                <a:latin typeface="Arial Narrow" pitchFamily="34" charset="0"/>
              </a:rPr>
              <a:t> </a:t>
            </a:r>
            <a:r>
              <a:rPr lang="tr-TR" b="1" i="1" dirty="0" err="1" smtClean="0">
                <a:solidFill>
                  <a:srgbClr val="000000"/>
                </a:solidFill>
                <a:latin typeface="Arial Narrow" pitchFamily="34" charset="0"/>
              </a:rPr>
              <a:t>release</a:t>
            </a:r>
            <a:endParaRPr lang="tr-TR" b="1" i="1" dirty="0" smtClean="0">
              <a:solidFill>
                <a:srgbClr val="000000"/>
              </a:solidFill>
              <a:latin typeface="Arial Narrow" pitchFamily="34" charset="0"/>
            </a:endParaRPr>
          </a:p>
          <a:p>
            <a:pPr lvl="1">
              <a:buFont typeface="Wingdings" pitchFamily="2" charset="2"/>
              <a:buChar char="Ø"/>
            </a:pPr>
            <a:r>
              <a:rPr lang="tr-TR" b="1" i="1" dirty="0" err="1">
                <a:solidFill>
                  <a:srgbClr val="000000"/>
                </a:solidFill>
                <a:latin typeface="Arial Narrow" pitchFamily="34" charset="0"/>
              </a:rPr>
              <a:t>f</a:t>
            </a:r>
            <a:r>
              <a:rPr lang="tr-TR" b="1" i="1" dirty="0" err="1" smtClean="0">
                <a:solidFill>
                  <a:srgbClr val="000000"/>
                </a:solidFill>
                <a:latin typeface="Arial Narrow" pitchFamily="34" charset="0"/>
              </a:rPr>
              <a:t>ermentation</a:t>
            </a:r>
            <a:r>
              <a:rPr lang="tr-TR" b="1" i="1" dirty="0" smtClean="0">
                <a:solidFill>
                  <a:srgbClr val="000000"/>
                </a:solidFill>
                <a:latin typeface="Arial Narrow" pitchFamily="34" charset="0"/>
              </a:rPr>
              <a:t> </a:t>
            </a:r>
            <a:r>
              <a:rPr lang="tr-TR" b="1" i="1" dirty="0" err="1">
                <a:solidFill>
                  <a:srgbClr val="000000"/>
                </a:solidFill>
                <a:latin typeface="Arial Narrow" pitchFamily="34" charset="0"/>
              </a:rPr>
              <a:t>products</a:t>
            </a:r>
            <a:endParaRPr lang="tr-TR" b="1" i="1" dirty="0">
              <a:solidFill>
                <a:srgbClr val="000000"/>
              </a:solidFill>
              <a:latin typeface="Arial Narrow" pitchFamily="34" charset="0"/>
            </a:endParaRPr>
          </a:p>
          <a:p>
            <a:pPr>
              <a:buFont typeface="Wingdings" pitchFamily="2" charset="2"/>
              <a:buChar char="Ø"/>
            </a:pPr>
            <a:r>
              <a:rPr lang="tr-TR" sz="2800" b="1" i="1" dirty="0" err="1" smtClean="0">
                <a:solidFill>
                  <a:srgbClr val="000000"/>
                </a:solidFill>
                <a:latin typeface="Arial Narrow" pitchFamily="34" charset="0"/>
              </a:rPr>
              <a:t>wound</a:t>
            </a:r>
            <a:r>
              <a:rPr lang="tr-TR" sz="2800" b="1" i="1" dirty="0" smtClean="0">
                <a:solidFill>
                  <a:srgbClr val="000000"/>
                </a:solidFill>
                <a:latin typeface="Arial Narrow" pitchFamily="34" charset="0"/>
              </a:rPr>
              <a:t> </a:t>
            </a:r>
            <a:r>
              <a:rPr lang="tr-TR" sz="2800" b="1" i="1" dirty="0" err="1">
                <a:solidFill>
                  <a:srgbClr val="000000"/>
                </a:solidFill>
                <a:latin typeface="Arial Narrow" pitchFamily="34" charset="0"/>
              </a:rPr>
              <a:t>contamination</a:t>
            </a:r>
            <a:endParaRPr lang="tr-TR" b="1" i="1" dirty="0">
              <a:latin typeface="Arial Narrow" pitchFamily="34" charset="0"/>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62231" y="1988840"/>
            <a:ext cx="2649426" cy="246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61371"/>
            <a:ext cx="2736304" cy="217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712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800" b="1" i="1" dirty="0" err="1">
                <a:solidFill>
                  <a:srgbClr val="C10000"/>
                </a:solidFill>
                <a:latin typeface="Arial Narrow" pitchFamily="34" charset="0"/>
              </a:rPr>
              <a:t>Clostridium</a:t>
            </a:r>
            <a:r>
              <a:rPr lang="tr-TR" sz="4800" b="1" i="1" dirty="0">
                <a:solidFill>
                  <a:srgbClr val="C10000"/>
                </a:solidFill>
                <a:latin typeface="Arial Narrow" pitchFamily="34" charset="0"/>
              </a:rPr>
              <a:t> </a:t>
            </a:r>
            <a:r>
              <a:rPr lang="tr-TR" sz="4800" b="1" i="1" dirty="0" err="1">
                <a:solidFill>
                  <a:srgbClr val="C10000"/>
                </a:solidFill>
                <a:latin typeface="Arial Narrow" pitchFamily="34" charset="0"/>
              </a:rPr>
              <a:t>perfringens</a:t>
            </a:r>
            <a:endParaRPr lang="tr-TR" i="1" dirty="0">
              <a:latin typeface="Arial Narrow" pitchFamily="34" charset="0"/>
            </a:endParaRPr>
          </a:p>
        </p:txBody>
      </p:sp>
      <p:sp>
        <p:nvSpPr>
          <p:cNvPr id="4" name="İçerik Yer Tutucusu 3"/>
          <p:cNvSpPr>
            <a:spLocks noGrp="1"/>
          </p:cNvSpPr>
          <p:nvPr>
            <p:ph sz="half" idx="2"/>
          </p:nvPr>
        </p:nvSpPr>
        <p:spPr>
          <a:xfrm>
            <a:off x="251520" y="1920084"/>
            <a:ext cx="4244280" cy="4821283"/>
          </a:xfrm>
        </p:spPr>
        <p:txBody>
          <a:bodyPr>
            <a:normAutofit fontScale="85000" lnSpcReduction="10000"/>
          </a:bodyPr>
          <a:lstStyle/>
          <a:p>
            <a:pPr>
              <a:buFont typeface="Wingdings" pitchFamily="2" charset="2"/>
              <a:buChar char="Ø"/>
            </a:pPr>
            <a:r>
              <a:rPr lang="tr-TR" b="1" i="1" dirty="0" err="1">
                <a:latin typeface="Arial Narrow" pitchFamily="34" charset="0"/>
              </a:rPr>
              <a:t>Large</a:t>
            </a:r>
            <a:r>
              <a:rPr lang="tr-TR" b="1" i="1" dirty="0">
                <a:latin typeface="Arial Narrow" pitchFamily="34" charset="0"/>
              </a:rPr>
              <a:t> </a:t>
            </a:r>
            <a:r>
              <a:rPr lang="tr-TR" b="1" i="1" dirty="0" err="1">
                <a:latin typeface="Arial Narrow" pitchFamily="34" charset="0"/>
              </a:rPr>
              <a:t>rectangular</a:t>
            </a:r>
            <a:r>
              <a:rPr lang="tr-TR" b="1" i="1" dirty="0">
                <a:latin typeface="Arial Narrow" pitchFamily="34" charset="0"/>
              </a:rPr>
              <a:t> Gram </a:t>
            </a:r>
            <a:r>
              <a:rPr lang="tr-TR" b="1" i="1" dirty="0" err="1">
                <a:latin typeface="Arial Narrow" pitchFamily="34" charset="0"/>
              </a:rPr>
              <a:t>positive</a:t>
            </a:r>
            <a:r>
              <a:rPr lang="tr-TR" b="1" i="1" dirty="0">
                <a:latin typeface="Arial Narrow" pitchFamily="34" charset="0"/>
              </a:rPr>
              <a:t> </a:t>
            </a:r>
            <a:r>
              <a:rPr lang="tr-TR" b="1" i="1" dirty="0" err="1">
                <a:latin typeface="Arial Narrow" pitchFamily="34" charset="0"/>
              </a:rPr>
              <a:t>bacillus</a:t>
            </a:r>
            <a:endParaRPr lang="tr-TR" b="1" i="1" dirty="0">
              <a:latin typeface="Arial Narrow" pitchFamily="34" charset="0"/>
            </a:endParaRPr>
          </a:p>
          <a:p>
            <a:pPr>
              <a:buFont typeface="Wingdings" pitchFamily="2" charset="2"/>
              <a:buChar char="Ø"/>
            </a:pPr>
            <a:r>
              <a:rPr lang="tr-TR" sz="2800" b="1" i="1" dirty="0" err="1">
                <a:solidFill>
                  <a:srgbClr val="FF0000"/>
                </a:solidFill>
                <a:latin typeface="Arial Narrow" pitchFamily="34" charset="0"/>
              </a:rPr>
              <a:t>Capsulated</a:t>
            </a:r>
            <a:endParaRPr lang="tr-TR" sz="2800" b="1" i="1" dirty="0">
              <a:solidFill>
                <a:srgbClr val="FF0000"/>
              </a:solidFill>
              <a:latin typeface="Arial Narrow" pitchFamily="34" charset="0"/>
            </a:endParaRPr>
          </a:p>
          <a:p>
            <a:pPr>
              <a:buFont typeface="Wingdings" pitchFamily="2" charset="2"/>
              <a:buChar char="Ø"/>
            </a:pPr>
            <a:r>
              <a:rPr lang="tr-TR" sz="2800" b="1" i="1" dirty="0" err="1" smtClean="0">
                <a:solidFill>
                  <a:srgbClr val="FF0000"/>
                </a:solidFill>
                <a:latin typeface="Arial Narrow" pitchFamily="34" charset="0"/>
              </a:rPr>
              <a:t>Non</a:t>
            </a:r>
            <a:r>
              <a:rPr lang="tr-TR" sz="2800" b="1" i="1" dirty="0" smtClean="0">
                <a:solidFill>
                  <a:srgbClr val="FF0000"/>
                </a:solidFill>
                <a:latin typeface="Arial Narrow" pitchFamily="34" charset="0"/>
              </a:rPr>
              <a:t> </a:t>
            </a:r>
            <a:r>
              <a:rPr lang="tr-TR" sz="2800" b="1" i="1" dirty="0" err="1">
                <a:solidFill>
                  <a:srgbClr val="FF0000"/>
                </a:solidFill>
                <a:latin typeface="Arial Narrow" pitchFamily="34" charset="0"/>
              </a:rPr>
              <a:t>motile</a:t>
            </a:r>
            <a:r>
              <a:rPr lang="tr-TR" sz="2800" b="1" i="1" dirty="0">
                <a:solidFill>
                  <a:srgbClr val="FF0000"/>
                </a:solidFill>
                <a:latin typeface="Arial Narrow" pitchFamily="34" charset="0"/>
              </a:rPr>
              <a:t> </a:t>
            </a:r>
            <a:r>
              <a:rPr lang="tr-TR" sz="2800" b="1" i="1" dirty="0" err="1">
                <a:latin typeface="Arial Narrow" pitchFamily="34" charset="0"/>
              </a:rPr>
              <a:t>Anaerobic</a:t>
            </a:r>
            <a:endParaRPr lang="tr-TR" sz="2800" b="1" i="1" dirty="0">
              <a:latin typeface="Arial Narrow" pitchFamily="34" charset="0"/>
            </a:endParaRPr>
          </a:p>
          <a:p>
            <a:pPr>
              <a:buFont typeface="Wingdings" pitchFamily="2" charset="2"/>
              <a:buChar char="Ø"/>
            </a:pPr>
            <a:r>
              <a:rPr lang="en-US" sz="2800" b="1" i="1" dirty="0" smtClean="0">
                <a:latin typeface="Arial Narrow" pitchFamily="34" charset="0"/>
              </a:rPr>
              <a:t>Grown </a:t>
            </a:r>
            <a:r>
              <a:rPr lang="en-US" sz="2800" b="1" i="1" dirty="0">
                <a:latin typeface="Arial Narrow" pitchFamily="34" charset="0"/>
              </a:rPr>
              <a:t>quickly on selective media</a:t>
            </a:r>
          </a:p>
          <a:p>
            <a:pPr>
              <a:buFont typeface="Wingdings" pitchFamily="2" charset="2"/>
              <a:buChar char="Ø"/>
            </a:pPr>
            <a:r>
              <a:rPr lang="tr-TR" sz="2800" b="1" i="1" dirty="0" err="1">
                <a:latin typeface="Arial Narrow" pitchFamily="34" charset="0"/>
              </a:rPr>
              <a:t>It</a:t>
            </a:r>
            <a:r>
              <a:rPr lang="tr-TR" sz="2800" b="1" i="1" dirty="0">
                <a:latin typeface="Arial Narrow" pitchFamily="34" charset="0"/>
              </a:rPr>
              <a:t> </a:t>
            </a:r>
            <a:r>
              <a:rPr lang="tr-TR" sz="2800" b="1" i="1" dirty="0" err="1" smtClean="0">
                <a:latin typeface="Arial Narrow" pitchFamily="34" charset="0"/>
              </a:rPr>
              <a:t>grows</a:t>
            </a:r>
            <a:r>
              <a:rPr lang="tr-TR" sz="2800" b="1" i="1" dirty="0" smtClean="0">
                <a:latin typeface="Arial Narrow" pitchFamily="34" charset="0"/>
              </a:rPr>
              <a:t> </a:t>
            </a:r>
            <a:r>
              <a:rPr lang="tr-TR" sz="2800" b="1" i="1" dirty="0" err="1" smtClean="0">
                <a:latin typeface="Arial Narrow" pitchFamily="34" charset="0"/>
              </a:rPr>
              <a:t>quickly</a:t>
            </a:r>
            <a:r>
              <a:rPr lang="tr-TR" sz="2800" b="1" i="1" dirty="0" smtClean="0">
                <a:latin typeface="Arial Narrow" pitchFamily="34" charset="0"/>
              </a:rPr>
              <a:t> </a:t>
            </a:r>
            <a:r>
              <a:rPr lang="tr-TR" sz="2800" b="1" i="1" dirty="0">
                <a:latin typeface="Arial Narrow" pitchFamily="34" charset="0"/>
              </a:rPr>
              <a:t>on </a:t>
            </a:r>
            <a:r>
              <a:rPr lang="tr-TR" sz="2800" b="1" i="1" dirty="0" err="1" smtClean="0">
                <a:latin typeface="Arial Narrow" pitchFamily="34" charset="0"/>
              </a:rPr>
              <a:t>laboratory</a:t>
            </a:r>
            <a:r>
              <a:rPr lang="tr-TR" sz="2800" b="1" i="1" dirty="0" smtClean="0">
                <a:latin typeface="Arial Narrow" pitchFamily="34" charset="0"/>
              </a:rPr>
              <a:t> </a:t>
            </a:r>
            <a:r>
              <a:rPr lang="tr-TR" sz="2800" b="1" i="1" dirty="0" err="1" smtClean="0">
                <a:latin typeface="Arial Narrow" pitchFamily="34" charset="0"/>
              </a:rPr>
              <a:t>media</a:t>
            </a:r>
            <a:r>
              <a:rPr lang="tr-TR" sz="2800" b="1" i="1" dirty="0">
                <a:latin typeface="Arial Narrow" pitchFamily="34" charset="0"/>
              </a:rPr>
              <a:t>, </a:t>
            </a:r>
            <a:r>
              <a:rPr lang="tr-TR" sz="2800" b="1" i="1" dirty="0" err="1">
                <a:latin typeface="Arial Narrow" pitchFamily="34" charset="0"/>
              </a:rPr>
              <a:t>particularly</a:t>
            </a:r>
            <a:r>
              <a:rPr lang="tr-TR" sz="2800" b="1" i="1" dirty="0">
                <a:latin typeface="Arial Narrow" pitchFamily="34" charset="0"/>
              </a:rPr>
              <a:t> at </a:t>
            </a:r>
            <a:r>
              <a:rPr lang="tr-TR" sz="2800" b="1" i="1" dirty="0" err="1" smtClean="0">
                <a:latin typeface="Arial Narrow" pitchFamily="34" charset="0"/>
              </a:rPr>
              <a:t>high</a:t>
            </a:r>
            <a:r>
              <a:rPr lang="tr-TR" sz="2800" b="1" i="1" dirty="0" smtClean="0">
                <a:latin typeface="Arial Narrow" pitchFamily="34" charset="0"/>
              </a:rPr>
              <a:t> </a:t>
            </a:r>
            <a:r>
              <a:rPr lang="tr-TR" sz="2800" b="1" i="1" dirty="0" err="1" smtClean="0">
                <a:latin typeface="Arial Narrow" pitchFamily="34" charset="0"/>
              </a:rPr>
              <a:t>temperatures</a:t>
            </a:r>
            <a:r>
              <a:rPr lang="tr-TR" sz="2800" b="1" i="1" dirty="0" smtClean="0">
                <a:latin typeface="Arial Narrow" pitchFamily="34" charset="0"/>
              </a:rPr>
              <a:t> (</a:t>
            </a:r>
            <a:r>
              <a:rPr lang="tr-TR" sz="2800" b="1" i="1" dirty="0" err="1" smtClean="0">
                <a:latin typeface="Arial Narrow" pitchFamily="34" charset="0"/>
              </a:rPr>
              <a:t>approximately</a:t>
            </a:r>
            <a:r>
              <a:rPr lang="tr-TR" sz="2800" b="1" i="1" dirty="0" smtClean="0">
                <a:latin typeface="Arial Narrow" pitchFamily="34" charset="0"/>
              </a:rPr>
              <a:t> </a:t>
            </a:r>
            <a:r>
              <a:rPr lang="tr-TR" sz="2800" b="1" i="1" dirty="0">
                <a:latin typeface="Arial Narrow" pitchFamily="34" charset="0"/>
              </a:rPr>
              <a:t>42°C</a:t>
            </a:r>
            <a:r>
              <a:rPr lang="tr-TR" sz="2800" b="1" i="1" dirty="0" smtClean="0">
                <a:latin typeface="Arial Narrow" pitchFamily="34" charset="0"/>
              </a:rPr>
              <a:t>), </a:t>
            </a:r>
            <a:r>
              <a:rPr lang="tr-TR" sz="2800" b="1" i="1" dirty="0" err="1" smtClean="0">
                <a:latin typeface="Arial Narrow" pitchFamily="34" charset="0"/>
              </a:rPr>
              <a:t>when</a:t>
            </a:r>
            <a:r>
              <a:rPr lang="tr-TR" sz="2800" b="1" i="1" dirty="0" smtClean="0">
                <a:latin typeface="Arial Narrow" pitchFamily="34" charset="0"/>
              </a:rPr>
              <a:t> </a:t>
            </a:r>
            <a:r>
              <a:rPr lang="tr-TR" sz="2800" b="1" i="1" dirty="0" err="1">
                <a:latin typeface="Arial Narrow" pitchFamily="34" charset="0"/>
              </a:rPr>
              <a:t>the</a:t>
            </a:r>
            <a:r>
              <a:rPr lang="tr-TR" sz="2800" b="1" i="1" dirty="0">
                <a:latin typeface="Arial Narrow" pitchFamily="34" charset="0"/>
              </a:rPr>
              <a:t> </a:t>
            </a:r>
            <a:r>
              <a:rPr lang="tr-TR" sz="2800" b="1" i="1" dirty="0" err="1">
                <a:latin typeface="Arial Narrow" pitchFamily="34" charset="0"/>
              </a:rPr>
              <a:t>doubling</a:t>
            </a:r>
            <a:r>
              <a:rPr lang="tr-TR" sz="2800" b="1" i="1" dirty="0">
                <a:latin typeface="Arial Narrow" pitchFamily="34" charset="0"/>
              </a:rPr>
              <a:t> </a:t>
            </a:r>
            <a:r>
              <a:rPr lang="tr-TR" sz="2800" b="1" i="1" dirty="0" smtClean="0">
                <a:latin typeface="Arial Narrow" pitchFamily="34" charset="0"/>
              </a:rPr>
              <a:t>time </a:t>
            </a:r>
            <a:r>
              <a:rPr lang="en-US" sz="2800" b="1" i="1" dirty="0" smtClean="0">
                <a:latin typeface="Arial Narrow" pitchFamily="34" charset="0"/>
              </a:rPr>
              <a:t>can </a:t>
            </a:r>
            <a:r>
              <a:rPr lang="en-US" sz="2800" b="1" i="1" dirty="0">
                <a:latin typeface="Arial Narrow" pitchFamily="34" charset="0"/>
              </a:rPr>
              <a:t>be as short as 8 min</a:t>
            </a:r>
            <a:r>
              <a:rPr lang="en-US" sz="2800" b="1" i="1" dirty="0" smtClean="0">
                <a:latin typeface="Arial Narrow" pitchFamily="34" charset="0"/>
              </a:rPr>
              <a:t>.</a:t>
            </a:r>
            <a:endParaRPr lang="tr-TR" sz="2800" b="1" i="1" dirty="0" smtClean="0">
              <a:latin typeface="Arial Narrow" pitchFamily="34" charset="0"/>
            </a:endParaRPr>
          </a:p>
          <a:p>
            <a:pPr>
              <a:buFont typeface="Wingdings" pitchFamily="2" charset="2"/>
              <a:buChar char="Ø"/>
            </a:pPr>
            <a:r>
              <a:rPr lang="en-US" sz="2800" b="1" i="1" dirty="0" smtClean="0">
                <a:solidFill>
                  <a:srgbClr val="FF0000"/>
                </a:solidFill>
                <a:latin typeface="Arial Narrow" pitchFamily="34" charset="0"/>
              </a:rPr>
              <a:t>Can </a:t>
            </a:r>
            <a:r>
              <a:rPr lang="en-US" sz="2800" b="1" i="1" dirty="0">
                <a:solidFill>
                  <a:srgbClr val="FF0000"/>
                </a:solidFill>
                <a:latin typeface="Arial Narrow" pitchFamily="34" charset="0"/>
              </a:rPr>
              <a:t>be identified by </a:t>
            </a:r>
            <a:r>
              <a:rPr lang="en-US" sz="2800" b="1" i="1" dirty="0" err="1">
                <a:solidFill>
                  <a:srgbClr val="0070C0"/>
                </a:solidFill>
                <a:latin typeface="Arial Narrow" pitchFamily="34" charset="0"/>
              </a:rPr>
              <a:t>Nagler</a:t>
            </a:r>
            <a:r>
              <a:rPr lang="en-US" sz="2800" b="1" i="1" dirty="0">
                <a:solidFill>
                  <a:srgbClr val="0070C0"/>
                </a:solidFill>
                <a:latin typeface="Arial Narrow" pitchFamily="34" charset="0"/>
              </a:rPr>
              <a:t> </a:t>
            </a:r>
            <a:r>
              <a:rPr lang="en-US" sz="2800" b="1" i="1" dirty="0" smtClean="0">
                <a:solidFill>
                  <a:srgbClr val="0070C0"/>
                </a:solidFill>
                <a:latin typeface="Arial Narrow" pitchFamily="34" charset="0"/>
              </a:rPr>
              <a:t>reaction</a:t>
            </a:r>
            <a:endParaRPr lang="tr-TR" sz="2800" b="1" i="1" dirty="0" smtClean="0">
              <a:solidFill>
                <a:srgbClr val="0070C0"/>
              </a:solidFill>
              <a:latin typeface="Arial Narrow" pitchFamily="34" charset="0"/>
            </a:endParaRPr>
          </a:p>
        </p:txBody>
      </p:sp>
      <p:sp>
        <p:nvSpPr>
          <p:cNvPr id="5" name="İçerik Yer Tutucusu 4"/>
          <p:cNvSpPr>
            <a:spLocks noGrp="1"/>
          </p:cNvSpPr>
          <p:nvPr>
            <p:ph sz="quarter" idx="13"/>
          </p:nvPr>
        </p:nvSpPr>
        <p:spPr>
          <a:xfrm>
            <a:off x="4427984" y="1920084"/>
            <a:ext cx="4608512" cy="4821283"/>
          </a:xfrm>
        </p:spPr>
        <p:txBody>
          <a:bodyPr>
            <a:normAutofit fontScale="92500" lnSpcReduction="20000"/>
          </a:bodyPr>
          <a:lstStyle/>
          <a:p>
            <a:pPr>
              <a:buFont typeface="Wingdings" pitchFamily="2" charset="2"/>
              <a:buChar char="Ø"/>
            </a:pPr>
            <a:r>
              <a:rPr lang="en-US" b="1" i="1" dirty="0">
                <a:latin typeface="Arial Narrow" pitchFamily="34" charset="0"/>
              </a:rPr>
              <a:t>Spores </a:t>
            </a:r>
            <a:r>
              <a:rPr lang="en-US" b="1" i="1" u="sng" dirty="0">
                <a:solidFill>
                  <a:srgbClr val="C00000"/>
                </a:solidFill>
                <a:latin typeface="Arial Narrow" pitchFamily="34" charset="0"/>
              </a:rPr>
              <a:t>seldom</a:t>
            </a:r>
            <a:r>
              <a:rPr lang="en-US" b="1" i="1" dirty="0">
                <a:latin typeface="Arial Narrow" pitchFamily="34" charset="0"/>
              </a:rPr>
              <a:t> seen in vivo or in </a:t>
            </a:r>
            <a:r>
              <a:rPr lang="en-US" b="1" i="1" dirty="0" smtClean="0">
                <a:latin typeface="Arial Narrow" pitchFamily="34" charset="0"/>
              </a:rPr>
              <a:t>vitro</a:t>
            </a:r>
            <a:endParaRPr lang="tr-TR" b="1" i="1" dirty="0" smtClean="0">
              <a:latin typeface="Arial Narrow" pitchFamily="34" charset="0"/>
            </a:endParaRPr>
          </a:p>
          <a:p>
            <a:pPr marL="274320" lvl="2" indent="-274320">
              <a:buClr>
                <a:schemeClr val="accent3"/>
              </a:buClr>
              <a:buSzPct val="95000"/>
              <a:buFont typeface="Wingdings" pitchFamily="2" charset="2"/>
              <a:buChar char="Ø"/>
            </a:pPr>
            <a:r>
              <a:rPr lang="tr-TR" sz="2600" b="1" i="1" dirty="0" err="1" smtClean="0">
                <a:latin typeface="Arial Narrow" pitchFamily="34" charset="0"/>
              </a:rPr>
              <a:t>Produces</a:t>
            </a:r>
            <a:r>
              <a:rPr lang="tr-TR" sz="2600" b="1" i="1" dirty="0" smtClean="0">
                <a:latin typeface="Arial Narrow" pitchFamily="34" charset="0"/>
              </a:rPr>
              <a:t> </a:t>
            </a:r>
            <a:r>
              <a:rPr lang="tr-TR" sz="2600" b="1" i="1" dirty="0" err="1">
                <a:latin typeface="Arial Narrow" pitchFamily="34" charset="0"/>
              </a:rPr>
              <a:t>several</a:t>
            </a:r>
            <a:r>
              <a:rPr lang="tr-TR" sz="2600" b="1" i="1" dirty="0">
                <a:latin typeface="Arial Narrow" pitchFamily="34" charset="0"/>
              </a:rPr>
              <a:t> </a:t>
            </a:r>
            <a:r>
              <a:rPr lang="tr-TR" sz="2600" b="1" i="1" dirty="0" err="1" smtClean="0">
                <a:latin typeface="Arial Narrow" pitchFamily="34" charset="0"/>
              </a:rPr>
              <a:t>toxins</a:t>
            </a:r>
            <a:r>
              <a:rPr lang="tr-TR" sz="2600" b="1" i="1" dirty="0" smtClean="0">
                <a:latin typeface="Arial Narrow" pitchFamily="34" charset="0"/>
              </a:rPr>
              <a:t>: </a:t>
            </a:r>
            <a:r>
              <a:rPr lang="en-US" sz="2600" b="1" i="1" dirty="0" smtClean="0">
                <a:latin typeface="Arial Narrow" pitchFamily="34" charset="0"/>
              </a:rPr>
              <a:t>5 </a:t>
            </a:r>
            <a:r>
              <a:rPr lang="en-US" sz="2600" b="1" i="1" dirty="0">
                <a:latin typeface="Arial Narrow" pitchFamily="34" charset="0"/>
              </a:rPr>
              <a:t>types (</a:t>
            </a:r>
            <a:r>
              <a:rPr lang="en-US" sz="2600" b="1" i="1" dirty="0" smtClean="0">
                <a:latin typeface="Arial Narrow" pitchFamily="34" charset="0"/>
              </a:rPr>
              <a:t>A-E)</a:t>
            </a:r>
            <a:endParaRPr lang="tr-TR" sz="2600" b="1" i="1" dirty="0" smtClean="0">
              <a:latin typeface="Arial Narrow" pitchFamily="34" charset="0"/>
            </a:endParaRPr>
          </a:p>
          <a:p>
            <a:pPr marL="548640" lvl="3" indent="-274320">
              <a:buSzPct val="95000"/>
              <a:buFont typeface="Wingdings" pitchFamily="2" charset="2"/>
              <a:buChar char="Ø"/>
            </a:pPr>
            <a:r>
              <a:rPr lang="tr-TR" sz="2200" b="1" i="1" dirty="0" err="1" smtClean="0">
                <a:solidFill>
                  <a:srgbClr val="0070C0"/>
                </a:solidFill>
                <a:latin typeface="Arial Narrow" pitchFamily="34" charset="0"/>
              </a:rPr>
              <a:t>alpha</a:t>
            </a:r>
            <a:r>
              <a:rPr lang="tr-TR" sz="2200" b="1" i="1" dirty="0" smtClean="0">
                <a:solidFill>
                  <a:srgbClr val="0070C0"/>
                </a:solidFill>
                <a:latin typeface="Arial Narrow" pitchFamily="34" charset="0"/>
              </a:rPr>
              <a:t> </a:t>
            </a:r>
            <a:r>
              <a:rPr lang="tr-TR" sz="2200" b="1" i="1" dirty="0">
                <a:solidFill>
                  <a:srgbClr val="0070C0"/>
                </a:solidFill>
                <a:latin typeface="Arial Narrow" pitchFamily="34" charset="0"/>
              </a:rPr>
              <a:t>(</a:t>
            </a:r>
            <a:r>
              <a:rPr lang="tr-TR" sz="2200" b="1" i="1" dirty="0" err="1">
                <a:solidFill>
                  <a:srgbClr val="0070C0"/>
                </a:solidFill>
                <a:latin typeface="Arial Narrow" pitchFamily="34" charset="0"/>
              </a:rPr>
              <a:t>lecithinase</a:t>
            </a:r>
            <a:r>
              <a:rPr lang="tr-TR" sz="2200" b="1" i="1" dirty="0">
                <a:solidFill>
                  <a:srgbClr val="0070C0"/>
                </a:solidFill>
                <a:latin typeface="Arial Narrow" pitchFamily="34" charset="0"/>
              </a:rPr>
              <a:t>), beta, epsilon </a:t>
            </a:r>
            <a:r>
              <a:rPr lang="tr-TR" sz="2200" b="1" i="1" dirty="0" smtClean="0">
                <a:solidFill>
                  <a:srgbClr val="0070C0"/>
                </a:solidFill>
                <a:latin typeface="Arial Narrow" pitchFamily="34" charset="0"/>
              </a:rPr>
              <a:t>......</a:t>
            </a:r>
          </a:p>
          <a:p>
            <a:pPr marL="548640" lvl="3" indent="-274320">
              <a:buSzPct val="95000"/>
              <a:buFont typeface="Wingdings" pitchFamily="2" charset="2"/>
              <a:buChar char="Ø"/>
            </a:pPr>
            <a:r>
              <a:rPr lang="en-US" sz="2200" b="1" i="1" dirty="0" smtClean="0">
                <a:solidFill>
                  <a:srgbClr val="0070C0"/>
                </a:solidFill>
                <a:latin typeface="Arial Narrow" pitchFamily="34" charset="0"/>
              </a:rPr>
              <a:t>Types </a:t>
            </a:r>
            <a:r>
              <a:rPr lang="en-US" sz="2200" b="1" i="1" dirty="0">
                <a:solidFill>
                  <a:srgbClr val="0070C0"/>
                </a:solidFill>
                <a:latin typeface="Arial Narrow" pitchFamily="34" charset="0"/>
              </a:rPr>
              <a:t>B and D produce the epsilon </a:t>
            </a:r>
            <a:r>
              <a:rPr lang="en-US" sz="2200" b="1" i="1" dirty="0" smtClean="0">
                <a:solidFill>
                  <a:srgbClr val="0070C0"/>
                </a:solidFill>
                <a:latin typeface="Arial Narrow" pitchFamily="34" charset="0"/>
              </a:rPr>
              <a:t>toxin</a:t>
            </a:r>
            <a:endParaRPr lang="tr-TR" sz="2200" b="1" i="1" dirty="0" smtClean="0">
              <a:solidFill>
                <a:srgbClr val="0070C0"/>
              </a:solidFill>
              <a:latin typeface="Arial Narrow" pitchFamily="34" charset="0"/>
            </a:endParaRPr>
          </a:p>
          <a:p>
            <a:pPr marL="548640" lvl="3" indent="-274320">
              <a:buSzPct val="95000"/>
              <a:buFont typeface="Wingdings" pitchFamily="2" charset="2"/>
              <a:buChar char="Ø"/>
            </a:pPr>
            <a:r>
              <a:rPr lang="tr-TR" sz="2200" b="1" i="1" dirty="0" err="1" smtClean="0">
                <a:solidFill>
                  <a:srgbClr val="0070C0"/>
                </a:solidFill>
                <a:latin typeface="Arial Narrow" pitchFamily="34" charset="0"/>
              </a:rPr>
              <a:t>enterotoxin</a:t>
            </a:r>
            <a:endParaRPr lang="tr-TR" sz="2200" b="1" i="1" dirty="0">
              <a:solidFill>
                <a:srgbClr val="0070C0"/>
              </a:solidFill>
              <a:latin typeface="Arial Narrow" pitchFamily="34" charset="0"/>
            </a:endParaRPr>
          </a:p>
          <a:p>
            <a:pPr>
              <a:buFont typeface="Wingdings" pitchFamily="2" charset="2"/>
              <a:buChar char="Ø"/>
            </a:pPr>
            <a:r>
              <a:rPr lang="en-US" b="1" i="1" dirty="0" smtClean="0">
                <a:latin typeface="Arial Narrow" pitchFamily="34" charset="0"/>
              </a:rPr>
              <a:t>Causes </a:t>
            </a:r>
            <a:r>
              <a:rPr lang="en-US" b="1" i="1" dirty="0">
                <a:latin typeface="Arial Narrow" pitchFamily="34" charset="0"/>
              </a:rPr>
              <a:t>a spectrum of human diseases</a:t>
            </a:r>
          </a:p>
          <a:p>
            <a:pPr lvl="1">
              <a:buFont typeface="Wingdings" pitchFamily="2" charset="2"/>
              <a:buChar char="Ø"/>
            </a:pPr>
            <a:r>
              <a:rPr lang="tr-TR" sz="2200" b="1" i="1" dirty="0" err="1" smtClean="0">
                <a:solidFill>
                  <a:srgbClr val="C00000"/>
                </a:solidFill>
                <a:latin typeface="Arial Narrow" pitchFamily="34" charset="0"/>
              </a:rPr>
              <a:t>Bacteraemia</a:t>
            </a:r>
            <a:endParaRPr lang="tr-TR" sz="2200" b="1" i="1" dirty="0" smtClean="0">
              <a:solidFill>
                <a:srgbClr val="C00000"/>
              </a:solidFill>
              <a:latin typeface="Arial Narrow" pitchFamily="34" charset="0"/>
            </a:endParaRPr>
          </a:p>
          <a:p>
            <a:pPr lvl="1">
              <a:buFont typeface="Wingdings" pitchFamily="2" charset="2"/>
              <a:buChar char="Ø"/>
            </a:pPr>
            <a:r>
              <a:rPr lang="tr-TR" sz="2400" b="1" i="1" dirty="0" err="1" smtClean="0">
                <a:solidFill>
                  <a:srgbClr val="C00000"/>
                </a:solidFill>
                <a:latin typeface="Arial Narrow" pitchFamily="34" charset="0"/>
              </a:rPr>
              <a:t>Myonecrosis</a:t>
            </a:r>
            <a:endParaRPr lang="tr-TR" sz="2400" b="1" i="1" dirty="0" smtClean="0">
              <a:solidFill>
                <a:srgbClr val="C00000"/>
              </a:solidFill>
              <a:latin typeface="Arial Narrow" pitchFamily="34" charset="0"/>
            </a:endParaRPr>
          </a:p>
          <a:p>
            <a:pPr lvl="1">
              <a:buFont typeface="Wingdings" pitchFamily="2" charset="2"/>
              <a:buChar char="Ø"/>
            </a:pPr>
            <a:r>
              <a:rPr lang="tr-TR" b="1" i="1" dirty="0" err="1">
                <a:solidFill>
                  <a:srgbClr val="C00000"/>
                </a:solidFill>
                <a:latin typeface="Arial Narrow" pitchFamily="34" charset="0"/>
              </a:rPr>
              <a:t>F</a:t>
            </a:r>
            <a:r>
              <a:rPr lang="tr-TR" sz="2400" b="1" i="1" dirty="0" err="1" smtClean="0">
                <a:solidFill>
                  <a:srgbClr val="C00000"/>
                </a:solidFill>
                <a:latin typeface="Arial Narrow" pitchFamily="34" charset="0"/>
              </a:rPr>
              <a:t>ood</a:t>
            </a:r>
            <a:r>
              <a:rPr lang="tr-TR" sz="2400" b="1" i="1" dirty="0" smtClean="0">
                <a:solidFill>
                  <a:srgbClr val="C00000"/>
                </a:solidFill>
                <a:latin typeface="Arial Narrow" pitchFamily="34" charset="0"/>
              </a:rPr>
              <a:t> </a:t>
            </a:r>
            <a:r>
              <a:rPr lang="tr-TR" sz="2400" b="1" i="1" dirty="0" err="1" smtClean="0">
                <a:solidFill>
                  <a:srgbClr val="C00000"/>
                </a:solidFill>
                <a:latin typeface="Arial Narrow" pitchFamily="34" charset="0"/>
              </a:rPr>
              <a:t>poisoning</a:t>
            </a:r>
            <a:endParaRPr lang="tr-TR" sz="2400" b="1" i="1" dirty="0" smtClean="0">
              <a:solidFill>
                <a:srgbClr val="C00000"/>
              </a:solidFill>
              <a:latin typeface="Arial Narrow" pitchFamily="34" charset="0"/>
            </a:endParaRPr>
          </a:p>
          <a:p>
            <a:pPr lvl="1">
              <a:buFont typeface="Wingdings" pitchFamily="2" charset="2"/>
              <a:buChar char="Ø"/>
            </a:pPr>
            <a:r>
              <a:rPr lang="tr-TR" b="1" i="1" dirty="0" err="1">
                <a:solidFill>
                  <a:srgbClr val="C00000"/>
                </a:solidFill>
                <a:latin typeface="Arial Narrow" pitchFamily="34" charset="0"/>
              </a:rPr>
              <a:t>E</a:t>
            </a:r>
            <a:r>
              <a:rPr lang="tr-TR" sz="2400" b="1" i="1" dirty="0" err="1" smtClean="0">
                <a:solidFill>
                  <a:srgbClr val="C00000"/>
                </a:solidFill>
                <a:latin typeface="Arial Narrow" pitchFamily="34" charset="0"/>
              </a:rPr>
              <a:t>nteritis</a:t>
            </a:r>
            <a:r>
              <a:rPr lang="tr-TR" sz="2400" b="1" i="1" dirty="0" smtClean="0">
                <a:solidFill>
                  <a:srgbClr val="C00000"/>
                </a:solidFill>
                <a:latin typeface="Arial Narrow" pitchFamily="34" charset="0"/>
              </a:rPr>
              <a:t> </a:t>
            </a:r>
            <a:r>
              <a:rPr lang="tr-TR" sz="2400" b="1" i="1" dirty="0" err="1">
                <a:solidFill>
                  <a:srgbClr val="C00000"/>
                </a:solidFill>
                <a:latin typeface="Arial Narrow" pitchFamily="34" charset="0"/>
              </a:rPr>
              <a:t>necrotica</a:t>
            </a:r>
            <a:r>
              <a:rPr lang="tr-TR" sz="2400" b="1" i="1" dirty="0">
                <a:solidFill>
                  <a:srgbClr val="C00000"/>
                </a:solidFill>
                <a:latin typeface="Arial Narrow" pitchFamily="34" charset="0"/>
              </a:rPr>
              <a:t> (</a:t>
            </a:r>
            <a:r>
              <a:rPr lang="tr-TR" sz="2400" b="1" i="1" dirty="0" err="1">
                <a:solidFill>
                  <a:srgbClr val="C00000"/>
                </a:solidFill>
                <a:latin typeface="Arial Narrow" pitchFamily="34" charset="0"/>
              </a:rPr>
              <a:t>pig</a:t>
            </a:r>
            <a:r>
              <a:rPr lang="tr-TR" sz="2400" b="1" i="1" dirty="0">
                <a:solidFill>
                  <a:srgbClr val="C00000"/>
                </a:solidFill>
                <a:latin typeface="Arial Narrow" pitchFamily="34" charset="0"/>
              </a:rPr>
              <a:t> bel</a:t>
            </a:r>
            <a:r>
              <a:rPr lang="tr-TR" sz="2800" b="1" i="1" dirty="0">
                <a:solidFill>
                  <a:srgbClr val="C00000"/>
                </a:solidFill>
                <a:latin typeface="Arial Narrow" pitchFamily="34" charset="0"/>
              </a:rPr>
              <a:t>)</a:t>
            </a:r>
            <a:endParaRPr lang="tr-TR" b="1" i="1" dirty="0">
              <a:solidFill>
                <a:srgbClr val="C00000"/>
              </a:solidFill>
              <a:latin typeface="Arial Narrow" pitchFamily="34" charset="0"/>
            </a:endParaRPr>
          </a:p>
          <a:p>
            <a:endParaRPr lang="tr-TR" dirty="0"/>
          </a:p>
        </p:txBody>
      </p:sp>
    </p:spTree>
    <p:extLst>
      <p:ext uri="{BB962C8B-B14F-4D97-AF65-F5344CB8AC3E}">
        <p14:creationId xmlns:p14="http://schemas.microsoft.com/office/powerpoint/2010/main" val="2231298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74912236"/>
              </p:ext>
            </p:extLst>
          </p:nvPr>
        </p:nvGraphicFramePr>
        <p:xfrm>
          <a:off x="323528" y="1340768"/>
          <a:ext cx="8568952" cy="457200"/>
        </p:xfrm>
        <a:graphic>
          <a:graphicData uri="http://schemas.openxmlformats.org/drawingml/2006/table">
            <a:tbl>
              <a:tblPr firstRow="1" bandRow="1">
                <a:tableStyleId>{5C22544A-7EE6-4342-B048-85BDC9FD1C3A}</a:tableStyleId>
              </a:tblPr>
              <a:tblGrid>
                <a:gridCol w="1008112"/>
                <a:gridCol w="4858918"/>
                <a:gridCol w="2701922"/>
              </a:tblGrid>
              <a:tr h="313184">
                <a:tc>
                  <a:txBody>
                    <a:bodyPr/>
                    <a:lstStyle/>
                    <a:p>
                      <a:r>
                        <a:rPr lang="tr-TR" sz="2400" i="1" dirty="0" smtClean="0">
                          <a:solidFill>
                            <a:srgbClr val="75FDE6"/>
                          </a:solidFill>
                          <a:latin typeface="Arial Narrow" pitchFamily="34" charset="0"/>
                        </a:rPr>
                        <a:t>Toksin</a:t>
                      </a:r>
                      <a:endParaRPr lang="tr-TR" sz="2400" i="1" dirty="0">
                        <a:solidFill>
                          <a:srgbClr val="75FDE6"/>
                        </a:solidFill>
                        <a:latin typeface="Arial Narrow" pitchFamily="34" charset="0"/>
                      </a:endParaRPr>
                    </a:p>
                  </a:txBody>
                  <a:tcPr/>
                </a:tc>
                <a:tc>
                  <a:txBody>
                    <a:bodyPr/>
                    <a:lstStyle/>
                    <a:p>
                      <a:r>
                        <a:rPr lang="tr-TR" sz="2400" b="1" i="1" u="none" strike="noStrike" baseline="0" dirty="0" err="1" smtClean="0">
                          <a:solidFill>
                            <a:srgbClr val="75FDE6"/>
                          </a:solidFill>
                          <a:latin typeface="Arial Narrow" pitchFamily="34" charset="0"/>
                        </a:rPr>
                        <a:t>Biological</a:t>
                      </a:r>
                      <a:r>
                        <a:rPr lang="tr-TR" sz="2400" b="1" i="1" u="none" strike="noStrike" baseline="0" dirty="0" smtClean="0">
                          <a:solidFill>
                            <a:srgbClr val="75FDE6"/>
                          </a:solidFill>
                          <a:latin typeface="Arial Narrow" pitchFamily="34" charset="0"/>
                        </a:rPr>
                        <a:t> </a:t>
                      </a:r>
                      <a:r>
                        <a:rPr lang="tr-TR" sz="2400" b="1" i="1" u="none" strike="noStrike" baseline="0" dirty="0" err="1" smtClean="0">
                          <a:solidFill>
                            <a:srgbClr val="75FDE6"/>
                          </a:solidFill>
                          <a:latin typeface="Arial Narrow" pitchFamily="34" charset="0"/>
                        </a:rPr>
                        <a:t>Feature</a:t>
                      </a:r>
                      <a:endParaRPr lang="tr-TR" sz="2400" b="1" i="1" dirty="0">
                        <a:solidFill>
                          <a:srgbClr val="75FDE6"/>
                        </a:solidFill>
                        <a:latin typeface="Arial Narrow" pitchFamily="34" charset="0"/>
                      </a:endParaRPr>
                    </a:p>
                  </a:txBody>
                  <a:tcPr/>
                </a:tc>
                <a:tc>
                  <a:txBody>
                    <a:bodyPr/>
                    <a:lstStyle/>
                    <a:p>
                      <a:r>
                        <a:rPr lang="tr-TR" sz="2400" b="1" i="1" u="none" strike="noStrike" baseline="0" dirty="0" err="1" smtClean="0">
                          <a:solidFill>
                            <a:srgbClr val="75FDE6"/>
                          </a:solidFill>
                          <a:latin typeface="Arial Narrow" pitchFamily="34" charset="0"/>
                        </a:rPr>
                        <a:t>Types</a:t>
                      </a:r>
                      <a:r>
                        <a:rPr lang="tr-TR" sz="2400" b="1" i="1" u="none" strike="noStrike" baseline="0" dirty="0" smtClean="0">
                          <a:solidFill>
                            <a:srgbClr val="75FDE6"/>
                          </a:solidFill>
                          <a:latin typeface="Arial Narrow" pitchFamily="34" charset="0"/>
                        </a:rPr>
                        <a:t> of </a:t>
                      </a:r>
                      <a:r>
                        <a:rPr lang="tr-TR" sz="2400" b="1" i="1" u="none" strike="noStrike" baseline="0" dirty="0" err="1" smtClean="0">
                          <a:solidFill>
                            <a:srgbClr val="75FDE6"/>
                          </a:solidFill>
                          <a:latin typeface="Arial Narrow" pitchFamily="34" charset="0"/>
                        </a:rPr>
                        <a:t>Toxins</a:t>
                      </a:r>
                      <a:endParaRPr lang="tr-TR" sz="2400" b="1" i="1" dirty="0">
                        <a:solidFill>
                          <a:srgbClr val="75FDE6"/>
                        </a:solidFill>
                        <a:latin typeface="Arial Narrow" pitchFamily="34" charset="0"/>
                      </a:endParaRPr>
                    </a:p>
                  </a:txBody>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857316364"/>
              </p:ext>
            </p:extLst>
          </p:nvPr>
        </p:nvGraphicFramePr>
        <p:xfrm>
          <a:off x="323529" y="1916832"/>
          <a:ext cx="8568950" cy="4754880"/>
        </p:xfrm>
        <a:graphic>
          <a:graphicData uri="http://schemas.openxmlformats.org/drawingml/2006/table">
            <a:tbl>
              <a:tblPr firstRow="1" bandRow="1">
                <a:tableStyleId>{5C22544A-7EE6-4342-B048-85BDC9FD1C3A}</a:tableStyleId>
              </a:tblPr>
              <a:tblGrid>
                <a:gridCol w="1008111"/>
                <a:gridCol w="4858918"/>
                <a:gridCol w="540384"/>
                <a:gridCol w="540384"/>
                <a:gridCol w="540384"/>
                <a:gridCol w="540384"/>
                <a:gridCol w="540385"/>
              </a:tblGrid>
              <a:tr h="1518007">
                <a:tc>
                  <a:txBody>
                    <a:bodyPr/>
                    <a:lstStyle/>
                    <a:p>
                      <a:pPr algn="ctr"/>
                      <a:r>
                        <a:rPr lang="tr-TR" sz="2400" b="1" i="1" u="none" strike="noStrike" baseline="0" dirty="0" smtClean="0">
                          <a:solidFill>
                            <a:schemeClr val="bg2"/>
                          </a:solidFill>
                          <a:latin typeface="Symbol"/>
                        </a:rPr>
                        <a:t>a</a:t>
                      </a:r>
                      <a:endParaRPr lang="tr-TR" sz="2400" b="1" i="1" dirty="0">
                        <a:solidFill>
                          <a:schemeClr val="bg2"/>
                        </a:solidFill>
                      </a:endParaRPr>
                    </a:p>
                  </a:txBody>
                  <a:tcPr/>
                </a:tc>
                <a:tc>
                  <a:txBody>
                    <a:bodyPr/>
                    <a:lstStyle/>
                    <a:p>
                      <a:pPr algn="l"/>
                      <a:r>
                        <a:rPr lang="tr-TR" sz="2400" b="1" i="1" u="none" strike="noStrike" baseline="0" dirty="0" err="1" smtClean="0">
                          <a:solidFill>
                            <a:srgbClr val="FFFF00"/>
                          </a:solidFill>
                          <a:latin typeface="Arial Narrow" pitchFamily="34" charset="0"/>
                        </a:rPr>
                        <a:t>Lecithinase</a:t>
                      </a:r>
                      <a:r>
                        <a:rPr lang="tr-TR" sz="2400" b="1" i="1" u="none" strike="noStrike" baseline="0" dirty="0" smtClean="0">
                          <a:solidFill>
                            <a:srgbClr val="FFFFFF"/>
                          </a:solidFill>
                          <a:latin typeface="Arial Narrow" pitchFamily="34" charset="0"/>
                        </a:rPr>
                        <a:t>; </a:t>
                      </a:r>
                    </a:p>
                    <a:p>
                      <a:pPr marL="285750" indent="-285750" algn="l">
                        <a:buFont typeface="Wingdings" pitchFamily="2" charset="2"/>
                        <a:buChar char="Ø"/>
                      </a:pPr>
                      <a:r>
                        <a:rPr lang="tr-TR" sz="2400" b="1" i="1" u="none" strike="noStrike" baseline="0" dirty="0" err="1" smtClean="0">
                          <a:solidFill>
                            <a:srgbClr val="FFFFFF"/>
                          </a:solidFill>
                          <a:latin typeface="Arial Narrow" pitchFamily="34" charset="0"/>
                        </a:rPr>
                        <a:t>increase</a:t>
                      </a:r>
                      <a:r>
                        <a:rPr lang="tr-TR" sz="2400" b="1" i="1" u="none" strike="noStrike" baseline="0" dirty="0" smtClean="0">
                          <a:solidFill>
                            <a:srgbClr val="FFFFFF"/>
                          </a:solidFill>
                          <a:latin typeface="Arial Narrow" pitchFamily="34" charset="0"/>
                        </a:rPr>
                        <a:t> </a:t>
                      </a:r>
                      <a:r>
                        <a:rPr lang="tr-TR" sz="2400" b="1" i="1" u="none" strike="noStrike" baseline="0" dirty="0" err="1" smtClean="0">
                          <a:solidFill>
                            <a:srgbClr val="FFFFFF"/>
                          </a:solidFill>
                          <a:latin typeface="Arial Narrow" pitchFamily="34" charset="0"/>
                        </a:rPr>
                        <a:t>the</a:t>
                      </a:r>
                      <a:r>
                        <a:rPr lang="tr-TR" sz="2400" b="1" i="1" u="none" strike="noStrike" baseline="0" dirty="0" smtClean="0">
                          <a:solidFill>
                            <a:srgbClr val="FFFFFF"/>
                          </a:solidFill>
                          <a:latin typeface="Arial Narrow" pitchFamily="34" charset="0"/>
                        </a:rPr>
                        <a:t> </a:t>
                      </a:r>
                      <a:r>
                        <a:rPr lang="tr-TR" sz="2400" b="1" i="1" u="none" strike="noStrike" baseline="0" dirty="0" err="1" smtClean="0">
                          <a:solidFill>
                            <a:srgbClr val="FFFFFF"/>
                          </a:solidFill>
                          <a:latin typeface="Arial Narrow" pitchFamily="34" charset="0"/>
                        </a:rPr>
                        <a:t>vascular</a:t>
                      </a:r>
                      <a:r>
                        <a:rPr lang="tr-TR" sz="2400" b="1" i="1" u="none" strike="noStrike" baseline="0" dirty="0" smtClean="0">
                          <a:solidFill>
                            <a:srgbClr val="FFFFFF"/>
                          </a:solidFill>
                          <a:latin typeface="Arial Narrow" pitchFamily="34" charset="0"/>
                        </a:rPr>
                        <a:t> </a:t>
                      </a:r>
                      <a:r>
                        <a:rPr lang="tr-TR" sz="2400" b="1" i="1" u="none" strike="noStrike" baseline="0" dirty="0" err="1" smtClean="0">
                          <a:solidFill>
                            <a:srgbClr val="FFFFFF"/>
                          </a:solidFill>
                          <a:latin typeface="Arial Narrow" pitchFamily="34" charset="0"/>
                        </a:rPr>
                        <a:t>permeability</a:t>
                      </a:r>
                      <a:r>
                        <a:rPr lang="tr-TR" sz="2400" b="1" i="1" u="none" strike="noStrike" baseline="0" dirty="0" smtClean="0">
                          <a:solidFill>
                            <a:srgbClr val="FFFFFF"/>
                          </a:solidFill>
                          <a:latin typeface="Arial Narrow" pitchFamily="34" charset="0"/>
                        </a:rPr>
                        <a:t>;</a:t>
                      </a:r>
                    </a:p>
                    <a:p>
                      <a:pPr marL="285750" indent="-285750" algn="l">
                        <a:buFont typeface="Wingdings" pitchFamily="2" charset="2"/>
                        <a:buChar char="Ø"/>
                      </a:pPr>
                      <a:r>
                        <a:rPr lang="tr-TR" sz="2400" b="1" i="1" u="none" strike="noStrike" baseline="0" dirty="0" err="1" smtClean="0">
                          <a:solidFill>
                            <a:srgbClr val="FFFFFF"/>
                          </a:solidFill>
                          <a:latin typeface="Arial Narrow" pitchFamily="34" charset="0"/>
                        </a:rPr>
                        <a:t>hemolytic</a:t>
                      </a:r>
                      <a:r>
                        <a:rPr lang="tr-TR" sz="2400" b="1" i="1" u="none" strike="noStrike" baseline="0" dirty="0" smtClean="0">
                          <a:solidFill>
                            <a:srgbClr val="FFFFFF"/>
                          </a:solidFill>
                          <a:latin typeface="Arial Narrow" pitchFamily="34" charset="0"/>
                        </a:rPr>
                        <a:t>; </a:t>
                      </a:r>
                    </a:p>
                    <a:p>
                      <a:pPr marL="285750" indent="-285750" algn="l">
                        <a:buFont typeface="Wingdings" pitchFamily="2" charset="2"/>
                        <a:buChar char="Ø"/>
                      </a:pPr>
                      <a:r>
                        <a:rPr lang="tr-TR" sz="2400" b="1" i="1" u="none" strike="noStrike" baseline="0" dirty="0" err="1" smtClean="0">
                          <a:solidFill>
                            <a:srgbClr val="FFFFFF"/>
                          </a:solidFill>
                          <a:latin typeface="Arial Narrow" pitchFamily="34" charset="0"/>
                        </a:rPr>
                        <a:t>Produces</a:t>
                      </a:r>
                      <a:r>
                        <a:rPr lang="tr-TR" sz="2400" b="1" i="1" u="none" strike="noStrike" baseline="0" dirty="0" smtClean="0">
                          <a:solidFill>
                            <a:srgbClr val="FFFFFF"/>
                          </a:solidFill>
                          <a:latin typeface="Arial Narrow" pitchFamily="34" charset="0"/>
                        </a:rPr>
                        <a:t> </a:t>
                      </a:r>
                      <a:r>
                        <a:rPr lang="tr-TR" sz="2400" b="1" i="1" u="none" strike="noStrike" baseline="0" dirty="0" err="1" smtClean="0">
                          <a:solidFill>
                            <a:srgbClr val="FFFFFF"/>
                          </a:solidFill>
                          <a:latin typeface="Arial Narrow" pitchFamily="34" charset="0"/>
                        </a:rPr>
                        <a:t>necrotizing</a:t>
                      </a:r>
                      <a:r>
                        <a:rPr lang="tr-TR" sz="2400" b="1" i="1" u="none" strike="noStrike" baseline="0" dirty="0" smtClean="0">
                          <a:solidFill>
                            <a:srgbClr val="FFFFFF"/>
                          </a:solidFill>
                          <a:latin typeface="Arial Narrow" pitchFamily="34" charset="0"/>
                        </a:rPr>
                        <a:t> </a:t>
                      </a:r>
                      <a:r>
                        <a:rPr lang="tr-TR" sz="2400" b="1" i="1" u="none" strike="noStrike" baseline="0" dirty="0" err="1" smtClean="0">
                          <a:solidFill>
                            <a:srgbClr val="FFFFFF"/>
                          </a:solidFill>
                          <a:latin typeface="Arial Narrow" pitchFamily="34" charset="0"/>
                        </a:rPr>
                        <a:t>activity</a:t>
                      </a:r>
                      <a:endParaRPr lang="tr-TR" sz="2400" i="1" dirty="0">
                        <a:latin typeface="Arial Narrow" pitchFamily="34" charset="0"/>
                      </a:endParaRPr>
                    </a:p>
                  </a:txBody>
                  <a:tcPr/>
                </a:tc>
                <a:tc>
                  <a:txBody>
                    <a:bodyPr/>
                    <a:lstStyle/>
                    <a:p>
                      <a:pPr algn="ctr"/>
                      <a:r>
                        <a:rPr lang="tr-TR" sz="2400" b="0" i="0" u="none" strike="noStrike" baseline="0" dirty="0" smtClean="0">
                          <a:solidFill>
                            <a:srgbClr val="FFFFFF"/>
                          </a:solidFill>
                          <a:latin typeface="Verdana"/>
                        </a:rPr>
                        <a:t>+ </a:t>
                      </a:r>
                      <a:endParaRPr lang="tr-TR" sz="2400" dirty="0"/>
                    </a:p>
                  </a:txBody>
                  <a:tcPr/>
                </a:tc>
                <a:tc>
                  <a:txBody>
                    <a:bodyPr/>
                    <a:lstStyle/>
                    <a:p>
                      <a:pPr algn="ctr"/>
                      <a:r>
                        <a:rPr lang="tr-TR" sz="2400" b="0" i="0" u="none" strike="noStrike" baseline="0" dirty="0" smtClean="0">
                          <a:solidFill>
                            <a:srgbClr val="FFFFFF"/>
                          </a:solidFill>
                          <a:latin typeface="Verdana"/>
                        </a:rPr>
                        <a:t>+</a:t>
                      </a:r>
                      <a:endParaRPr lang="tr-TR" sz="2400" dirty="0"/>
                    </a:p>
                  </a:txBody>
                  <a:tcPr/>
                </a:tc>
                <a:tc>
                  <a:txBody>
                    <a:bodyPr/>
                    <a:lstStyle/>
                    <a:p>
                      <a:pPr algn="ctr"/>
                      <a:r>
                        <a:rPr lang="tr-TR" sz="2400" b="0" i="0" u="none" strike="noStrike" baseline="0" dirty="0" smtClean="0">
                          <a:solidFill>
                            <a:srgbClr val="FFFFFF"/>
                          </a:solidFill>
                          <a:latin typeface="Verdana"/>
                        </a:rPr>
                        <a:t>+</a:t>
                      </a:r>
                      <a:endParaRPr lang="tr-TR" sz="2400" dirty="0"/>
                    </a:p>
                  </a:txBody>
                  <a:tcPr/>
                </a:tc>
                <a:tc>
                  <a:txBody>
                    <a:bodyPr/>
                    <a:lstStyle/>
                    <a:p>
                      <a:pPr algn="ctr"/>
                      <a:r>
                        <a:rPr lang="tr-TR" sz="2400" b="0" i="0" u="none" strike="noStrike" baseline="0" dirty="0" smtClean="0">
                          <a:solidFill>
                            <a:srgbClr val="FFFFFF"/>
                          </a:solidFill>
                          <a:latin typeface="Verdana"/>
                        </a:rPr>
                        <a:t>+</a:t>
                      </a:r>
                      <a:endParaRPr lang="tr-TR" sz="2400" dirty="0"/>
                    </a:p>
                  </a:txBody>
                  <a:tcPr/>
                </a:tc>
                <a:tc>
                  <a:txBody>
                    <a:bodyPr/>
                    <a:lstStyle/>
                    <a:p>
                      <a:pPr algn="ctr"/>
                      <a:r>
                        <a:rPr lang="tr-TR" sz="2400" b="0" i="0" u="none" strike="noStrike" baseline="0" dirty="0" smtClean="0">
                          <a:solidFill>
                            <a:srgbClr val="FFFFFF"/>
                          </a:solidFill>
                          <a:latin typeface="Verdana"/>
                        </a:rPr>
                        <a:t>+</a:t>
                      </a:r>
                      <a:endParaRPr lang="tr-TR" sz="2400" dirty="0"/>
                    </a:p>
                  </a:txBody>
                  <a:tcPr/>
                </a:tc>
              </a:tr>
              <a:tr h="1167697">
                <a:tc>
                  <a:txBody>
                    <a:bodyPr/>
                    <a:lstStyle/>
                    <a:p>
                      <a:pPr algn="ctr"/>
                      <a:r>
                        <a:rPr lang="tr-TR" sz="2400" b="1" i="1" u="none" strike="noStrike" baseline="0" dirty="0" smtClean="0">
                          <a:solidFill>
                            <a:srgbClr val="C00000"/>
                          </a:solidFill>
                          <a:latin typeface="Symbol"/>
                        </a:rPr>
                        <a:t>b</a:t>
                      </a:r>
                      <a:endParaRPr lang="tr-TR" sz="2400" b="1" i="1" dirty="0">
                        <a:solidFill>
                          <a:srgbClr val="C00000"/>
                        </a:solidFill>
                      </a:endParaRPr>
                    </a:p>
                  </a:txBody>
                  <a:tcPr/>
                </a:tc>
                <a:tc>
                  <a:txBody>
                    <a:bodyPr/>
                    <a:lstStyle/>
                    <a:p>
                      <a:pPr marL="285750" indent="-285750" algn="l">
                        <a:buFont typeface="Wingdings" pitchFamily="2" charset="2"/>
                        <a:buChar char="Ø"/>
                      </a:pPr>
                      <a:r>
                        <a:rPr lang="tr-TR" sz="2400" b="1" i="1" u="none" strike="noStrike" baseline="0" dirty="0" err="1" smtClean="0">
                          <a:solidFill>
                            <a:srgbClr val="C00000"/>
                          </a:solidFill>
                          <a:latin typeface="Arial Narrow" pitchFamily="34" charset="0"/>
                        </a:rPr>
                        <a:t>Necrotizing</a:t>
                      </a:r>
                      <a:r>
                        <a:rPr lang="tr-TR" sz="2400" b="1" i="1" u="none" strike="noStrike" baseline="0" dirty="0" smtClean="0">
                          <a:solidFill>
                            <a:srgbClr val="C00000"/>
                          </a:solidFill>
                          <a:latin typeface="Arial Narrow" pitchFamily="34" charset="0"/>
                        </a:rPr>
                        <a:t> </a:t>
                      </a:r>
                      <a:r>
                        <a:rPr lang="tr-TR" sz="2400" b="1" i="1" u="none" strike="noStrike" baseline="0" dirty="0" err="1" smtClean="0">
                          <a:solidFill>
                            <a:srgbClr val="C00000"/>
                          </a:solidFill>
                          <a:latin typeface="Arial Narrow" pitchFamily="34" charset="0"/>
                        </a:rPr>
                        <a:t>activity</a:t>
                      </a:r>
                      <a:r>
                        <a:rPr lang="tr-TR" sz="2400" b="1" i="1" u="none" strike="noStrike" baseline="0" dirty="0" smtClean="0">
                          <a:solidFill>
                            <a:srgbClr val="C00000"/>
                          </a:solidFill>
                          <a:latin typeface="Arial Narrow" pitchFamily="34" charset="0"/>
                        </a:rPr>
                        <a:t>, </a:t>
                      </a:r>
                    </a:p>
                    <a:p>
                      <a:pPr marL="285750" indent="-285750" algn="l">
                        <a:buFont typeface="Wingdings" pitchFamily="2" charset="2"/>
                        <a:buChar char="Ø"/>
                      </a:pPr>
                      <a:r>
                        <a:rPr lang="tr-TR" sz="2400" b="1" i="1" u="none" strike="noStrike" baseline="0" dirty="0" err="1" smtClean="0">
                          <a:solidFill>
                            <a:srgbClr val="C00000"/>
                          </a:solidFill>
                          <a:latin typeface="Arial Narrow" pitchFamily="34" charset="0"/>
                        </a:rPr>
                        <a:t>induces</a:t>
                      </a:r>
                      <a:r>
                        <a:rPr lang="tr-TR" sz="2400" b="1" i="1" u="none" strike="noStrike" baseline="0" dirty="0" smtClean="0">
                          <a:solidFill>
                            <a:srgbClr val="C00000"/>
                          </a:solidFill>
                          <a:latin typeface="Arial Narrow" pitchFamily="34" charset="0"/>
                        </a:rPr>
                        <a:t> </a:t>
                      </a:r>
                      <a:r>
                        <a:rPr lang="tr-TR" sz="2400" b="1" i="1" u="none" strike="noStrike" baseline="0" dirty="0" err="1" smtClean="0">
                          <a:solidFill>
                            <a:srgbClr val="C00000"/>
                          </a:solidFill>
                          <a:latin typeface="Arial Narrow" pitchFamily="34" charset="0"/>
                        </a:rPr>
                        <a:t>hypertension</a:t>
                      </a:r>
                      <a:r>
                        <a:rPr lang="tr-TR" sz="2400" b="1" i="1" u="none" strike="noStrike" baseline="0" dirty="0" smtClean="0">
                          <a:solidFill>
                            <a:srgbClr val="C00000"/>
                          </a:solidFill>
                          <a:latin typeface="Arial Narrow" pitchFamily="34" charset="0"/>
                        </a:rPr>
                        <a:t> </a:t>
                      </a:r>
                      <a:r>
                        <a:rPr lang="tr-TR" sz="2400" b="1" i="1" u="none" strike="noStrike" baseline="0" dirty="0" err="1" smtClean="0">
                          <a:solidFill>
                            <a:srgbClr val="C00000"/>
                          </a:solidFill>
                          <a:latin typeface="Arial Narrow" pitchFamily="34" charset="0"/>
                        </a:rPr>
                        <a:t>by</a:t>
                      </a:r>
                      <a:r>
                        <a:rPr lang="tr-TR" sz="2400" b="1" i="1" u="none" strike="noStrike" baseline="0" dirty="0" smtClean="0">
                          <a:solidFill>
                            <a:srgbClr val="C00000"/>
                          </a:solidFill>
                          <a:latin typeface="Arial Narrow" pitchFamily="34" charset="0"/>
                        </a:rPr>
                        <a:t> </a:t>
                      </a:r>
                      <a:r>
                        <a:rPr lang="tr-TR" sz="2400" b="1" i="1" u="none" strike="noStrike" baseline="0" dirty="0" err="1" smtClean="0">
                          <a:solidFill>
                            <a:srgbClr val="C00000"/>
                          </a:solidFill>
                          <a:latin typeface="Arial Narrow" pitchFamily="34" charset="0"/>
                        </a:rPr>
                        <a:t>causing</a:t>
                      </a:r>
                      <a:r>
                        <a:rPr lang="tr-TR" sz="2400" b="1" i="1" u="none" strike="noStrike" baseline="0" dirty="0" smtClean="0">
                          <a:solidFill>
                            <a:srgbClr val="C00000"/>
                          </a:solidFill>
                          <a:latin typeface="Arial Narrow" pitchFamily="34" charset="0"/>
                        </a:rPr>
                        <a:t> </a:t>
                      </a:r>
                      <a:r>
                        <a:rPr lang="tr-TR" sz="2400" b="1" i="1" u="none" strike="noStrike" baseline="0" dirty="0" err="1" smtClean="0">
                          <a:solidFill>
                            <a:srgbClr val="C00000"/>
                          </a:solidFill>
                          <a:latin typeface="Arial Narrow" pitchFamily="34" charset="0"/>
                        </a:rPr>
                        <a:t>release</a:t>
                      </a:r>
                      <a:r>
                        <a:rPr lang="tr-TR" sz="2400" b="1" i="1" u="none" strike="noStrike" baseline="0" dirty="0" smtClean="0">
                          <a:solidFill>
                            <a:srgbClr val="C00000"/>
                          </a:solidFill>
                          <a:latin typeface="Arial Narrow" pitchFamily="34" charset="0"/>
                        </a:rPr>
                        <a:t> of</a:t>
                      </a:r>
                    </a:p>
                    <a:p>
                      <a:pPr algn="l"/>
                      <a:r>
                        <a:rPr lang="tr-TR" sz="2400" b="1" i="1" u="none" strike="noStrike" baseline="0" dirty="0" err="1" smtClean="0">
                          <a:solidFill>
                            <a:srgbClr val="C00000"/>
                          </a:solidFill>
                          <a:latin typeface="Arial Narrow" pitchFamily="34" charset="0"/>
                        </a:rPr>
                        <a:t>catecholamines</a:t>
                      </a:r>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c>
                  <a:txBody>
                    <a:bodyPr/>
                    <a:lstStyle/>
                    <a:p>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c>
                  <a:txBody>
                    <a:bodyPr/>
                    <a:lstStyle/>
                    <a:p>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c>
                  <a:txBody>
                    <a:bodyPr/>
                    <a:lstStyle/>
                    <a:p>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c>
                  <a:txBody>
                    <a:bodyPr/>
                    <a:lstStyle/>
                    <a:p>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c>
                  <a:txBody>
                    <a:bodyPr/>
                    <a:lstStyle/>
                    <a:p>
                      <a:r>
                        <a:rPr lang="tr-TR" sz="2400" b="1" i="1" u="none" strike="noStrike" baseline="0" dirty="0" smtClean="0">
                          <a:solidFill>
                            <a:srgbClr val="C00000"/>
                          </a:solidFill>
                          <a:latin typeface="Arial Narrow" pitchFamily="34" charset="0"/>
                        </a:rPr>
                        <a:t>－</a:t>
                      </a:r>
                      <a:endParaRPr lang="tr-TR" sz="2400" b="1" i="1" dirty="0">
                        <a:solidFill>
                          <a:srgbClr val="C00000"/>
                        </a:solidFill>
                        <a:latin typeface="Arial Narrow" pitchFamily="34" charset="0"/>
                      </a:endParaRPr>
                    </a:p>
                  </a:txBody>
                  <a:tcPr/>
                </a:tc>
              </a:tr>
              <a:tr h="817388">
                <a:tc>
                  <a:txBody>
                    <a:bodyPr/>
                    <a:lstStyle/>
                    <a:p>
                      <a:pPr algn="ctr"/>
                      <a:r>
                        <a:rPr lang="tr-TR" sz="2400" b="1" i="1" u="none" strike="noStrike" baseline="0" dirty="0" smtClean="0">
                          <a:solidFill>
                            <a:srgbClr val="0070C0"/>
                          </a:solidFill>
                          <a:latin typeface="Arial Narrow" pitchFamily="34" charset="0"/>
                        </a:rPr>
                        <a:t>e</a:t>
                      </a:r>
                      <a:endParaRPr lang="tr-TR" sz="2400" b="1" i="1" dirty="0">
                        <a:solidFill>
                          <a:srgbClr val="0070C0"/>
                        </a:solidFill>
                        <a:latin typeface="Arial Narrow" pitchFamily="34" charset="0"/>
                      </a:endParaRPr>
                    </a:p>
                  </a:txBody>
                  <a:tcPr/>
                </a:tc>
                <a:tc>
                  <a:txBody>
                    <a:bodyPr/>
                    <a:lstStyle/>
                    <a:p>
                      <a:r>
                        <a:rPr lang="en-US" sz="2400" b="1" i="1" dirty="0" smtClean="0">
                          <a:solidFill>
                            <a:srgbClr val="0070C0"/>
                          </a:solidFill>
                          <a:latin typeface="Arial Narrow" pitchFamily="34" charset="0"/>
                        </a:rPr>
                        <a:t>increase the permeability of</a:t>
                      </a:r>
                      <a:r>
                        <a:rPr lang="tr-TR" sz="2400" b="1" i="1" dirty="0" smtClean="0">
                          <a:solidFill>
                            <a:srgbClr val="0070C0"/>
                          </a:solidFill>
                          <a:latin typeface="Arial Narrow" pitchFamily="34" charset="0"/>
                        </a:rPr>
                        <a:t> </a:t>
                      </a:r>
                      <a:r>
                        <a:rPr lang="en-US" sz="2400" b="1" i="1" dirty="0" smtClean="0">
                          <a:solidFill>
                            <a:srgbClr val="0070C0"/>
                          </a:solidFill>
                          <a:latin typeface="Arial Narrow" pitchFamily="34" charset="0"/>
                        </a:rPr>
                        <a:t>gastrointestinal wall</a:t>
                      </a:r>
                      <a:endParaRPr lang="tr-TR" sz="2400" b="1" i="1" dirty="0">
                        <a:solidFill>
                          <a:srgbClr val="0070C0"/>
                        </a:solidFill>
                        <a:latin typeface="Arial Narrow" pitchFamily="34" charset="0"/>
                      </a:endParaRPr>
                    </a:p>
                  </a:txBody>
                  <a:tcPr/>
                </a:tc>
                <a:tc>
                  <a:txBody>
                    <a:bodyPr/>
                    <a:lstStyle/>
                    <a:p>
                      <a:r>
                        <a:rPr lang="en-US" sz="2400" b="1" i="1" dirty="0" smtClean="0">
                          <a:solidFill>
                            <a:srgbClr val="0070C0"/>
                          </a:solidFill>
                          <a:latin typeface="Arial Narrow" pitchFamily="34" charset="0"/>
                        </a:rPr>
                        <a:t>－ </a:t>
                      </a:r>
                      <a:endParaRPr lang="tr-TR" sz="2400" b="1" i="1" dirty="0">
                        <a:solidFill>
                          <a:srgbClr val="0070C0"/>
                        </a:solidFill>
                        <a:latin typeface="Arial Narrow" pitchFamily="34" charset="0"/>
                      </a:endParaRPr>
                    </a:p>
                  </a:txBody>
                  <a:tcPr/>
                </a:tc>
                <a:tc>
                  <a:txBody>
                    <a:bodyPr/>
                    <a:lstStyle/>
                    <a:p>
                      <a:r>
                        <a:rPr lang="en-US" sz="2400" b="1" i="1" dirty="0" smtClean="0">
                          <a:solidFill>
                            <a:srgbClr val="0070C0"/>
                          </a:solidFill>
                          <a:latin typeface="Arial Narrow" pitchFamily="34" charset="0"/>
                        </a:rPr>
                        <a:t>－</a:t>
                      </a:r>
                      <a:endParaRPr lang="tr-TR" sz="2400" b="1" i="1" dirty="0">
                        <a:solidFill>
                          <a:srgbClr val="0070C0"/>
                        </a:solidFill>
                        <a:latin typeface="Arial Narrow" pitchFamily="34" charset="0"/>
                      </a:endParaRPr>
                    </a:p>
                  </a:txBody>
                  <a:tcPr/>
                </a:tc>
                <a:tc>
                  <a:txBody>
                    <a:bodyPr/>
                    <a:lstStyle/>
                    <a:p>
                      <a:r>
                        <a:rPr lang="en-US" sz="2400" b="1" i="1" dirty="0" smtClean="0">
                          <a:solidFill>
                            <a:srgbClr val="0070C0"/>
                          </a:solidFill>
                          <a:latin typeface="Arial Narrow" pitchFamily="34" charset="0"/>
                        </a:rPr>
                        <a:t>－ </a:t>
                      </a:r>
                      <a:endParaRPr lang="tr-TR" sz="2400" b="1" i="1" dirty="0">
                        <a:solidFill>
                          <a:srgbClr val="0070C0"/>
                        </a:solidFill>
                        <a:latin typeface="Arial Narrow" pitchFamily="34" charset="0"/>
                      </a:endParaRPr>
                    </a:p>
                  </a:txBody>
                  <a:tcPr/>
                </a:tc>
                <a:tc>
                  <a:txBody>
                    <a:bodyPr/>
                    <a:lstStyle/>
                    <a:p>
                      <a:r>
                        <a:rPr lang="en-US" sz="2400" b="1" i="1" smtClean="0">
                          <a:solidFill>
                            <a:srgbClr val="0070C0"/>
                          </a:solidFill>
                          <a:latin typeface="Arial Narrow" pitchFamily="34" charset="0"/>
                        </a:rPr>
                        <a:t>+</a:t>
                      </a:r>
                      <a:endParaRPr lang="tr-TR" sz="2400" b="1" i="1" dirty="0">
                        <a:solidFill>
                          <a:srgbClr val="0070C0"/>
                        </a:solidFill>
                        <a:latin typeface="Arial Narrow" pitchFamily="34" charset="0"/>
                      </a:endParaRPr>
                    </a:p>
                  </a:txBody>
                  <a:tcPr/>
                </a:tc>
                <a:tc>
                  <a:txBody>
                    <a:bodyPr/>
                    <a:lstStyle/>
                    <a:p>
                      <a:r>
                        <a:rPr lang="en-US" sz="2400" b="1" i="1" dirty="0" smtClean="0">
                          <a:solidFill>
                            <a:srgbClr val="0070C0"/>
                          </a:solidFill>
                          <a:latin typeface="Arial Narrow" pitchFamily="34" charset="0"/>
                        </a:rPr>
                        <a:t>－</a:t>
                      </a:r>
                      <a:endParaRPr lang="tr-TR" sz="2400" b="1" i="1" dirty="0">
                        <a:solidFill>
                          <a:srgbClr val="0070C0"/>
                        </a:solidFill>
                        <a:latin typeface="Arial Narrow" pitchFamily="34" charset="0"/>
                      </a:endParaRPr>
                    </a:p>
                  </a:txBody>
                  <a:tcPr/>
                </a:tc>
              </a:tr>
              <a:tr h="817388">
                <a:tc>
                  <a:txBody>
                    <a:bodyPr/>
                    <a:lstStyle/>
                    <a:p>
                      <a:pPr algn="ctr"/>
                      <a:r>
                        <a:rPr lang="tr-TR" sz="2400" b="1" i="1" u="none" strike="noStrike" baseline="0" dirty="0" smtClean="0">
                          <a:solidFill>
                            <a:srgbClr val="CC00FF"/>
                          </a:solidFill>
                          <a:latin typeface="Arial Narrow" pitchFamily="34" charset="0"/>
                        </a:rPr>
                        <a:t>t</a:t>
                      </a:r>
                      <a:endParaRPr lang="tr-TR" sz="2400" b="1" i="1" dirty="0">
                        <a:solidFill>
                          <a:srgbClr val="CC00FF"/>
                        </a:solidFill>
                        <a:latin typeface="Arial Narrow" pitchFamily="34" charset="0"/>
                      </a:endParaRPr>
                    </a:p>
                  </a:txBody>
                  <a:tcPr/>
                </a:tc>
                <a:tc>
                  <a:txBody>
                    <a:bodyPr/>
                    <a:lstStyle/>
                    <a:p>
                      <a:pPr marL="285750" indent="-285750">
                        <a:buFont typeface="Wingdings" pitchFamily="2" charset="2"/>
                        <a:buChar char="Ø"/>
                      </a:pPr>
                      <a:r>
                        <a:rPr lang="en-US" sz="2400" b="1" i="1" dirty="0" smtClean="0">
                          <a:solidFill>
                            <a:srgbClr val="CC00FF"/>
                          </a:solidFill>
                          <a:latin typeface="Arial Narrow" pitchFamily="34" charset="0"/>
                        </a:rPr>
                        <a:t>Necrotizing activity; </a:t>
                      </a:r>
                      <a:endParaRPr lang="tr-TR" sz="2400" b="1" i="1" dirty="0" smtClean="0">
                        <a:solidFill>
                          <a:srgbClr val="CC00FF"/>
                        </a:solidFill>
                        <a:latin typeface="Arial Narrow" pitchFamily="34" charset="0"/>
                      </a:endParaRPr>
                    </a:p>
                    <a:p>
                      <a:pPr marL="285750" indent="-285750">
                        <a:buFont typeface="Wingdings" pitchFamily="2" charset="2"/>
                        <a:buChar char="Ø"/>
                      </a:pPr>
                      <a:r>
                        <a:rPr lang="en-US" sz="2400" b="1" i="1" dirty="0" smtClean="0">
                          <a:solidFill>
                            <a:srgbClr val="CC00FF"/>
                          </a:solidFill>
                          <a:latin typeface="Arial Narrow" pitchFamily="34" charset="0"/>
                        </a:rPr>
                        <a:t>increase the vascular</a:t>
                      </a:r>
                      <a:r>
                        <a:rPr lang="tr-TR" sz="2400" b="1" i="1" dirty="0" smtClean="0">
                          <a:solidFill>
                            <a:srgbClr val="CC00FF"/>
                          </a:solidFill>
                          <a:latin typeface="Arial Narrow" pitchFamily="34" charset="0"/>
                        </a:rPr>
                        <a:t> </a:t>
                      </a:r>
                      <a:r>
                        <a:rPr lang="en-US" sz="2400" b="1" i="1" dirty="0" smtClean="0">
                          <a:solidFill>
                            <a:srgbClr val="CC00FF"/>
                          </a:solidFill>
                          <a:latin typeface="Arial Narrow" pitchFamily="34" charset="0"/>
                        </a:rPr>
                        <a:t>permeability</a:t>
                      </a:r>
                      <a:endParaRPr lang="tr-TR" sz="2400" b="1" i="1" dirty="0">
                        <a:solidFill>
                          <a:srgbClr val="CC00FF"/>
                        </a:solidFill>
                        <a:latin typeface="Arial Narrow" pitchFamily="34" charset="0"/>
                      </a:endParaRPr>
                    </a:p>
                  </a:txBody>
                  <a:tcPr/>
                </a:tc>
                <a:tc>
                  <a:txBody>
                    <a:bodyPr/>
                    <a:lstStyle/>
                    <a:p>
                      <a:r>
                        <a:rPr lang="en-US" sz="2400" b="1" i="1" dirty="0" smtClean="0">
                          <a:solidFill>
                            <a:srgbClr val="CC00FF"/>
                          </a:solidFill>
                          <a:latin typeface="Arial Narrow" pitchFamily="34" charset="0"/>
                        </a:rPr>
                        <a:t>－</a:t>
                      </a:r>
                      <a:endParaRPr lang="tr-TR" sz="2400" b="1" i="1" dirty="0">
                        <a:solidFill>
                          <a:srgbClr val="CC00FF"/>
                        </a:solidFill>
                        <a:latin typeface="Arial Narrow" pitchFamily="34" charset="0"/>
                      </a:endParaRPr>
                    </a:p>
                  </a:txBody>
                  <a:tcPr/>
                </a:tc>
                <a:tc>
                  <a:txBody>
                    <a:bodyPr/>
                    <a:lstStyle/>
                    <a:p>
                      <a:r>
                        <a:rPr lang="en-US" sz="2400" b="1" i="1" dirty="0" smtClean="0">
                          <a:solidFill>
                            <a:srgbClr val="CC00FF"/>
                          </a:solidFill>
                          <a:latin typeface="Arial Narrow" pitchFamily="34" charset="0"/>
                        </a:rPr>
                        <a:t>－</a:t>
                      </a:r>
                      <a:endParaRPr lang="tr-TR" sz="2400" b="1" i="1" dirty="0">
                        <a:solidFill>
                          <a:srgbClr val="CC00FF"/>
                        </a:solidFill>
                        <a:latin typeface="Arial Narrow" pitchFamily="34" charset="0"/>
                      </a:endParaRPr>
                    </a:p>
                  </a:txBody>
                  <a:tcPr/>
                </a:tc>
                <a:tc>
                  <a:txBody>
                    <a:bodyPr/>
                    <a:lstStyle/>
                    <a:p>
                      <a:r>
                        <a:rPr lang="en-US" sz="2400" b="1" i="1" dirty="0" smtClean="0">
                          <a:solidFill>
                            <a:srgbClr val="CC00FF"/>
                          </a:solidFill>
                          <a:latin typeface="Arial Narrow" pitchFamily="34" charset="0"/>
                        </a:rPr>
                        <a:t>－</a:t>
                      </a:r>
                      <a:endParaRPr lang="tr-TR" sz="2400" b="1" i="1" dirty="0">
                        <a:solidFill>
                          <a:srgbClr val="CC00FF"/>
                        </a:solidFill>
                        <a:latin typeface="Arial Narrow" pitchFamily="34" charset="0"/>
                      </a:endParaRPr>
                    </a:p>
                  </a:txBody>
                  <a:tcPr/>
                </a:tc>
                <a:tc>
                  <a:txBody>
                    <a:bodyPr/>
                    <a:lstStyle/>
                    <a:p>
                      <a:r>
                        <a:rPr lang="en-US" sz="2400" b="1" i="1" dirty="0" smtClean="0">
                          <a:solidFill>
                            <a:srgbClr val="CC00FF"/>
                          </a:solidFill>
                          <a:latin typeface="Arial Narrow" pitchFamily="34" charset="0"/>
                        </a:rPr>
                        <a:t>－</a:t>
                      </a:r>
                      <a:endParaRPr lang="tr-TR" sz="2400" b="1" i="1" dirty="0">
                        <a:solidFill>
                          <a:srgbClr val="CC00FF"/>
                        </a:solidFill>
                        <a:latin typeface="Arial Narrow" pitchFamily="34" charset="0"/>
                      </a:endParaRPr>
                    </a:p>
                  </a:txBody>
                  <a:tcPr/>
                </a:tc>
                <a:tc>
                  <a:txBody>
                    <a:bodyPr/>
                    <a:lstStyle/>
                    <a:p>
                      <a:r>
                        <a:rPr lang="en-US" sz="2400" b="1" i="1" dirty="0" smtClean="0">
                          <a:solidFill>
                            <a:srgbClr val="CC00FF"/>
                          </a:solidFill>
                          <a:latin typeface="Arial Narrow" pitchFamily="34" charset="0"/>
                        </a:rPr>
                        <a:t>+</a:t>
                      </a:r>
                      <a:endParaRPr lang="tr-TR" sz="2400" b="1" i="1" dirty="0">
                        <a:solidFill>
                          <a:srgbClr val="CC00FF"/>
                        </a:solidFill>
                        <a:latin typeface="Arial Narrow" pitchFamily="34" charset="0"/>
                      </a:endParaRPr>
                    </a:p>
                  </a:txBody>
                  <a:tcPr/>
                </a:tc>
              </a:tr>
            </a:tbl>
          </a:graphicData>
        </a:graphic>
      </p:graphicFrame>
      <p:sp>
        <p:nvSpPr>
          <p:cNvPr id="4" name="Dikdörtgen 3"/>
          <p:cNvSpPr/>
          <p:nvPr/>
        </p:nvSpPr>
        <p:spPr>
          <a:xfrm>
            <a:off x="1134766" y="476672"/>
            <a:ext cx="6893618" cy="707886"/>
          </a:xfrm>
          <a:prstGeom prst="rect">
            <a:avLst/>
          </a:prstGeom>
        </p:spPr>
        <p:txBody>
          <a:bodyPr wrap="none">
            <a:spAutoFit/>
          </a:bodyPr>
          <a:lstStyle/>
          <a:p>
            <a:pPr algn="ctr"/>
            <a:r>
              <a:rPr lang="tr-TR" sz="4000" b="1" i="1" dirty="0" err="1" smtClean="0">
                <a:solidFill>
                  <a:srgbClr val="C00000"/>
                </a:solidFill>
                <a:latin typeface="Arial Narrow" pitchFamily="34" charset="0"/>
              </a:rPr>
              <a:t>Toxins</a:t>
            </a:r>
            <a:r>
              <a:rPr lang="tr-TR" sz="4000" b="1" i="1" dirty="0" smtClean="0">
                <a:solidFill>
                  <a:srgbClr val="C00000"/>
                </a:solidFill>
                <a:latin typeface="Arial Narrow" pitchFamily="34" charset="0"/>
              </a:rPr>
              <a:t> of </a:t>
            </a:r>
            <a:r>
              <a:rPr lang="tr-TR" sz="4000" b="1" i="1" dirty="0" err="1">
                <a:solidFill>
                  <a:srgbClr val="C00000"/>
                </a:solidFill>
                <a:latin typeface="Arial Narrow" pitchFamily="34" charset="0"/>
                <a:ea typeface="+mj-ea"/>
                <a:cs typeface="+mj-cs"/>
              </a:rPr>
              <a:t>Clostridium</a:t>
            </a:r>
            <a:r>
              <a:rPr lang="tr-TR" sz="4000" b="1" i="1" dirty="0">
                <a:solidFill>
                  <a:srgbClr val="C00000"/>
                </a:solidFill>
                <a:latin typeface="Arial Narrow" pitchFamily="34" charset="0"/>
                <a:ea typeface="+mj-ea"/>
                <a:cs typeface="+mj-cs"/>
              </a:rPr>
              <a:t> </a:t>
            </a:r>
            <a:r>
              <a:rPr lang="tr-TR" sz="4000" b="1" i="1" dirty="0" err="1">
                <a:solidFill>
                  <a:srgbClr val="C00000"/>
                </a:solidFill>
                <a:latin typeface="Arial Narrow" pitchFamily="34" charset="0"/>
                <a:ea typeface="+mj-ea"/>
                <a:cs typeface="+mj-cs"/>
              </a:rPr>
              <a:t>perfringens</a:t>
            </a:r>
            <a:endParaRPr lang="tr-TR" sz="4000" b="1" i="1" dirty="0">
              <a:solidFill>
                <a:srgbClr val="C00000"/>
              </a:solidFill>
              <a:latin typeface="Arial Narrow" pitchFamily="34" charset="0"/>
            </a:endParaRPr>
          </a:p>
        </p:txBody>
      </p:sp>
    </p:spTree>
    <p:extLst>
      <p:ext uri="{BB962C8B-B14F-4D97-AF65-F5344CB8AC3E}">
        <p14:creationId xmlns:p14="http://schemas.microsoft.com/office/powerpoint/2010/main" val="2291396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143000"/>
          </a:xfrm>
        </p:spPr>
        <p:txBody>
          <a:bodyPr/>
          <a:lstStyle/>
          <a:p>
            <a:pPr lvl="0" algn="ctr">
              <a:spcBef>
                <a:spcPts val="0"/>
              </a:spcBef>
            </a:pPr>
            <a:r>
              <a:rPr lang="tr-TR" sz="4000" b="1" i="1" dirty="0" err="1">
                <a:solidFill>
                  <a:srgbClr val="C00000"/>
                </a:solidFill>
                <a:latin typeface="Arial Narrow" pitchFamily="34" charset="0"/>
                <a:ea typeface="+mn-ea"/>
                <a:cs typeface="+mn-cs"/>
              </a:rPr>
              <a:t>Toxins</a:t>
            </a:r>
            <a:r>
              <a:rPr lang="tr-TR" sz="4000" b="1" i="1" dirty="0">
                <a:solidFill>
                  <a:srgbClr val="C00000"/>
                </a:solidFill>
                <a:latin typeface="Arial Narrow" pitchFamily="34" charset="0"/>
                <a:ea typeface="+mn-ea"/>
                <a:cs typeface="+mn-cs"/>
              </a:rPr>
              <a:t> of </a:t>
            </a:r>
            <a:r>
              <a:rPr lang="tr-TR" sz="4000" b="1" i="1" dirty="0" err="1">
                <a:solidFill>
                  <a:srgbClr val="C00000"/>
                </a:solidFill>
                <a:latin typeface="Arial Narrow" pitchFamily="34" charset="0"/>
                <a:ea typeface="+mn-ea"/>
                <a:cs typeface="+mn-cs"/>
              </a:rPr>
              <a:t>Clostridium</a:t>
            </a:r>
            <a:r>
              <a:rPr lang="tr-TR" sz="4000" b="1" i="1" dirty="0">
                <a:solidFill>
                  <a:srgbClr val="C00000"/>
                </a:solidFill>
                <a:latin typeface="Arial Narrow" pitchFamily="34" charset="0"/>
                <a:ea typeface="+mn-ea"/>
                <a:cs typeface="+mn-cs"/>
              </a:rPr>
              <a:t> </a:t>
            </a:r>
            <a:r>
              <a:rPr lang="tr-TR" sz="4000" b="1" i="1" dirty="0" err="1">
                <a:solidFill>
                  <a:srgbClr val="C00000"/>
                </a:solidFill>
                <a:latin typeface="Arial Narrow" pitchFamily="34" charset="0"/>
                <a:ea typeface="+mn-ea"/>
                <a:cs typeface="+mn-cs"/>
              </a:rPr>
              <a:t>perfringens</a:t>
            </a:r>
            <a:endParaRPr lang="tr-TR" sz="4000" b="1" i="1" dirty="0">
              <a:solidFill>
                <a:srgbClr val="C00000"/>
              </a:solidFill>
              <a:latin typeface="Arial Narrow" pitchFamily="34" charset="0"/>
              <a:ea typeface="+mn-ea"/>
              <a:cs typeface="+mn-cs"/>
            </a:endParaRPr>
          </a:p>
        </p:txBody>
      </p:sp>
      <p:sp>
        <p:nvSpPr>
          <p:cNvPr id="3" name="İçerik Yer Tutucusu 2"/>
          <p:cNvSpPr>
            <a:spLocks noGrp="1"/>
          </p:cNvSpPr>
          <p:nvPr>
            <p:ph sz="half" idx="2"/>
          </p:nvPr>
        </p:nvSpPr>
        <p:spPr>
          <a:xfrm>
            <a:off x="323528" y="1920084"/>
            <a:ext cx="8496944" cy="4749275"/>
          </a:xfrm>
        </p:spPr>
        <p:txBody>
          <a:bodyPr>
            <a:noAutofit/>
          </a:bodyPr>
          <a:lstStyle/>
          <a:p>
            <a:pPr>
              <a:buFont typeface="Wingdings" pitchFamily="2" charset="2"/>
              <a:buChar char="Ø"/>
            </a:pPr>
            <a:r>
              <a:rPr lang="en-US" sz="2400" b="1" i="1" dirty="0">
                <a:solidFill>
                  <a:srgbClr val="000000"/>
                </a:solidFill>
                <a:latin typeface="Arial Narrow" pitchFamily="34" charset="0"/>
              </a:rPr>
              <a:t>Many of these toxins have lethal</a:t>
            </a:r>
            <a:r>
              <a:rPr lang="en-US" sz="2400" b="1" i="1" dirty="0" smtClean="0">
                <a:solidFill>
                  <a:srgbClr val="000000"/>
                </a:solidFill>
                <a:latin typeface="Arial Narrow" pitchFamily="34" charset="0"/>
              </a:rPr>
              <a:t>,</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necrotizing</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and</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hemolytic</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properties</a:t>
            </a:r>
            <a:r>
              <a:rPr lang="tr-TR" sz="2400" b="1" i="1" dirty="0">
                <a:solidFill>
                  <a:srgbClr val="000000"/>
                </a:solidFill>
                <a:latin typeface="Arial Narrow" pitchFamily="34" charset="0"/>
              </a:rPr>
              <a:t>;</a:t>
            </a:r>
          </a:p>
          <a:p>
            <a:pPr>
              <a:buFont typeface="Wingdings" pitchFamily="2" charset="2"/>
              <a:buChar char="Ø"/>
            </a:pPr>
            <a:r>
              <a:rPr lang="en-US" sz="2700" b="1" i="1" dirty="0" smtClean="0">
                <a:solidFill>
                  <a:srgbClr val="0070C0"/>
                </a:solidFill>
                <a:latin typeface="Arial Narrow" pitchFamily="34" charset="0"/>
              </a:rPr>
              <a:t>The </a:t>
            </a:r>
            <a:r>
              <a:rPr lang="en-US" sz="2700" b="1" i="1" dirty="0">
                <a:solidFill>
                  <a:srgbClr val="0070C0"/>
                </a:solidFill>
                <a:latin typeface="Arial Narrow" pitchFamily="34" charset="0"/>
              </a:rPr>
              <a:t>alpha toxin </a:t>
            </a:r>
            <a:endParaRPr lang="tr-TR" sz="2700" b="1" i="1" dirty="0" smtClean="0">
              <a:solidFill>
                <a:srgbClr val="0070C0"/>
              </a:solidFill>
              <a:latin typeface="Arial Narrow" pitchFamily="34" charset="0"/>
            </a:endParaRPr>
          </a:p>
          <a:p>
            <a:pPr lvl="1">
              <a:buFont typeface="Wingdings" pitchFamily="2" charset="2"/>
              <a:buChar char="Ø"/>
            </a:pPr>
            <a:r>
              <a:rPr lang="en-US" sz="2200" b="1" i="1" dirty="0" smtClean="0">
                <a:solidFill>
                  <a:srgbClr val="000000"/>
                </a:solidFill>
                <a:latin typeface="Arial Narrow" pitchFamily="34" charset="0"/>
              </a:rPr>
              <a:t>produced </a:t>
            </a:r>
            <a:r>
              <a:rPr lang="en-US" sz="2200" b="1" i="1" dirty="0">
                <a:solidFill>
                  <a:srgbClr val="000000"/>
                </a:solidFill>
                <a:latin typeface="Arial Narrow" pitchFamily="34" charset="0"/>
              </a:rPr>
              <a:t>by all types of C</a:t>
            </a:r>
            <a:r>
              <a:rPr lang="en-US" sz="2200" b="1" i="1" dirty="0" smtClean="0">
                <a:solidFill>
                  <a:srgbClr val="000000"/>
                </a:solidFill>
                <a:latin typeface="Arial Narrow" pitchFamily="34" charset="0"/>
              </a:rPr>
              <a:t>.</a:t>
            </a:r>
            <a:r>
              <a:rPr lang="tr-TR" sz="2200" b="1" i="1" dirty="0" smtClean="0">
                <a:solidFill>
                  <a:srgbClr val="000000"/>
                </a:solidFill>
                <a:latin typeface="Arial Narrow" pitchFamily="34" charset="0"/>
              </a:rPr>
              <a:t> </a:t>
            </a:r>
            <a:r>
              <a:rPr lang="en-US" sz="2200" b="1" i="1" dirty="0" err="1" smtClean="0">
                <a:solidFill>
                  <a:srgbClr val="000000"/>
                </a:solidFill>
                <a:latin typeface="Arial Narrow" pitchFamily="34" charset="0"/>
              </a:rPr>
              <a:t>perfringens</a:t>
            </a:r>
            <a:r>
              <a:rPr lang="en-US" sz="2200" b="1" i="1" dirty="0">
                <a:solidFill>
                  <a:srgbClr val="000000"/>
                </a:solidFill>
                <a:latin typeface="Arial Narrow" pitchFamily="34" charset="0"/>
              </a:rPr>
              <a:t>, is a </a:t>
            </a:r>
            <a:r>
              <a:rPr lang="en-US" sz="2200" b="1" i="1" dirty="0" err="1">
                <a:solidFill>
                  <a:srgbClr val="000000"/>
                </a:solidFill>
                <a:latin typeface="Arial Narrow" pitchFamily="34" charset="0"/>
              </a:rPr>
              <a:t>lecithinase</a:t>
            </a:r>
            <a:r>
              <a:rPr lang="en-US" sz="2200" b="1" i="1" dirty="0">
                <a:solidFill>
                  <a:srgbClr val="000000"/>
                </a:solidFill>
                <a:latin typeface="Arial Narrow" pitchFamily="34" charset="0"/>
              </a:rPr>
              <a:t> that </a:t>
            </a:r>
            <a:r>
              <a:rPr lang="en-US" sz="2200" b="1" i="1" dirty="0" smtClean="0">
                <a:solidFill>
                  <a:srgbClr val="000000"/>
                </a:solidFill>
                <a:latin typeface="Arial Narrow" pitchFamily="34" charset="0"/>
              </a:rPr>
              <a:t>lyses</a:t>
            </a:r>
            <a:r>
              <a:rPr lang="tr-TR" sz="2200" b="1" i="1" dirty="0" smtClean="0">
                <a:solidFill>
                  <a:srgbClr val="000000"/>
                </a:solidFill>
                <a:latin typeface="Arial Narrow" pitchFamily="34" charset="0"/>
              </a:rPr>
              <a:t> </a:t>
            </a:r>
            <a:r>
              <a:rPr lang="tr-TR" sz="2200" b="1" i="1" dirty="0" err="1" smtClean="0">
                <a:solidFill>
                  <a:srgbClr val="000000"/>
                </a:solidFill>
                <a:latin typeface="Arial Narrow" pitchFamily="34" charset="0"/>
              </a:rPr>
              <a:t>leukocytes</a:t>
            </a:r>
            <a:r>
              <a:rPr lang="tr-TR" sz="2200" b="1" i="1" dirty="0">
                <a:solidFill>
                  <a:srgbClr val="000000"/>
                </a:solidFill>
                <a:latin typeface="Arial Narrow" pitchFamily="34" charset="0"/>
              </a:rPr>
              <a:t>, </a:t>
            </a:r>
            <a:r>
              <a:rPr lang="tr-TR" sz="2200" b="1" i="1" dirty="0" smtClean="0">
                <a:solidFill>
                  <a:srgbClr val="000000"/>
                </a:solidFill>
                <a:latin typeface="Arial Narrow" pitchFamily="34" charset="0"/>
              </a:rPr>
              <a:t> </a:t>
            </a:r>
            <a:r>
              <a:rPr lang="tr-TR" sz="2200" b="1" i="1" dirty="0" err="1" smtClean="0">
                <a:solidFill>
                  <a:srgbClr val="000000"/>
                </a:solidFill>
                <a:latin typeface="Arial Narrow" pitchFamily="34" charset="0"/>
              </a:rPr>
              <a:t>erythrocytes</a:t>
            </a:r>
            <a:r>
              <a:rPr lang="tr-TR" sz="2200" b="1" i="1" dirty="0">
                <a:solidFill>
                  <a:srgbClr val="000000"/>
                </a:solidFill>
                <a:latin typeface="Arial Narrow" pitchFamily="34" charset="0"/>
              </a:rPr>
              <a:t>, </a:t>
            </a:r>
            <a:r>
              <a:rPr lang="tr-TR" sz="2200" b="1" i="1" dirty="0" err="1">
                <a:solidFill>
                  <a:srgbClr val="000000"/>
                </a:solidFill>
                <a:latin typeface="Arial Narrow" pitchFamily="34" charset="0"/>
              </a:rPr>
              <a:t>platelets</a:t>
            </a:r>
            <a:r>
              <a:rPr lang="tr-TR" sz="2200" b="1" i="1" dirty="0">
                <a:solidFill>
                  <a:srgbClr val="000000"/>
                </a:solidFill>
                <a:latin typeface="Arial Narrow" pitchFamily="34" charset="0"/>
              </a:rPr>
              <a:t>, </a:t>
            </a:r>
            <a:r>
              <a:rPr lang="tr-TR" sz="2200" b="1" i="1" dirty="0" err="1" smtClean="0">
                <a:solidFill>
                  <a:srgbClr val="000000"/>
                </a:solidFill>
                <a:latin typeface="Arial Narrow" pitchFamily="34" charset="0"/>
              </a:rPr>
              <a:t>and</a:t>
            </a:r>
            <a:r>
              <a:rPr lang="tr-TR" sz="2200" b="1" i="1" dirty="0" smtClean="0">
                <a:solidFill>
                  <a:srgbClr val="000000"/>
                </a:solidFill>
                <a:latin typeface="Arial Narrow" pitchFamily="34" charset="0"/>
              </a:rPr>
              <a:t> </a:t>
            </a:r>
            <a:r>
              <a:rPr lang="en-US" sz="2200" b="1" i="1" dirty="0" smtClean="0">
                <a:solidFill>
                  <a:srgbClr val="000000"/>
                </a:solidFill>
                <a:latin typeface="Arial Narrow" pitchFamily="34" charset="0"/>
              </a:rPr>
              <a:t>endothelial </a:t>
            </a:r>
            <a:r>
              <a:rPr lang="en-US" sz="2200" b="1" i="1" dirty="0">
                <a:solidFill>
                  <a:srgbClr val="000000"/>
                </a:solidFill>
                <a:latin typeface="Arial Narrow" pitchFamily="34" charset="0"/>
              </a:rPr>
              <a:t>cells. </a:t>
            </a:r>
            <a:endParaRPr lang="tr-TR" sz="2200" b="1" i="1" dirty="0" smtClean="0">
              <a:solidFill>
                <a:srgbClr val="000000"/>
              </a:solidFill>
              <a:latin typeface="Arial Narrow" pitchFamily="34" charset="0"/>
            </a:endParaRPr>
          </a:p>
          <a:p>
            <a:pPr lvl="1">
              <a:buFont typeface="Wingdings" pitchFamily="2" charset="2"/>
              <a:buChar char="Ø"/>
            </a:pPr>
            <a:r>
              <a:rPr lang="en-US" sz="2200" b="1" i="1" dirty="0" smtClean="0">
                <a:solidFill>
                  <a:srgbClr val="000000"/>
                </a:solidFill>
                <a:latin typeface="Arial Narrow" pitchFamily="34" charset="0"/>
              </a:rPr>
              <a:t>its </a:t>
            </a:r>
            <a:r>
              <a:rPr lang="en-US" sz="2200" b="1" i="1" dirty="0">
                <a:solidFill>
                  <a:srgbClr val="000000"/>
                </a:solidFill>
                <a:latin typeface="Arial Narrow" pitchFamily="34" charset="0"/>
              </a:rPr>
              <a:t>lethal action </a:t>
            </a:r>
            <a:r>
              <a:rPr lang="en-US" sz="2200" b="1" i="1" dirty="0" smtClean="0">
                <a:solidFill>
                  <a:srgbClr val="000000"/>
                </a:solidFill>
                <a:latin typeface="Arial Narrow" pitchFamily="34" charset="0"/>
              </a:rPr>
              <a:t>is</a:t>
            </a:r>
            <a:r>
              <a:rPr lang="tr-TR" sz="2200" b="1" i="1" dirty="0" smtClean="0">
                <a:solidFill>
                  <a:srgbClr val="000000"/>
                </a:solidFill>
                <a:latin typeface="Arial Narrow" pitchFamily="34" charset="0"/>
              </a:rPr>
              <a:t> </a:t>
            </a:r>
            <a:r>
              <a:rPr lang="en-US" sz="2200" b="1" i="1" dirty="0" smtClean="0">
                <a:solidFill>
                  <a:srgbClr val="000000"/>
                </a:solidFill>
                <a:latin typeface="Arial Narrow" pitchFamily="34" charset="0"/>
              </a:rPr>
              <a:t>proportionate </a:t>
            </a:r>
            <a:r>
              <a:rPr lang="en-US" sz="2200" b="1" i="1" dirty="0">
                <a:solidFill>
                  <a:srgbClr val="000000"/>
                </a:solidFill>
                <a:latin typeface="Arial Narrow" pitchFamily="34" charset="0"/>
              </a:rPr>
              <a:t>to the rate at which it </a:t>
            </a:r>
            <a:r>
              <a:rPr lang="en-US" sz="2200" b="1" i="1" dirty="0" smtClean="0">
                <a:solidFill>
                  <a:srgbClr val="000000"/>
                </a:solidFill>
                <a:latin typeface="Arial Narrow" pitchFamily="34" charset="0"/>
              </a:rPr>
              <a:t>splits</a:t>
            </a:r>
            <a:r>
              <a:rPr lang="tr-TR" sz="2200" b="1" i="1" dirty="0" smtClean="0">
                <a:solidFill>
                  <a:srgbClr val="000000"/>
                </a:solidFill>
                <a:latin typeface="Arial Narrow" pitchFamily="34" charset="0"/>
              </a:rPr>
              <a:t> </a:t>
            </a:r>
            <a:r>
              <a:rPr lang="tr-TR" sz="2200" b="1" i="1" dirty="0" err="1" smtClean="0">
                <a:solidFill>
                  <a:srgbClr val="000000"/>
                </a:solidFill>
                <a:latin typeface="Arial Narrow" pitchFamily="34" charset="0"/>
              </a:rPr>
              <a:t>lecithin</a:t>
            </a:r>
            <a:r>
              <a:rPr lang="tr-TR" sz="2200" b="1" i="1" dirty="0" smtClean="0">
                <a:solidFill>
                  <a:srgbClr val="000000"/>
                </a:solidFill>
                <a:latin typeface="Arial Narrow" pitchFamily="34" charset="0"/>
              </a:rPr>
              <a:t> </a:t>
            </a:r>
            <a:r>
              <a:rPr lang="tr-TR" sz="2200" b="1" i="1" dirty="0" err="1">
                <a:solidFill>
                  <a:srgbClr val="000000"/>
                </a:solidFill>
                <a:latin typeface="Arial Narrow" pitchFamily="34" charset="0"/>
              </a:rPr>
              <a:t>to</a:t>
            </a:r>
            <a:r>
              <a:rPr lang="tr-TR" sz="2200" b="1" i="1" dirty="0">
                <a:solidFill>
                  <a:srgbClr val="000000"/>
                </a:solidFill>
                <a:latin typeface="Arial Narrow" pitchFamily="34" charset="0"/>
              </a:rPr>
              <a:t> </a:t>
            </a:r>
            <a:r>
              <a:rPr lang="tr-TR" sz="2200" b="1" i="1" dirty="0" err="1">
                <a:solidFill>
                  <a:srgbClr val="000000"/>
                </a:solidFill>
                <a:latin typeface="Arial Narrow" pitchFamily="34" charset="0"/>
              </a:rPr>
              <a:t>phosphorylcholine</a:t>
            </a:r>
            <a:r>
              <a:rPr lang="tr-TR" sz="2200" b="1" i="1" dirty="0">
                <a:solidFill>
                  <a:srgbClr val="000000"/>
                </a:solidFill>
                <a:latin typeface="Arial Narrow" pitchFamily="34" charset="0"/>
              </a:rPr>
              <a:t> </a:t>
            </a:r>
            <a:r>
              <a:rPr lang="tr-TR" sz="2200" b="1" i="1" dirty="0" err="1" smtClean="0">
                <a:solidFill>
                  <a:srgbClr val="000000"/>
                </a:solidFill>
                <a:latin typeface="Arial Narrow" pitchFamily="34" charset="0"/>
              </a:rPr>
              <a:t>and</a:t>
            </a:r>
            <a:r>
              <a:rPr lang="tr-TR" sz="2200" b="1" i="1" dirty="0" smtClean="0">
                <a:solidFill>
                  <a:srgbClr val="000000"/>
                </a:solidFill>
                <a:latin typeface="Arial Narrow" pitchFamily="34" charset="0"/>
              </a:rPr>
              <a:t> </a:t>
            </a:r>
            <a:r>
              <a:rPr lang="tr-TR" sz="2200" b="1" i="1" dirty="0" err="1" smtClean="0">
                <a:solidFill>
                  <a:srgbClr val="000000"/>
                </a:solidFill>
                <a:latin typeface="Arial Narrow" pitchFamily="34" charset="0"/>
              </a:rPr>
              <a:t>diglyceride</a:t>
            </a:r>
            <a:r>
              <a:rPr lang="tr-TR" sz="2200" b="1" i="1" dirty="0">
                <a:solidFill>
                  <a:srgbClr val="000000"/>
                </a:solidFill>
                <a:latin typeface="Arial Narrow" pitchFamily="34" charset="0"/>
              </a:rPr>
              <a:t>. </a:t>
            </a:r>
            <a:endParaRPr lang="tr-TR" sz="2200" b="1" i="1" dirty="0" smtClean="0">
              <a:solidFill>
                <a:srgbClr val="000000"/>
              </a:solidFill>
              <a:latin typeface="Arial Narrow" pitchFamily="34" charset="0"/>
            </a:endParaRPr>
          </a:p>
          <a:p>
            <a:pPr lvl="1">
              <a:buFont typeface="Wingdings" pitchFamily="2" charset="2"/>
              <a:buChar char="Ø"/>
            </a:pPr>
            <a:r>
              <a:rPr lang="tr-TR" sz="2200" b="1" i="1" dirty="0" err="1">
                <a:solidFill>
                  <a:srgbClr val="000000"/>
                </a:solidFill>
                <a:latin typeface="Arial Narrow" pitchFamily="34" charset="0"/>
              </a:rPr>
              <a:t>causes</a:t>
            </a:r>
            <a:r>
              <a:rPr lang="tr-TR" sz="2200" b="1" i="1" dirty="0">
                <a:solidFill>
                  <a:srgbClr val="000000"/>
                </a:solidFill>
                <a:latin typeface="Arial Narrow" pitchFamily="34" charset="0"/>
              </a:rPr>
              <a:t> RBC </a:t>
            </a:r>
            <a:r>
              <a:rPr lang="tr-TR" sz="2200" b="1" i="1" dirty="0" err="1">
                <a:solidFill>
                  <a:srgbClr val="000000"/>
                </a:solidFill>
                <a:latin typeface="Arial Narrow" pitchFamily="34" charset="0"/>
              </a:rPr>
              <a:t>rupture</a:t>
            </a:r>
            <a:r>
              <a:rPr lang="tr-TR" sz="2200" b="1" i="1" dirty="0" smtClean="0">
                <a:solidFill>
                  <a:srgbClr val="000000"/>
                </a:solidFill>
                <a:latin typeface="Arial Narrow" pitchFamily="34" charset="0"/>
              </a:rPr>
              <a:t>, </a:t>
            </a:r>
            <a:r>
              <a:rPr lang="tr-TR" sz="2200" b="1" i="1" dirty="0" err="1" smtClean="0">
                <a:solidFill>
                  <a:srgbClr val="000000"/>
                </a:solidFill>
                <a:latin typeface="Arial Narrow" pitchFamily="34" charset="0"/>
              </a:rPr>
              <a:t>edema</a:t>
            </a:r>
            <a:r>
              <a:rPr lang="tr-TR" sz="2200" b="1" i="1" dirty="0" smtClean="0">
                <a:solidFill>
                  <a:srgbClr val="000000"/>
                </a:solidFill>
                <a:latin typeface="Arial Narrow" pitchFamily="34" charset="0"/>
              </a:rPr>
              <a:t> </a:t>
            </a:r>
            <a:r>
              <a:rPr lang="tr-TR" sz="2200" b="1" i="1" dirty="0" err="1">
                <a:solidFill>
                  <a:srgbClr val="000000"/>
                </a:solidFill>
                <a:latin typeface="Arial Narrow" pitchFamily="34" charset="0"/>
              </a:rPr>
              <a:t>and</a:t>
            </a:r>
            <a:r>
              <a:rPr lang="tr-TR" sz="2200" b="1" i="1" dirty="0">
                <a:solidFill>
                  <a:srgbClr val="000000"/>
                </a:solidFill>
                <a:latin typeface="Arial Narrow" pitchFamily="34" charset="0"/>
              </a:rPr>
              <a:t> </a:t>
            </a:r>
            <a:r>
              <a:rPr lang="tr-TR" sz="2200" b="1" i="1" dirty="0" err="1">
                <a:solidFill>
                  <a:srgbClr val="000000"/>
                </a:solidFill>
                <a:latin typeface="Arial Narrow" pitchFamily="34" charset="0"/>
              </a:rPr>
              <a:t>tissue</a:t>
            </a:r>
            <a:r>
              <a:rPr lang="tr-TR" sz="2200" b="1" i="1" dirty="0">
                <a:solidFill>
                  <a:srgbClr val="000000"/>
                </a:solidFill>
                <a:latin typeface="Arial Narrow" pitchFamily="34" charset="0"/>
              </a:rPr>
              <a:t> </a:t>
            </a:r>
            <a:r>
              <a:rPr lang="tr-TR" sz="2200" b="1" i="1" dirty="0" err="1" smtClean="0">
                <a:solidFill>
                  <a:srgbClr val="000000"/>
                </a:solidFill>
                <a:latin typeface="Arial Narrow" pitchFamily="34" charset="0"/>
              </a:rPr>
              <a:t>destruction</a:t>
            </a:r>
            <a:endParaRPr lang="tr-TR" sz="2200" b="1" i="1" dirty="0" smtClean="0">
              <a:solidFill>
                <a:srgbClr val="000000"/>
              </a:solidFill>
              <a:latin typeface="Arial Narrow" pitchFamily="34" charset="0"/>
            </a:endParaRPr>
          </a:p>
          <a:p>
            <a:pPr lvl="1">
              <a:buFont typeface="Wingdings" pitchFamily="2" charset="2"/>
              <a:buChar char="Ø"/>
            </a:pPr>
            <a:r>
              <a:rPr lang="en-US" sz="2200" b="1" i="1" dirty="0">
                <a:solidFill>
                  <a:srgbClr val="000000"/>
                </a:solidFill>
                <a:latin typeface="Arial Narrow" pitchFamily="34" charset="0"/>
              </a:rPr>
              <a:t>Increased vascular permeability with massive hemolysis </a:t>
            </a:r>
            <a:r>
              <a:rPr lang="en-US" sz="2200" b="1" i="1" dirty="0" smtClean="0">
                <a:solidFill>
                  <a:srgbClr val="000000"/>
                </a:solidFill>
                <a:latin typeface="Arial Narrow" pitchFamily="34" charset="0"/>
              </a:rPr>
              <a:t>and</a:t>
            </a:r>
            <a:r>
              <a:rPr lang="tr-TR" sz="2200" b="1" i="1" dirty="0" smtClean="0">
                <a:solidFill>
                  <a:srgbClr val="000000"/>
                </a:solidFill>
                <a:latin typeface="Arial Narrow" pitchFamily="34" charset="0"/>
              </a:rPr>
              <a:t> </a:t>
            </a:r>
            <a:r>
              <a:rPr lang="en-US" sz="2200" b="1" i="1" dirty="0" smtClean="0">
                <a:solidFill>
                  <a:srgbClr val="000000"/>
                </a:solidFill>
                <a:latin typeface="Arial Narrow" pitchFamily="34" charset="0"/>
              </a:rPr>
              <a:t>bleeding </a:t>
            </a:r>
            <a:r>
              <a:rPr lang="en-US" sz="2200" b="1" i="1" dirty="0">
                <a:solidFill>
                  <a:srgbClr val="000000"/>
                </a:solidFill>
                <a:latin typeface="Arial Narrow" pitchFamily="34" charset="0"/>
              </a:rPr>
              <a:t>tissue destruction</a:t>
            </a:r>
            <a:endParaRPr lang="tr-TR" sz="2200" b="1" i="1" dirty="0" smtClean="0">
              <a:solidFill>
                <a:srgbClr val="000000"/>
              </a:solidFill>
              <a:latin typeface="Arial Narrow" pitchFamily="34" charset="0"/>
            </a:endParaRPr>
          </a:p>
        </p:txBody>
      </p:sp>
    </p:spTree>
    <p:extLst>
      <p:ext uri="{BB962C8B-B14F-4D97-AF65-F5344CB8AC3E}">
        <p14:creationId xmlns:p14="http://schemas.microsoft.com/office/powerpoint/2010/main" val="2004674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b="1" i="1" dirty="0" err="1">
                <a:solidFill>
                  <a:srgbClr val="C00000"/>
                </a:solidFill>
                <a:latin typeface="Arial Narrow" pitchFamily="34" charset="0"/>
              </a:rPr>
              <a:t>Toxins</a:t>
            </a:r>
            <a:r>
              <a:rPr lang="tr-TR" sz="4000" b="1" i="1" dirty="0">
                <a:solidFill>
                  <a:srgbClr val="C00000"/>
                </a:solidFill>
                <a:latin typeface="Arial Narrow" pitchFamily="34" charset="0"/>
              </a:rPr>
              <a:t> of </a:t>
            </a:r>
            <a:r>
              <a:rPr lang="tr-TR" sz="4000" b="1" i="1" dirty="0" err="1">
                <a:solidFill>
                  <a:srgbClr val="C00000"/>
                </a:solidFill>
                <a:latin typeface="Arial Narrow" pitchFamily="34" charset="0"/>
              </a:rPr>
              <a:t>Clostridium</a:t>
            </a:r>
            <a:r>
              <a:rPr lang="tr-TR" sz="4000" b="1" i="1" dirty="0">
                <a:solidFill>
                  <a:srgbClr val="C00000"/>
                </a:solidFill>
                <a:latin typeface="Arial Narrow" pitchFamily="34" charset="0"/>
              </a:rPr>
              <a:t> </a:t>
            </a:r>
            <a:r>
              <a:rPr lang="tr-TR" sz="4000" b="1" i="1" dirty="0" err="1">
                <a:solidFill>
                  <a:srgbClr val="C00000"/>
                </a:solidFill>
                <a:latin typeface="Arial Narrow" pitchFamily="34" charset="0"/>
              </a:rPr>
              <a:t>perfringens</a:t>
            </a:r>
            <a:endParaRPr lang="tr-TR" dirty="0"/>
          </a:p>
        </p:txBody>
      </p:sp>
      <p:sp>
        <p:nvSpPr>
          <p:cNvPr id="3" name="İçerik Yer Tutucusu 2"/>
          <p:cNvSpPr>
            <a:spLocks noGrp="1"/>
          </p:cNvSpPr>
          <p:nvPr>
            <p:ph sz="half" idx="2"/>
          </p:nvPr>
        </p:nvSpPr>
        <p:spPr>
          <a:xfrm>
            <a:off x="107504" y="2280125"/>
            <a:ext cx="4824536" cy="4389235"/>
          </a:xfrm>
        </p:spPr>
        <p:txBody>
          <a:bodyPr>
            <a:normAutofit fontScale="85000" lnSpcReduction="10000"/>
          </a:bodyPr>
          <a:lstStyle/>
          <a:p>
            <a:pPr>
              <a:buFont typeface="Wingdings" pitchFamily="2" charset="2"/>
              <a:buChar char="Ø"/>
            </a:pPr>
            <a:r>
              <a:rPr lang="tr-TR" sz="3200" b="1" i="1" dirty="0">
                <a:solidFill>
                  <a:srgbClr val="0070C0"/>
                </a:solidFill>
                <a:latin typeface="Arial Narrow" pitchFamily="34" charset="0"/>
              </a:rPr>
              <a:t>Epsilon </a:t>
            </a:r>
            <a:r>
              <a:rPr lang="tr-TR" sz="3200" b="1" i="1" dirty="0" err="1" smtClean="0">
                <a:solidFill>
                  <a:srgbClr val="0070C0"/>
                </a:solidFill>
                <a:latin typeface="Arial Narrow" pitchFamily="34" charset="0"/>
              </a:rPr>
              <a:t>Toxin</a:t>
            </a:r>
            <a:endParaRPr lang="tr-TR" sz="3200" b="1" i="1" dirty="0" smtClean="0">
              <a:solidFill>
                <a:srgbClr val="0070C0"/>
              </a:solidFill>
              <a:latin typeface="Arial Narrow" pitchFamily="34" charset="0"/>
            </a:endParaRPr>
          </a:p>
          <a:p>
            <a:pPr lvl="1">
              <a:buFont typeface="Wingdings" pitchFamily="2" charset="2"/>
              <a:buChar char="Ø"/>
            </a:pPr>
            <a:r>
              <a:rPr lang="en-US" sz="2800" b="1" i="1" dirty="0">
                <a:latin typeface="Arial Narrow" pitchFamily="34" charset="0"/>
              </a:rPr>
              <a:t>Produced as an inactive </a:t>
            </a:r>
            <a:r>
              <a:rPr lang="en-US" sz="2800" b="1" i="1" dirty="0" err="1" smtClean="0">
                <a:latin typeface="Arial Narrow" pitchFamily="34" charset="0"/>
              </a:rPr>
              <a:t>protoxin</a:t>
            </a:r>
            <a:endParaRPr lang="tr-TR" sz="2800" b="1" i="1" dirty="0" smtClean="0">
              <a:latin typeface="Arial Narrow" pitchFamily="34" charset="0"/>
            </a:endParaRPr>
          </a:p>
          <a:p>
            <a:pPr lvl="1">
              <a:buFont typeface="Wingdings" pitchFamily="2" charset="2"/>
              <a:buChar char="Ø"/>
            </a:pPr>
            <a:r>
              <a:rPr lang="tr-TR" sz="2800" b="1" i="1" dirty="0" err="1" smtClean="0">
                <a:latin typeface="Arial Narrow" pitchFamily="34" charset="0"/>
              </a:rPr>
              <a:t>Activated</a:t>
            </a:r>
            <a:r>
              <a:rPr lang="tr-TR" sz="2800" b="1" i="1" dirty="0" smtClean="0">
                <a:latin typeface="Arial Narrow" pitchFamily="34" charset="0"/>
              </a:rPr>
              <a:t> </a:t>
            </a:r>
            <a:r>
              <a:rPr lang="tr-TR" sz="2800" b="1" i="1" dirty="0" err="1">
                <a:latin typeface="Arial Narrow" pitchFamily="34" charset="0"/>
              </a:rPr>
              <a:t>by</a:t>
            </a:r>
            <a:r>
              <a:rPr lang="tr-TR" sz="2800" b="1" i="1" dirty="0">
                <a:latin typeface="Arial Narrow" pitchFamily="34" charset="0"/>
              </a:rPr>
              <a:t> </a:t>
            </a:r>
            <a:r>
              <a:rPr lang="tr-TR" sz="2800" b="1" i="1" dirty="0" err="1" smtClean="0">
                <a:latin typeface="Arial Narrow" pitchFamily="34" charset="0"/>
              </a:rPr>
              <a:t>trypsin</a:t>
            </a:r>
            <a:endParaRPr lang="tr-TR" sz="2800" b="1" i="1" dirty="0" smtClean="0">
              <a:latin typeface="Arial Narrow" pitchFamily="34" charset="0"/>
            </a:endParaRPr>
          </a:p>
          <a:p>
            <a:pPr lvl="1">
              <a:buFont typeface="Wingdings" pitchFamily="2" charset="2"/>
              <a:buChar char="Ø"/>
            </a:pPr>
            <a:r>
              <a:rPr lang="tr-TR" sz="2800" b="1" i="1" dirty="0" err="1" smtClean="0">
                <a:latin typeface="Arial Narrow" pitchFamily="34" charset="0"/>
              </a:rPr>
              <a:t>Removes</a:t>
            </a:r>
            <a:r>
              <a:rPr lang="tr-TR" sz="2800" b="1" i="1" dirty="0" smtClean="0">
                <a:latin typeface="Arial Narrow" pitchFamily="34" charset="0"/>
              </a:rPr>
              <a:t> </a:t>
            </a:r>
            <a:r>
              <a:rPr lang="tr-TR" sz="2800" b="1" i="1" dirty="0">
                <a:latin typeface="Arial Narrow" pitchFamily="34" charset="0"/>
              </a:rPr>
              <a:t>a </a:t>
            </a:r>
            <a:r>
              <a:rPr lang="tr-TR" sz="2800" b="1" i="1" dirty="0" smtClean="0">
                <a:latin typeface="Arial Narrow" pitchFamily="34" charset="0"/>
              </a:rPr>
              <a:t>13-residue </a:t>
            </a:r>
          </a:p>
          <a:p>
            <a:pPr marL="393192" lvl="1" indent="0">
              <a:buNone/>
            </a:pPr>
            <a:r>
              <a:rPr lang="tr-TR" sz="2800" b="1" i="1" dirty="0" smtClean="0">
                <a:latin typeface="Arial Narrow" pitchFamily="34" charset="0"/>
              </a:rPr>
              <a:t>    N-terminal </a:t>
            </a:r>
            <a:r>
              <a:rPr lang="tr-TR" sz="2800" b="1" i="1" dirty="0" err="1" smtClean="0">
                <a:latin typeface="Arial Narrow" pitchFamily="34" charset="0"/>
              </a:rPr>
              <a:t>peptide</a:t>
            </a:r>
            <a:endParaRPr lang="tr-TR" sz="2800" b="1" i="1" dirty="0" smtClean="0">
              <a:latin typeface="Arial Narrow" pitchFamily="34" charset="0"/>
            </a:endParaRPr>
          </a:p>
          <a:p>
            <a:pPr lvl="1">
              <a:buFont typeface="Wingdings" pitchFamily="2" charset="2"/>
              <a:buChar char="Ø"/>
            </a:pPr>
            <a:r>
              <a:rPr lang="tr-TR" sz="2800" b="1" i="1" dirty="0" err="1" smtClean="0">
                <a:latin typeface="Arial Narrow" pitchFamily="34" charset="0"/>
              </a:rPr>
              <a:t>Increases</a:t>
            </a:r>
            <a:r>
              <a:rPr lang="tr-TR" sz="2800" b="1" i="1" dirty="0" smtClean="0">
                <a:latin typeface="Arial Narrow" pitchFamily="34" charset="0"/>
              </a:rPr>
              <a:t> </a:t>
            </a:r>
            <a:r>
              <a:rPr lang="tr-TR" sz="2800" b="1" i="1" dirty="0" err="1">
                <a:latin typeface="Arial Narrow" pitchFamily="34" charset="0"/>
              </a:rPr>
              <a:t>intestinal</a:t>
            </a:r>
            <a:r>
              <a:rPr lang="tr-TR" sz="2800" b="1" i="1" dirty="0">
                <a:latin typeface="Arial Narrow" pitchFamily="34" charset="0"/>
              </a:rPr>
              <a:t> </a:t>
            </a:r>
            <a:r>
              <a:rPr lang="tr-TR" sz="2800" b="1" i="1" dirty="0" err="1" smtClean="0">
                <a:latin typeface="Arial Narrow" pitchFamily="34" charset="0"/>
              </a:rPr>
              <a:t>permeability</a:t>
            </a:r>
            <a:endParaRPr lang="tr-TR" sz="2800" b="1" i="1" dirty="0" smtClean="0">
              <a:latin typeface="Arial Narrow" pitchFamily="34" charset="0"/>
            </a:endParaRPr>
          </a:p>
          <a:p>
            <a:pPr lvl="1">
              <a:buFont typeface="Wingdings" pitchFamily="2" charset="2"/>
              <a:buChar char="Ø"/>
            </a:pPr>
            <a:r>
              <a:rPr lang="tr-TR" sz="2800" b="1" i="1" dirty="0" err="1" smtClean="0">
                <a:latin typeface="Arial Narrow" pitchFamily="34" charset="0"/>
              </a:rPr>
              <a:t>Increases</a:t>
            </a:r>
            <a:r>
              <a:rPr lang="tr-TR" sz="2800" b="1" i="1" dirty="0" smtClean="0">
                <a:latin typeface="Arial Narrow" pitchFamily="34" charset="0"/>
              </a:rPr>
              <a:t> </a:t>
            </a:r>
            <a:r>
              <a:rPr lang="tr-TR" sz="2800" b="1" i="1" dirty="0" err="1">
                <a:latin typeface="Arial Narrow" pitchFamily="34" charset="0"/>
              </a:rPr>
              <a:t>vascular</a:t>
            </a:r>
            <a:r>
              <a:rPr lang="tr-TR" sz="2800" b="1" i="1" dirty="0">
                <a:latin typeface="Arial Narrow" pitchFamily="34" charset="0"/>
              </a:rPr>
              <a:t> </a:t>
            </a:r>
            <a:r>
              <a:rPr lang="tr-TR" sz="2800" b="1" i="1" dirty="0" err="1" smtClean="0">
                <a:latin typeface="Arial Narrow" pitchFamily="34" charset="0"/>
              </a:rPr>
              <a:t>permeability</a:t>
            </a:r>
            <a:endParaRPr lang="tr-TR" sz="2800" b="1" i="1" dirty="0" smtClean="0">
              <a:latin typeface="Arial Narrow" pitchFamily="34" charset="0"/>
            </a:endParaRPr>
          </a:p>
          <a:p>
            <a:pPr lvl="1">
              <a:buFont typeface="Wingdings" pitchFamily="2" charset="2"/>
              <a:buChar char="Ø"/>
            </a:pPr>
            <a:r>
              <a:rPr lang="tr-TR" sz="2800" b="1" i="1" dirty="0" err="1" smtClean="0">
                <a:latin typeface="Arial Narrow" pitchFamily="34" charset="0"/>
              </a:rPr>
              <a:t>Vascular</a:t>
            </a:r>
            <a:r>
              <a:rPr lang="tr-TR" sz="2800" b="1" i="1" dirty="0" smtClean="0">
                <a:latin typeface="Arial Narrow" pitchFamily="34" charset="0"/>
              </a:rPr>
              <a:t> </a:t>
            </a:r>
            <a:r>
              <a:rPr lang="tr-TR" sz="2800" b="1" i="1" dirty="0" err="1">
                <a:latin typeface="Arial Narrow" pitchFamily="34" charset="0"/>
              </a:rPr>
              <a:t>damage</a:t>
            </a:r>
            <a:r>
              <a:rPr lang="tr-TR" sz="2800" b="1" i="1" dirty="0">
                <a:latin typeface="Arial Narrow" pitchFamily="34" charset="0"/>
              </a:rPr>
              <a:t> </a:t>
            </a:r>
            <a:r>
              <a:rPr lang="tr-TR" sz="2800" b="1" i="1" dirty="0" err="1">
                <a:latin typeface="Arial Narrow" pitchFamily="34" charset="0"/>
              </a:rPr>
              <a:t>and</a:t>
            </a:r>
            <a:r>
              <a:rPr lang="tr-TR" sz="2800" b="1" i="1" dirty="0">
                <a:latin typeface="Arial Narrow" pitchFamily="34" charset="0"/>
              </a:rPr>
              <a:t> </a:t>
            </a:r>
            <a:r>
              <a:rPr lang="tr-TR" sz="2800" b="1" i="1" dirty="0" err="1">
                <a:latin typeface="Arial Narrow" pitchFamily="34" charset="0"/>
              </a:rPr>
              <a:t>edema</a:t>
            </a:r>
            <a:r>
              <a:rPr lang="tr-TR" sz="2800" b="1" i="1" dirty="0">
                <a:latin typeface="Arial Narrow" pitchFamily="34" charset="0"/>
              </a:rPr>
              <a:t> in </a:t>
            </a:r>
            <a:r>
              <a:rPr lang="tr-TR" sz="2800" b="1" i="1" dirty="0" err="1">
                <a:latin typeface="Arial Narrow" pitchFamily="34" charset="0"/>
              </a:rPr>
              <a:t>brain</a:t>
            </a:r>
            <a:r>
              <a:rPr lang="tr-TR" sz="2800" b="1" i="1" dirty="0">
                <a:latin typeface="Arial Narrow" pitchFamily="34" charset="0"/>
              </a:rPr>
              <a:t>, </a:t>
            </a:r>
            <a:r>
              <a:rPr lang="tr-TR" sz="2800" b="1" i="1" dirty="0" err="1">
                <a:latin typeface="Arial Narrow" pitchFamily="34" charset="0"/>
              </a:rPr>
              <a:t>heart</a:t>
            </a:r>
            <a:r>
              <a:rPr lang="tr-TR" sz="2800" b="1" i="1" dirty="0">
                <a:latin typeface="Arial Narrow" pitchFamily="34" charset="0"/>
              </a:rPr>
              <a:t>, </a:t>
            </a:r>
            <a:r>
              <a:rPr lang="tr-TR" sz="2800" b="1" i="1" dirty="0" err="1" smtClean="0">
                <a:latin typeface="Arial Narrow" pitchFamily="34" charset="0"/>
              </a:rPr>
              <a:t>lung</a:t>
            </a:r>
            <a:r>
              <a:rPr lang="tr-TR" sz="2800" b="1" i="1" dirty="0" smtClean="0">
                <a:latin typeface="Arial Narrow" pitchFamily="34" charset="0"/>
              </a:rPr>
              <a:t> </a:t>
            </a:r>
            <a:r>
              <a:rPr lang="tr-TR" sz="2800" b="1" i="1" dirty="0" err="1" smtClean="0">
                <a:latin typeface="Arial Narrow" pitchFamily="34" charset="0"/>
              </a:rPr>
              <a:t>and</a:t>
            </a:r>
            <a:r>
              <a:rPr lang="tr-TR" sz="2800" b="1" i="1" dirty="0" smtClean="0">
                <a:latin typeface="Arial Narrow" pitchFamily="34" charset="0"/>
              </a:rPr>
              <a:t> </a:t>
            </a:r>
            <a:r>
              <a:rPr lang="tr-TR" sz="2800" b="1" i="1" dirty="0" err="1">
                <a:latin typeface="Arial Narrow" pitchFamily="34" charset="0"/>
              </a:rPr>
              <a:t>kidneys</a:t>
            </a:r>
            <a:endParaRPr lang="tr-TR" sz="2800" b="1" i="1" dirty="0" smtClean="0">
              <a:solidFill>
                <a:srgbClr val="0070C0"/>
              </a:solidFill>
              <a:latin typeface="Arial Narrow" pitchFamily="34" charset="0"/>
            </a:endParaRPr>
          </a:p>
          <a:p>
            <a:endParaRPr lang="tr-TR" b="1" i="1" dirty="0">
              <a:latin typeface="Arial Narrow" pitchFamily="34" charset="0"/>
            </a:endParaRPr>
          </a:p>
        </p:txBody>
      </p:sp>
      <p:sp>
        <p:nvSpPr>
          <p:cNvPr id="4" name="İçerik Yer Tutucusu 3"/>
          <p:cNvSpPr>
            <a:spLocks noGrp="1"/>
          </p:cNvSpPr>
          <p:nvPr>
            <p:ph sz="quarter" idx="13"/>
          </p:nvPr>
        </p:nvSpPr>
        <p:spPr>
          <a:xfrm>
            <a:off x="4932040" y="2280125"/>
            <a:ext cx="4104456" cy="4317227"/>
          </a:xfrm>
        </p:spPr>
        <p:txBody>
          <a:bodyPr>
            <a:normAutofit fontScale="92500" lnSpcReduction="20000"/>
          </a:bodyPr>
          <a:lstStyle/>
          <a:p>
            <a:pPr>
              <a:buFont typeface="Wingdings" pitchFamily="2" charset="2"/>
              <a:buChar char="Ø"/>
            </a:pPr>
            <a:r>
              <a:rPr lang="en-US" sz="3200" b="1" i="1" dirty="0">
                <a:solidFill>
                  <a:srgbClr val="0070C0"/>
                </a:solidFill>
                <a:latin typeface="Symbol" pitchFamily="18" charset="2"/>
              </a:rPr>
              <a:t></a:t>
            </a:r>
            <a:r>
              <a:rPr lang="en-US" sz="3200" b="1" i="1" dirty="0">
                <a:solidFill>
                  <a:srgbClr val="0070C0"/>
                </a:solidFill>
                <a:latin typeface="Arial Narrow" pitchFamily="34" charset="0"/>
              </a:rPr>
              <a:t>-toxin </a:t>
            </a:r>
            <a:r>
              <a:rPr lang="en-US" sz="2800" b="1" i="1" dirty="0">
                <a:latin typeface="Arial Narrow" pitchFamily="34" charset="0"/>
              </a:rPr>
              <a:t>is</a:t>
            </a:r>
            <a:r>
              <a:rPr lang="en-US" sz="2800" b="1" i="1" dirty="0">
                <a:solidFill>
                  <a:srgbClr val="FF0000"/>
                </a:solidFill>
                <a:latin typeface="Arial Narrow" pitchFamily="34" charset="0"/>
              </a:rPr>
              <a:t> </a:t>
            </a:r>
            <a:r>
              <a:rPr lang="en-US" sz="2800" b="1" i="1" dirty="0">
                <a:solidFill>
                  <a:srgbClr val="000000"/>
                </a:solidFill>
                <a:latin typeface="Arial Narrow" pitchFamily="34" charset="0"/>
              </a:rPr>
              <a:t>responsible for necrotic lesions in necrotizing</a:t>
            </a:r>
            <a:r>
              <a:rPr lang="tr-TR" sz="2800" b="1" i="1" dirty="0">
                <a:solidFill>
                  <a:srgbClr val="000000"/>
                </a:solidFill>
                <a:latin typeface="Arial Narrow" pitchFamily="34" charset="0"/>
              </a:rPr>
              <a:t> </a:t>
            </a:r>
            <a:r>
              <a:rPr lang="tr-TR" sz="2800" b="1" i="1" dirty="0" err="1" smtClean="0">
                <a:solidFill>
                  <a:srgbClr val="000000"/>
                </a:solidFill>
                <a:latin typeface="Arial Narrow" pitchFamily="34" charset="0"/>
              </a:rPr>
              <a:t>enterocolitis</a:t>
            </a:r>
            <a:endParaRPr lang="tr-TR" sz="2800" b="1" i="1" dirty="0" smtClean="0">
              <a:solidFill>
                <a:srgbClr val="000000"/>
              </a:solidFill>
              <a:latin typeface="Arial Narrow" pitchFamily="34" charset="0"/>
            </a:endParaRPr>
          </a:p>
          <a:p>
            <a:pPr>
              <a:buFont typeface="Wingdings" pitchFamily="2" charset="2"/>
              <a:buChar char="Ø"/>
            </a:pPr>
            <a:endParaRPr lang="tr-TR" sz="2800" b="1" i="1" dirty="0">
              <a:solidFill>
                <a:srgbClr val="00B0F0"/>
              </a:solidFill>
              <a:latin typeface="Arial Narrow" pitchFamily="34" charset="0"/>
            </a:endParaRPr>
          </a:p>
          <a:p>
            <a:pPr>
              <a:buFont typeface="Wingdings" pitchFamily="2" charset="2"/>
              <a:buChar char="Ø"/>
            </a:pPr>
            <a:r>
              <a:rPr lang="en-US" sz="3200" b="1" i="1" dirty="0">
                <a:solidFill>
                  <a:srgbClr val="0070C0"/>
                </a:solidFill>
                <a:latin typeface="Arial Narrow" pitchFamily="34" charset="0"/>
              </a:rPr>
              <a:t>The theta toxin </a:t>
            </a:r>
            <a:r>
              <a:rPr lang="en-US" sz="2800" b="1" i="1" dirty="0">
                <a:latin typeface="Arial Narrow" pitchFamily="34" charset="0"/>
              </a:rPr>
              <a:t>has similar hemolytic and necrotizing effects</a:t>
            </a:r>
            <a:r>
              <a:rPr lang="en-US" sz="2800" b="1" i="1" dirty="0" smtClean="0">
                <a:latin typeface="Arial Narrow" pitchFamily="34" charset="0"/>
              </a:rPr>
              <a:t>.</a:t>
            </a:r>
            <a:endParaRPr lang="tr-TR" sz="2800" b="1" i="1" dirty="0" smtClean="0">
              <a:latin typeface="Arial Narrow" pitchFamily="34" charset="0"/>
            </a:endParaRPr>
          </a:p>
          <a:p>
            <a:pPr>
              <a:buFont typeface="Wingdings" pitchFamily="2" charset="2"/>
              <a:buChar char="Ø"/>
            </a:pPr>
            <a:endParaRPr lang="en-US" sz="2800" b="1" i="1" dirty="0">
              <a:latin typeface="Arial Narrow" pitchFamily="34" charset="0"/>
            </a:endParaRPr>
          </a:p>
          <a:p>
            <a:pPr>
              <a:buFont typeface="Wingdings" pitchFamily="2" charset="2"/>
              <a:buChar char="Ø"/>
            </a:pPr>
            <a:r>
              <a:rPr lang="en-US" sz="3200" b="1" i="1" dirty="0" err="1">
                <a:solidFill>
                  <a:srgbClr val="0070C0"/>
                </a:solidFill>
                <a:latin typeface="Arial Narrow" pitchFamily="34" charset="0"/>
              </a:rPr>
              <a:t>DNAase</a:t>
            </a:r>
            <a:r>
              <a:rPr lang="en-US" sz="3200" b="1" i="1" dirty="0">
                <a:solidFill>
                  <a:srgbClr val="0070C0"/>
                </a:solidFill>
                <a:latin typeface="Arial Narrow" pitchFamily="34" charset="0"/>
              </a:rPr>
              <a:t>, </a:t>
            </a:r>
            <a:r>
              <a:rPr lang="en-US" sz="3200" b="1" i="1" dirty="0" err="1">
                <a:solidFill>
                  <a:srgbClr val="0070C0"/>
                </a:solidFill>
                <a:latin typeface="Arial Narrow" pitchFamily="34" charset="0"/>
              </a:rPr>
              <a:t>hyaluronidase</a:t>
            </a:r>
            <a:r>
              <a:rPr lang="en-US" sz="3200" b="1" i="1" dirty="0">
                <a:solidFill>
                  <a:srgbClr val="0070C0"/>
                </a:solidFill>
                <a:latin typeface="Arial Narrow" pitchFamily="34" charset="0"/>
              </a:rPr>
              <a:t>, a collagenase </a:t>
            </a:r>
            <a:r>
              <a:rPr lang="en-US" sz="2800" b="1" i="1" dirty="0">
                <a:latin typeface="Arial Narrow" pitchFamily="34" charset="0"/>
              </a:rPr>
              <a:t>are also produced</a:t>
            </a:r>
          </a:p>
          <a:p>
            <a:endParaRPr lang="tr-TR" dirty="0"/>
          </a:p>
        </p:txBody>
      </p:sp>
    </p:spTree>
    <p:extLst>
      <p:ext uri="{BB962C8B-B14F-4D97-AF65-F5344CB8AC3E}">
        <p14:creationId xmlns:p14="http://schemas.microsoft.com/office/powerpoint/2010/main" val="1197195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5400" b="1" i="1" dirty="0" err="1">
                <a:solidFill>
                  <a:srgbClr val="C00000"/>
                </a:solidFill>
                <a:latin typeface="Arial Narrow" pitchFamily="34" charset="0"/>
              </a:rPr>
              <a:t>Enterotoxin</a:t>
            </a:r>
            <a:endParaRPr lang="tr-TR" b="1" i="1" dirty="0">
              <a:solidFill>
                <a:srgbClr val="C00000"/>
              </a:solidFill>
              <a:latin typeface="Arial Narrow" pitchFamily="34" charset="0"/>
            </a:endParaRPr>
          </a:p>
        </p:txBody>
      </p:sp>
      <p:sp>
        <p:nvSpPr>
          <p:cNvPr id="3" name="İçerik Yer Tutucusu 2"/>
          <p:cNvSpPr>
            <a:spLocks noGrp="1"/>
          </p:cNvSpPr>
          <p:nvPr>
            <p:ph idx="1"/>
          </p:nvPr>
        </p:nvSpPr>
        <p:spPr/>
        <p:txBody>
          <a:bodyPr>
            <a:normAutofit/>
          </a:bodyPr>
          <a:lstStyle/>
          <a:p>
            <a:pPr>
              <a:buFont typeface="Wingdings" pitchFamily="2" charset="2"/>
              <a:buChar char="Ø"/>
            </a:pPr>
            <a:r>
              <a:rPr lang="en-US" sz="2400" b="1" i="1" dirty="0">
                <a:solidFill>
                  <a:srgbClr val="000000"/>
                </a:solidFill>
                <a:latin typeface="Arial Narrow" pitchFamily="34" charset="0"/>
              </a:rPr>
              <a:t>Many strains of type A </a:t>
            </a:r>
            <a:r>
              <a:rPr lang="en-US" sz="2400" b="1" i="1" dirty="0" smtClean="0">
                <a:solidFill>
                  <a:srgbClr val="000000"/>
                </a:solidFill>
                <a:latin typeface="Arial Narrow" pitchFamily="34" charset="0"/>
              </a:rPr>
              <a:t>produce</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enterotoxin</a:t>
            </a:r>
            <a:r>
              <a:rPr lang="en-US" sz="2400" b="1" i="1" dirty="0">
                <a:solidFill>
                  <a:srgbClr val="000000"/>
                </a:solidFill>
                <a:latin typeface="Arial Narrow" pitchFamily="34" charset="0"/>
              </a:rPr>
              <a:t>, which is a heat-labile </a:t>
            </a:r>
            <a:r>
              <a:rPr lang="en-US" sz="2400" b="1" i="1" dirty="0" smtClean="0">
                <a:solidFill>
                  <a:srgbClr val="000000"/>
                </a:solidFill>
                <a:latin typeface="Arial Narrow" pitchFamily="34" charset="0"/>
              </a:rPr>
              <a:t>protein</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and </a:t>
            </a:r>
            <a:r>
              <a:rPr lang="en-US" sz="2400" b="1" i="1" dirty="0">
                <a:solidFill>
                  <a:srgbClr val="000000"/>
                </a:solidFill>
                <a:latin typeface="Arial Narrow" pitchFamily="34" charset="0"/>
              </a:rPr>
              <a:t>destroyed immediately at </a:t>
            </a:r>
            <a:r>
              <a:rPr lang="en-US" sz="2400" b="1" i="1" dirty="0" smtClean="0">
                <a:solidFill>
                  <a:srgbClr val="000000"/>
                </a:solidFill>
                <a:latin typeface="Arial Narrow" pitchFamily="34" charset="0"/>
              </a:rPr>
              <a:t>100</a:t>
            </a:r>
            <a:r>
              <a:rPr lang="tr-TR" sz="2400" b="1" i="1" baseline="30000" dirty="0" smtClean="0">
                <a:solidFill>
                  <a:srgbClr val="000000"/>
                </a:solidFill>
                <a:latin typeface="Arial Narrow" pitchFamily="34" charset="0"/>
              </a:rPr>
              <a:t>0 </a:t>
            </a:r>
            <a:r>
              <a:rPr lang="tr-TR" sz="2400" b="1" i="1" dirty="0" smtClean="0">
                <a:solidFill>
                  <a:srgbClr val="000000"/>
                </a:solidFill>
                <a:latin typeface="Arial Narrow" pitchFamily="34" charset="0"/>
              </a:rPr>
              <a:t>C</a:t>
            </a:r>
            <a:r>
              <a:rPr lang="en-US" sz="2400" b="1" i="1" dirty="0" smtClean="0">
                <a:solidFill>
                  <a:srgbClr val="000000"/>
                </a:solidFill>
                <a:latin typeface="Arial Narrow" pitchFamily="34" charset="0"/>
              </a:rPr>
              <a:t>.</a:t>
            </a:r>
            <a:endParaRPr lang="tr-TR" sz="2400" b="1" i="1" dirty="0" smtClean="0">
              <a:solidFill>
                <a:srgbClr val="000000"/>
              </a:solidFill>
              <a:latin typeface="Arial Narrow" pitchFamily="34" charset="0"/>
            </a:endParaRPr>
          </a:p>
          <a:p>
            <a:pPr>
              <a:buFont typeface="Wingdings" pitchFamily="2" charset="2"/>
              <a:buChar char="Ø"/>
            </a:pPr>
            <a:r>
              <a:rPr lang="en-US" sz="2400" b="1" i="1" dirty="0" smtClean="0">
                <a:solidFill>
                  <a:srgbClr val="000000"/>
                </a:solidFill>
                <a:latin typeface="Arial Narrow" pitchFamily="34" charset="0"/>
              </a:rPr>
              <a:t>Trypsin </a:t>
            </a:r>
            <a:r>
              <a:rPr lang="en-US" sz="2400" b="1" i="1" dirty="0">
                <a:solidFill>
                  <a:srgbClr val="000000"/>
                </a:solidFill>
                <a:latin typeface="Arial Narrow" pitchFamily="34" charset="0"/>
              </a:rPr>
              <a:t>treatment enhances the </a:t>
            </a:r>
            <a:r>
              <a:rPr lang="en-US" sz="2400" b="1" i="1" dirty="0" smtClean="0">
                <a:solidFill>
                  <a:srgbClr val="000000"/>
                </a:solidFill>
                <a:latin typeface="Arial Narrow" pitchFamily="34" charset="0"/>
              </a:rPr>
              <a:t>toxin</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activity</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threefold</a:t>
            </a:r>
            <a:r>
              <a:rPr lang="tr-TR" sz="2400" b="1" i="1" dirty="0" smtClean="0">
                <a:solidFill>
                  <a:srgbClr val="000000"/>
                </a:solidFill>
                <a:latin typeface="Arial Narrow" pitchFamily="34" charset="0"/>
              </a:rPr>
              <a:t>.</a:t>
            </a:r>
          </a:p>
          <a:p>
            <a:pPr>
              <a:buFont typeface="Wingdings" pitchFamily="2" charset="2"/>
              <a:buChar char="Ø"/>
            </a:pPr>
            <a:r>
              <a:rPr lang="en-US" sz="2400" b="1" i="1" dirty="0" smtClean="0">
                <a:solidFill>
                  <a:srgbClr val="000000"/>
                </a:solidFill>
                <a:latin typeface="Arial Narrow" pitchFamily="34" charset="0"/>
              </a:rPr>
              <a:t>The </a:t>
            </a:r>
            <a:r>
              <a:rPr lang="en-US" sz="2400" b="1" i="1" dirty="0">
                <a:solidFill>
                  <a:srgbClr val="000000"/>
                </a:solidFill>
                <a:latin typeface="Arial Narrow" pitchFamily="34" charset="0"/>
              </a:rPr>
              <a:t>toxin is produced primarily by type </a:t>
            </a:r>
            <a:r>
              <a:rPr lang="en-US" sz="2400" b="1" i="1" dirty="0" smtClean="0">
                <a:solidFill>
                  <a:srgbClr val="000000"/>
                </a:solidFill>
                <a:latin typeface="Arial Narrow" pitchFamily="34" charset="0"/>
              </a:rPr>
              <a:t>A</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strains </a:t>
            </a:r>
            <a:r>
              <a:rPr lang="en-US" sz="2400" b="1" i="1" dirty="0">
                <a:solidFill>
                  <a:srgbClr val="000000"/>
                </a:solidFill>
                <a:latin typeface="Arial Narrow" pitchFamily="34" charset="0"/>
              </a:rPr>
              <a:t>but also by a few type C and </a:t>
            </a:r>
            <a:r>
              <a:rPr lang="en-US" sz="2400" b="1" i="1" dirty="0" smtClean="0">
                <a:solidFill>
                  <a:srgbClr val="000000"/>
                </a:solidFill>
                <a:latin typeface="Arial Narrow" pitchFamily="34" charset="0"/>
              </a:rPr>
              <a:t>D</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strains</a:t>
            </a:r>
            <a:r>
              <a:rPr lang="tr-TR" sz="2400" b="1" i="1" dirty="0" smtClean="0">
                <a:solidFill>
                  <a:srgbClr val="000000"/>
                </a:solidFill>
                <a:latin typeface="Arial Narrow" pitchFamily="34" charset="0"/>
              </a:rPr>
              <a:t>.</a:t>
            </a:r>
          </a:p>
          <a:p>
            <a:pPr>
              <a:buFont typeface="Wingdings" pitchFamily="2" charset="2"/>
              <a:buChar char="Ø"/>
            </a:pPr>
            <a:r>
              <a:rPr lang="en-US" sz="2400" b="1" i="1" dirty="0" smtClean="0">
                <a:solidFill>
                  <a:srgbClr val="000000"/>
                </a:solidFill>
                <a:latin typeface="Arial Narrow" pitchFamily="34" charset="0"/>
              </a:rPr>
              <a:t>It </a:t>
            </a:r>
            <a:r>
              <a:rPr lang="en-US" sz="2400" b="1" i="1" dirty="0">
                <a:solidFill>
                  <a:srgbClr val="000000"/>
                </a:solidFill>
                <a:latin typeface="Arial Narrow" pitchFamily="34" charset="0"/>
              </a:rPr>
              <a:t>disrupts ion transport in </a:t>
            </a:r>
            <a:r>
              <a:rPr lang="en-US" sz="2400" b="1" i="1" dirty="0" smtClean="0">
                <a:solidFill>
                  <a:srgbClr val="000000"/>
                </a:solidFill>
                <a:latin typeface="Arial Narrow" pitchFamily="34" charset="0"/>
              </a:rPr>
              <a:t>the</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ileum(primarily</a:t>
            </a:r>
            <a:r>
              <a:rPr lang="en-US" sz="2400" b="1" i="1" dirty="0">
                <a:solidFill>
                  <a:srgbClr val="000000"/>
                </a:solidFill>
                <a:latin typeface="Arial Narrow" pitchFamily="34" charset="0"/>
              </a:rPr>
              <a:t>) and jejunum by </a:t>
            </a:r>
            <a:r>
              <a:rPr lang="en-US" sz="2400" b="1" i="1" dirty="0" smtClean="0">
                <a:solidFill>
                  <a:srgbClr val="000000"/>
                </a:solidFill>
                <a:latin typeface="Arial Narrow" pitchFamily="34" charset="0"/>
              </a:rPr>
              <a:t>inserting</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into </a:t>
            </a:r>
            <a:r>
              <a:rPr lang="en-US" sz="2400" b="1" i="1" dirty="0">
                <a:solidFill>
                  <a:srgbClr val="000000"/>
                </a:solidFill>
                <a:latin typeface="Arial Narrow" pitchFamily="34" charset="0"/>
              </a:rPr>
              <a:t>the cell membrane and </a:t>
            </a:r>
            <a:r>
              <a:rPr lang="en-US" sz="2400" b="1" i="1" dirty="0" smtClean="0">
                <a:solidFill>
                  <a:srgbClr val="000000"/>
                </a:solidFill>
                <a:latin typeface="Arial Narrow" pitchFamily="34" charset="0"/>
              </a:rPr>
              <a:t>altering</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membrane</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permeability</a:t>
            </a:r>
            <a:r>
              <a:rPr lang="tr-TR" sz="2400" b="1" i="1" dirty="0" smtClean="0">
                <a:solidFill>
                  <a:srgbClr val="000000"/>
                </a:solidFill>
                <a:latin typeface="Arial Narrow" pitchFamily="34" charset="0"/>
              </a:rPr>
              <a:t>.</a:t>
            </a:r>
          </a:p>
          <a:p>
            <a:pPr>
              <a:buFont typeface="Wingdings" pitchFamily="2" charset="2"/>
              <a:buChar char="Ø"/>
            </a:pPr>
            <a:r>
              <a:rPr lang="tr-TR" sz="2400" b="1" i="1" dirty="0" smtClean="0">
                <a:solidFill>
                  <a:srgbClr val="000000"/>
                </a:solidFill>
                <a:latin typeface="Arial Narrow" pitchFamily="34" charset="0"/>
              </a:rPr>
              <a:t>As </a:t>
            </a:r>
            <a:r>
              <a:rPr lang="tr-TR" sz="2400" b="1" i="1" dirty="0" err="1">
                <a:solidFill>
                  <a:srgbClr val="000000"/>
                </a:solidFill>
                <a:latin typeface="Arial Narrow" pitchFamily="34" charset="0"/>
              </a:rPr>
              <a:t>superantigen</a:t>
            </a:r>
            <a:r>
              <a:rPr lang="tr-TR" sz="2400" b="1" i="1" dirty="0">
                <a:solidFill>
                  <a:srgbClr val="000000"/>
                </a:solidFill>
                <a:latin typeface="Arial Narrow" pitchFamily="34" charset="0"/>
              </a:rPr>
              <a:t>.</a:t>
            </a:r>
            <a:endParaRPr lang="tr-TR" sz="2400" b="1" i="1" dirty="0">
              <a:latin typeface="Arial Narrow" pitchFamily="34" charset="0"/>
            </a:endParaRPr>
          </a:p>
        </p:txBody>
      </p:sp>
    </p:spTree>
    <p:extLst>
      <p:ext uri="{BB962C8B-B14F-4D97-AF65-F5344CB8AC3E}">
        <p14:creationId xmlns:p14="http://schemas.microsoft.com/office/powerpoint/2010/main" val="1159966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pPr algn="ctr"/>
            <a:r>
              <a:rPr lang="tr-TR" sz="4400" b="1" i="1" dirty="0" err="1">
                <a:solidFill>
                  <a:srgbClr val="C00000"/>
                </a:solidFill>
                <a:latin typeface="Arial Narrow" pitchFamily="34" charset="0"/>
              </a:rPr>
              <a:t>Clostridium</a:t>
            </a:r>
            <a:r>
              <a:rPr lang="tr-TR" sz="4400" b="1" i="1" dirty="0">
                <a:solidFill>
                  <a:srgbClr val="C00000"/>
                </a:solidFill>
                <a:latin typeface="Arial Narrow" pitchFamily="34" charset="0"/>
              </a:rPr>
              <a:t> </a:t>
            </a:r>
            <a:r>
              <a:rPr lang="tr-TR" sz="4400" b="1" i="1" dirty="0" err="1">
                <a:solidFill>
                  <a:srgbClr val="C00000"/>
                </a:solidFill>
                <a:latin typeface="Arial Narrow" pitchFamily="34" charset="0"/>
              </a:rPr>
              <a:t>perfringens</a:t>
            </a:r>
            <a:r>
              <a:rPr lang="tr-TR" sz="4400" b="1" i="1" dirty="0">
                <a:solidFill>
                  <a:srgbClr val="C00000"/>
                </a:solidFill>
                <a:latin typeface="Arial Narrow" pitchFamily="34" charset="0"/>
              </a:rPr>
              <a:t> </a:t>
            </a:r>
            <a:r>
              <a:rPr lang="tr-TR" sz="4400" b="1" i="1" dirty="0" smtClean="0">
                <a:solidFill>
                  <a:srgbClr val="C00000"/>
                </a:solidFill>
                <a:latin typeface="Arial Narrow" pitchFamily="34" charset="0"/>
              </a:rPr>
              <a:t/>
            </a:r>
            <a:br>
              <a:rPr lang="tr-TR" sz="4400" b="1" i="1" dirty="0" smtClean="0">
                <a:solidFill>
                  <a:srgbClr val="C00000"/>
                </a:solidFill>
                <a:latin typeface="Arial Narrow" pitchFamily="34" charset="0"/>
              </a:rPr>
            </a:br>
            <a:r>
              <a:rPr lang="tr-TR" sz="4400" b="1" i="1" dirty="0" err="1" smtClean="0">
                <a:solidFill>
                  <a:srgbClr val="C00000"/>
                </a:solidFill>
                <a:latin typeface="Arial Narrow" pitchFamily="34" charset="0"/>
              </a:rPr>
              <a:t>Pathogenesis</a:t>
            </a:r>
            <a:endParaRPr lang="tr-TR" sz="4400" b="1" i="1" dirty="0">
              <a:solidFill>
                <a:srgbClr val="C00000"/>
              </a:solidFill>
              <a:latin typeface="Arial Narrow" pitchFamily="34" charset="0"/>
            </a:endParaRPr>
          </a:p>
        </p:txBody>
      </p:sp>
      <p:sp>
        <p:nvSpPr>
          <p:cNvPr id="5" name="İçerik Yer Tutucusu 4"/>
          <p:cNvSpPr>
            <a:spLocks noGrp="1"/>
          </p:cNvSpPr>
          <p:nvPr>
            <p:ph sz="half" idx="2"/>
          </p:nvPr>
        </p:nvSpPr>
        <p:spPr>
          <a:xfrm>
            <a:off x="107504" y="1920085"/>
            <a:ext cx="4536504" cy="4434840"/>
          </a:xfrm>
        </p:spPr>
        <p:txBody>
          <a:bodyPr>
            <a:normAutofit/>
          </a:bodyPr>
          <a:lstStyle/>
          <a:p>
            <a:pPr>
              <a:buFont typeface="Wingdings" pitchFamily="2" charset="2"/>
              <a:buChar char="Ø"/>
            </a:pPr>
            <a:r>
              <a:rPr lang="en-US" b="1" i="1" dirty="0">
                <a:latin typeface="Arial Narrow" pitchFamily="34" charset="0"/>
              </a:rPr>
              <a:t>Not highly invasive; requires </a:t>
            </a:r>
            <a:r>
              <a:rPr lang="en-US" b="1" i="1" dirty="0" smtClean="0">
                <a:latin typeface="Arial Narrow" pitchFamily="34" charset="0"/>
              </a:rPr>
              <a:t>damaged</a:t>
            </a:r>
            <a:r>
              <a:rPr lang="tr-TR" b="1" i="1" dirty="0" smtClean="0">
                <a:latin typeface="Arial Narrow" pitchFamily="34" charset="0"/>
              </a:rPr>
              <a:t> </a:t>
            </a:r>
            <a:r>
              <a:rPr lang="en-US" b="1" i="1" dirty="0" smtClean="0">
                <a:latin typeface="Arial Narrow" pitchFamily="34" charset="0"/>
              </a:rPr>
              <a:t>and </a:t>
            </a:r>
            <a:r>
              <a:rPr lang="en-US" b="1" i="1" dirty="0">
                <a:latin typeface="Arial Narrow" pitchFamily="34" charset="0"/>
              </a:rPr>
              <a:t>dead tissue and </a:t>
            </a:r>
            <a:r>
              <a:rPr lang="en-US" b="1" i="1" dirty="0" smtClean="0">
                <a:latin typeface="Arial Narrow" pitchFamily="34" charset="0"/>
              </a:rPr>
              <a:t>anaerobic</a:t>
            </a:r>
            <a:r>
              <a:rPr lang="tr-TR" b="1" i="1" dirty="0" smtClean="0">
                <a:latin typeface="Arial Narrow" pitchFamily="34" charset="0"/>
              </a:rPr>
              <a:t> </a:t>
            </a:r>
            <a:r>
              <a:rPr lang="en-US" b="1" i="1" dirty="0" smtClean="0">
                <a:latin typeface="Arial Narrow" pitchFamily="34" charset="0"/>
              </a:rPr>
              <a:t>conditions</a:t>
            </a:r>
            <a:endParaRPr lang="en-US" b="1" i="1" dirty="0">
              <a:latin typeface="Arial Narrow" pitchFamily="34" charset="0"/>
            </a:endParaRPr>
          </a:p>
          <a:p>
            <a:pPr>
              <a:buFont typeface="Wingdings" pitchFamily="2" charset="2"/>
              <a:buChar char="Ø"/>
            </a:pPr>
            <a:r>
              <a:rPr lang="en-US" b="1" i="1" dirty="0" smtClean="0">
                <a:latin typeface="Arial Narrow" pitchFamily="34" charset="0"/>
              </a:rPr>
              <a:t>Conditions </a:t>
            </a:r>
            <a:r>
              <a:rPr lang="en-US" b="1" i="1" dirty="0">
                <a:latin typeface="Arial Narrow" pitchFamily="34" charset="0"/>
              </a:rPr>
              <a:t>stimulate </a:t>
            </a:r>
            <a:r>
              <a:rPr lang="en-US" b="1" i="1" dirty="0" smtClean="0">
                <a:latin typeface="Arial Narrow" pitchFamily="34" charset="0"/>
              </a:rPr>
              <a:t>spore</a:t>
            </a:r>
            <a:r>
              <a:rPr lang="tr-TR" b="1" i="1" dirty="0" smtClean="0">
                <a:latin typeface="Arial Narrow" pitchFamily="34" charset="0"/>
              </a:rPr>
              <a:t> </a:t>
            </a:r>
            <a:r>
              <a:rPr lang="en-US" b="1" i="1" dirty="0" smtClean="0">
                <a:latin typeface="Arial Narrow" pitchFamily="34" charset="0"/>
              </a:rPr>
              <a:t>germination</a:t>
            </a:r>
            <a:r>
              <a:rPr lang="en-US" b="1" i="1" dirty="0">
                <a:latin typeface="Arial Narrow" pitchFamily="34" charset="0"/>
              </a:rPr>
              <a:t>, vegetative growth </a:t>
            </a:r>
            <a:r>
              <a:rPr lang="en-US" b="1" i="1" dirty="0" smtClean="0">
                <a:latin typeface="Arial Narrow" pitchFamily="34" charset="0"/>
              </a:rPr>
              <a:t>and</a:t>
            </a:r>
            <a:r>
              <a:rPr lang="tr-TR" b="1" i="1" dirty="0" smtClean="0">
                <a:latin typeface="Arial Narrow" pitchFamily="34" charset="0"/>
              </a:rPr>
              <a:t> </a:t>
            </a:r>
            <a:r>
              <a:rPr lang="en-US" b="1" i="1" dirty="0" smtClean="0">
                <a:latin typeface="Arial Narrow" pitchFamily="34" charset="0"/>
              </a:rPr>
              <a:t>release </a:t>
            </a:r>
            <a:r>
              <a:rPr lang="en-US" b="1" i="1" dirty="0">
                <a:latin typeface="Arial Narrow" pitchFamily="34" charset="0"/>
              </a:rPr>
              <a:t>of exotoxins, and </a:t>
            </a:r>
            <a:r>
              <a:rPr lang="en-US" b="1" i="1" dirty="0" smtClean="0">
                <a:latin typeface="Arial Narrow" pitchFamily="34" charset="0"/>
              </a:rPr>
              <a:t>other</a:t>
            </a:r>
            <a:r>
              <a:rPr lang="tr-TR" b="1" i="1" dirty="0" smtClean="0">
                <a:latin typeface="Arial Narrow" pitchFamily="34" charset="0"/>
              </a:rPr>
              <a:t> </a:t>
            </a:r>
            <a:r>
              <a:rPr lang="en-US" b="1" i="1" dirty="0" smtClean="0">
                <a:latin typeface="Arial Narrow" pitchFamily="34" charset="0"/>
              </a:rPr>
              <a:t>virulence </a:t>
            </a:r>
            <a:r>
              <a:rPr lang="en-US" b="1" i="1" dirty="0">
                <a:latin typeface="Arial Narrow" pitchFamily="34" charset="0"/>
              </a:rPr>
              <a:t>factors.</a:t>
            </a:r>
          </a:p>
          <a:p>
            <a:pPr>
              <a:buFont typeface="Wingdings" pitchFamily="2" charset="2"/>
              <a:buChar char="Ø"/>
            </a:pPr>
            <a:r>
              <a:rPr lang="en-US" b="1" i="1" dirty="0" smtClean="0">
                <a:latin typeface="Arial Narrow" pitchFamily="34" charset="0"/>
              </a:rPr>
              <a:t>Fermentation </a:t>
            </a:r>
            <a:r>
              <a:rPr lang="en-US" b="1" i="1" dirty="0">
                <a:latin typeface="Arial Narrow" pitchFamily="34" charset="0"/>
              </a:rPr>
              <a:t>of muscle </a:t>
            </a:r>
            <a:r>
              <a:rPr lang="en-US" b="1" i="1" dirty="0" smtClean="0">
                <a:latin typeface="Arial Narrow" pitchFamily="34" charset="0"/>
              </a:rPr>
              <a:t>carbohydrates</a:t>
            </a:r>
            <a:r>
              <a:rPr lang="tr-TR" b="1" i="1" dirty="0" smtClean="0">
                <a:latin typeface="Arial Narrow" pitchFamily="34" charset="0"/>
              </a:rPr>
              <a:t> </a:t>
            </a:r>
            <a:r>
              <a:rPr lang="en-US" b="1" i="1" dirty="0" smtClean="0">
                <a:latin typeface="Arial Narrow" pitchFamily="34" charset="0"/>
              </a:rPr>
              <a:t>results </a:t>
            </a:r>
            <a:r>
              <a:rPr lang="en-US" b="1" i="1" dirty="0">
                <a:latin typeface="Arial Narrow" pitchFamily="34" charset="0"/>
              </a:rPr>
              <a:t>in the formation of gas </a:t>
            </a:r>
            <a:r>
              <a:rPr lang="en-US" b="1" i="1" dirty="0" smtClean="0">
                <a:latin typeface="Arial Narrow" pitchFamily="34" charset="0"/>
              </a:rPr>
              <a:t>and</a:t>
            </a:r>
            <a:r>
              <a:rPr lang="tr-TR" b="1" i="1" dirty="0" smtClean="0">
                <a:latin typeface="Arial Narrow" pitchFamily="34" charset="0"/>
              </a:rPr>
              <a:t> </a:t>
            </a:r>
            <a:r>
              <a:rPr lang="en-US" b="1" i="1" dirty="0" smtClean="0">
                <a:latin typeface="Arial Narrow" pitchFamily="34" charset="0"/>
              </a:rPr>
              <a:t>further </a:t>
            </a:r>
            <a:r>
              <a:rPr lang="en-US" b="1" i="1" dirty="0">
                <a:latin typeface="Arial Narrow" pitchFamily="34" charset="0"/>
              </a:rPr>
              <a:t>destruction of tissue.</a:t>
            </a:r>
            <a:endParaRPr lang="tr-TR" b="1" i="1" dirty="0">
              <a:latin typeface="Arial Narrow" pitchFamily="34" charset="0"/>
            </a:endParaRPr>
          </a:p>
        </p:txBody>
      </p:sp>
      <p:sp>
        <p:nvSpPr>
          <p:cNvPr id="6" name="İçerik Yer Tutucusu 5"/>
          <p:cNvSpPr>
            <a:spLocks noGrp="1"/>
          </p:cNvSpPr>
          <p:nvPr>
            <p:ph sz="quarter" idx="13"/>
          </p:nvPr>
        </p:nvSpPr>
        <p:spPr>
          <a:xfrm>
            <a:off x="4997896" y="1920085"/>
            <a:ext cx="4038600" cy="4434840"/>
          </a:xfrm>
        </p:spPr>
        <p:txBody>
          <a:bodyPr>
            <a:normAutofit/>
          </a:bodyPr>
          <a:lstStyle/>
          <a:p>
            <a:pPr>
              <a:buFont typeface="Wingdings" pitchFamily="2" charset="2"/>
              <a:buChar char="Ø"/>
            </a:pPr>
            <a:r>
              <a:rPr lang="tr-TR" b="1" i="1" dirty="0" err="1">
                <a:latin typeface="Arial Narrow" pitchFamily="34" charset="0"/>
              </a:rPr>
              <a:t>Tissue</a:t>
            </a:r>
            <a:r>
              <a:rPr lang="tr-TR" b="1" i="1" dirty="0">
                <a:latin typeface="Arial Narrow" pitchFamily="34" charset="0"/>
              </a:rPr>
              <a:t> </a:t>
            </a:r>
            <a:r>
              <a:rPr lang="tr-TR" b="1" i="1" dirty="0" err="1">
                <a:latin typeface="Arial Narrow" pitchFamily="34" charset="0"/>
              </a:rPr>
              <a:t>degrading</a:t>
            </a:r>
            <a:r>
              <a:rPr lang="tr-TR" b="1" i="1" dirty="0">
                <a:latin typeface="Arial Narrow" pitchFamily="34" charset="0"/>
              </a:rPr>
              <a:t> </a:t>
            </a:r>
            <a:r>
              <a:rPr lang="tr-TR" b="1" i="1" dirty="0" err="1">
                <a:latin typeface="Arial Narrow" pitchFamily="34" charset="0"/>
              </a:rPr>
              <a:t>enzymes</a:t>
            </a:r>
            <a:endParaRPr lang="tr-TR" b="1" i="1" dirty="0">
              <a:latin typeface="Arial Narrow" pitchFamily="34" charset="0"/>
            </a:endParaRPr>
          </a:p>
          <a:p>
            <a:pPr lvl="1">
              <a:buFont typeface="Wingdings" pitchFamily="2" charset="2"/>
              <a:buChar char="Ø"/>
            </a:pPr>
            <a:r>
              <a:rPr lang="tr-TR" b="1" i="1" dirty="0" err="1">
                <a:latin typeface="Arial Narrow" pitchFamily="34" charset="0"/>
              </a:rPr>
              <a:t>lecithinase</a:t>
            </a:r>
            <a:r>
              <a:rPr lang="tr-TR" b="1" i="1" dirty="0">
                <a:latin typeface="Arial Narrow" pitchFamily="34" charset="0"/>
              </a:rPr>
              <a:t> [</a:t>
            </a:r>
            <a:r>
              <a:rPr lang="el-GR" b="1" i="1" dirty="0">
                <a:latin typeface="Arial Narrow" pitchFamily="34" charset="0"/>
              </a:rPr>
              <a:t>α</a:t>
            </a:r>
            <a:r>
              <a:rPr lang="tr-TR" b="1" i="1" dirty="0">
                <a:latin typeface="Arial Narrow" pitchFamily="34" charset="0"/>
              </a:rPr>
              <a:t> </a:t>
            </a:r>
            <a:r>
              <a:rPr lang="tr-TR" b="1" i="1" dirty="0" err="1">
                <a:latin typeface="Arial Narrow" pitchFamily="34" charset="0"/>
              </a:rPr>
              <a:t>toxin</a:t>
            </a:r>
            <a:r>
              <a:rPr lang="tr-TR" b="1" i="1" dirty="0">
                <a:latin typeface="Arial Narrow" pitchFamily="34" charset="0"/>
              </a:rPr>
              <a:t>]</a:t>
            </a:r>
          </a:p>
          <a:p>
            <a:pPr lvl="1">
              <a:buFont typeface="Wingdings" pitchFamily="2" charset="2"/>
              <a:buChar char="Ø"/>
            </a:pPr>
            <a:r>
              <a:rPr lang="tr-TR" b="1" i="1" dirty="0" err="1">
                <a:latin typeface="Arial Narrow" pitchFamily="34" charset="0"/>
              </a:rPr>
              <a:t>proteolytic</a:t>
            </a:r>
            <a:r>
              <a:rPr lang="tr-TR" b="1" i="1" dirty="0">
                <a:latin typeface="Arial Narrow" pitchFamily="34" charset="0"/>
              </a:rPr>
              <a:t> </a:t>
            </a:r>
            <a:r>
              <a:rPr lang="tr-TR" b="1" i="1" dirty="0" err="1">
                <a:latin typeface="Arial Narrow" pitchFamily="34" charset="0"/>
              </a:rPr>
              <a:t>enzymes</a:t>
            </a:r>
            <a:endParaRPr lang="tr-TR" b="1" i="1" dirty="0">
              <a:latin typeface="Arial Narrow" pitchFamily="34" charset="0"/>
            </a:endParaRPr>
          </a:p>
          <a:p>
            <a:pPr lvl="1">
              <a:buFont typeface="Wingdings" pitchFamily="2" charset="2"/>
              <a:buChar char="Ø"/>
            </a:pPr>
            <a:r>
              <a:rPr lang="tr-TR" b="1" i="1" dirty="0" err="1">
                <a:latin typeface="Arial Narrow" pitchFamily="34" charset="0"/>
              </a:rPr>
              <a:t>saccharolytic</a:t>
            </a:r>
            <a:r>
              <a:rPr lang="tr-TR" b="1" i="1" dirty="0">
                <a:latin typeface="Arial Narrow" pitchFamily="34" charset="0"/>
              </a:rPr>
              <a:t> </a:t>
            </a:r>
            <a:r>
              <a:rPr lang="tr-TR" b="1" i="1" dirty="0" err="1">
                <a:latin typeface="Arial Narrow" pitchFamily="34" charset="0"/>
              </a:rPr>
              <a:t>enzymes</a:t>
            </a:r>
            <a:endParaRPr lang="tr-TR" b="1" i="1" dirty="0">
              <a:latin typeface="Arial Narrow" pitchFamily="34" charset="0"/>
            </a:endParaRPr>
          </a:p>
          <a:p>
            <a:pPr>
              <a:buFont typeface="Wingdings" pitchFamily="2" charset="2"/>
              <a:buChar char="Ø"/>
            </a:pPr>
            <a:r>
              <a:rPr lang="tr-TR" b="1" i="1" dirty="0" err="1">
                <a:latin typeface="Arial Narrow" pitchFamily="34" charset="0"/>
              </a:rPr>
              <a:t>Destruction</a:t>
            </a:r>
            <a:r>
              <a:rPr lang="tr-TR" b="1" i="1" dirty="0">
                <a:latin typeface="Arial Narrow" pitchFamily="34" charset="0"/>
              </a:rPr>
              <a:t> of </a:t>
            </a:r>
            <a:r>
              <a:rPr lang="tr-TR" b="1" i="1" dirty="0" err="1">
                <a:latin typeface="Arial Narrow" pitchFamily="34" charset="0"/>
              </a:rPr>
              <a:t>blood</a:t>
            </a:r>
            <a:r>
              <a:rPr lang="tr-TR" b="1" i="1" dirty="0">
                <a:latin typeface="Arial Narrow" pitchFamily="34" charset="0"/>
              </a:rPr>
              <a:t> </a:t>
            </a:r>
            <a:r>
              <a:rPr lang="tr-TR" b="1" i="1" dirty="0" err="1">
                <a:latin typeface="Arial Narrow" pitchFamily="34" charset="0"/>
              </a:rPr>
              <a:t>vessels</a:t>
            </a:r>
            <a:endParaRPr lang="tr-TR" b="1" i="1" dirty="0">
              <a:latin typeface="Arial Narrow" pitchFamily="34" charset="0"/>
            </a:endParaRPr>
          </a:p>
          <a:p>
            <a:pPr>
              <a:buFont typeface="Wingdings" pitchFamily="2" charset="2"/>
              <a:buChar char="Ø"/>
            </a:pPr>
            <a:r>
              <a:rPr lang="tr-TR" b="1" i="1" dirty="0" err="1">
                <a:latin typeface="Arial Narrow" pitchFamily="34" charset="0"/>
              </a:rPr>
              <a:t>Tissue</a:t>
            </a:r>
            <a:r>
              <a:rPr lang="tr-TR" b="1" i="1" dirty="0">
                <a:latin typeface="Arial Narrow" pitchFamily="34" charset="0"/>
              </a:rPr>
              <a:t> </a:t>
            </a:r>
            <a:r>
              <a:rPr lang="tr-TR" b="1" i="1" dirty="0" err="1">
                <a:latin typeface="Arial Narrow" pitchFamily="34" charset="0"/>
              </a:rPr>
              <a:t>necrosis</a:t>
            </a:r>
            <a:endParaRPr lang="tr-TR" b="1" i="1" dirty="0">
              <a:latin typeface="Arial Narrow" pitchFamily="34" charset="0"/>
            </a:endParaRPr>
          </a:p>
          <a:p>
            <a:pPr>
              <a:buFont typeface="Wingdings" pitchFamily="2" charset="2"/>
              <a:buChar char="Ø"/>
            </a:pPr>
            <a:r>
              <a:rPr lang="tr-TR" b="1" i="1" dirty="0" err="1">
                <a:latin typeface="Arial Narrow" pitchFamily="34" charset="0"/>
              </a:rPr>
              <a:t>Anaerobic</a:t>
            </a:r>
            <a:r>
              <a:rPr lang="tr-TR" b="1" i="1" dirty="0">
                <a:latin typeface="Arial Narrow" pitchFamily="34" charset="0"/>
              </a:rPr>
              <a:t> </a:t>
            </a:r>
            <a:r>
              <a:rPr lang="tr-TR" b="1" i="1" dirty="0" err="1">
                <a:latin typeface="Arial Narrow" pitchFamily="34" charset="0"/>
              </a:rPr>
              <a:t>environment</a:t>
            </a:r>
            <a:r>
              <a:rPr lang="tr-TR" b="1" i="1" dirty="0">
                <a:latin typeface="Arial Narrow" pitchFamily="34" charset="0"/>
              </a:rPr>
              <a:t> </a:t>
            </a:r>
            <a:r>
              <a:rPr lang="tr-TR" b="1" i="1" dirty="0" err="1">
                <a:latin typeface="Arial Narrow" pitchFamily="34" charset="0"/>
              </a:rPr>
              <a:t>created</a:t>
            </a:r>
            <a:endParaRPr lang="tr-TR" b="1" i="1" dirty="0">
              <a:latin typeface="Arial Narrow" pitchFamily="34" charset="0"/>
            </a:endParaRPr>
          </a:p>
          <a:p>
            <a:pPr>
              <a:buFont typeface="Wingdings" pitchFamily="2" charset="2"/>
              <a:buChar char="Ø"/>
            </a:pPr>
            <a:r>
              <a:rPr lang="tr-TR" b="1" i="1" dirty="0" err="1">
                <a:latin typeface="Arial Narrow" pitchFamily="34" charset="0"/>
              </a:rPr>
              <a:t>Organism</a:t>
            </a:r>
            <a:r>
              <a:rPr lang="tr-TR" b="1" i="1" dirty="0">
                <a:latin typeface="Arial Narrow" pitchFamily="34" charset="0"/>
              </a:rPr>
              <a:t> </a:t>
            </a:r>
            <a:r>
              <a:rPr lang="tr-TR" b="1" i="1" dirty="0" err="1">
                <a:latin typeface="Arial Narrow" pitchFamily="34" charset="0"/>
              </a:rPr>
              <a:t>spreads</a:t>
            </a:r>
            <a:endParaRPr lang="tr-TR" b="1" i="1" dirty="0">
              <a:latin typeface="Arial Narrow" pitchFamily="34" charset="0"/>
            </a:endParaRPr>
          </a:p>
          <a:p>
            <a:endParaRPr lang="tr-TR" dirty="0"/>
          </a:p>
        </p:txBody>
      </p:sp>
    </p:spTree>
    <p:extLst>
      <p:ext uri="{BB962C8B-B14F-4D97-AF65-F5344CB8AC3E}">
        <p14:creationId xmlns:p14="http://schemas.microsoft.com/office/powerpoint/2010/main" val="989990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341784"/>
            <a:ext cx="8229600" cy="1143000"/>
          </a:xfrm>
        </p:spPr>
        <p:txBody>
          <a:bodyPr/>
          <a:lstStyle/>
          <a:p>
            <a:pPr algn="ctr"/>
            <a:r>
              <a:rPr lang="tr-TR" sz="5400" b="1" i="1" dirty="0" err="1">
                <a:solidFill>
                  <a:srgbClr val="C00000"/>
                </a:solidFill>
                <a:latin typeface="Arial Narrow" pitchFamily="34" charset="0"/>
              </a:rPr>
              <a:t>Gas</a:t>
            </a:r>
            <a:r>
              <a:rPr lang="tr-TR" sz="5400" b="1" i="1" dirty="0">
                <a:solidFill>
                  <a:srgbClr val="C00000"/>
                </a:solidFill>
                <a:latin typeface="Arial Narrow" pitchFamily="34" charset="0"/>
              </a:rPr>
              <a:t> </a:t>
            </a:r>
            <a:r>
              <a:rPr lang="tr-TR" sz="5400" b="1" i="1" dirty="0" err="1">
                <a:solidFill>
                  <a:srgbClr val="C00000"/>
                </a:solidFill>
                <a:latin typeface="Arial Narrow" pitchFamily="34" charset="0"/>
              </a:rPr>
              <a:t>gangrene</a:t>
            </a:r>
            <a:endParaRPr lang="tr-TR" b="1" i="1" dirty="0">
              <a:solidFill>
                <a:srgbClr val="C00000"/>
              </a:solidFill>
              <a:latin typeface="Arial Narrow" pitchFamily="34" charset="0"/>
            </a:endParaRPr>
          </a:p>
        </p:txBody>
      </p:sp>
      <p:sp>
        <p:nvSpPr>
          <p:cNvPr id="6" name="İçerik Yer Tutucusu 5"/>
          <p:cNvSpPr>
            <a:spLocks noGrp="1"/>
          </p:cNvSpPr>
          <p:nvPr>
            <p:ph sz="half" idx="2"/>
          </p:nvPr>
        </p:nvSpPr>
        <p:spPr>
          <a:xfrm>
            <a:off x="107504" y="1772816"/>
            <a:ext cx="6192688" cy="5040560"/>
          </a:xfrm>
        </p:spPr>
        <p:txBody>
          <a:bodyPr>
            <a:noAutofit/>
          </a:bodyPr>
          <a:lstStyle/>
          <a:p>
            <a:pPr>
              <a:buFont typeface="Wingdings" pitchFamily="2" charset="2"/>
              <a:buChar char="Ø"/>
            </a:pPr>
            <a:r>
              <a:rPr lang="en-US" sz="2400" b="1" i="1" dirty="0">
                <a:solidFill>
                  <a:srgbClr val="0070C0"/>
                </a:solidFill>
                <a:latin typeface="Arial Narrow" pitchFamily="34" charset="0"/>
              </a:rPr>
              <a:t>Gas gangrene </a:t>
            </a:r>
            <a:r>
              <a:rPr lang="en-US" sz="2400" b="1" i="1" dirty="0">
                <a:solidFill>
                  <a:srgbClr val="000000"/>
                </a:solidFill>
                <a:latin typeface="Arial Narrow" pitchFamily="34" charset="0"/>
              </a:rPr>
              <a:t>is a life-threatening disease </a:t>
            </a:r>
            <a:r>
              <a:rPr lang="en-US" sz="2400" b="1" i="1" dirty="0" smtClean="0">
                <a:solidFill>
                  <a:srgbClr val="000000"/>
                </a:solidFill>
                <a:latin typeface="Arial Narrow" pitchFamily="34" charset="0"/>
              </a:rPr>
              <a:t>with</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a </a:t>
            </a:r>
            <a:r>
              <a:rPr lang="en-US" sz="2400" b="1" i="1" dirty="0">
                <a:solidFill>
                  <a:srgbClr val="000000"/>
                </a:solidFill>
                <a:latin typeface="Arial Narrow" pitchFamily="34" charset="0"/>
              </a:rPr>
              <a:t>poor prognosis and often fatal outcome.</a:t>
            </a:r>
          </a:p>
          <a:p>
            <a:pPr lvl="0">
              <a:buClr>
                <a:srgbClr val="0BD0D9"/>
              </a:buClr>
              <a:buFont typeface="Wingdings" pitchFamily="2" charset="2"/>
              <a:buChar char="Ø"/>
            </a:pPr>
            <a:r>
              <a:rPr lang="tr-TR" sz="2400" b="1" i="1" dirty="0">
                <a:solidFill>
                  <a:srgbClr val="000000"/>
                </a:solidFill>
                <a:latin typeface="Arial Narrow" pitchFamily="34" charset="0"/>
              </a:rPr>
              <a:t>As </a:t>
            </a:r>
            <a:r>
              <a:rPr lang="tr-TR" sz="2400" b="1" i="1" dirty="0" err="1">
                <a:solidFill>
                  <a:srgbClr val="000000"/>
                </a:solidFill>
                <a:latin typeface="Arial Narrow" pitchFamily="34" charset="0"/>
              </a:rPr>
              <a:t>capillary</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permeability</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increases</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the accumulation of fluid increases,</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and venous return eventually is</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curtailed</a:t>
            </a:r>
            <a:r>
              <a:rPr lang="tr-TR" sz="2400" b="1" i="1" dirty="0">
                <a:solidFill>
                  <a:srgbClr val="000000"/>
                </a:solidFill>
                <a:latin typeface="Arial Narrow" pitchFamily="34" charset="0"/>
              </a:rPr>
              <a:t>.</a:t>
            </a:r>
          </a:p>
          <a:p>
            <a:pPr lvl="0">
              <a:buClr>
                <a:srgbClr val="0BD0D9"/>
              </a:buClr>
              <a:buFont typeface="Wingdings" pitchFamily="2" charset="2"/>
              <a:buChar char="Ø"/>
            </a:pPr>
            <a:r>
              <a:rPr lang="en-US" sz="2400" b="1" i="1" dirty="0">
                <a:solidFill>
                  <a:srgbClr val="000000"/>
                </a:solidFill>
                <a:latin typeface="Arial Narrow" pitchFamily="34" charset="0"/>
              </a:rPr>
              <a:t>As more tissue becomes involved,</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the clostridia multiply within the</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increasing area of dead tissue,</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releasing more toxins into the local</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tissue and the systemic</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circulation.</a:t>
            </a:r>
            <a:endParaRPr lang="tr-TR" sz="2400" b="1" i="1" dirty="0">
              <a:solidFill>
                <a:prstClr val="black"/>
              </a:solidFill>
              <a:latin typeface="Arial Narrow" pitchFamily="34" charset="0"/>
            </a:endParaRPr>
          </a:p>
          <a:p>
            <a:pPr>
              <a:buFont typeface="Wingdings" pitchFamily="2" charset="2"/>
              <a:buChar char="Ø"/>
            </a:pPr>
            <a:r>
              <a:rPr lang="en-US" sz="2400" b="1" i="1" dirty="0" smtClean="0">
                <a:solidFill>
                  <a:srgbClr val="000000"/>
                </a:solidFill>
                <a:latin typeface="Arial Narrow" pitchFamily="34" charset="0"/>
              </a:rPr>
              <a:t>Initial </a:t>
            </a:r>
            <a:r>
              <a:rPr lang="en-US" sz="2400" b="1" i="1" dirty="0">
                <a:solidFill>
                  <a:srgbClr val="000000"/>
                </a:solidFill>
                <a:latin typeface="Arial Narrow" pitchFamily="34" charset="0"/>
              </a:rPr>
              <a:t>trauma to host tissue damages muscle </a:t>
            </a:r>
            <a:r>
              <a:rPr lang="en-US" sz="2400" b="1" i="1" dirty="0" smtClean="0">
                <a:solidFill>
                  <a:srgbClr val="000000"/>
                </a:solidFill>
                <a:latin typeface="Arial Narrow" pitchFamily="34" charset="0"/>
              </a:rPr>
              <a:t>and</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impairs </a:t>
            </a:r>
            <a:r>
              <a:rPr lang="en-US" sz="2400" b="1" i="1" dirty="0">
                <a:solidFill>
                  <a:srgbClr val="000000"/>
                </a:solidFill>
                <a:latin typeface="Arial Narrow" pitchFamily="34" charset="0"/>
              </a:rPr>
              <a:t>blood </a:t>
            </a:r>
            <a:r>
              <a:rPr lang="en-US" sz="2400" b="1" i="1" dirty="0" smtClean="0">
                <a:solidFill>
                  <a:srgbClr val="000000"/>
                </a:solidFill>
                <a:latin typeface="Arial Narrow" pitchFamily="34" charset="0"/>
              </a:rPr>
              <a:t>supply</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lack </a:t>
            </a:r>
            <a:r>
              <a:rPr lang="en-US" sz="2400" b="1" i="1" dirty="0">
                <a:solidFill>
                  <a:srgbClr val="000000"/>
                </a:solidFill>
                <a:latin typeface="Arial Narrow" pitchFamily="34" charset="0"/>
              </a:rPr>
              <a:t>of </a:t>
            </a:r>
            <a:r>
              <a:rPr lang="en-US" sz="2400" b="1" i="1" dirty="0" smtClean="0">
                <a:solidFill>
                  <a:srgbClr val="000000"/>
                </a:solidFill>
                <a:latin typeface="Arial Narrow" pitchFamily="34" charset="0"/>
              </a:rPr>
              <a:t>oxygenation</a:t>
            </a:r>
            <a:r>
              <a:rPr lang="tr-TR" sz="2400" b="1" i="1" dirty="0" smtClean="0">
                <a:solidFill>
                  <a:srgbClr val="000000"/>
                </a:solidFill>
                <a:latin typeface="Arial Narrow" pitchFamily="34" charset="0"/>
              </a:rPr>
              <a:t> </a:t>
            </a:r>
            <a:r>
              <a:rPr lang="en-US" sz="2000" b="1" i="1" dirty="0" smtClean="0">
                <a:solidFill>
                  <a:srgbClr val="FFFFCD"/>
                </a:solidFill>
                <a:latin typeface="Arial Narrow" pitchFamily="34" charset="0"/>
              </a:rPr>
              <a:t> </a:t>
            </a:r>
            <a:endParaRPr lang="tr-TR" sz="2000" b="1" i="1" dirty="0" smtClean="0">
              <a:solidFill>
                <a:srgbClr val="FFFFCD"/>
              </a:solidFill>
              <a:latin typeface="Arial Narrow" pitchFamily="34" charset="0"/>
            </a:endParaRPr>
          </a:p>
          <a:p>
            <a:pPr>
              <a:buFont typeface="Wingdings" pitchFamily="2" charset="2"/>
              <a:buChar char="Ø"/>
            </a:pPr>
            <a:endParaRPr lang="tr-TR" sz="2000" b="1" i="1" dirty="0">
              <a:latin typeface="Arial Narrow" pitchFamily="34" charset="0"/>
            </a:endParaRPr>
          </a:p>
        </p:txBody>
      </p:sp>
      <p:sp>
        <p:nvSpPr>
          <p:cNvPr id="7" name="İçerik Yer Tutucusu 6"/>
          <p:cNvSpPr>
            <a:spLocks noGrp="1"/>
          </p:cNvSpPr>
          <p:nvPr>
            <p:ph sz="quarter" idx="13"/>
          </p:nvPr>
        </p:nvSpPr>
        <p:spPr>
          <a:xfrm>
            <a:off x="6300192" y="1920085"/>
            <a:ext cx="2664296" cy="4434840"/>
          </a:xfrm>
        </p:spPr>
        <p:txBody>
          <a:bodyPr>
            <a:noAutofit/>
          </a:bodyPr>
          <a:lstStyle/>
          <a:p>
            <a:pPr>
              <a:buFont typeface="Wingdings" pitchFamily="2" charset="2"/>
              <a:buChar char="Ø"/>
            </a:pPr>
            <a:endParaRPr lang="tr-TR" sz="2000" b="1" i="1" dirty="0">
              <a:latin typeface="Arial Narrow" pitchFamily="34" charset="0"/>
            </a:endParaRPr>
          </a:p>
        </p:txBody>
      </p:sp>
      <p:cxnSp>
        <p:nvCxnSpPr>
          <p:cNvPr id="9" name="Düz Ok Bağlayıcısı 8"/>
          <p:cNvCxnSpPr/>
          <p:nvPr/>
        </p:nvCxnSpPr>
        <p:spPr>
          <a:xfrm>
            <a:off x="3635896" y="5949280"/>
            <a:ext cx="1008112" cy="0"/>
          </a:xfrm>
          <a:prstGeom prst="straightConnector1">
            <a:avLst/>
          </a:prstGeom>
          <a:ln>
            <a:solidFill>
              <a:srgbClr val="CC00FF"/>
            </a:solidFill>
            <a:tailEnd type="arrow"/>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93" t="22786" r="30707" b="30113"/>
          <a:stretch/>
        </p:blipFill>
        <p:spPr bwMode="auto">
          <a:xfrm>
            <a:off x="6300192" y="2852936"/>
            <a:ext cx="2628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887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323528" y="692696"/>
            <a:ext cx="8640960" cy="864096"/>
          </a:xfrm>
        </p:spPr>
        <p:txBody>
          <a:bodyPr>
            <a:noAutofit/>
          </a:bodyPr>
          <a:lstStyle/>
          <a:p>
            <a:r>
              <a:rPr lang="tr-TR" sz="4000" b="1" i="1" dirty="0" err="1">
                <a:solidFill>
                  <a:srgbClr val="FF0000"/>
                </a:solidFill>
                <a:latin typeface="Calibri,Bold"/>
              </a:rPr>
              <a:t>Toxic</a:t>
            </a:r>
            <a:r>
              <a:rPr lang="tr-TR" sz="4000" b="1" i="1" dirty="0">
                <a:solidFill>
                  <a:srgbClr val="FF0000"/>
                </a:solidFill>
                <a:latin typeface="Calibri,Bold"/>
              </a:rPr>
              <a:t> </a:t>
            </a:r>
            <a:r>
              <a:rPr lang="tr-TR" sz="4000" b="1" i="1" dirty="0" err="1">
                <a:solidFill>
                  <a:srgbClr val="FF0000"/>
                </a:solidFill>
                <a:latin typeface="Calibri,Bold"/>
              </a:rPr>
              <a:t>and</a:t>
            </a:r>
            <a:r>
              <a:rPr lang="tr-TR" sz="4000" b="1" i="1" dirty="0">
                <a:solidFill>
                  <a:srgbClr val="FF0000"/>
                </a:solidFill>
                <a:latin typeface="Calibri,Bold"/>
              </a:rPr>
              <a:t> </a:t>
            </a:r>
            <a:r>
              <a:rPr lang="tr-TR" sz="4000" b="1" i="1" dirty="0" err="1">
                <a:solidFill>
                  <a:srgbClr val="FF0000"/>
                </a:solidFill>
                <a:latin typeface="Calibri,Bold"/>
              </a:rPr>
              <a:t>Enzymatic</a:t>
            </a:r>
            <a:r>
              <a:rPr lang="tr-TR" sz="4000" b="1" i="1" dirty="0">
                <a:solidFill>
                  <a:srgbClr val="FF0000"/>
                </a:solidFill>
                <a:latin typeface="Calibri,Bold"/>
              </a:rPr>
              <a:t> </a:t>
            </a:r>
            <a:r>
              <a:rPr lang="tr-TR" sz="4000" b="1" i="1" dirty="0" err="1" smtClean="0">
                <a:solidFill>
                  <a:srgbClr val="FF0000"/>
                </a:solidFill>
                <a:latin typeface="Calibri,Bold"/>
              </a:rPr>
              <a:t>Mechanisms</a:t>
            </a:r>
            <a:endParaRPr lang="tr-TR" sz="4000" i="1" dirty="0"/>
          </a:p>
        </p:txBody>
      </p:sp>
      <p:sp>
        <p:nvSpPr>
          <p:cNvPr id="6" name="İçerik Yer Tutucusu 5"/>
          <p:cNvSpPr>
            <a:spLocks noGrp="1"/>
          </p:cNvSpPr>
          <p:nvPr>
            <p:ph idx="1"/>
          </p:nvPr>
        </p:nvSpPr>
        <p:spPr>
          <a:xfrm>
            <a:off x="179512" y="1935480"/>
            <a:ext cx="8856984" cy="4733880"/>
          </a:xfrm>
        </p:spPr>
        <p:txBody>
          <a:bodyPr>
            <a:normAutofit fontScale="92500"/>
          </a:bodyPr>
          <a:lstStyle/>
          <a:p>
            <a:pPr>
              <a:buFont typeface="Wingdings" pitchFamily="2" charset="2"/>
              <a:buChar char="Ø"/>
            </a:pPr>
            <a:r>
              <a:rPr lang="en-US" b="1" i="1" dirty="0">
                <a:latin typeface="Arial Narrow" pitchFamily="34" charset="0"/>
              </a:rPr>
              <a:t>These </a:t>
            </a:r>
            <a:r>
              <a:rPr lang="en-US" b="1" i="1" dirty="0" smtClean="0">
                <a:latin typeface="Arial Narrow" pitchFamily="34" charset="0"/>
              </a:rPr>
              <a:t>damage</a:t>
            </a:r>
            <a:r>
              <a:rPr lang="tr-TR" b="1" i="1" dirty="0" smtClean="0">
                <a:latin typeface="Arial Narrow" pitchFamily="34" charset="0"/>
              </a:rPr>
              <a:t> </a:t>
            </a:r>
            <a:r>
              <a:rPr lang="en-US" b="1" i="1" dirty="0" smtClean="0">
                <a:latin typeface="Arial Narrow" pitchFamily="34" charset="0"/>
              </a:rPr>
              <a:t>tissue </a:t>
            </a:r>
            <a:r>
              <a:rPr lang="en-US" b="1" i="1" dirty="0">
                <a:latin typeface="Arial Narrow" pitchFamily="34" charset="0"/>
              </a:rPr>
              <a:t>by various necrotizing effects, and </a:t>
            </a:r>
            <a:r>
              <a:rPr lang="en-US" b="1" i="1" dirty="0" smtClean="0">
                <a:latin typeface="Arial Narrow" pitchFamily="34" charset="0"/>
              </a:rPr>
              <a:t>some</a:t>
            </a:r>
            <a:r>
              <a:rPr lang="tr-TR" b="1" i="1" dirty="0" smtClean="0">
                <a:latin typeface="Arial Narrow" pitchFamily="34" charset="0"/>
              </a:rPr>
              <a:t> </a:t>
            </a:r>
            <a:r>
              <a:rPr lang="en-US" b="1" i="1" dirty="0" smtClean="0">
                <a:latin typeface="Arial Narrow" pitchFamily="34" charset="0"/>
              </a:rPr>
              <a:t>have </a:t>
            </a:r>
            <a:r>
              <a:rPr lang="en-US" b="1" i="1" dirty="0">
                <a:latin typeface="Arial Narrow" pitchFamily="34" charset="0"/>
              </a:rPr>
              <a:t>demonstrable lethal effects. They </a:t>
            </a:r>
            <a:r>
              <a:rPr lang="en-US" b="1" i="1" dirty="0" smtClean="0">
                <a:latin typeface="Arial Narrow" pitchFamily="34" charset="0"/>
              </a:rPr>
              <a:t>spread</a:t>
            </a:r>
            <a:r>
              <a:rPr lang="tr-TR" b="1" i="1" dirty="0" smtClean="0">
                <a:latin typeface="Arial Narrow" pitchFamily="34" charset="0"/>
              </a:rPr>
              <a:t> </a:t>
            </a:r>
            <a:r>
              <a:rPr lang="en-US" b="1" i="1" dirty="0" smtClean="0">
                <a:latin typeface="Arial Narrow" pitchFamily="34" charset="0"/>
              </a:rPr>
              <a:t>into </a:t>
            </a:r>
            <a:r>
              <a:rPr lang="en-US" b="1" i="1" dirty="0">
                <a:latin typeface="Arial Narrow" pitchFamily="34" charset="0"/>
              </a:rPr>
              <a:t>adjacent viable tissue, </a:t>
            </a:r>
            <a:r>
              <a:rPr lang="en-US" b="1" i="1" dirty="0" smtClean="0">
                <a:latin typeface="Arial Narrow" pitchFamily="34" charset="0"/>
              </a:rPr>
              <a:t>particularly</a:t>
            </a:r>
            <a:r>
              <a:rPr lang="tr-TR" b="1" i="1" dirty="0" smtClean="0">
                <a:latin typeface="Arial Narrow" pitchFamily="34" charset="0"/>
              </a:rPr>
              <a:t> </a:t>
            </a:r>
            <a:r>
              <a:rPr lang="en-US" b="1" i="1" dirty="0" smtClean="0">
                <a:latin typeface="Arial Narrow" pitchFamily="34" charset="0"/>
              </a:rPr>
              <a:t>muscle</a:t>
            </a:r>
            <a:r>
              <a:rPr lang="en-US" b="1" i="1" dirty="0">
                <a:latin typeface="Arial Narrow" pitchFamily="34" charset="0"/>
              </a:rPr>
              <a:t>, kill it, and render it anaerobic </a:t>
            </a:r>
            <a:r>
              <a:rPr lang="en-US" b="1" i="1" dirty="0" smtClean="0">
                <a:latin typeface="Arial Narrow" pitchFamily="34" charset="0"/>
              </a:rPr>
              <a:t>and</a:t>
            </a:r>
            <a:r>
              <a:rPr lang="tr-TR" b="1" i="1" dirty="0" smtClean="0">
                <a:latin typeface="Arial Narrow" pitchFamily="34" charset="0"/>
              </a:rPr>
              <a:t> </a:t>
            </a:r>
            <a:r>
              <a:rPr lang="en-US" b="1" i="1" dirty="0" smtClean="0">
                <a:latin typeface="Arial Narrow" pitchFamily="34" charset="0"/>
              </a:rPr>
              <a:t>vulnerable </a:t>
            </a:r>
            <a:r>
              <a:rPr lang="en-US" b="1" i="1" dirty="0">
                <a:latin typeface="Arial Narrow" pitchFamily="34" charset="0"/>
              </a:rPr>
              <a:t>to further colonization, with </a:t>
            </a:r>
            <a:r>
              <a:rPr lang="en-US" b="1" i="1" dirty="0" smtClean="0">
                <a:latin typeface="Arial Narrow" pitchFamily="34" charset="0"/>
              </a:rPr>
              <a:t>the</a:t>
            </a:r>
            <a:r>
              <a:rPr lang="tr-TR" b="1" i="1" dirty="0" smtClean="0">
                <a:latin typeface="Arial Narrow" pitchFamily="34" charset="0"/>
              </a:rPr>
              <a:t> </a:t>
            </a:r>
            <a:r>
              <a:rPr lang="en-US" b="1" i="1" dirty="0" smtClean="0">
                <a:latin typeface="Arial Narrow" pitchFamily="34" charset="0"/>
              </a:rPr>
              <a:t>production </a:t>
            </a:r>
            <a:r>
              <a:rPr lang="en-US" b="1" i="1" dirty="0">
                <a:latin typeface="Arial Narrow" pitchFamily="34" charset="0"/>
              </a:rPr>
              <a:t>of more toxins and </a:t>
            </a:r>
            <a:r>
              <a:rPr lang="en-US" b="1" i="1" dirty="0" err="1">
                <a:latin typeface="Arial Narrow" pitchFamily="34" charset="0"/>
              </a:rPr>
              <a:t>aggressins</a:t>
            </a:r>
            <a:r>
              <a:rPr lang="en-US" b="1" i="1" dirty="0" smtClean="0">
                <a:latin typeface="Arial Narrow" pitchFamily="34" charset="0"/>
              </a:rPr>
              <a:t>.</a:t>
            </a:r>
            <a:endParaRPr lang="tr-TR" b="1" i="1" dirty="0" smtClean="0">
              <a:latin typeface="Arial Narrow" pitchFamily="34" charset="0"/>
            </a:endParaRPr>
          </a:p>
          <a:p>
            <a:pPr>
              <a:buFont typeface="Wingdings" pitchFamily="2" charset="2"/>
              <a:buChar char="Ø"/>
            </a:pPr>
            <a:r>
              <a:rPr lang="en-US" b="1" i="1" dirty="0" err="1">
                <a:solidFill>
                  <a:srgbClr val="0070C0"/>
                </a:solidFill>
                <a:latin typeface="Arial Narrow" pitchFamily="34" charset="0"/>
              </a:rPr>
              <a:t>Hyaluronidase</a:t>
            </a:r>
            <a:r>
              <a:rPr lang="en-US" b="1" i="1" dirty="0">
                <a:latin typeface="Arial Narrow" pitchFamily="34" charset="0"/>
              </a:rPr>
              <a:t> produced by </a:t>
            </a:r>
            <a:r>
              <a:rPr lang="en-US" b="1" i="1" dirty="0" smtClean="0">
                <a:latin typeface="Arial Narrow" pitchFamily="34" charset="0"/>
              </a:rPr>
              <a:t>C</a:t>
            </a:r>
            <a:r>
              <a:rPr lang="tr-TR" b="1" i="1" dirty="0" smtClean="0">
                <a:latin typeface="Arial Narrow" pitchFamily="34" charset="0"/>
              </a:rPr>
              <a:t>l</a:t>
            </a:r>
            <a:r>
              <a:rPr lang="en-US" b="1" i="1" dirty="0" smtClean="0">
                <a:latin typeface="Arial Narrow" pitchFamily="34" charset="0"/>
              </a:rPr>
              <a:t>. </a:t>
            </a:r>
            <a:r>
              <a:rPr lang="en-US" b="1" i="1" dirty="0" err="1">
                <a:latin typeface="Arial Narrow" pitchFamily="34" charset="0"/>
              </a:rPr>
              <a:t>perfringens</a:t>
            </a:r>
            <a:r>
              <a:rPr lang="en-US" b="1" i="1" dirty="0">
                <a:latin typeface="Arial Narrow" pitchFamily="34" charset="0"/>
              </a:rPr>
              <a:t> </a:t>
            </a:r>
            <a:r>
              <a:rPr lang="en-US" b="1" i="1" dirty="0" smtClean="0">
                <a:latin typeface="Arial Narrow" pitchFamily="34" charset="0"/>
              </a:rPr>
              <a:t>breaks</a:t>
            </a:r>
            <a:r>
              <a:rPr lang="tr-TR" b="1" i="1" dirty="0" smtClean="0">
                <a:latin typeface="Arial Narrow" pitchFamily="34" charset="0"/>
              </a:rPr>
              <a:t> </a:t>
            </a:r>
            <a:r>
              <a:rPr lang="en-US" b="1" i="1" dirty="0" smtClean="0">
                <a:latin typeface="Arial Narrow" pitchFamily="34" charset="0"/>
              </a:rPr>
              <a:t>down </a:t>
            </a:r>
            <a:r>
              <a:rPr lang="en-US" b="1" i="1" dirty="0">
                <a:latin typeface="Arial Narrow" pitchFamily="34" charset="0"/>
              </a:rPr>
              <a:t>intercellular cement substance and </a:t>
            </a:r>
            <a:r>
              <a:rPr lang="en-US" b="1" i="1" dirty="0" smtClean="0">
                <a:latin typeface="Arial Narrow" pitchFamily="34" charset="0"/>
              </a:rPr>
              <a:t>promotes</a:t>
            </a:r>
            <a:r>
              <a:rPr lang="tr-TR" b="1" i="1" dirty="0" smtClean="0">
                <a:latin typeface="Arial Narrow" pitchFamily="34" charset="0"/>
              </a:rPr>
              <a:t> </a:t>
            </a:r>
            <a:r>
              <a:rPr lang="en-US" b="1" i="1" dirty="0" smtClean="0">
                <a:latin typeface="Arial Narrow" pitchFamily="34" charset="0"/>
              </a:rPr>
              <a:t>the </a:t>
            </a:r>
            <a:r>
              <a:rPr lang="en-US" b="1" i="1" dirty="0">
                <a:latin typeface="Arial Narrow" pitchFamily="34" charset="0"/>
              </a:rPr>
              <a:t>spread of the infection along tissue planes.</a:t>
            </a:r>
          </a:p>
          <a:p>
            <a:pPr>
              <a:buFont typeface="Wingdings" pitchFamily="2" charset="2"/>
              <a:buChar char="Ø"/>
            </a:pPr>
            <a:r>
              <a:rPr lang="en-US" b="1" i="1" dirty="0">
                <a:solidFill>
                  <a:srgbClr val="0070C0"/>
                </a:solidFill>
                <a:latin typeface="Arial Narrow" pitchFamily="34" charset="0"/>
              </a:rPr>
              <a:t>Collagenase</a:t>
            </a:r>
            <a:r>
              <a:rPr lang="en-US" b="1" i="1" dirty="0">
                <a:latin typeface="Arial Narrow" pitchFamily="34" charset="0"/>
              </a:rPr>
              <a:t> and </a:t>
            </a:r>
            <a:r>
              <a:rPr lang="en-US" b="1" i="1" dirty="0">
                <a:solidFill>
                  <a:srgbClr val="0070C0"/>
                </a:solidFill>
                <a:latin typeface="Arial Narrow" pitchFamily="34" charset="0"/>
              </a:rPr>
              <a:t>other proteinases </a:t>
            </a:r>
            <a:r>
              <a:rPr lang="en-US" b="1" i="1" dirty="0">
                <a:latin typeface="Arial Narrow" pitchFamily="34" charset="0"/>
              </a:rPr>
              <a:t>break </a:t>
            </a:r>
            <a:r>
              <a:rPr lang="en-US" b="1" i="1" dirty="0" smtClean="0">
                <a:latin typeface="Arial Narrow" pitchFamily="34" charset="0"/>
              </a:rPr>
              <a:t>down</a:t>
            </a:r>
            <a:r>
              <a:rPr lang="tr-TR" b="1" i="1" dirty="0" smtClean="0">
                <a:latin typeface="Arial Narrow" pitchFamily="34" charset="0"/>
              </a:rPr>
              <a:t> </a:t>
            </a:r>
            <a:r>
              <a:rPr lang="en-US" b="1" i="1" dirty="0" smtClean="0">
                <a:latin typeface="Arial Narrow" pitchFamily="34" charset="0"/>
              </a:rPr>
              <a:t>tissues </a:t>
            </a:r>
            <a:r>
              <a:rPr lang="en-US" b="1" i="1" dirty="0">
                <a:latin typeface="Arial Narrow" pitchFamily="34" charset="0"/>
              </a:rPr>
              <a:t>and virtually liquefy muscles. The whole of </a:t>
            </a:r>
            <a:r>
              <a:rPr lang="en-US" b="1" i="1" dirty="0" smtClean="0">
                <a:latin typeface="Arial Narrow" pitchFamily="34" charset="0"/>
              </a:rPr>
              <a:t>a</a:t>
            </a:r>
            <a:r>
              <a:rPr lang="tr-TR" b="1" i="1" dirty="0" smtClean="0">
                <a:latin typeface="Arial Narrow" pitchFamily="34" charset="0"/>
              </a:rPr>
              <a:t> </a:t>
            </a:r>
            <a:r>
              <a:rPr lang="en-US" b="1" i="1" dirty="0" smtClean="0">
                <a:latin typeface="Arial Narrow" pitchFamily="34" charset="0"/>
              </a:rPr>
              <a:t>muscle </a:t>
            </a:r>
            <a:r>
              <a:rPr lang="en-US" b="1" i="1" dirty="0">
                <a:latin typeface="Arial Narrow" pitchFamily="34" charset="0"/>
              </a:rPr>
              <a:t>group or segment of a limb may be affected.</a:t>
            </a:r>
          </a:p>
          <a:p>
            <a:pPr>
              <a:buFont typeface="Wingdings" pitchFamily="2" charset="2"/>
              <a:buChar char="Ø"/>
            </a:pPr>
            <a:r>
              <a:rPr lang="en-US" b="1" i="1" dirty="0">
                <a:solidFill>
                  <a:srgbClr val="0070C0"/>
                </a:solidFill>
                <a:latin typeface="Arial Narrow" pitchFamily="34" charset="0"/>
              </a:rPr>
              <a:t>α-Toxin, a phospholipase C (</a:t>
            </a:r>
            <a:r>
              <a:rPr lang="en-US" b="1" i="1" dirty="0" err="1">
                <a:solidFill>
                  <a:srgbClr val="0070C0"/>
                </a:solidFill>
                <a:latin typeface="Arial Narrow" pitchFamily="34" charset="0"/>
              </a:rPr>
              <a:t>lecithinase</a:t>
            </a:r>
            <a:r>
              <a:rPr lang="en-US" b="1" i="1" dirty="0">
                <a:solidFill>
                  <a:srgbClr val="0070C0"/>
                </a:solidFill>
                <a:latin typeface="Arial Narrow" pitchFamily="34" charset="0"/>
              </a:rPr>
              <a:t>), </a:t>
            </a:r>
            <a:r>
              <a:rPr lang="en-US" b="1" i="1" dirty="0">
                <a:latin typeface="Arial Narrow" pitchFamily="34" charset="0"/>
              </a:rPr>
              <a:t>is </a:t>
            </a:r>
            <a:r>
              <a:rPr lang="en-US" b="1" i="1" dirty="0" smtClean="0">
                <a:latin typeface="Arial Narrow" pitchFamily="34" charset="0"/>
              </a:rPr>
              <a:t>generally</a:t>
            </a:r>
            <a:r>
              <a:rPr lang="tr-TR" b="1" i="1" dirty="0" smtClean="0">
                <a:latin typeface="Arial Narrow" pitchFamily="34" charset="0"/>
              </a:rPr>
              <a:t> </a:t>
            </a:r>
            <a:r>
              <a:rPr lang="en-US" b="1" i="1" dirty="0" smtClean="0">
                <a:latin typeface="Arial Narrow" pitchFamily="34" charset="0"/>
              </a:rPr>
              <a:t>considered </a:t>
            </a:r>
            <a:r>
              <a:rPr lang="en-US" b="1" i="1" dirty="0">
                <a:latin typeface="Arial Narrow" pitchFamily="34" charset="0"/>
              </a:rPr>
              <a:t>to be the main cause of the </a:t>
            </a:r>
            <a:r>
              <a:rPr lang="en-US" b="1" i="1" dirty="0" err="1" smtClean="0">
                <a:latin typeface="Arial Narrow" pitchFamily="34" charset="0"/>
              </a:rPr>
              <a:t>toxaemia</a:t>
            </a:r>
            <a:r>
              <a:rPr lang="tr-TR" b="1" i="1" dirty="0" smtClean="0">
                <a:latin typeface="Arial Narrow" pitchFamily="34" charset="0"/>
              </a:rPr>
              <a:t> </a:t>
            </a:r>
            <a:r>
              <a:rPr lang="en-US" b="1" i="1" dirty="0" smtClean="0">
                <a:latin typeface="Arial Narrow" pitchFamily="34" charset="0"/>
              </a:rPr>
              <a:t>associated </a:t>
            </a:r>
            <a:r>
              <a:rPr lang="en-US" b="1" i="1" dirty="0">
                <a:latin typeface="Arial Narrow" pitchFamily="34" charset="0"/>
              </a:rPr>
              <a:t>with gas gangrene, although </a:t>
            </a:r>
            <a:r>
              <a:rPr lang="en-US" b="1" i="1" dirty="0" smtClean="0">
                <a:latin typeface="Arial Narrow" pitchFamily="34" charset="0"/>
              </a:rPr>
              <a:t>other</a:t>
            </a:r>
            <a:r>
              <a:rPr lang="tr-TR" b="1" i="1" dirty="0" smtClean="0">
                <a:latin typeface="Arial Narrow" pitchFamily="34" charset="0"/>
              </a:rPr>
              <a:t> </a:t>
            </a:r>
            <a:r>
              <a:rPr lang="en-US" b="1" i="1" dirty="0" err="1" smtClean="0">
                <a:latin typeface="Arial Narrow" pitchFamily="34" charset="0"/>
              </a:rPr>
              <a:t>Clostridial</a:t>
            </a:r>
            <a:r>
              <a:rPr lang="en-US" b="1" i="1" dirty="0" smtClean="0">
                <a:latin typeface="Arial Narrow" pitchFamily="34" charset="0"/>
              </a:rPr>
              <a:t> </a:t>
            </a:r>
            <a:r>
              <a:rPr lang="en-US" b="1" i="1" dirty="0">
                <a:latin typeface="Arial Narrow" pitchFamily="34" charset="0"/>
              </a:rPr>
              <a:t>species can produce similar manifestations.</a:t>
            </a:r>
            <a:endParaRPr lang="tr-TR" b="1" i="1" dirty="0">
              <a:latin typeface="Arial Narrow" pitchFamily="34" charset="0"/>
            </a:endParaRPr>
          </a:p>
        </p:txBody>
      </p:sp>
    </p:spTree>
    <p:extLst>
      <p:ext uri="{BB962C8B-B14F-4D97-AF65-F5344CB8AC3E}">
        <p14:creationId xmlns:p14="http://schemas.microsoft.com/office/powerpoint/2010/main" val="138789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052736"/>
            <a:ext cx="8712968" cy="5616624"/>
          </a:xfrm>
        </p:spPr>
        <p:txBody>
          <a:bodyPr/>
          <a:lstStyle/>
          <a:p>
            <a:pPr marL="274320" lvl="1" indent="-274320">
              <a:buClr>
                <a:schemeClr val="accent3"/>
              </a:buClr>
              <a:buSzPct val="95000"/>
            </a:pPr>
            <a:r>
              <a:rPr lang="en-US" b="1" i="1" dirty="0">
                <a:latin typeface="Arial Narrow" pitchFamily="34" charset="0"/>
              </a:rPr>
              <a:t>Anaerobic respiration includes glycolysis and fermentation. During the latter stages of this process NADH (generated during glycolysis) is converted back to NAD by losing a hydrogen. The hydrogen is added to pyruvate and, depending on the bacterial species, a variety of metabolic end-products are produced.</a:t>
            </a:r>
            <a:endParaRPr lang="tr-TR" b="1" i="1" dirty="0">
              <a:latin typeface="Arial Narrow" pitchFamily="34"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00" y="2348880"/>
            <a:ext cx="760173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56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5400" b="1" i="1" dirty="0" err="1">
                <a:solidFill>
                  <a:srgbClr val="C00000"/>
                </a:solidFill>
                <a:latin typeface="Arial Narrow" pitchFamily="34" charset="0"/>
              </a:rPr>
              <a:t>Gas</a:t>
            </a:r>
            <a:r>
              <a:rPr lang="tr-TR" sz="5400" b="1" i="1" dirty="0">
                <a:solidFill>
                  <a:srgbClr val="C00000"/>
                </a:solidFill>
                <a:latin typeface="Arial Narrow" pitchFamily="34" charset="0"/>
              </a:rPr>
              <a:t> </a:t>
            </a:r>
            <a:r>
              <a:rPr lang="tr-TR" sz="5400" b="1" i="1" dirty="0" err="1">
                <a:solidFill>
                  <a:srgbClr val="C00000"/>
                </a:solidFill>
                <a:latin typeface="Arial Narrow" pitchFamily="34" charset="0"/>
              </a:rPr>
              <a:t>gangrene</a:t>
            </a:r>
            <a:endParaRPr lang="tr-TR" dirty="0"/>
          </a:p>
        </p:txBody>
      </p:sp>
      <p:sp>
        <p:nvSpPr>
          <p:cNvPr id="3" name="İçerik Yer Tutucusu 2"/>
          <p:cNvSpPr>
            <a:spLocks noGrp="1"/>
          </p:cNvSpPr>
          <p:nvPr>
            <p:ph sz="half" idx="2"/>
          </p:nvPr>
        </p:nvSpPr>
        <p:spPr>
          <a:xfrm>
            <a:off x="107504" y="1556792"/>
            <a:ext cx="5184576" cy="5184576"/>
          </a:xfrm>
        </p:spPr>
        <p:txBody>
          <a:bodyPr>
            <a:normAutofit/>
          </a:bodyPr>
          <a:lstStyle/>
          <a:p>
            <a:pPr lvl="0">
              <a:buClr>
                <a:srgbClr val="9BBB59"/>
              </a:buClr>
              <a:buFont typeface="Wingdings" pitchFamily="2" charset="2"/>
              <a:buChar char="Ø"/>
            </a:pPr>
            <a:r>
              <a:rPr lang="en-US" sz="2800" b="1" i="1" dirty="0">
                <a:solidFill>
                  <a:srgbClr val="0070C0"/>
                </a:solidFill>
                <a:latin typeface="Arial Narrow" pitchFamily="34" charset="0"/>
              </a:rPr>
              <a:t>Incubation: </a:t>
            </a:r>
            <a:r>
              <a:rPr lang="en-US" b="1" i="1" dirty="0">
                <a:latin typeface="Arial Narrow" pitchFamily="34" charset="0"/>
              </a:rPr>
              <a:t>1-7 days after infection</a:t>
            </a:r>
            <a:r>
              <a:rPr lang="en-US" b="1" i="1" dirty="0" smtClean="0">
                <a:latin typeface="Arial Narrow" pitchFamily="34" charset="0"/>
              </a:rPr>
              <a:t>.</a:t>
            </a:r>
            <a:endParaRPr lang="tr-TR" b="1" i="1" dirty="0" smtClean="0">
              <a:latin typeface="Arial Narrow" pitchFamily="34" charset="0"/>
            </a:endParaRPr>
          </a:p>
          <a:p>
            <a:pPr lvl="0">
              <a:buClr>
                <a:srgbClr val="9BBB59"/>
              </a:buClr>
              <a:buFont typeface="Wingdings" pitchFamily="2" charset="2"/>
              <a:buChar char="Ø"/>
            </a:pPr>
            <a:r>
              <a:rPr lang="en-US" sz="2800" b="1" i="1" dirty="0" smtClean="0">
                <a:solidFill>
                  <a:srgbClr val="0070C0"/>
                </a:solidFill>
                <a:latin typeface="Arial Narrow" pitchFamily="34" charset="0"/>
              </a:rPr>
              <a:t>Initial </a:t>
            </a:r>
            <a:r>
              <a:rPr lang="en-US" sz="2800" b="1" i="1" dirty="0">
                <a:solidFill>
                  <a:srgbClr val="0070C0"/>
                </a:solidFill>
                <a:latin typeface="Arial Narrow" pitchFamily="34" charset="0"/>
              </a:rPr>
              <a:t>symptoms </a:t>
            </a:r>
            <a:r>
              <a:rPr lang="en-US" sz="2800" b="1" i="1" dirty="0">
                <a:solidFill>
                  <a:srgbClr val="000000"/>
                </a:solidFill>
                <a:latin typeface="Arial Narrow" pitchFamily="34" charset="0"/>
              </a:rPr>
              <a:t>: </a:t>
            </a:r>
            <a:r>
              <a:rPr lang="en-US" b="1" i="1" dirty="0" smtClean="0">
                <a:solidFill>
                  <a:srgbClr val="C00000"/>
                </a:solidFill>
                <a:latin typeface="Arial Narrow" pitchFamily="34" charset="0"/>
              </a:rPr>
              <a:t>fever</a:t>
            </a:r>
            <a:r>
              <a:rPr lang="en-US" b="1" i="1" dirty="0" smtClean="0">
                <a:solidFill>
                  <a:srgbClr val="000000"/>
                </a:solidFill>
                <a:latin typeface="Arial Narrow" pitchFamily="34" charset="0"/>
              </a:rPr>
              <a:t> </a:t>
            </a:r>
            <a:r>
              <a:rPr lang="en-US" b="1" i="1" dirty="0">
                <a:solidFill>
                  <a:srgbClr val="000000"/>
                </a:solidFill>
                <a:latin typeface="Arial Narrow" pitchFamily="34" charset="0"/>
              </a:rPr>
              <a:t>and </a:t>
            </a:r>
            <a:r>
              <a:rPr lang="en-US" b="1" i="1" dirty="0">
                <a:solidFill>
                  <a:srgbClr val="C00000"/>
                </a:solidFill>
                <a:latin typeface="Arial Narrow" pitchFamily="34" charset="0"/>
              </a:rPr>
              <a:t>pain</a:t>
            </a:r>
            <a:r>
              <a:rPr lang="en-US" b="1" i="1" dirty="0">
                <a:solidFill>
                  <a:srgbClr val="000000"/>
                </a:solidFill>
                <a:latin typeface="Arial Narrow" pitchFamily="34" charset="0"/>
              </a:rPr>
              <a:t> in the infected</a:t>
            </a:r>
            <a:r>
              <a:rPr lang="tr-TR" b="1" i="1" dirty="0">
                <a:solidFill>
                  <a:srgbClr val="000000"/>
                </a:solidFill>
                <a:latin typeface="Arial Narrow" pitchFamily="34" charset="0"/>
              </a:rPr>
              <a:t> </a:t>
            </a:r>
            <a:r>
              <a:rPr lang="en-US" b="1" i="1" dirty="0" smtClean="0">
                <a:solidFill>
                  <a:srgbClr val="000000"/>
                </a:solidFill>
                <a:latin typeface="Arial Narrow" pitchFamily="34" charset="0"/>
              </a:rPr>
              <a:t>tissue.</a:t>
            </a:r>
            <a:endParaRPr lang="tr-TR" b="1" i="1" dirty="0" smtClean="0">
              <a:solidFill>
                <a:srgbClr val="000000"/>
              </a:solidFill>
              <a:latin typeface="Arial Narrow" pitchFamily="34" charset="0"/>
            </a:endParaRPr>
          </a:p>
          <a:p>
            <a:pPr lvl="0">
              <a:buClr>
                <a:srgbClr val="9BBB59"/>
              </a:buClr>
              <a:buFont typeface="Wingdings" pitchFamily="2" charset="2"/>
              <a:buChar char="Ø"/>
            </a:pPr>
            <a:r>
              <a:rPr lang="en-US" b="1" i="1" dirty="0" smtClean="0">
                <a:solidFill>
                  <a:srgbClr val="000000"/>
                </a:solidFill>
                <a:latin typeface="Arial Narrow" pitchFamily="34" charset="0"/>
              </a:rPr>
              <a:t>more </a:t>
            </a:r>
            <a:r>
              <a:rPr lang="en-US" b="1" i="1" dirty="0">
                <a:solidFill>
                  <a:srgbClr val="C00000"/>
                </a:solidFill>
                <a:latin typeface="Arial Narrow" pitchFamily="34" charset="0"/>
              </a:rPr>
              <a:t>local tissue necrosis </a:t>
            </a:r>
            <a:r>
              <a:rPr lang="en-US" b="1" i="1" dirty="0">
                <a:solidFill>
                  <a:srgbClr val="000000"/>
                </a:solidFill>
                <a:latin typeface="Arial Narrow" pitchFamily="34" charset="0"/>
              </a:rPr>
              <a:t>and </a:t>
            </a:r>
            <a:r>
              <a:rPr lang="en-US" b="1" i="1" dirty="0">
                <a:solidFill>
                  <a:srgbClr val="C00000"/>
                </a:solidFill>
                <a:latin typeface="Arial Narrow" pitchFamily="34" charset="0"/>
              </a:rPr>
              <a:t>systemic</a:t>
            </a:r>
            <a:r>
              <a:rPr lang="tr-TR" b="1" i="1" dirty="0">
                <a:solidFill>
                  <a:srgbClr val="C00000"/>
                </a:solidFill>
                <a:latin typeface="Arial Narrow" pitchFamily="34" charset="0"/>
              </a:rPr>
              <a:t> </a:t>
            </a:r>
            <a:r>
              <a:rPr lang="en-US" b="1" i="1" dirty="0">
                <a:solidFill>
                  <a:srgbClr val="C00000"/>
                </a:solidFill>
                <a:latin typeface="Arial Narrow" pitchFamily="34" charset="0"/>
              </a:rPr>
              <a:t>toxemia. </a:t>
            </a:r>
            <a:endParaRPr lang="tr-TR" b="1" i="1" dirty="0" smtClean="0">
              <a:solidFill>
                <a:srgbClr val="C00000"/>
              </a:solidFill>
              <a:latin typeface="Arial Narrow" pitchFamily="34" charset="0"/>
            </a:endParaRPr>
          </a:p>
          <a:p>
            <a:pPr lvl="0">
              <a:buClr>
                <a:srgbClr val="9BBB59"/>
              </a:buClr>
              <a:buFont typeface="Wingdings" pitchFamily="2" charset="2"/>
              <a:buChar char="Ø"/>
            </a:pPr>
            <a:r>
              <a:rPr lang="en-US" b="1" i="1" dirty="0" smtClean="0">
                <a:solidFill>
                  <a:srgbClr val="000000"/>
                </a:solidFill>
                <a:latin typeface="Arial Narrow" pitchFamily="34" charset="0"/>
              </a:rPr>
              <a:t>Infected </a:t>
            </a:r>
            <a:r>
              <a:rPr lang="en-US" b="1" i="1" dirty="0">
                <a:solidFill>
                  <a:srgbClr val="000000"/>
                </a:solidFill>
                <a:latin typeface="Arial Narrow" pitchFamily="34" charset="0"/>
              </a:rPr>
              <a:t>muscle is discolored (purple</a:t>
            </a:r>
            <a:r>
              <a:rPr lang="tr-TR" b="1" i="1" dirty="0">
                <a:solidFill>
                  <a:srgbClr val="000000"/>
                </a:solidFill>
                <a:latin typeface="Arial Narrow" pitchFamily="34" charset="0"/>
              </a:rPr>
              <a:t> </a:t>
            </a:r>
            <a:r>
              <a:rPr lang="en-US" b="1" i="1" dirty="0">
                <a:solidFill>
                  <a:srgbClr val="000000"/>
                </a:solidFill>
                <a:latin typeface="Arial Narrow" pitchFamily="34" charset="0"/>
              </a:rPr>
              <a:t>mottling) and edematous and produces </a:t>
            </a:r>
            <a:r>
              <a:rPr lang="en-US" b="1" i="1" dirty="0">
                <a:solidFill>
                  <a:srgbClr val="FF0000"/>
                </a:solidFill>
                <a:latin typeface="Arial Narrow" pitchFamily="34" charset="0"/>
              </a:rPr>
              <a:t>a foul</a:t>
            </a:r>
            <a:r>
              <a:rPr lang="tr-TR" b="1" i="1" dirty="0">
                <a:solidFill>
                  <a:srgbClr val="FF0000"/>
                </a:solidFill>
                <a:latin typeface="Arial Narrow" pitchFamily="34" charset="0"/>
              </a:rPr>
              <a:t> </a:t>
            </a:r>
            <a:r>
              <a:rPr lang="en-US" b="1" i="1" dirty="0">
                <a:solidFill>
                  <a:srgbClr val="000000"/>
                </a:solidFill>
                <a:latin typeface="Arial Narrow" pitchFamily="34" charset="0"/>
              </a:rPr>
              <a:t>smelling</a:t>
            </a:r>
            <a:r>
              <a:rPr lang="tr-TR" b="1" i="1" dirty="0">
                <a:solidFill>
                  <a:srgbClr val="000000"/>
                </a:solidFill>
                <a:latin typeface="Arial Narrow" pitchFamily="34" charset="0"/>
              </a:rPr>
              <a:t> </a:t>
            </a:r>
            <a:r>
              <a:rPr lang="en-US" b="1" i="1" dirty="0" smtClean="0">
                <a:solidFill>
                  <a:srgbClr val="000000"/>
                </a:solidFill>
                <a:latin typeface="Arial Narrow" pitchFamily="34" charset="0"/>
              </a:rPr>
              <a:t>exudate</a:t>
            </a:r>
            <a:endParaRPr lang="tr-TR" b="1" i="1" dirty="0" smtClean="0">
              <a:solidFill>
                <a:srgbClr val="000000"/>
              </a:solidFill>
              <a:latin typeface="Arial Narrow" pitchFamily="34" charset="0"/>
            </a:endParaRPr>
          </a:p>
          <a:p>
            <a:pPr lvl="0">
              <a:buClr>
                <a:srgbClr val="9BBB59"/>
              </a:buClr>
              <a:buFont typeface="Wingdings" pitchFamily="2" charset="2"/>
              <a:buChar char="Ø"/>
            </a:pPr>
            <a:r>
              <a:rPr lang="en-US" b="1" i="1" dirty="0" smtClean="0">
                <a:solidFill>
                  <a:srgbClr val="000000"/>
                </a:solidFill>
                <a:latin typeface="Arial Narrow" pitchFamily="34" charset="0"/>
              </a:rPr>
              <a:t>gas </a:t>
            </a:r>
            <a:r>
              <a:rPr lang="en-US" b="1" i="1" dirty="0">
                <a:solidFill>
                  <a:srgbClr val="FF0000"/>
                </a:solidFill>
                <a:latin typeface="Arial Narrow" pitchFamily="34" charset="0"/>
              </a:rPr>
              <a:t>bubbles</a:t>
            </a:r>
            <a:r>
              <a:rPr lang="en-US" b="1" i="1" dirty="0">
                <a:solidFill>
                  <a:srgbClr val="000000"/>
                </a:solidFill>
                <a:latin typeface="Arial Narrow" pitchFamily="34" charset="0"/>
              </a:rPr>
              <a:t> form from the</a:t>
            </a:r>
            <a:r>
              <a:rPr lang="tr-TR" b="1" i="1" dirty="0">
                <a:solidFill>
                  <a:srgbClr val="000000"/>
                </a:solidFill>
                <a:latin typeface="Arial Narrow" pitchFamily="34" charset="0"/>
              </a:rPr>
              <a:t> </a:t>
            </a:r>
            <a:r>
              <a:rPr lang="tr-TR" b="1" i="1" dirty="0" err="1">
                <a:solidFill>
                  <a:srgbClr val="000000"/>
                </a:solidFill>
                <a:latin typeface="Arial Narrow" pitchFamily="34" charset="0"/>
              </a:rPr>
              <a:t>products</a:t>
            </a:r>
            <a:r>
              <a:rPr lang="tr-TR" b="1" i="1" dirty="0">
                <a:solidFill>
                  <a:srgbClr val="000000"/>
                </a:solidFill>
                <a:latin typeface="Arial Narrow" pitchFamily="34" charset="0"/>
              </a:rPr>
              <a:t> of </a:t>
            </a:r>
            <a:r>
              <a:rPr lang="tr-TR" b="1" i="1" dirty="0" err="1">
                <a:solidFill>
                  <a:srgbClr val="000000"/>
                </a:solidFill>
                <a:latin typeface="Arial Narrow" pitchFamily="34" charset="0"/>
              </a:rPr>
              <a:t>anaerobic</a:t>
            </a:r>
            <a:r>
              <a:rPr lang="tr-TR" b="1" i="1" dirty="0">
                <a:solidFill>
                  <a:srgbClr val="000000"/>
                </a:solidFill>
                <a:latin typeface="Arial Narrow" pitchFamily="34" charset="0"/>
              </a:rPr>
              <a:t> </a:t>
            </a:r>
            <a:r>
              <a:rPr lang="tr-TR" b="1" i="1" dirty="0" err="1">
                <a:solidFill>
                  <a:srgbClr val="000000"/>
                </a:solidFill>
                <a:latin typeface="Arial Narrow" pitchFamily="34" charset="0"/>
              </a:rPr>
              <a:t>fermentation</a:t>
            </a:r>
            <a:r>
              <a:rPr lang="tr-TR" sz="1800" b="1" i="1" dirty="0" smtClean="0">
                <a:solidFill>
                  <a:srgbClr val="000000"/>
                </a:solidFill>
                <a:latin typeface="Arial Narrow" pitchFamily="34" charset="0"/>
              </a:rPr>
              <a:t>.</a:t>
            </a:r>
          </a:p>
        </p:txBody>
      </p:sp>
    </p:spTree>
    <p:extLst>
      <p:ext uri="{BB962C8B-B14F-4D97-AF65-F5344CB8AC3E}">
        <p14:creationId xmlns:p14="http://schemas.microsoft.com/office/powerpoint/2010/main" val="3037418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pPr algn="ctr"/>
            <a:r>
              <a:rPr lang="tr-TR" sz="4600" b="1" i="1" dirty="0" err="1">
                <a:solidFill>
                  <a:srgbClr val="FF0000"/>
                </a:solidFill>
                <a:latin typeface="Arial Narrow" pitchFamily="34" charset="0"/>
              </a:rPr>
              <a:t>Clostridium</a:t>
            </a:r>
            <a:r>
              <a:rPr lang="tr-TR" sz="4600" b="1" i="1" dirty="0">
                <a:solidFill>
                  <a:srgbClr val="FF0000"/>
                </a:solidFill>
                <a:latin typeface="Arial Narrow" pitchFamily="34" charset="0"/>
              </a:rPr>
              <a:t> </a:t>
            </a:r>
            <a:r>
              <a:rPr lang="tr-TR" sz="4600" b="1" i="1" dirty="0" err="1">
                <a:solidFill>
                  <a:srgbClr val="FF0000"/>
                </a:solidFill>
                <a:latin typeface="Arial Narrow" pitchFamily="34" charset="0"/>
              </a:rPr>
              <a:t>Causing</a:t>
            </a:r>
            <a:r>
              <a:rPr lang="tr-TR" sz="4600" b="1" i="1" dirty="0">
                <a:solidFill>
                  <a:srgbClr val="FF0000"/>
                </a:solidFill>
                <a:latin typeface="Arial Narrow" pitchFamily="34" charset="0"/>
              </a:rPr>
              <a:t> </a:t>
            </a:r>
            <a:r>
              <a:rPr lang="tr-TR" sz="4600" b="1" i="1" dirty="0" err="1">
                <a:solidFill>
                  <a:srgbClr val="FF0000"/>
                </a:solidFill>
                <a:latin typeface="Arial Narrow" pitchFamily="34" charset="0"/>
              </a:rPr>
              <a:t>Gas</a:t>
            </a:r>
            <a:r>
              <a:rPr lang="tr-TR" sz="4600" b="1" i="1" dirty="0">
                <a:solidFill>
                  <a:srgbClr val="FF0000"/>
                </a:solidFill>
                <a:latin typeface="Arial Narrow" pitchFamily="34" charset="0"/>
              </a:rPr>
              <a:t> </a:t>
            </a:r>
            <a:r>
              <a:rPr lang="tr-TR" sz="4600" b="1" i="1" dirty="0" err="1">
                <a:solidFill>
                  <a:srgbClr val="FF0000"/>
                </a:solidFill>
                <a:latin typeface="Arial Narrow" pitchFamily="34" charset="0"/>
              </a:rPr>
              <a:t>Gangrene</a:t>
            </a:r>
            <a:endParaRPr lang="tr-TR" sz="4600" i="1" dirty="0">
              <a:latin typeface="Arial Narrow" pitchFamily="34" charset="0"/>
            </a:endParaRPr>
          </a:p>
        </p:txBody>
      </p:sp>
      <p:sp>
        <p:nvSpPr>
          <p:cNvPr id="6" name="İçerik Yer Tutucusu 5"/>
          <p:cNvSpPr>
            <a:spLocks noGrp="1"/>
          </p:cNvSpPr>
          <p:nvPr>
            <p:ph idx="1"/>
          </p:nvPr>
        </p:nvSpPr>
        <p:spPr/>
        <p:txBody>
          <a:bodyPr/>
          <a:lstStyle/>
          <a:p>
            <a:endParaRPr lang="tr-TR" dirty="0"/>
          </a:p>
        </p:txBody>
      </p:sp>
      <p:pic>
        <p:nvPicPr>
          <p:cNvPr id="3074" name="Picture 2" descr="C:\Users\use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548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704088"/>
            <a:ext cx="8229600" cy="852704"/>
          </a:xfrm>
        </p:spPr>
        <p:txBody>
          <a:bodyPr>
            <a:normAutofit/>
          </a:bodyPr>
          <a:lstStyle/>
          <a:p>
            <a:pPr algn="ctr"/>
            <a:r>
              <a:rPr lang="tr-TR" sz="5400" b="1" i="1" dirty="0" err="1">
                <a:solidFill>
                  <a:srgbClr val="C00000"/>
                </a:solidFill>
                <a:latin typeface="Arial Narrow" pitchFamily="34" charset="0"/>
              </a:rPr>
              <a:t>Food</a:t>
            </a:r>
            <a:r>
              <a:rPr lang="tr-TR" sz="5400" b="1" i="1" dirty="0">
                <a:solidFill>
                  <a:srgbClr val="C00000"/>
                </a:solidFill>
                <a:latin typeface="Arial Narrow" pitchFamily="34" charset="0"/>
              </a:rPr>
              <a:t> </a:t>
            </a:r>
            <a:r>
              <a:rPr lang="tr-TR" sz="5400" b="1" i="1" dirty="0" err="1">
                <a:solidFill>
                  <a:srgbClr val="C00000"/>
                </a:solidFill>
                <a:latin typeface="Arial Narrow" pitchFamily="34" charset="0"/>
              </a:rPr>
              <a:t>poisoning</a:t>
            </a:r>
            <a:endParaRPr lang="tr-TR" b="1" dirty="0">
              <a:solidFill>
                <a:srgbClr val="C00000"/>
              </a:solidFill>
              <a:latin typeface="Arial Narrow" pitchFamily="34" charset="0"/>
            </a:endParaRPr>
          </a:p>
        </p:txBody>
      </p:sp>
      <p:sp>
        <p:nvSpPr>
          <p:cNvPr id="6" name="İçerik Yer Tutucusu 5"/>
          <p:cNvSpPr>
            <a:spLocks noGrp="1"/>
          </p:cNvSpPr>
          <p:nvPr>
            <p:ph sz="half" idx="2"/>
          </p:nvPr>
        </p:nvSpPr>
        <p:spPr>
          <a:xfrm>
            <a:off x="179512" y="1700808"/>
            <a:ext cx="4392488" cy="5040560"/>
          </a:xfrm>
        </p:spPr>
        <p:txBody>
          <a:bodyPr>
            <a:normAutofit fontScale="85000" lnSpcReduction="20000"/>
          </a:bodyPr>
          <a:lstStyle/>
          <a:p>
            <a:pPr>
              <a:buClr>
                <a:srgbClr val="9BBB59"/>
              </a:buClr>
              <a:buFont typeface="Wingdings" pitchFamily="2" charset="2"/>
              <a:buChar char="Ø"/>
            </a:pPr>
            <a:r>
              <a:rPr lang="tr-TR" sz="2800" b="1" i="1" dirty="0" err="1">
                <a:solidFill>
                  <a:srgbClr val="000000"/>
                </a:solidFill>
                <a:latin typeface="Arial Narrow" pitchFamily="34" charset="0"/>
              </a:rPr>
              <a:t>Enterotoxin</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producing</a:t>
            </a:r>
            <a:r>
              <a:rPr lang="tr-TR" sz="2800" b="1" i="1" dirty="0">
                <a:solidFill>
                  <a:srgbClr val="000000"/>
                </a:solidFill>
                <a:latin typeface="Arial Narrow" pitchFamily="34" charset="0"/>
              </a:rPr>
              <a:t> </a:t>
            </a:r>
            <a:r>
              <a:rPr lang="tr-TR" sz="2800" b="1" i="1" dirty="0" err="1" smtClean="0">
                <a:solidFill>
                  <a:srgbClr val="000000"/>
                </a:solidFill>
                <a:latin typeface="Arial Narrow" pitchFamily="34" charset="0"/>
              </a:rPr>
              <a:t>strains</a:t>
            </a:r>
            <a:r>
              <a:rPr lang="tr-TR" sz="2800" b="1" i="1" dirty="0" smtClean="0">
                <a:solidFill>
                  <a:srgbClr val="000000"/>
                </a:solidFill>
                <a:latin typeface="Arial Narrow" pitchFamily="34" charset="0"/>
              </a:rPr>
              <a:t>. </a:t>
            </a:r>
          </a:p>
          <a:p>
            <a:pPr>
              <a:buClr>
                <a:srgbClr val="9BBB59"/>
              </a:buClr>
              <a:buFont typeface="Wingdings" pitchFamily="2" charset="2"/>
              <a:buChar char="Ø"/>
            </a:pPr>
            <a:r>
              <a:rPr lang="en-US" sz="2800" b="1" i="1" dirty="0" smtClean="0">
                <a:solidFill>
                  <a:srgbClr val="FF0000"/>
                </a:solidFill>
                <a:latin typeface="Arial Narrow" pitchFamily="34" charset="0"/>
              </a:rPr>
              <a:t>C</a:t>
            </a:r>
            <a:r>
              <a:rPr lang="en-US" sz="2800" b="1" i="1" dirty="0">
                <a:solidFill>
                  <a:srgbClr val="FF0000"/>
                </a:solidFill>
                <a:latin typeface="Arial Narrow" pitchFamily="34" charset="0"/>
              </a:rPr>
              <a:t>. </a:t>
            </a:r>
            <a:r>
              <a:rPr lang="en-US" sz="2800" b="1" i="1" dirty="0" err="1">
                <a:solidFill>
                  <a:srgbClr val="FF0000"/>
                </a:solidFill>
                <a:latin typeface="Arial Narrow" pitchFamily="34" charset="0"/>
              </a:rPr>
              <a:t>perfringens</a:t>
            </a:r>
            <a:r>
              <a:rPr lang="en-US" sz="2800" b="1" i="1" dirty="0">
                <a:solidFill>
                  <a:srgbClr val="FF0000"/>
                </a:solidFill>
                <a:latin typeface="Arial Narrow" pitchFamily="34" charset="0"/>
              </a:rPr>
              <a:t> </a:t>
            </a:r>
            <a:r>
              <a:rPr lang="en-US" sz="2800" b="1" i="1" dirty="0">
                <a:solidFill>
                  <a:srgbClr val="000000"/>
                </a:solidFill>
                <a:latin typeface="Arial Narrow" pitchFamily="34" charset="0"/>
              </a:rPr>
              <a:t>is among </a:t>
            </a:r>
            <a:r>
              <a:rPr lang="en-US" sz="2800" b="1" i="1" dirty="0" smtClean="0">
                <a:solidFill>
                  <a:srgbClr val="000000"/>
                </a:solidFill>
                <a:latin typeface="Arial Narrow" pitchFamily="34" charset="0"/>
              </a:rPr>
              <a:t>the</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most </a:t>
            </a:r>
            <a:r>
              <a:rPr lang="en-US" sz="2800" b="1" i="1" dirty="0">
                <a:solidFill>
                  <a:srgbClr val="000000"/>
                </a:solidFill>
                <a:latin typeface="Arial Narrow" pitchFamily="34" charset="0"/>
              </a:rPr>
              <a:t>common causes of food poisoning</a:t>
            </a:r>
            <a:r>
              <a:rPr lang="en-US" sz="2800" b="1" i="1" dirty="0" smtClean="0">
                <a:solidFill>
                  <a:srgbClr val="000000"/>
                </a:solidFill>
                <a:latin typeface="Arial Narrow" pitchFamily="34" charset="0"/>
              </a:rPr>
              <a:t>.</a:t>
            </a:r>
            <a:endParaRPr lang="tr-TR" sz="2800" b="1" i="1" dirty="0" smtClean="0">
              <a:solidFill>
                <a:srgbClr val="000000"/>
              </a:solidFill>
              <a:latin typeface="Arial Narrow" pitchFamily="34" charset="0"/>
            </a:endParaRPr>
          </a:p>
          <a:p>
            <a:pPr>
              <a:buClr>
                <a:srgbClr val="9BBB59"/>
              </a:buClr>
              <a:buFont typeface="Wingdings" pitchFamily="2" charset="2"/>
              <a:buChar char="Ø"/>
            </a:pPr>
            <a:r>
              <a:rPr lang="en-US" sz="2800" b="1" i="1" dirty="0" smtClean="0">
                <a:latin typeface="Arial Narrow" pitchFamily="34" charset="0"/>
              </a:rPr>
              <a:t>Few </a:t>
            </a:r>
            <a:r>
              <a:rPr lang="en-US" sz="2800" b="1" i="1" dirty="0">
                <a:latin typeface="Arial Narrow" pitchFamily="34" charset="0"/>
              </a:rPr>
              <a:t>strains of C. </a:t>
            </a:r>
            <a:r>
              <a:rPr lang="en-US" sz="2800" b="1" i="1" dirty="0" err="1">
                <a:latin typeface="Arial Narrow" pitchFamily="34" charset="0"/>
              </a:rPr>
              <a:t>perfringens</a:t>
            </a:r>
            <a:r>
              <a:rPr lang="en-US" sz="2800" b="1" i="1" dirty="0">
                <a:latin typeface="Arial Narrow" pitchFamily="34" charset="0"/>
              </a:rPr>
              <a:t> can cause </a:t>
            </a:r>
            <a:r>
              <a:rPr lang="en-US" sz="2800" b="1" i="1" dirty="0" smtClean="0">
                <a:latin typeface="Arial Narrow" pitchFamily="34" charset="0"/>
              </a:rPr>
              <a:t>food</a:t>
            </a:r>
            <a:r>
              <a:rPr lang="tr-TR" sz="2800" b="1" i="1" dirty="0" smtClean="0">
                <a:latin typeface="Arial Narrow" pitchFamily="34" charset="0"/>
              </a:rPr>
              <a:t> </a:t>
            </a:r>
            <a:r>
              <a:rPr lang="en-US" sz="2800" b="1" i="1" dirty="0" err="1" smtClean="0">
                <a:latin typeface="Arial Narrow" pitchFamily="34" charset="0"/>
              </a:rPr>
              <a:t>po</a:t>
            </a:r>
            <a:r>
              <a:rPr lang="tr-TR" sz="2800" b="1" i="1" dirty="0" smtClean="0">
                <a:latin typeface="Arial Narrow" pitchFamily="34" charset="0"/>
              </a:rPr>
              <a:t>i</a:t>
            </a:r>
            <a:r>
              <a:rPr lang="en-US" sz="2800" b="1" i="1" dirty="0" smtClean="0">
                <a:latin typeface="Arial Narrow" pitchFamily="34" charset="0"/>
              </a:rPr>
              <a:t>so</a:t>
            </a:r>
            <a:r>
              <a:rPr lang="tr-TR" sz="2800" b="1" i="1" dirty="0" smtClean="0">
                <a:latin typeface="Arial Narrow" pitchFamily="34" charset="0"/>
              </a:rPr>
              <a:t>n</a:t>
            </a:r>
            <a:r>
              <a:rPr lang="en-US" sz="2800" b="1" i="1" dirty="0" err="1" smtClean="0">
                <a:latin typeface="Arial Narrow" pitchFamily="34" charset="0"/>
              </a:rPr>
              <a:t>ing</a:t>
            </a:r>
            <a:r>
              <a:rPr lang="en-US" sz="2800" b="1" i="1" dirty="0" smtClean="0">
                <a:latin typeface="Arial Narrow" pitchFamily="34" charset="0"/>
              </a:rPr>
              <a:t>.</a:t>
            </a:r>
            <a:r>
              <a:rPr lang="tr-TR" sz="2800" b="1" i="1" dirty="0" smtClean="0">
                <a:latin typeface="Arial Narrow" pitchFamily="34" charset="0"/>
              </a:rPr>
              <a:t> </a:t>
            </a:r>
            <a:r>
              <a:rPr lang="en-US" sz="2800" b="1" i="1" dirty="0" smtClean="0">
                <a:latin typeface="Arial Narrow" pitchFamily="34" charset="0"/>
              </a:rPr>
              <a:t>Carrier </a:t>
            </a:r>
            <a:r>
              <a:rPr lang="en-US" sz="2800" b="1" i="1" dirty="0">
                <a:latin typeface="Arial Narrow" pitchFamily="34" charset="0"/>
              </a:rPr>
              <a:t>rates for 'typical </a:t>
            </a:r>
            <a:r>
              <a:rPr lang="en-US" sz="2800" b="1" i="1" dirty="0" smtClean="0">
                <a:latin typeface="Arial Narrow" pitchFamily="34" charset="0"/>
              </a:rPr>
              <a:t>food</a:t>
            </a:r>
            <a:r>
              <a:rPr lang="tr-TR" sz="2800" b="1" i="1" dirty="0" smtClean="0">
                <a:latin typeface="Arial Narrow" pitchFamily="34" charset="0"/>
              </a:rPr>
              <a:t> </a:t>
            </a:r>
            <a:r>
              <a:rPr lang="en-US" sz="2800" b="1" i="1" dirty="0" smtClean="0">
                <a:latin typeface="Arial Narrow" pitchFamily="34" charset="0"/>
              </a:rPr>
              <a:t>poisoning </a:t>
            </a:r>
            <a:r>
              <a:rPr lang="en-US" sz="2800" b="1" i="1" dirty="0">
                <a:latin typeface="Arial Narrow" pitchFamily="34" charset="0"/>
              </a:rPr>
              <a:t>strains' of C. </a:t>
            </a:r>
            <a:r>
              <a:rPr lang="en-US" sz="2800" b="1" i="1" dirty="0" err="1">
                <a:latin typeface="Arial Narrow" pitchFamily="34" charset="0"/>
              </a:rPr>
              <a:t>perfringens</a:t>
            </a:r>
            <a:r>
              <a:rPr lang="en-US" sz="2800" b="1" i="1" dirty="0">
                <a:latin typeface="Arial Narrow" pitchFamily="34" charset="0"/>
              </a:rPr>
              <a:t> range </a:t>
            </a:r>
            <a:r>
              <a:rPr lang="en-US" sz="2800" b="1" i="1" dirty="0" smtClean="0">
                <a:latin typeface="Arial Narrow" pitchFamily="34" charset="0"/>
              </a:rPr>
              <a:t>from</a:t>
            </a:r>
            <a:r>
              <a:rPr lang="tr-TR" sz="2800" b="1" i="1" dirty="0" smtClean="0">
                <a:latin typeface="Arial Narrow" pitchFamily="34" charset="0"/>
              </a:rPr>
              <a:t> </a:t>
            </a:r>
            <a:r>
              <a:rPr lang="en-US" sz="2800" b="1" i="1" dirty="0" smtClean="0">
                <a:latin typeface="Arial Narrow" pitchFamily="34" charset="0"/>
              </a:rPr>
              <a:t>about </a:t>
            </a:r>
            <a:r>
              <a:rPr lang="en-US" sz="2800" b="1" i="1" dirty="0">
                <a:latin typeface="Arial Narrow" pitchFamily="34" charset="0"/>
              </a:rPr>
              <a:t>2% to more than 30% in </a:t>
            </a:r>
            <a:r>
              <a:rPr lang="en-US" sz="2800" b="1" i="1" dirty="0" smtClean="0">
                <a:latin typeface="Arial Narrow" pitchFamily="34" charset="0"/>
              </a:rPr>
              <a:t>different</a:t>
            </a:r>
            <a:r>
              <a:rPr lang="tr-TR" sz="2800" b="1" i="1" dirty="0" smtClean="0">
                <a:latin typeface="Arial Narrow" pitchFamily="34" charset="0"/>
              </a:rPr>
              <a:t> </a:t>
            </a:r>
            <a:r>
              <a:rPr lang="en-US" sz="2800" b="1" i="1" dirty="0" smtClean="0">
                <a:latin typeface="Arial Narrow" pitchFamily="34" charset="0"/>
              </a:rPr>
              <a:t>surveys </a:t>
            </a:r>
            <a:r>
              <a:rPr lang="en-US" sz="2800" b="1" i="1" dirty="0">
                <a:latin typeface="Arial Narrow" pitchFamily="34" charset="0"/>
              </a:rPr>
              <a:t>across the world. </a:t>
            </a:r>
            <a:endParaRPr lang="tr-TR" sz="2800" b="1" i="1" dirty="0" smtClean="0">
              <a:latin typeface="Arial Narrow" pitchFamily="34" charset="0"/>
            </a:endParaRPr>
          </a:p>
          <a:p>
            <a:pPr>
              <a:buClr>
                <a:srgbClr val="9BBB59"/>
              </a:buClr>
              <a:buFont typeface="Wingdings" pitchFamily="2" charset="2"/>
              <a:buChar char="Ø"/>
            </a:pPr>
            <a:r>
              <a:rPr lang="en-US" sz="2700" b="1" i="1" dirty="0" smtClean="0">
                <a:solidFill>
                  <a:srgbClr val="000000"/>
                </a:solidFill>
                <a:latin typeface="Arial Narrow" pitchFamily="34" charset="0"/>
              </a:rPr>
              <a:t>These </a:t>
            </a:r>
            <a:r>
              <a:rPr lang="en-US" sz="2700" b="1" i="1" dirty="0">
                <a:solidFill>
                  <a:srgbClr val="000000"/>
                </a:solidFill>
                <a:latin typeface="Arial Narrow" pitchFamily="34" charset="0"/>
              </a:rPr>
              <a:t>bacteria are found in</a:t>
            </a:r>
            <a:r>
              <a:rPr lang="tr-TR" sz="2700" b="1" i="1" dirty="0">
                <a:solidFill>
                  <a:srgbClr val="000000"/>
                </a:solidFill>
                <a:latin typeface="Arial Narrow" pitchFamily="34" charset="0"/>
              </a:rPr>
              <a:t> </a:t>
            </a:r>
            <a:r>
              <a:rPr lang="tr-TR" sz="2700" b="1" i="1" dirty="0" err="1">
                <a:solidFill>
                  <a:srgbClr val="000000"/>
                </a:solidFill>
                <a:latin typeface="Arial Narrow" pitchFamily="34" charset="0"/>
              </a:rPr>
              <a:t>mammalian</a:t>
            </a:r>
            <a:r>
              <a:rPr lang="tr-TR" sz="2700" b="1" i="1" dirty="0">
                <a:solidFill>
                  <a:srgbClr val="000000"/>
                </a:solidFill>
                <a:latin typeface="Arial Narrow" pitchFamily="34" charset="0"/>
              </a:rPr>
              <a:t> </a:t>
            </a:r>
            <a:r>
              <a:rPr lang="tr-TR" sz="2700" b="1" i="1" dirty="0" err="1">
                <a:solidFill>
                  <a:srgbClr val="C00000"/>
                </a:solidFill>
                <a:latin typeface="Arial Narrow" pitchFamily="34" charset="0"/>
              </a:rPr>
              <a:t>faeces</a:t>
            </a:r>
            <a:r>
              <a:rPr lang="tr-TR" sz="2700" b="1" i="1" dirty="0">
                <a:solidFill>
                  <a:srgbClr val="C00000"/>
                </a:solidFill>
                <a:latin typeface="Arial Narrow" pitchFamily="34" charset="0"/>
              </a:rPr>
              <a:t> </a:t>
            </a:r>
            <a:r>
              <a:rPr lang="tr-TR" sz="2700" b="1" i="1" dirty="0" err="1">
                <a:solidFill>
                  <a:srgbClr val="C00000"/>
                </a:solidFill>
                <a:latin typeface="Arial Narrow" pitchFamily="34" charset="0"/>
              </a:rPr>
              <a:t>and</a:t>
            </a:r>
            <a:r>
              <a:rPr lang="tr-TR" sz="2700" b="1" i="1" dirty="0">
                <a:solidFill>
                  <a:srgbClr val="C00000"/>
                </a:solidFill>
                <a:latin typeface="Arial Narrow" pitchFamily="34" charset="0"/>
              </a:rPr>
              <a:t> </a:t>
            </a:r>
            <a:r>
              <a:rPr lang="tr-TR" sz="2700" b="1" i="1" dirty="0" err="1" smtClean="0">
                <a:solidFill>
                  <a:srgbClr val="C00000"/>
                </a:solidFill>
                <a:latin typeface="Arial Narrow" pitchFamily="34" charset="0"/>
              </a:rPr>
              <a:t>soil</a:t>
            </a:r>
            <a:r>
              <a:rPr lang="en-US" sz="2800" b="1" i="1" dirty="0" smtClean="0">
                <a:latin typeface="Arial Narrow" pitchFamily="34" charset="0"/>
              </a:rPr>
              <a:t>; </a:t>
            </a:r>
            <a:r>
              <a:rPr lang="en-US" sz="2800" b="1" i="1" dirty="0">
                <a:latin typeface="Arial Narrow" pitchFamily="34" charset="0"/>
              </a:rPr>
              <a:t>thus, meat is </a:t>
            </a:r>
            <a:r>
              <a:rPr lang="en-US" sz="2800" b="1" i="1" dirty="0" smtClean="0">
                <a:latin typeface="Arial Narrow" pitchFamily="34" charset="0"/>
              </a:rPr>
              <a:t>often</a:t>
            </a:r>
            <a:r>
              <a:rPr lang="tr-TR" sz="2800" b="1" i="1" dirty="0" smtClean="0">
                <a:latin typeface="Arial Narrow" pitchFamily="34" charset="0"/>
              </a:rPr>
              <a:t> </a:t>
            </a:r>
            <a:r>
              <a:rPr lang="tr-TR" sz="2800" b="1" i="1" dirty="0" err="1" smtClean="0">
                <a:latin typeface="Arial Narrow" pitchFamily="34" charset="0"/>
              </a:rPr>
              <a:t>contaminated</a:t>
            </a:r>
            <a:r>
              <a:rPr lang="tr-TR" sz="2800" b="1" i="1" dirty="0" smtClean="0">
                <a:latin typeface="Arial Narrow" pitchFamily="34" charset="0"/>
              </a:rPr>
              <a:t> </a:t>
            </a:r>
            <a:r>
              <a:rPr lang="tr-TR" sz="2800" b="1" i="1" dirty="0" err="1">
                <a:latin typeface="Arial Narrow" pitchFamily="34" charset="0"/>
              </a:rPr>
              <a:t>with</a:t>
            </a:r>
            <a:r>
              <a:rPr lang="tr-TR" sz="2800" b="1" i="1" dirty="0">
                <a:latin typeface="Arial Narrow" pitchFamily="34" charset="0"/>
              </a:rPr>
              <a:t> </a:t>
            </a:r>
            <a:r>
              <a:rPr lang="tr-TR" sz="2800" b="1" i="1" dirty="0" err="1">
                <a:latin typeface="Arial Narrow" pitchFamily="34" charset="0"/>
              </a:rPr>
              <a:t>heat-resistant</a:t>
            </a:r>
            <a:r>
              <a:rPr lang="tr-TR" sz="2800" b="1" i="1" dirty="0">
                <a:latin typeface="Arial Narrow" pitchFamily="34" charset="0"/>
              </a:rPr>
              <a:t> </a:t>
            </a:r>
            <a:r>
              <a:rPr lang="tr-TR" sz="2800" b="1" i="1" dirty="0" err="1">
                <a:latin typeface="Arial Narrow" pitchFamily="34" charset="0"/>
              </a:rPr>
              <a:t>spores</a:t>
            </a:r>
            <a:r>
              <a:rPr lang="tr-TR" sz="2800" b="1" i="1" dirty="0" smtClean="0">
                <a:latin typeface="Arial Narrow" pitchFamily="34" charset="0"/>
              </a:rPr>
              <a:t>.</a:t>
            </a:r>
            <a:endParaRPr lang="tr-TR" sz="2800" b="1" i="1" dirty="0">
              <a:latin typeface="Arial Narrow" pitchFamily="34" charset="0"/>
            </a:endParaRPr>
          </a:p>
        </p:txBody>
      </p:sp>
      <p:sp>
        <p:nvSpPr>
          <p:cNvPr id="2" name="İçerik Yer Tutucusu 1"/>
          <p:cNvSpPr>
            <a:spLocks noGrp="1"/>
          </p:cNvSpPr>
          <p:nvPr>
            <p:ph sz="quarter" idx="13"/>
          </p:nvPr>
        </p:nvSpPr>
        <p:spPr>
          <a:xfrm>
            <a:off x="4572000" y="1628800"/>
            <a:ext cx="4464496" cy="5184576"/>
          </a:xfrm>
        </p:spPr>
        <p:txBody>
          <a:bodyPr>
            <a:normAutofit/>
          </a:bodyPr>
          <a:lstStyle/>
          <a:p>
            <a:pPr>
              <a:buFont typeface="Wingdings" pitchFamily="2" charset="2"/>
              <a:buChar char="Ø"/>
            </a:pPr>
            <a:r>
              <a:rPr lang="en-US" sz="2800" b="1" i="1" dirty="0">
                <a:latin typeface="Arial Narrow" pitchFamily="34" charset="0"/>
              </a:rPr>
              <a:t>When meat is cooked in bulk, heat</a:t>
            </a:r>
            <a:r>
              <a:rPr lang="tr-TR" sz="2800" b="1" i="1" dirty="0">
                <a:latin typeface="Arial Narrow" pitchFamily="34" charset="0"/>
              </a:rPr>
              <a:t> </a:t>
            </a:r>
            <a:r>
              <a:rPr lang="en-US" sz="2800" b="1" i="1" dirty="0">
                <a:latin typeface="Arial Narrow" pitchFamily="34" charset="0"/>
              </a:rPr>
              <a:t>penetration and subsequent cooling is slow</a:t>
            </a:r>
            <a:r>
              <a:rPr lang="tr-TR" sz="2800" b="1" i="1" dirty="0">
                <a:latin typeface="Arial Narrow" pitchFamily="34" charset="0"/>
              </a:rPr>
              <a:t> </a:t>
            </a:r>
            <a:r>
              <a:rPr lang="en-US" sz="2800" b="1" i="1" dirty="0">
                <a:latin typeface="Arial Narrow" pitchFamily="34" charset="0"/>
              </a:rPr>
              <a:t>unless special cooking precautions are taken.</a:t>
            </a:r>
            <a:r>
              <a:rPr lang="tr-TR" sz="2800" b="1" i="1" dirty="0">
                <a:latin typeface="Arial Narrow" pitchFamily="34" charset="0"/>
              </a:rPr>
              <a:t> </a:t>
            </a:r>
          </a:p>
          <a:p>
            <a:pPr>
              <a:buFont typeface="Wingdings" pitchFamily="2" charset="2"/>
              <a:buChar char="Ø"/>
            </a:pPr>
            <a:endParaRPr lang="tr-TR" sz="2400" b="1" i="1" dirty="0">
              <a:latin typeface="Arial Narrow" pitchFamily="34" charset="0"/>
            </a:endParaRPr>
          </a:p>
        </p:txBody>
      </p:sp>
    </p:spTree>
    <p:extLst>
      <p:ext uri="{BB962C8B-B14F-4D97-AF65-F5344CB8AC3E}">
        <p14:creationId xmlns:p14="http://schemas.microsoft.com/office/powerpoint/2010/main" val="2684946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4900" b="1" i="1" dirty="0" err="1">
                <a:solidFill>
                  <a:srgbClr val="C00000"/>
                </a:solidFill>
                <a:latin typeface="Arial Narrow" pitchFamily="34" charset="0"/>
              </a:rPr>
              <a:t>Food</a:t>
            </a:r>
            <a:r>
              <a:rPr lang="tr-TR" sz="4900" b="1" i="1" dirty="0">
                <a:solidFill>
                  <a:srgbClr val="C00000"/>
                </a:solidFill>
                <a:latin typeface="Arial Narrow" pitchFamily="34" charset="0"/>
              </a:rPr>
              <a:t> </a:t>
            </a:r>
            <a:r>
              <a:rPr lang="tr-TR" sz="4900" b="1" i="1" dirty="0" err="1">
                <a:solidFill>
                  <a:srgbClr val="C00000"/>
                </a:solidFill>
                <a:latin typeface="Arial Narrow" pitchFamily="34" charset="0"/>
              </a:rPr>
              <a:t>poisoning</a:t>
            </a:r>
            <a:endParaRPr lang="tr-TR" dirty="0"/>
          </a:p>
        </p:txBody>
      </p:sp>
      <p:sp>
        <p:nvSpPr>
          <p:cNvPr id="3" name="İçerik Yer Tutucusu 2"/>
          <p:cNvSpPr>
            <a:spLocks noGrp="1"/>
          </p:cNvSpPr>
          <p:nvPr>
            <p:ph sz="half" idx="2"/>
          </p:nvPr>
        </p:nvSpPr>
        <p:spPr>
          <a:xfrm>
            <a:off x="107504" y="1700808"/>
            <a:ext cx="4536504" cy="4749275"/>
          </a:xfrm>
        </p:spPr>
        <p:txBody>
          <a:bodyPr>
            <a:noAutofit/>
          </a:bodyPr>
          <a:lstStyle/>
          <a:p>
            <a:pPr>
              <a:buClr>
                <a:srgbClr val="9BBB59"/>
              </a:buClr>
              <a:buFont typeface="Wingdings" pitchFamily="2" charset="2"/>
              <a:buChar char="Ø"/>
            </a:pPr>
            <a:r>
              <a:rPr lang="en-US" sz="2400" b="1" i="1" dirty="0">
                <a:solidFill>
                  <a:srgbClr val="000000"/>
                </a:solidFill>
                <a:latin typeface="Arial Narrow" pitchFamily="34" charset="0"/>
              </a:rPr>
              <a:t>Small numbers of the bacteria may</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also be found in foods and they may</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propagate</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rapidly</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to</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dangerous</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concentrations if the food is</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improperly</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stored</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and</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handled</a:t>
            </a:r>
            <a:r>
              <a:rPr lang="tr-TR" sz="2400" b="1" i="1" dirty="0" smtClean="0">
                <a:solidFill>
                  <a:srgbClr val="000000"/>
                </a:solidFill>
                <a:latin typeface="Arial Narrow" pitchFamily="34" charset="0"/>
              </a:rPr>
              <a:t>.</a:t>
            </a:r>
          </a:p>
          <a:p>
            <a:pPr lvl="0">
              <a:buClr>
                <a:srgbClr val="9BBB59"/>
              </a:buClr>
              <a:buFont typeface="Wingdings" pitchFamily="2" charset="2"/>
              <a:buChar char="Ø"/>
            </a:pPr>
            <a:r>
              <a:rPr lang="tr-TR" sz="2400" b="1" i="1" dirty="0">
                <a:solidFill>
                  <a:prstClr val="black"/>
                </a:solidFill>
                <a:latin typeface="Arial Narrow" pitchFamily="34" charset="0"/>
              </a:rPr>
              <a:t>M</a:t>
            </a:r>
            <a:r>
              <a:rPr lang="en-US" sz="2400" b="1" i="1" dirty="0">
                <a:solidFill>
                  <a:prstClr val="black"/>
                </a:solidFill>
                <a:latin typeface="Arial Narrow" pitchFamily="34" charset="0"/>
              </a:rPr>
              <a:t>ore than 10</a:t>
            </a:r>
            <a:r>
              <a:rPr lang="en-US" sz="2400" b="1" i="1" baseline="30000" dirty="0">
                <a:solidFill>
                  <a:prstClr val="black"/>
                </a:solidFill>
                <a:latin typeface="Arial Narrow" pitchFamily="34" charset="0"/>
              </a:rPr>
              <a:t>8</a:t>
            </a:r>
            <a:r>
              <a:rPr lang="en-US" sz="2400" b="1" i="1" dirty="0">
                <a:solidFill>
                  <a:prstClr val="black"/>
                </a:solidFill>
                <a:latin typeface="Arial Narrow" pitchFamily="34" charset="0"/>
              </a:rPr>
              <a:t> vegetative cells are</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ingested and </a:t>
            </a:r>
            <a:r>
              <a:rPr lang="en-US" sz="2400" b="1" i="1" dirty="0" err="1">
                <a:solidFill>
                  <a:prstClr val="black"/>
                </a:solidFill>
                <a:latin typeface="Arial Narrow" pitchFamily="34" charset="0"/>
              </a:rPr>
              <a:t>sporulate</a:t>
            </a:r>
            <a:r>
              <a:rPr lang="en-US" sz="2400" b="1" i="1" dirty="0">
                <a:solidFill>
                  <a:prstClr val="black"/>
                </a:solidFill>
                <a:latin typeface="Arial Narrow" pitchFamily="34" charset="0"/>
              </a:rPr>
              <a:t> in the gut, the</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toxins can act rapidly in the body,</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causing severe diarrhea in 6-18 hours,</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usually without vomiting or fever</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dysentery, gangrene, muscle infections</a:t>
            </a:r>
            <a:r>
              <a:rPr lang="tr-TR" sz="2400" b="1" i="1" dirty="0">
                <a:solidFill>
                  <a:prstClr val="black"/>
                </a:solidFill>
                <a:latin typeface="Arial Narrow" pitchFamily="34" charset="0"/>
              </a:rPr>
              <a:t>.</a:t>
            </a:r>
          </a:p>
          <a:p>
            <a:pPr>
              <a:buClr>
                <a:srgbClr val="9BBB59"/>
              </a:buClr>
              <a:buFont typeface="Wingdings" pitchFamily="2" charset="2"/>
              <a:buChar char="Ø"/>
            </a:pPr>
            <a:endParaRPr lang="tr-TR" sz="2400" b="1" i="1" dirty="0">
              <a:solidFill>
                <a:srgbClr val="000000"/>
              </a:solidFill>
              <a:latin typeface="Arial Narrow" pitchFamily="34" charset="0"/>
            </a:endParaRPr>
          </a:p>
        </p:txBody>
      </p:sp>
      <p:sp>
        <p:nvSpPr>
          <p:cNvPr id="4" name="İçerik Yer Tutucusu 3"/>
          <p:cNvSpPr>
            <a:spLocks noGrp="1"/>
          </p:cNvSpPr>
          <p:nvPr>
            <p:ph sz="quarter" idx="13"/>
          </p:nvPr>
        </p:nvSpPr>
        <p:spPr>
          <a:xfrm>
            <a:off x="4648200" y="1700808"/>
            <a:ext cx="4172272" cy="4434840"/>
          </a:xfrm>
        </p:spPr>
        <p:txBody>
          <a:bodyPr>
            <a:normAutofit/>
          </a:bodyPr>
          <a:lstStyle/>
          <a:p>
            <a:pPr>
              <a:buFont typeface="Wingdings" pitchFamily="2" charset="2"/>
              <a:buChar char="Ø"/>
            </a:pPr>
            <a:r>
              <a:rPr lang="en-US" sz="2400" b="1" i="1" dirty="0">
                <a:solidFill>
                  <a:prstClr val="black"/>
                </a:solidFill>
                <a:latin typeface="Arial Narrow" pitchFamily="34" charset="0"/>
              </a:rPr>
              <a:t>The action of C. </a:t>
            </a:r>
            <a:r>
              <a:rPr lang="en-US" sz="2400" b="1" i="1" dirty="0" err="1">
                <a:solidFill>
                  <a:prstClr val="black"/>
                </a:solidFill>
                <a:latin typeface="Arial Narrow" pitchFamily="34" charset="0"/>
              </a:rPr>
              <a:t>perfringens</a:t>
            </a:r>
            <a:r>
              <a:rPr lang="en-US" sz="2400" b="1" i="1" dirty="0">
                <a:solidFill>
                  <a:prstClr val="black"/>
                </a:solidFill>
                <a:latin typeface="Arial Narrow" pitchFamily="34" charset="0"/>
              </a:rPr>
              <a:t> enterotoxin</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involves marked </a:t>
            </a:r>
            <a:r>
              <a:rPr lang="en-US" sz="2400" b="1" i="1" dirty="0" err="1">
                <a:solidFill>
                  <a:prstClr val="black"/>
                </a:solidFill>
                <a:latin typeface="Arial Narrow" pitchFamily="34" charset="0"/>
              </a:rPr>
              <a:t>hypersecretion</a:t>
            </a:r>
            <a:r>
              <a:rPr lang="en-US" sz="2400" b="1" i="1" dirty="0">
                <a:solidFill>
                  <a:prstClr val="black"/>
                </a:solidFill>
                <a:latin typeface="Arial Narrow" pitchFamily="34" charset="0"/>
              </a:rPr>
              <a:t> in the</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jejunum and ileum, with loss of fluids</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and electrolytes in diarrhea.</a:t>
            </a:r>
            <a:endParaRPr lang="tr-TR" sz="2400" b="1" i="1" dirty="0">
              <a:solidFill>
                <a:prstClr val="black"/>
              </a:solidFill>
              <a:latin typeface="Arial Narrow" pitchFamily="34" charset="0"/>
            </a:endParaRPr>
          </a:p>
          <a:p>
            <a:pPr lvl="0">
              <a:buFont typeface="Wingdings" pitchFamily="2" charset="2"/>
              <a:buChar char="Ø"/>
            </a:pPr>
            <a:r>
              <a:rPr lang="tr-TR" sz="3000" b="1" i="1" dirty="0" err="1" smtClean="0">
                <a:solidFill>
                  <a:srgbClr val="C00000"/>
                </a:solidFill>
                <a:latin typeface="Arial Narrow" pitchFamily="34" charset="0"/>
              </a:rPr>
              <a:t>Treatment</a:t>
            </a:r>
            <a:r>
              <a:rPr lang="tr-TR" sz="3000" b="1" i="1" dirty="0">
                <a:solidFill>
                  <a:srgbClr val="C00000"/>
                </a:solidFill>
                <a:latin typeface="Arial Narrow" pitchFamily="34" charset="0"/>
              </a:rPr>
              <a:t>: </a:t>
            </a:r>
            <a:r>
              <a:rPr lang="tr-TR" sz="2400" b="1" i="1" dirty="0">
                <a:solidFill>
                  <a:prstClr val="black"/>
                </a:solidFill>
                <a:latin typeface="Arial Narrow" pitchFamily="34" charset="0"/>
              </a:rPr>
              <a:t>C. </a:t>
            </a:r>
            <a:r>
              <a:rPr lang="tr-TR" sz="2400" b="1" i="1" dirty="0" err="1">
                <a:solidFill>
                  <a:prstClr val="black"/>
                </a:solidFill>
                <a:latin typeface="Arial Narrow" pitchFamily="34" charset="0"/>
              </a:rPr>
              <a:t>perfringens</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food</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poisoning</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requires</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only</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symptomatic</a:t>
            </a:r>
            <a:r>
              <a:rPr lang="tr-TR" sz="2400" b="1" i="1" dirty="0">
                <a:solidFill>
                  <a:prstClr val="black"/>
                </a:solidFill>
                <a:latin typeface="Arial Narrow" pitchFamily="34" charset="0"/>
              </a:rPr>
              <a:t> </a:t>
            </a:r>
            <a:r>
              <a:rPr lang="tr-TR" sz="2400" b="1" i="1" dirty="0" err="1">
                <a:solidFill>
                  <a:prstClr val="black"/>
                </a:solidFill>
                <a:latin typeface="Arial Narrow" pitchFamily="34" charset="0"/>
              </a:rPr>
              <a:t>care</a:t>
            </a:r>
            <a:r>
              <a:rPr lang="tr-TR" sz="2400" b="1" i="1" dirty="0">
                <a:solidFill>
                  <a:prstClr val="black"/>
                </a:solidFill>
                <a:latin typeface="Arial Narrow" pitchFamily="34" charset="0"/>
              </a:rPr>
              <a:t>.</a:t>
            </a:r>
          </a:p>
          <a:p>
            <a:endParaRPr lang="tr-TR" dirty="0"/>
          </a:p>
        </p:txBody>
      </p:sp>
    </p:spTree>
    <p:extLst>
      <p:ext uri="{BB962C8B-B14F-4D97-AF65-F5344CB8AC3E}">
        <p14:creationId xmlns:p14="http://schemas.microsoft.com/office/powerpoint/2010/main" val="4178756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a:xfrm>
            <a:off x="457200" y="1124744"/>
            <a:ext cx="4040188" cy="659352"/>
          </a:xfrm>
        </p:spPr>
        <p:txBody>
          <a:bodyPr/>
          <a:lstStyle/>
          <a:p>
            <a:pPr algn="ctr"/>
            <a:r>
              <a:rPr lang="tr-TR" sz="2800" b="1" i="1" dirty="0" err="1">
                <a:solidFill>
                  <a:srgbClr val="C00000"/>
                </a:solidFill>
                <a:latin typeface="Arial Narrow" pitchFamily="34" charset="0"/>
              </a:rPr>
              <a:t>Fasciitis</a:t>
            </a:r>
            <a:r>
              <a:rPr lang="tr-TR" sz="2800" b="1" i="1" dirty="0">
                <a:solidFill>
                  <a:srgbClr val="C00000"/>
                </a:solidFill>
                <a:latin typeface="Arial Narrow" pitchFamily="34" charset="0"/>
              </a:rPr>
              <a:t> :</a:t>
            </a:r>
            <a:endParaRPr lang="tr-TR" sz="2800" b="1" dirty="0">
              <a:solidFill>
                <a:srgbClr val="C00000"/>
              </a:solidFill>
            </a:endParaRPr>
          </a:p>
        </p:txBody>
      </p:sp>
      <p:sp>
        <p:nvSpPr>
          <p:cNvPr id="3" name="Metin Yer Tutucusu 2"/>
          <p:cNvSpPr>
            <a:spLocks noGrp="1"/>
          </p:cNvSpPr>
          <p:nvPr>
            <p:ph type="body" sz="quarter" idx="3"/>
          </p:nvPr>
        </p:nvSpPr>
        <p:spPr>
          <a:xfrm>
            <a:off x="4645025" y="1124744"/>
            <a:ext cx="4247455" cy="654843"/>
          </a:xfrm>
        </p:spPr>
        <p:txBody>
          <a:bodyPr>
            <a:normAutofit/>
          </a:bodyPr>
          <a:lstStyle/>
          <a:p>
            <a:pPr algn="ctr"/>
            <a:r>
              <a:rPr lang="tr-TR" sz="2800" b="1" i="1" dirty="0">
                <a:solidFill>
                  <a:srgbClr val="C00000"/>
                </a:solidFill>
                <a:latin typeface="Arial Narrow" pitchFamily="34" charset="0"/>
              </a:rPr>
              <a:t>B</a:t>
            </a:r>
            <a:r>
              <a:rPr lang="en-US" sz="2800" b="1" i="1" dirty="0" err="1" smtClean="0">
                <a:solidFill>
                  <a:srgbClr val="C00000"/>
                </a:solidFill>
                <a:latin typeface="Arial Narrow" pitchFamily="34" charset="0"/>
              </a:rPr>
              <a:t>acteremia</a:t>
            </a:r>
            <a:endParaRPr lang="tr-TR" sz="2800" b="1" i="1" dirty="0">
              <a:solidFill>
                <a:srgbClr val="C00000"/>
              </a:solidFill>
              <a:latin typeface="Arial Narrow" pitchFamily="34" charset="0"/>
            </a:endParaRPr>
          </a:p>
        </p:txBody>
      </p:sp>
      <p:sp>
        <p:nvSpPr>
          <p:cNvPr id="5" name="İçerik Yer Tutucusu 4"/>
          <p:cNvSpPr>
            <a:spLocks noGrp="1"/>
          </p:cNvSpPr>
          <p:nvPr>
            <p:ph sz="quarter" idx="13"/>
          </p:nvPr>
        </p:nvSpPr>
        <p:spPr>
          <a:xfrm>
            <a:off x="251520" y="1916832"/>
            <a:ext cx="4245868" cy="4464496"/>
          </a:xfrm>
        </p:spPr>
        <p:txBody>
          <a:bodyPr>
            <a:normAutofit/>
          </a:bodyPr>
          <a:lstStyle/>
          <a:p>
            <a:pPr>
              <a:buFont typeface="Wingdings" pitchFamily="2" charset="2"/>
              <a:buChar char="Ø"/>
            </a:pPr>
            <a:r>
              <a:rPr lang="tr-TR" sz="2400" b="1" i="1" dirty="0" smtClean="0">
                <a:solidFill>
                  <a:srgbClr val="000000"/>
                </a:solidFill>
                <a:latin typeface="Arial Narrow" pitchFamily="34" charset="0"/>
              </a:rPr>
              <a:t>a </a:t>
            </a:r>
            <a:r>
              <a:rPr lang="tr-TR" sz="2400" b="1" i="1" dirty="0" err="1">
                <a:solidFill>
                  <a:srgbClr val="000000"/>
                </a:solidFill>
                <a:latin typeface="Arial Narrow" pitchFamily="34" charset="0"/>
              </a:rPr>
              <a:t>rapidly</a:t>
            </a:r>
            <a:r>
              <a:rPr lang="tr-TR" sz="2400" b="1" i="1" dirty="0">
                <a:solidFill>
                  <a:srgbClr val="000000"/>
                </a:solidFill>
                <a:latin typeface="Arial Narrow" pitchFamily="34" charset="0"/>
              </a:rPr>
              <a:t> </a:t>
            </a:r>
            <a:r>
              <a:rPr lang="tr-TR" sz="2400" b="1" i="1" dirty="0" err="1" smtClean="0">
                <a:solidFill>
                  <a:srgbClr val="000000"/>
                </a:solidFill>
                <a:latin typeface="Arial Narrow" pitchFamily="34" charset="0"/>
              </a:rPr>
              <a:t>progressive</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destructive </a:t>
            </a:r>
            <a:r>
              <a:rPr lang="en-US" sz="2400" b="1" i="1" dirty="0">
                <a:solidFill>
                  <a:srgbClr val="000000"/>
                </a:solidFill>
                <a:latin typeface="Arial Narrow" pitchFamily="34" charset="0"/>
              </a:rPr>
              <a:t>process in which </a:t>
            </a:r>
            <a:r>
              <a:rPr lang="en-US" sz="2400" b="1" i="1" dirty="0" smtClean="0">
                <a:solidFill>
                  <a:srgbClr val="000000"/>
                </a:solidFill>
                <a:latin typeface="Arial Narrow" pitchFamily="34" charset="0"/>
              </a:rPr>
              <a:t>the</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organisms </a:t>
            </a:r>
            <a:r>
              <a:rPr lang="en-US" sz="2400" b="1" i="1" dirty="0">
                <a:solidFill>
                  <a:srgbClr val="000000"/>
                </a:solidFill>
                <a:latin typeface="Arial Narrow" pitchFamily="34" charset="0"/>
              </a:rPr>
              <a:t>spread through </a:t>
            </a:r>
            <a:r>
              <a:rPr lang="en-US" sz="2400" b="1" i="1" dirty="0" err="1">
                <a:solidFill>
                  <a:srgbClr val="000000"/>
                </a:solidFill>
                <a:latin typeface="Arial Narrow" pitchFamily="34" charset="0"/>
              </a:rPr>
              <a:t>fascial</a:t>
            </a:r>
            <a:r>
              <a:rPr lang="en-US" sz="2400" b="1" i="1" dirty="0">
                <a:solidFill>
                  <a:srgbClr val="000000"/>
                </a:solidFill>
                <a:latin typeface="Arial Narrow" pitchFamily="34" charset="0"/>
              </a:rPr>
              <a:t> plan </a:t>
            </a:r>
            <a:r>
              <a:rPr lang="en-US" sz="2400" b="1" i="1" dirty="0" err="1">
                <a:solidFill>
                  <a:srgbClr val="000000"/>
                </a:solidFill>
                <a:latin typeface="Arial Narrow" pitchFamily="34" charset="0"/>
              </a:rPr>
              <a:t>es</a:t>
            </a:r>
            <a:r>
              <a:rPr lang="en-US" sz="2400" b="1" i="1" dirty="0">
                <a:solidFill>
                  <a:srgbClr val="000000"/>
                </a:solidFill>
                <a:latin typeface="Arial Narrow" pitchFamily="34" charset="0"/>
              </a:rPr>
              <a:t>.</a:t>
            </a:r>
          </a:p>
          <a:p>
            <a:pPr>
              <a:buFont typeface="Wingdings" pitchFamily="2" charset="2"/>
              <a:buChar char="Ø"/>
            </a:pPr>
            <a:r>
              <a:rPr lang="en-US" sz="2400" b="1" i="1" dirty="0" smtClean="0">
                <a:solidFill>
                  <a:srgbClr val="000000"/>
                </a:solidFill>
                <a:latin typeface="Arial Narrow" pitchFamily="34" charset="0"/>
              </a:rPr>
              <a:t>Fasciitis </a:t>
            </a:r>
            <a:r>
              <a:rPr lang="en-US" sz="2400" b="1" i="1" dirty="0">
                <a:solidFill>
                  <a:srgbClr val="000000"/>
                </a:solidFill>
                <a:latin typeface="Arial Narrow" pitchFamily="34" charset="0"/>
              </a:rPr>
              <a:t>causes suppuration and </a:t>
            </a:r>
            <a:r>
              <a:rPr lang="en-US" sz="2400" b="1" i="1" dirty="0" smtClean="0">
                <a:solidFill>
                  <a:srgbClr val="000000"/>
                </a:solidFill>
                <a:latin typeface="Arial Narrow" pitchFamily="34" charset="0"/>
              </a:rPr>
              <a:t>the</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formation</a:t>
            </a:r>
            <a:r>
              <a:rPr lang="tr-TR" sz="2400" b="1" i="1" dirty="0" smtClean="0">
                <a:solidFill>
                  <a:srgbClr val="000000"/>
                </a:solidFill>
                <a:latin typeface="Arial Narrow" pitchFamily="34" charset="0"/>
              </a:rPr>
              <a:t> </a:t>
            </a:r>
            <a:r>
              <a:rPr lang="tr-TR" sz="2400" b="1" i="1" dirty="0">
                <a:solidFill>
                  <a:srgbClr val="000000"/>
                </a:solidFill>
                <a:latin typeface="Arial Narrow" pitchFamily="34" charset="0"/>
              </a:rPr>
              <a:t>of </a:t>
            </a:r>
            <a:r>
              <a:rPr lang="tr-TR" sz="2400" b="1" i="1" dirty="0" err="1" smtClean="0">
                <a:solidFill>
                  <a:srgbClr val="000000"/>
                </a:solidFill>
                <a:latin typeface="Arial Narrow" pitchFamily="34" charset="0"/>
              </a:rPr>
              <a:t>gas</a:t>
            </a:r>
            <a:r>
              <a:rPr lang="tr-TR" sz="2400" b="1" i="1" dirty="0" smtClean="0">
                <a:solidFill>
                  <a:srgbClr val="000000"/>
                </a:solidFill>
                <a:latin typeface="Arial Narrow" pitchFamily="34" charset="0"/>
              </a:rPr>
              <a:t> </a:t>
            </a:r>
          </a:p>
          <a:p>
            <a:pPr>
              <a:buFont typeface="Wingdings" pitchFamily="2" charset="2"/>
              <a:buChar char="Ø"/>
            </a:pPr>
            <a:r>
              <a:rPr lang="tr-TR" sz="2400" b="1" i="1" dirty="0" err="1" smtClean="0">
                <a:solidFill>
                  <a:srgbClr val="000000"/>
                </a:solidFill>
                <a:latin typeface="Arial Narrow" pitchFamily="34" charset="0"/>
              </a:rPr>
              <a:t>Absense</a:t>
            </a:r>
            <a:r>
              <a:rPr lang="tr-TR" sz="2400" b="1" i="1" dirty="0" smtClean="0">
                <a:solidFill>
                  <a:srgbClr val="000000"/>
                </a:solidFill>
                <a:latin typeface="Arial Narrow" pitchFamily="34" charset="0"/>
              </a:rPr>
              <a:t> </a:t>
            </a:r>
            <a:r>
              <a:rPr lang="tr-TR" sz="2400" b="1" i="1" dirty="0">
                <a:solidFill>
                  <a:srgbClr val="000000"/>
                </a:solidFill>
                <a:latin typeface="Arial Narrow" pitchFamily="34" charset="0"/>
              </a:rPr>
              <a:t>of </a:t>
            </a:r>
            <a:r>
              <a:rPr lang="tr-TR" sz="2400" b="1" i="1" dirty="0" err="1">
                <a:solidFill>
                  <a:srgbClr val="000000"/>
                </a:solidFill>
                <a:latin typeface="Arial Narrow" pitchFamily="34" charset="0"/>
              </a:rPr>
              <a:t>muscle</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involvement</a:t>
            </a:r>
            <a:endParaRPr lang="tr-TR" sz="2400" b="1" i="1" dirty="0">
              <a:solidFill>
                <a:srgbClr val="000000"/>
              </a:solidFill>
              <a:latin typeface="Arial Narrow" pitchFamily="34" charset="0"/>
            </a:endParaRPr>
          </a:p>
          <a:p>
            <a:pPr>
              <a:buFont typeface="Wingdings" pitchFamily="2" charset="2"/>
              <a:buChar char="Ø"/>
            </a:pPr>
            <a:r>
              <a:rPr lang="tr-TR" sz="2800" b="1" i="1" dirty="0" err="1" smtClean="0">
                <a:solidFill>
                  <a:srgbClr val="000000"/>
                </a:solidFill>
                <a:latin typeface="Arial Narrow" pitchFamily="34" charset="0"/>
              </a:rPr>
              <a:t>Rapidity</a:t>
            </a:r>
            <a:endParaRPr lang="tr-TR" b="1" i="1" dirty="0">
              <a:latin typeface="Arial Narrow" pitchFamily="34" charset="0"/>
            </a:endParaRPr>
          </a:p>
        </p:txBody>
      </p:sp>
      <p:sp>
        <p:nvSpPr>
          <p:cNvPr id="6" name="İçerik Yer Tutucusu 5"/>
          <p:cNvSpPr>
            <a:spLocks noGrp="1"/>
          </p:cNvSpPr>
          <p:nvPr>
            <p:ph sz="quarter" idx="14"/>
          </p:nvPr>
        </p:nvSpPr>
        <p:spPr>
          <a:xfrm>
            <a:off x="4645025" y="1988840"/>
            <a:ext cx="4391471" cy="4536504"/>
          </a:xfrm>
        </p:spPr>
        <p:txBody>
          <a:bodyPr>
            <a:normAutofit/>
          </a:bodyPr>
          <a:lstStyle/>
          <a:p>
            <a:pPr lvl="0">
              <a:buClr>
                <a:srgbClr val="9BBB59"/>
              </a:buClr>
              <a:buFont typeface="Wingdings" pitchFamily="2" charset="2"/>
              <a:buChar char="Ø"/>
            </a:pPr>
            <a:r>
              <a:rPr lang="tr-TR" sz="2400" b="1" i="1" dirty="0" smtClean="0">
                <a:solidFill>
                  <a:prstClr val="black"/>
                </a:solidFill>
                <a:latin typeface="Arial Narrow" pitchFamily="34" charset="0"/>
              </a:rPr>
              <a:t>U</a:t>
            </a:r>
            <a:r>
              <a:rPr lang="en-US" sz="2400" b="1" i="1" dirty="0" err="1">
                <a:solidFill>
                  <a:prstClr val="black"/>
                </a:solidFill>
                <a:latin typeface="Arial Narrow" pitchFamily="34" charset="0"/>
              </a:rPr>
              <a:t>sually</a:t>
            </a:r>
            <a:r>
              <a:rPr lang="en-US" sz="2400" b="1" i="1" dirty="0">
                <a:solidFill>
                  <a:prstClr val="black"/>
                </a:solidFill>
                <a:latin typeface="Arial Narrow" pitchFamily="34" charset="0"/>
              </a:rPr>
              <a:t> occurs in patients with tumors</a:t>
            </a:r>
            <a:endParaRPr lang="tr-TR" sz="2400" b="1" i="1" dirty="0">
              <a:solidFill>
                <a:prstClr val="black"/>
              </a:solidFill>
              <a:latin typeface="Arial Narrow" pitchFamily="34" charset="0"/>
            </a:endParaRPr>
          </a:p>
          <a:p>
            <a:endParaRPr lang="tr-TR" dirty="0"/>
          </a:p>
        </p:txBody>
      </p:sp>
    </p:spTree>
    <p:extLst>
      <p:ext uri="{BB962C8B-B14F-4D97-AF65-F5344CB8AC3E}">
        <p14:creationId xmlns:p14="http://schemas.microsoft.com/office/powerpoint/2010/main" val="2720314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440160"/>
          </a:xfrm>
        </p:spPr>
        <p:txBody>
          <a:bodyPr>
            <a:normAutofit/>
          </a:bodyPr>
          <a:lstStyle/>
          <a:p>
            <a:pPr algn="ctr"/>
            <a:r>
              <a:rPr lang="tr-TR" sz="5400" b="1" i="1" dirty="0" err="1">
                <a:solidFill>
                  <a:srgbClr val="C00000"/>
                </a:solidFill>
                <a:latin typeface="Arial Narrow" pitchFamily="34" charset="0"/>
              </a:rPr>
              <a:t>Necrotizing</a:t>
            </a:r>
            <a:r>
              <a:rPr lang="tr-TR" sz="5400" b="1" i="1" dirty="0">
                <a:solidFill>
                  <a:srgbClr val="C00000"/>
                </a:solidFill>
                <a:latin typeface="Arial Narrow" pitchFamily="34" charset="0"/>
              </a:rPr>
              <a:t> </a:t>
            </a:r>
            <a:r>
              <a:rPr lang="tr-TR" sz="5400" b="1" i="1" dirty="0" err="1" smtClean="0">
                <a:solidFill>
                  <a:srgbClr val="C00000"/>
                </a:solidFill>
                <a:latin typeface="Arial Narrow" pitchFamily="34" charset="0"/>
              </a:rPr>
              <a:t>Enteritis</a:t>
            </a:r>
            <a:endParaRPr lang="tr-TR" b="1" i="1" dirty="0">
              <a:solidFill>
                <a:srgbClr val="C00000"/>
              </a:solidFill>
              <a:latin typeface="Arial Narrow" pitchFamily="34" charset="0"/>
            </a:endParaRPr>
          </a:p>
        </p:txBody>
      </p:sp>
      <p:sp>
        <p:nvSpPr>
          <p:cNvPr id="3" name="İçerik Yer Tutucusu 2"/>
          <p:cNvSpPr>
            <a:spLocks noGrp="1"/>
          </p:cNvSpPr>
          <p:nvPr>
            <p:ph sz="half" idx="2"/>
          </p:nvPr>
        </p:nvSpPr>
        <p:spPr>
          <a:xfrm>
            <a:off x="107504" y="1988840"/>
            <a:ext cx="4464496" cy="4752527"/>
          </a:xfrm>
        </p:spPr>
        <p:txBody>
          <a:bodyPr>
            <a:normAutofit fontScale="85000" lnSpcReduction="20000"/>
          </a:bodyPr>
          <a:lstStyle/>
          <a:p>
            <a:r>
              <a:rPr lang="en-US" sz="2400" b="1" i="1" dirty="0">
                <a:solidFill>
                  <a:srgbClr val="000000"/>
                </a:solidFill>
                <a:latin typeface="Arial Narrow" pitchFamily="34" charset="0"/>
              </a:rPr>
              <a:t>Rare, </a:t>
            </a:r>
            <a:r>
              <a:rPr lang="tr-TR" sz="2400" b="1" i="1" dirty="0">
                <a:solidFill>
                  <a:prstClr val="black"/>
                </a:solidFill>
                <a:latin typeface="Arial Narrow" pitchFamily="34" charset="0"/>
              </a:rPr>
              <a:t>a</a:t>
            </a:r>
            <a:r>
              <a:rPr lang="en-US" sz="2400" b="1" i="1" dirty="0">
                <a:solidFill>
                  <a:prstClr val="black"/>
                </a:solidFill>
                <a:latin typeface="Arial Narrow" pitchFamily="34" charset="0"/>
              </a:rPr>
              <a:t> fatal disease (acute necrosis</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in jejunum attributed to </a:t>
            </a:r>
            <a:r>
              <a:rPr lang="en-US" sz="2400" b="1" i="1" dirty="0">
                <a:solidFill>
                  <a:prstClr val="black"/>
                </a:solidFill>
                <a:latin typeface="Symbol" pitchFamily="18" charset="2"/>
              </a:rPr>
              <a:t></a:t>
            </a:r>
            <a:r>
              <a:rPr lang="en-US" sz="2400" b="1" i="1" dirty="0">
                <a:solidFill>
                  <a:prstClr val="black"/>
                </a:solidFill>
                <a:latin typeface="Arial Narrow" pitchFamily="34" charset="0"/>
              </a:rPr>
              <a:t>-toxin) in children in New Guinea</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caused by C</a:t>
            </a:r>
            <a:r>
              <a:rPr lang="tr-TR" sz="2400" b="1" i="1" dirty="0">
                <a:solidFill>
                  <a:prstClr val="black"/>
                </a:solidFill>
                <a:latin typeface="Arial Narrow" pitchFamily="34" charset="0"/>
              </a:rPr>
              <a:t>l</a:t>
            </a:r>
            <a:r>
              <a:rPr lang="en-US" sz="2400" b="1" i="1" dirty="0">
                <a:solidFill>
                  <a:prstClr val="black"/>
                </a:solidFill>
                <a:latin typeface="Arial Narrow" pitchFamily="34" charset="0"/>
              </a:rPr>
              <a:t>. </a:t>
            </a:r>
            <a:r>
              <a:rPr lang="tr-TR" sz="2400" b="1" i="1" dirty="0">
                <a:solidFill>
                  <a:prstClr val="black"/>
                </a:solidFill>
                <a:latin typeface="Arial Narrow" pitchFamily="34" charset="0"/>
              </a:rPr>
              <a:t>p</a:t>
            </a:r>
            <a:r>
              <a:rPr lang="en-US" sz="2400" b="1" i="1" dirty="0" err="1">
                <a:solidFill>
                  <a:prstClr val="black"/>
                </a:solidFill>
                <a:latin typeface="Arial Narrow" pitchFamily="34" charset="0"/>
              </a:rPr>
              <a:t>erfringens</a:t>
            </a:r>
            <a:r>
              <a:rPr lang="tr-TR" sz="2400" b="1" i="1" dirty="0">
                <a:solidFill>
                  <a:prstClr val="black"/>
                </a:solidFill>
                <a:latin typeface="Arial Narrow" pitchFamily="34" charset="0"/>
              </a:rPr>
              <a:t> </a:t>
            </a:r>
            <a:r>
              <a:rPr lang="en-US" sz="2400" b="1" i="1" dirty="0">
                <a:solidFill>
                  <a:prstClr val="black"/>
                </a:solidFill>
                <a:latin typeface="Arial Narrow" pitchFamily="34" charset="0"/>
              </a:rPr>
              <a:t>type C </a:t>
            </a:r>
            <a:endParaRPr lang="tr-TR" sz="2400" b="1" i="1" dirty="0">
              <a:solidFill>
                <a:prstClr val="black"/>
              </a:solidFill>
              <a:latin typeface="Arial Narrow" pitchFamily="34" charset="0"/>
            </a:endParaRPr>
          </a:p>
          <a:p>
            <a:r>
              <a:rPr lang="en-US" sz="2400" b="1" i="1" dirty="0" smtClean="0">
                <a:latin typeface="Arial Narrow" pitchFamily="34" charset="0"/>
              </a:rPr>
              <a:t>Subgroup </a:t>
            </a:r>
            <a:r>
              <a:rPr lang="en-US" sz="2400" b="1" i="1" dirty="0">
                <a:latin typeface="Arial Narrow" pitchFamily="34" charset="0"/>
              </a:rPr>
              <a:t>of C. </a:t>
            </a:r>
            <a:r>
              <a:rPr lang="en-US" sz="2400" b="1" i="1" dirty="0" err="1">
                <a:latin typeface="Arial Narrow" pitchFamily="34" charset="0"/>
              </a:rPr>
              <a:t>perfringens</a:t>
            </a:r>
            <a:r>
              <a:rPr lang="en-US" sz="2400" b="1" i="1" dirty="0">
                <a:latin typeface="Arial Narrow" pitchFamily="34" charset="0"/>
              </a:rPr>
              <a:t> type C that </a:t>
            </a:r>
            <a:r>
              <a:rPr lang="en-US" sz="2400" b="1" i="1" dirty="0" smtClean="0">
                <a:latin typeface="Arial Narrow" pitchFamily="34" charset="0"/>
              </a:rPr>
              <a:t>produces</a:t>
            </a:r>
            <a:r>
              <a:rPr lang="tr-TR" sz="2400" b="1" i="1" dirty="0" smtClean="0">
                <a:latin typeface="Arial Narrow" pitchFamily="34" charset="0"/>
              </a:rPr>
              <a:t> </a:t>
            </a:r>
            <a:r>
              <a:rPr lang="en-US" sz="2400" b="1" i="1" dirty="0" smtClean="0">
                <a:latin typeface="Arial Narrow" pitchFamily="34" charset="0"/>
              </a:rPr>
              <a:t>heat-resistant </a:t>
            </a:r>
            <a:r>
              <a:rPr lang="en-US" sz="2400" b="1" i="1" dirty="0">
                <a:latin typeface="Arial Narrow" pitchFamily="34" charset="0"/>
              </a:rPr>
              <a:t>spores is the cause of a </a:t>
            </a:r>
            <a:r>
              <a:rPr lang="en-US" sz="2400" b="1" i="1" dirty="0" smtClean="0">
                <a:latin typeface="Arial Narrow" pitchFamily="34" charset="0"/>
              </a:rPr>
              <a:t>disease</a:t>
            </a:r>
            <a:r>
              <a:rPr lang="tr-TR" sz="2400" b="1" i="1" dirty="0" smtClean="0">
                <a:latin typeface="Arial Narrow" pitchFamily="34" charset="0"/>
              </a:rPr>
              <a:t> </a:t>
            </a:r>
            <a:r>
              <a:rPr lang="en-US" sz="2400" b="1" i="1" dirty="0" smtClean="0">
                <a:latin typeface="Arial Narrow" pitchFamily="34" charset="0"/>
              </a:rPr>
              <a:t>that </a:t>
            </a:r>
            <a:r>
              <a:rPr lang="en-US" sz="2400" b="1" i="1" dirty="0">
                <a:latin typeface="Arial Narrow" pitchFamily="34" charset="0"/>
              </a:rPr>
              <a:t>affects New Guinea natives when they </a:t>
            </a:r>
            <a:r>
              <a:rPr lang="en-US" sz="2400" b="1" i="1" dirty="0" smtClean="0">
                <a:latin typeface="Arial Narrow" pitchFamily="34" charset="0"/>
              </a:rPr>
              <a:t>have</a:t>
            </a:r>
            <a:r>
              <a:rPr lang="tr-TR" sz="2400" b="1" i="1" dirty="0" smtClean="0">
                <a:latin typeface="Arial Narrow" pitchFamily="34" charset="0"/>
              </a:rPr>
              <a:t> </a:t>
            </a:r>
            <a:r>
              <a:rPr lang="en-US" sz="2400" b="1" i="1" dirty="0" smtClean="0">
                <a:latin typeface="Arial Narrow" pitchFamily="34" charset="0"/>
              </a:rPr>
              <a:t>pork </a:t>
            </a:r>
            <a:r>
              <a:rPr lang="en-US" sz="2400" b="1" i="1" dirty="0">
                <a:latin typeface="Arial Narrow" pitchFamily="34" charset="0"/>
              </a:rPr>
              <a:t>feasts. </a:t>
            </a:r>
            <a:endParaRPr lang="tr-TR" sz="2400" b="1" i="1" dirty="0" smtClean="0">
              <a:latin typeface="Arial Narrow" pitchFamily="34" charset="0"/>
            </a:endParaRPr>
          </a:p>
          <a:p>
            <a:r>
              <a:rPr lang="en-US" sz="2400" b="1" i="1" dirty="0" smtClean="0">
                <a:latin typeface="Arial Narrow" pitchFamily="34" charset="0"/>
              </a:rPr>
              <a:t>The </a:t>
            </a:r>
            <a:r>
              <a:rPr lang="en-US" sz="2400" b="1" i="1" dirty="0">
                <a:latin typeface="Arial Narrow" pitchFamily="34" charset="0"/>
              </a:rPr>
              <a:t>method of cooking the </a:t>
            </a:r>
            <a:r>
              <a:rPr lang="en-US" sz="2400" b="1" i="1" dirty="0" smtClean="0">
                <a:latin typeface="Arial Narrow" pitchFamily="34" charset="0"/>
              </a:rPr>
              <a:t>pork</a:t>
            </a:r>
            <a:r>
              <a:rPr lang="tr-TR" sz="2400" b="1" i="1" dirty="0" smtClean="0">
                <a:latin typeface="Arial Narrow" pitchFamily="34" charset="0"/>
              </a:rPr>
              <a:t>  </a:t>
            </a:r>
            <a:r>
              <a:rPr lang="en-US" sz="2400" b="1" i="1" dirty="0" smtClean="0">
                <a:latin typeface="Arial Narrow" pitchFamily="34" charset="0"/>
              </a:rPr>
              <a:t>allows </a:t>
            </a:r>
            <a:r>
              <a:rPr lang="en-US" sz="2400" b="1" i="1" dirty="0">
                <a:latin typeface="Arial Narrow" pitchFamily="34" charset="0"/>
              </a:rPr>
              <a:t>the clostridia to survive. </a:t>
            </a:r>
            <a:endParaRPr lang="tr-TR" sz="2400" b="1" i="1" dirty="0" smtClean="0">
              <a:latin typeface="Arial Narrow" pitchFamily="34" charset="0"/>
            </a:endParaRPr>
          </a:p>
          <a:p>
            <a:r>
              <a:rPr lang="en-US" sz="2400" b="1" i="1" dirty="0" smtClean="0">
                <a:latin typeface="Arial Narrow" pitchFamily="34" charset="0"/>
              </a:rPr>
              <a:t>When the</a:t>
            </a:r>
            <a:r>
              <a:rPr lang="tr-TR" sz="2400" b="1" i="1" dirty="0" smtClean="0">
                <a:latin typeface="Arial Narrow" pitchFamily="34" charset="0"/>
              </a:rPr>
              <a:t> </a:t>
            </a:r>
            <a:r>
              <a:rPr lang="en-US" sz="2400" b="1" i="1" dirty="0" smtClean="0">
                <a:latin typeface="Arial Narrow" pitchFamily="34" charset="0"/>
              </a:rPr>
              <a:t>contaminated </a:t>
            </a:r>
            <a:r>
              <a:rPr lang="en-US" sz="2400" b="1" i="1" dirty="0">
                <a:latin typeface="Arial Narrow" pitchFamily="34" charset="0"/>
              </a:rPr>
              <a:t>meat is eaten along with a </a:t>
            </a:r>
            <a:r>
              <a:rPr lang="en-US" sz="2400" b="1" i="1" dirty="0" smtClean="0">
                <a:latin typeface="Arial Narrow" pitchFamily="34" charset="0"/>
              </a:rPr>
              <a:t>sweet</a:t>
            </a:r>
            <a:r>
              <a:rPr lang="tr-TR" sz="2400" b="1" i="1" dirty="0" smtClean="0">
                <a:latin typeface="Arial Narrow" pitchFamily="34" charset="0"/>
              </a:rPr>
              <a:t> </a:t>
            </a:r>
            <a:r>
              <a:rPr lang="en-US" sz="2400" b="1" i="1" dirty="0" smtClean="0">
                <a:latin typeface="Arial Narrow" pitchFamily="34" charset="0"/>
              </a:rPr>
              <a:t>potato </a:t>
            </a:r>
            <a:r>
              <a:rPr lang="en-US" sz="2400" b="1" i="1" dirty="0">
                <a:latin typeface="Arial Narrow" pitchFamily="34" charset="0"/>
              </a:rPr>
              <a:t>vegetable that contains </a:t>
            </a:r>
            <a:r>
              <a:rPr lang="en-US" sz="2400" b="1" i="1" dirty="0" smtClean="0">
                <a:latin typeface="Arial Narrow" pitchFamily="34" charset="0"/>
              </a:rPr>
              <a:t>a</a:t>
            </a:r>
            <a:r>
              <a:rPr lang="tr-TR" sz="2400" b="1" i="1" dirty="0" smtClean="0">
                <a:latin typeface="Arial Narrow" pitchFamily="34" charset="0"/>
              </a:rPr>
              <a:t> </a:t>
            </a:r>
            <a:r>
              <a:rPr lang="en-US" sz="2400" b="1" i="1" dirty="0" smtClean="0">
                <a:latin typeface="Arial Narrow" pitchFamily="34" charset="0"/>
              </a:rPr>
              <a:t>proteinase</a:t>
            </a:r>
            <a:r>
              <a:rPr lang="tr-TR" sz="2400" b="1" i="1" dirty="0" smtClean="0">
                <a:latin typeface="Arial Narrow" pitchFamily="34" charset="0"/>
              </a:rPr>
              <a:t> </a:t>
            </a:r>
            <a:r>
              <a:rPr lang="en-US" sz="2400" b="1" i="1" dirty="0" smtClean="0">
                <a:latin typeface="Arial Narrow" pitchFamily="34" charset="0"/>
              </a:rPr>
              <a:t>inhibitor</a:t>
            </a:r>
            <a:r>
              <a:rPr lang="en-US" sz="2400" b="1" i="1" dirty="0">
                <a:latin typeface="Arial Narrow" pitchFamily="34" charset="0"/>
              </a:rPr>
              <a:t>, a toxin (the β-toxin) is able to act </a:t>
            </a:r>
            <a:r>
              <a:rPr lang="en-US" sz="2400" b="1" i="1" dirty="0" smtClean="0">
                <a:latin typeface="Arial Narrow" pitchFamily="34" charset="0"/>
              </a:rPr>
              <a:t>on</a:t>
            </a:r>
            <a:r>
              <a:rPr lang="tr-TR" sz="2400" b="1" i="1" dirty="0" smtClean="0">
                <a:latin typeface="Arial Narrow" pitchFamily="34" charset="0"/>
              </a:rPr>
              <a:t> </a:t>
            </a:r>
            <a:r>
              <a:rPr lang="en-US" sz="2400" b="1" i="1" dirty="0" smtClean="0">
                <a:latin typeface="Arial Narrow" pitchFamily="34" charset="0"/>
              </a:rPr>
              <a:t>the </a:t>
            </a:r>
            <a:r>
              <a:rPr lang="en-US" sz="2400" b="1" i="1" dirty="0">
                <a:latin typeface="Arial Narrow" pitchFamily="34" charset="0"/>
              </a:rPr>
              <a:t>small intestine to produce a </a:t>
            </a:r>
            <a:r>
              <a:rPr lang="en-US" sz="2400" b="1" i="1" dirty="0" smtClean="0">
                <a:latin typeface="Arial Narrow" pitchFamily="34" charset="0"/>
              </a:rPr>
              <a:t>necrotizing</a:t>
            </a:r>
            <a:r>
              <a:rPr lang="tr-TR" sz="2400" b="1" i="1" dirty="0" smtClean="0">
                <a:latin typeface="Arial Narrow" pitchFamily="34" charset="0"/>
              </a:rPr>
              <a:t> </a:t>
            </a:r>
            <a:r>
              <a:rPr lang="en-US" sz="2400" b="1" i="1" dirty="0" smtClean="0">
                <a:latin typeface="Arial Narrow" pitchFamily="34" charset="0"/>
              </a:rPr>
              <a:t>enteritis</a:t>
            </a:r>
            <a:r>
              <a:rPr lang="en-US" sz="2400" b="1" i="1" dirty="0">
                <a:latin typeface="Arial Narrow" pitchFamily="34" charset="0"/>
              </a:rPr>
              <a:t>. </a:t>
            </a:r>
            <a:endParaRPr lang="tr-TR" sz="2400" b="1" i="1" dirty="0" smtClean="0">
              <a:latin typeface="Arial Narrow" pitchFamily="34" charset="0"/>
            </a:endParaRPr>
          </a:p>
        </p:txBody>
      </p:sp>
      <p:sp>
        <p:nvSpPr>
          <p:cNvPr id="4" name="İçerik Yer Tutucusu 3"/>
          <p:cNvSpPr>
            <a:spLocks noGrp="1"/>
          </p:cNvSpPr>
          <p:nvPr>
            <p:ph sz="quarter" idx="13"/>
          </p:nvPr>
        </p:nvSpPr>
        <p:spPr>
          <a:xfrm>
            <a:off x="4716016" y="1920085"/>
            <a:ext cx="4320480" cy="4434840"/>
          </a:xfrm>
        </p:spPr>
        <p:txBody>
          <a:bodyPr>
            <a:normAutofit fontScale="85000" lnSpcReduction="20000"/>
          </a:bodyPr>
          <a:lstStyle/>
          <a:p>
            <a:pPr>
              <a:buFont typeface="Wingdings" pitchFamily="2" charset="2"/>
              <a:buChar char="Ø"/>
            </a:pPr>
            <a:r>
              <a:rPr lang="tr-TR" b="1" i="1" dirty="0" err="1">
                <a:solidFill>
                  <a:srgbClr val="000000"/>
                </a:solidFill>
                <a:latin typeface="Arial Narrow" pitchFamily="34" charset="0"/>
              </a:rPr>
              <a:t>Clinic</a:t>
            </a:r>
            <a:r>
              <a:rPr lang="tr-TR" b="1" i="1" dirty="0">
                <a:solidFill>
                  <a:srgbClr val="000000"/>
                </a:solidFill>
                <a:latin typeface="Arial Narrow" pitchFamily="34" charset="0"/>
              </a:rPr>
              <a:t>:</a:t>
            </a:r>
          </a:p>
          <a:p>
            <a:pPr lvl="1">
              <a:buFont typeface="Wingdings" pitchFamily="2" charset="2"/>
              <a:buChar char="Ø"/>
            </a:pPr>
            <a:r>
              <a:rPr lang="en-US" sz="2200" b="1" i="1" dirty="0">
                <a:solidFill>
                  <a:srgbClr val="000000"/>
                </a:solidFill>
                <a:latin typeface="Arial Narrow" pitchFamily="34" charset="0"/>
              </a:rPr>
              <a:t>Abdominal pain, </a:t>
            </a:r>
            <a:endParaRPr lang="tr-TR" sz="2200" b="1" i="1" dirty="0">
              <a:solidFill>
                <a:srgbClr val="000000"/>
              </a:solidFill>
              <a:latin typeface="Arial Narrow" pitchFamily="34" charset="0"/>
            </a:endParaRPr>
          </a:p>
          <a:p>
            <a:pPr lvl="1">
              <a:buFont typeface="Wingdings" pitchFamily="2" charset="2"/>
              <a:buChar char="Ø"/>
            </a:pPr>
            <a:r>
              <a:rPr lang="en-US" sz="2200" b="1" i="1" dirty="0">
                <a:solidFill>
                  <a:srgbClr val="000000"/>
                </a:solidFill>
                <a:latin typeface="Arial Narrow" pitchFamily="34" charset="0"/>
              </a:rPr>
              <a:t>bloody diarrhea, </a:t>
            </a:r>
            <a:endParaRPr lang="tr-TR" sz="2200" b="1" i="1" dirty="0">
              <a:solidFill>
                <a:srgbClr val="000000"/>
              </a:solidFill>
              <a:latin typeface="Arial Narrow" pitchFamily="34" charset="0"/>
            </a:endParaRPr>
          </a:p>
          <a:p>
            <a:pPr lvl="1">
              <a:buFont typeface="Wingdings" pitchFamily="2" charset="2"/>
              <a:buChar char="Ø"/>
            </a:pPr>
            <a:r>
              <a:rPr lang="en-US" sz="2200" b="1" i="1" dirty="0">
                <a:solidFill>
                  <a:srgbClr val="000000"/>
                </a:solidFill>
                <a:latin typeface="Arial Narrow" pitchFamily="34" charset="0"/>
              </a:rPr>
              <a:t>shock, </a:t>
            </a:r>
            <a:endParaRPr lang="tr-TR" sz="2200" b="1" i="1" dirty="0">
              <a:solidFill>
                <a:srgbClr val="000000"/>
              </a:solidFill>
              <a:latin typeface="Arial Narrow" pitchFamily="34" charset="0"/>
            </a:endParaRPr>
          </a:p>
          <a:p>
            <a:pPr lvl="1">
              <a:buFont typeface="Wingdings" pitchFamily="2" charset="2"/>
              <a:buChar char="Ø"/>
            </a:pPr>
            <a:r>
              <a:rPr lang="tr-TR" sz="2200" b="1" i="1" dirty="0" err="1">
                <a:solidFill>
                  <a:srgbClr val="000000"/>
                </a:solidFill>
                <a:latin typeface="Arial Narrow" pitchFamily="34" charset="0"/>
              </a:rPr>
              <a:t>peritonitis</a:t>
            </a:r>
            <a:endParaRPr lang="tr-TR" sz="2200" b="1" i="1" dirty="0">
              <a:solidFill>
                <a:srgbClr val="000000"/>
              </a:solidFill>
              <a:latin typeface="Arial Narrow" pitchFamily="34" charset="0"/>
            </a:endParaRPr>
          </a:p>
          <a:p>
            <a:pPr>
              <a:buFont typeface="Wingdings" pitchFamily="2" charset="2"/>
              <a:buChar char="Ø"/>
            </a:pPr>
            <a:r>
              <a:rPr lang="en-US" sz="2400" b="1" i="1" dirty="0">
                <a:latin typeface="Arial Narrow" pitchFamily="34" charset="0"/>
              </a:rPr>
              <a:t>A successful vaccination </a:t>
            </a:r>
            <a:r>
              <a:rPr lang="en-US" sz="2400" b="1" i="1" dirty="0" err="1">
                <a:latin typeface="Arial Narrow" pitchFamily="34" charset="0"/>
              </a:rPr>
              <a:t>programme</a:t>
            </a:r>
            <a:r>
              <a:rPr lang="tr-TR" sz="2400" b="1" i="1" dirty="0">
                <a:latin typeface="Arial Narrow" pitchFamily="34" charset="0"/>
              </a:rPr>
              <a:t> </a:t>
            </a:r>
            <a:r>
              <a:rPr lang="en-US" sz="2400" b="1" i="1" dirty="0">
                <a:latin typeface="Arial Narrow" pitchFamily="34" charset="0"/>
              </a:rPr>
              <a:t>has reduced the incidence of </a:t>
            </a:r>
            <a:r>
              <a:rPr lang="en-US" sz="2400" b="1" i="1" dirty="0" err="1">
                <a:latin typeface="Arial Narrow" pitchFamily="34" charset="0"/>
              </a:rPr>
              <a:t>pigbel</a:t>
            </a:r>
            <a:r>
              <a:rPr lang="en-US" sz="2400" b="1" i="1" dirty="0">
                <a:latin typeface="Arial Narrow" pitchFamily="34" charset="0"/>
              </a:rPr>
              <a:t> dramatically</a:t>
            </a:r>
            <a:endParaRPr lang="tr-TR" sz="2400" b="1" i="1" dirty="0">
              <a:solidFill>
                <a:prstClr val="black"/>
              </a:solidFill>
              <a:latin typeface="Arial Narrow" pitchFamily="34" charset="0"/>
            </a:endParaRPr>
          </a:p>
          <a:p>
            <a:pPr>
              <a:buFont typeface="Wingdings" pitchFamily="2" charset="2"/>
              <a:buChar char="Ø"/>
            </a:pPr>
            <a:r>
              <a:rPr lang="tr-TR" sz="2400" b="1" i="1" dirty="0" err="1">
                <a:solidFill>
                  <a:srgbClr val="000000"/>
                </a:solidFill>
                <a:latin typeface="Arial Narrow" pitchFamily="34" charset="0"/>
              </a:rPr>
              <a:t>Mortality</a:t>
            </a:r>
            <a:r>
              <a:rPr lang="tr-TR" sz="2400" b="1" i="1" dirty="0">
                <a:solidFill>
                  <a:srgbClr val="000000"/>
                </a:solidFill>
                <a:latin typeface="Arial Narrow" pitchFamily="34" charset="0"/>
              </a:rPr>
              <a:t>: 50%</a:t>
            </a:r>
          </a:p>
          <a:p>
            <a:pPr marL="0" indent="0">
              <a:buNone/>
            </a:pPr>
            <a:r>
              <a:rPr lang="tr-TR" sz="3200" b="1" i="1" dirty="0" err="1" smtClean="0">
                <a:solidFill>
                  <a:srgbClr val="FF0000"/>
                </a:solidFill>
                <a:latin typeface="Arial Narrow" pitchFamily="34" charset="0"/>
              </a:rPr>
              <a:t>Who</a:t>
            </a:r>
            <a:r>
              <a:rPr lang="tr-TR" sz="3200" b="1" i="1" dirty="0" smtClean="0">
                <a:solidFill>
                  <a:srgbClr val="FF0000"/>
                </a:solidFill>
                <a:latin typeface="Arial Narrow" pitchFamily="34" charset="0"/>
              </a:rPr>
              <a:t> </a:t>
            </a:r>
            <a:r>
              <a:rPr lang="tr-TR" sz="3200" b="1" i="1" dirty="0">
                <a:solidFill>
                  <a:srgbClr val="FF0000"/>
                </a:solidFill>
                <a:latin typeface="Arial Narrow" pitchFamily="34" charset="0"/>
              </a:rPr>
              <a:t>is at risk?</a:t>
            </a:r>
          </a:p>
          <a:p>
            <a:pPr>
              <a:buFont typeface="Wingdings" pitchFamily="2" charset="2"/>
              <a:buChar char="Ø"/>
            </a:pPr>
            <a:r>
              <a:rPr lang="tr-TR" sz="2400" b="1" i="1" dirty="0">
                <a:solidFill>
                  <a:srgbClr val="0070C0"/>
                </a:solidFill>
                <a:latin typeface="Arial Narrow" pitchFamily="34" charset="0"/>
              </a:rPr>
              <a:t>People </a:t>
            </a:r>
            <a:r>
              <a:rPr lang="tr-TR" sz="2400" b="1" i="1" dirty="0" err="1">
                <a:solidFill>
                  <a:srgbClr val="0070C0"/>
                </a:solidFill>
                <a:latin typeface="Arial Narrow" pitchFamily="34" charset="0"/>
              </a:rPr>
              <a:t>who</a:t>
            </a:r>
            <a:r>
              <a:rPr lang="tr-TR" sz="2400" b="1" i="1" dirty="0">
                <a:solidFill>
                  <a:srgbClr val="0070C0"/>
                </a:solidFill>
                <a:latin typeface="Arial Narrow" pitchFamily="34" charset="0"/>
              </a:rPr>
              <a:t> </a:t>
            </a:r>
            <a:r>
              <a:rPr lang="tr-TR" sz="2400" b="1" i="1" dirty="0" err="1">
                <a:solidFill>
                  <a:srgbClr val="0070C0"/>
                </a:solidFill>
                <a:latin typeface="Arial Narrow" pitchFamily="34" charset="0"/>
              </a:rPr>
              <a:t>ingest</a:t>
            </a:r>
            <a:r>
              <a:rPr lang="tr-TR" sz="2400" b="1" i="1" dirty="0">
                <a:solidFill>
                  <a:srgbClr val="0070C0"/>
                </a:solidFill>
                <a:latin typeface="Arial Narrow" pitchFamily="34" charset="0"/>
              </a:rPr>
              <a:t> </a:t>
            </a:r>
            <a:r>
              <a:rPr lang="tr-TR" sz="2400" b="1" i="1" dirty="0" err="1">
                <a:solidFill>
                  <a:srgbClr val="0070C0"/>
                </a:solidFill>
                <a:latin typeface="Arial Narrow" pitchFamily="34" charset="0"/>
              </a:rPr>
              <a:t>contaminated</a:t>
            </a:r>
            <a:r>
              <a:rPr lang="tr-TR" sz="2400" b="1" i="1" dirty="0">
                <a:solidFill>
                  <a:srgbClr val="0070C0"/>
                </a:solidFill>
                <a:latin typeface="Arial Narrow" pitchFamily="34" charset="0"/>
              </a:rPr>
              <a:t> </a:t>
            </a:r>
            <a:r>
              <a:rPr lang="tr-TR" sz="2400" b="1" i="1" dirty="0" err="1">
                <a:solidFill>
                  <a:srgbClr val="0070C0"/>
                </a:solidFill>
                <a:latin typeface="Arial Narrow" pitchFamily="34" charset="0"/>
              </a:rPr>
              <a:t>meat</a:t>
            </a:r>
            <a:r>
              <a:rPr lang="tr-TR" sz="2400" b="1" i="1" dirty="0">
                <a:solidFill>
                  <a:srgbClr val="0070C0"/>
                </a:solidFill>
                <a:latin typeface="Arial Narrow" pitchFamily="34" charset="0"/>
              </a:rPr>
              <a:t> </a:t>
            </a:r>
            <a:r>
              <a:rPr lang="tr-TR" sz="2400" b="1" i="1" dirty="0" err="1">
                <a:solidFill>
                  <a:srgbClr val="0070C0"/>
                </a:solidFill>
                <a:latin typeface="Arial Narrow" pitchFamily="34" charset="0"/>
              </a:rPr>
              <a:t>products</a:t>
            </a:r>
            <a:r>
              <a:rPr lang="tr-TR" sz="2400" b="1" i="1" dirty="0">
                <a:solidFill>
                  <a:srgbClr val="0070C0"/>
                </a:solidFill>
                <a:latin typeface="Arial Narrow" pitchFamily="34" charset="0"/>
              </a:rPr>
              <a:t> </a:t>
            </a:r>
            <a:r>
              <a:rPr lang="tr-TR" sz="2400" b="1" i="1" dirty="0">
                <a:solidFill>
                  <a:srgbClr val="000000"/>
                </a:solidFill>
                <a:latin typeface="Arial Narrow" pitchFamily="34" charset="0"/>
              </a:rPr>
              <a:t>(</a:t>
            </a:r>
            <a:r>
              <a:rPr lang="tr-TR" sz="2400" b="1" i="1" dirty="0" err="1">
                <a:solidFill>
                  <a:srgbClr val="000000"/>
                </a:solidFill>
                <a:latin typeface="Arial Narrow" pitchFamily="34" charset="0"/>
              </a:rPr>
              <a:t>without</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proper</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refrigeration</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or</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reheating</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to</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inactivate</a:t>
            </a:r>
            <a:r>
              <a:rPr lang="tr-TR" sz="2400" b="1" i="1" dirty="0">
                <a:solidFill>
                  <a:srgbClr val="000000"/>
                </a:solidFill>
                <a:latin typeface="Arial Narrow" pitchFamily="34" charset="0"/>
              </a:rPr>
              <a:t> </a:t>
            </a:r>
            <a:r>
              <a:rPr lang="tr-TR" sz="2400" b="1" i="1" dirty="0" err="1" smtClean="0">
                <a:solidFill>
                  <a:srgbClr val="000000"/>
                </a:solidFill>
                <a:latin typeface="Arial Narrow" pitchFamily="34" charset="0"/>
              </a:rPr>
              <a:t>endotoxin</a:t>
            </a:r>
            <a:r>
              <a:rPr lang="tr-TR" sz="2400" b="1" i="1" dirty="0" smtClean="0">
                <a:solidFill>
                  <a:srgbClr val="000000"/>
                </a:solidFill>
                <a:latin typeface="Arial Narrow" pitchFamily="34" charset="0"/>
              </a:rPr>
              <a:t>)</a:t>
            </a:r>
          </a:p>
          <a:p>
            <a:pPr>
              <a:buFont typeface="Wingdings" pitchFamily="2" charset="2"/>
              <a:buChar char="Ø"/>
            </a:pPr>
            <a:r>
              <a:rPr lang="tr-TR" sz="2400" b="1" i="1" dirty="0" err="1" smtClean="0">
                <a:solidFill>
                  <a:srgbClr val="0070C0"/>
                </a:solidFill>
                <a:latin typeface="Arial Narrow" pitchFamily="34" charset="0"/>
              </a:rPr>
              <a:t>Surgical</a:t>
            </a:r>
            <a:r>
              <a:rPr lang="tr-TR" sz="2400" b="1" i="1" dirty="0" smtClean="0">
                <a:solidFill>
                  <a:srgbClr val="0070C0"/>
                </a:solidFill>
                <a:latin typeface="Arial Narrow" pitchFamily="34" charset="0"/>
              </a:rPr>
              <a:t> </a:t>
            </a:r>
            <a:r>
              <a:rPr lang="tr-TR" sz="2400" b="1" i="1" dirty="0" err="1">
                <a:solidFill>
                  <a:srgbClr val="0070C0"/>
                </a:solidFill>
                <a:latin typeface="Arial Narrow" pitchFamily="34" charset="0"/>
              </a:rPr>
              <a:t>patients</a:t>
            </a:r>
            <a:r>
              <a:rPr lang="tr-TR" sz="2400" b="1" i="1" dirty="0">
                <a:solidFill>
                  <a:srgbClr val="0070C0"/>
                </a:solidFill>
                <a:latin typeface="Arial Narrow" pitchFamily="34" charset="0"/>
              </a:rPr>
              <a:t>; </a:t>
            </a:r>
            <a:r>
              <a:rPr lang="tr-TR" sz="2400" b="1" i="1" dirty="0" err="1">
                <a:solidFill>
                  <a:srgbClr val="000000"/>
                </a:solidFill>
                <a:latin typeface="Arial Narrow" pitchFamily="34" charset="0"/>
              </a:rPr>
              <a:t>patient</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after</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trauma</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with</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soil</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contamination</a:t>
            </a:r>
            <a:r>
              <a:rPr lang="tr-TR" sz="2400" b="1" i="1" dirty="0">
                <a:solidFill>
                  <a:srgbClr val="000000"/>
                </a:solidFill>
                <a:latin typeface="Arial Narrow" pitchFamily="34" charset="0"/>
              </a:rPr>
              <a:t>.</a:t>
            </a:r>
          </a:p>
          <a:p>
            <a:endParaRPr lang="tr-TR" dirty="0"/>
          </a:p>
        </p:txBody>
      </p:sp>
    </p:spTree>
    <p:extLst>
      <p:ext uri="{BB962C8B-B14F-4D97-AF65-F5344CB8AC3E}">
        <p14:creationId xmlns:p14="http://schemas.microsoft.com/office/powerpoint/2010/main" val="1940641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pPr algn="ctr"/>
            <a:r>
              <a:rPr lang="tr-TR" sz="5400" b="1" i="1" dirty="0" err="1">
                <a:solidFill>
                  <a:srgbClr val="C00000"/>
                </a:solidFill>
                <a:latin typeface="Arial Narrow" pitchFamily="34" charset="0"/>
              </a:rPr>
              <a:t>Resistance</a:t>
            </a:r>
            <a:endParaRPr lang="tr-TR" i="1" dirty="0">
              <a:solidFill>
                <a:srgbClr val="C00000"/>
              </a:solidFill>
              <a:latin typeface="Arial Narrow" pitchFamily="34" charset="0"/>
            </a:endParaRPr>
          </a:p>
        </p:txBody>
      </p:sp>
      <p:sp>
        <p:nvSpPr>
          <p:cNvPr id="6" name="İçerik Yer Tutucusu 5"/>
          <p:cNvSpPr>
            <a:spLocks noGrp="1"/>
          </p:cNvSpPr>
          <p:nvPr>
            <p:ph sz="half" idx="2"/>
          </p:nvPr>
        </p:nvSpPr>
        <p:spPr>
          <a:xfrm>
            <a:off x="457200" y="2090504"/>
            <a:ext cx="4038600" cy="4434840"/>
          </a:xfrm>
        </p:spPr>
        <p:txBody>
          <a:bodyPr>
            <a:normAutofit/>
          </a:bodyPr>
          <a:lstStyle/>
          <a:p>
            <a:pPr>
              <a:buFont typeface="Wingdings" pitchFamily="2" charset="2"/>
              <a:buChar char="Ø"/>
            </a:pPr>
            <a:r>
              <a:rPr lang="en-US" sz="2800" b="1" i="1" dirty="0">
                <a:latin typeface="Arial Narrow" pitchFamily="34" charset="0"/>
              </a:rPr>
              <a:t>Vegetative bacteria is killed like other </a:t>
            </a:r>
            <a:r>
              <a:rPr lang="en-US" sz="2800" b="1" i="1" dirty="0" smtClean="0">
                <a:latin typeface="Arial Narrow" pitchFamily="34" charset="0"/>
              </a:rPr>
              <a:t>bacteria</a:t>
            </a:r>
            <a:endParaRPr lang="tr-TR" sz="2800" b="1" i="1" dirty="0" smtClean="0">
              <a:latin typeface="Arial Narrow" pitchFamily="34" charset="0"/>
            </a:endParaRPr>
          </a:p>
          <a:p>
            <a:pPr>
              <a:buFont typeface="Wingdings" pitchFamily="2" charset="2"/>
              <a:buChar char="Ø"/>
            </a:pPr>
            <a:r>
              <a:rPr lang="tr-TR" sz="2800" b="1" i="1" dirty="0" smtClean="0">
                <a:latin typeface="Arial Narrow" pitchFamily="34" charset="0"/>
              </a:rPr>
              <a:t>Cl. </a:t>
            </a:r>
            <a:r>
              <a:rPr lang="tr-TR" sz="2800" b="1" i="1" dirty="0" err="1" smtClean="0">
                <a:latin typeface="Arial Narrow" pitchFamily="34" charset="0"/>
              </a:rPr>
              <a:t>perfringens</a:t>
            </a:r>
            <a:r>
              <a:rPr lang="tr-TR" sz="2800" b="1" i="1" dirty="0" smtClean="0">
                <a:latin typeface="Arial Narrow" pitchFamily="34" charset="0"/>
              </a:rPr>
              <a:t> </a:t>
            </a:r>
            <a:r>
              <a:rPr lang="tr-TR" sz="2800" b="1" i="1" dirty="0" err="1">
                <a:latin typeface="Arial Narrow" pitchFamily="34" charset="0"/>
              </a:rPr>
              <a:t>destroyed</a:t>
            </a:r>
            <a:r>
              <a:rPr lang="tr-TR" sz="2800" b="1" i="1" dirty="0">
                <a:latin typeface="Arial Narrow" pitchFamily="34" charset="0"/>
              </a:rPr>
              <a:t> </a:t>
            </a:r>
            <a:r>
              <a:rPr lang="tr-TR" sz="2800" b="1" i="1" dirty="0" err="1">
                <a:latin typeface="Arial Narrow" pitchFamily="34" charset="0"/>
              </a:rPr>
              <a:t>by</a:t>
            </a:r>
            <a:r>
              <a:rPr lang="tr-TR" sz="2800" b="1" i="1" dirty="0">
                <a:latin typeface="Arial Narrow" pitchFamily="34" charset="0"/>
              </a:rPr>
              <a:t> </a:t>
            </a:r>
            <a:r>
              <a:rPr lang="tr-TR" sz="2800" b="1" i="1" dirty="0" err="1" smtClean="0">
                <a:latin typeface="Arial Narrow" pitchFamily="34" charset="0"/>
              </a:rPr>
              <a:t>boiling</a:t>
            </a:r>
            <a:endParaRPr lang="tr-TR" sz="2800" b="1" i="1" dirty="0" smtClean="0">
              <a:latin typeface="Arial Narrow" pitchFamily="34" charset="0"/>
            </a:endParaRPr>
          </a:p>
          <a:p>
            <a:pPr>
              <a:buFont typeface="Wingdings" pitchFamily="2" charset="2"/>
              <a:buChar char="Ø"/>
            </a:pPr>
            <a:r>
              <a:rPr lang="en-US" sz="2800" b="1" i="1" dirty="0">
                <a:latin typeface="Arial Narrow" pitchFamily="34" charset="0"/>
              </a:rPr>
              <a:t>All spores are killed at 121</a:t>
            </a:r>
            <a:r>
              <a:rPr lang="tr-TR" sz="2800" b="1" i="1" baseline="30000" dirty="0">
                <a:latin typeface="Arial Narrow" pitchFamily="34" charset="0"/>
              </a:rPr>
              <a:t>0 </a:t>
            </a:r>
            <a:r>
              <a:rPr lang="tr-TR" sz="2800" b="1" i="1" dirty="0">
                <a:latin typeface="Arial Narrow" pitchFamily="34" charset="0"/>
              </a:rPr>
              <a:t> C</a:t>
            </a:r>
            <a:r>
              <a:rPr lang="en-US" sz="2800" b="1" i="1" dirty="0">
                <a:latin typeface="Arial Narrow" pitchFamily="34" charset="0"/>
              </a:rPr>
              <a:t> in 20 minutes</a:t>
            </a:r>
            <a:endParaRPr lang="tr-TR" sz="2800" b="1" i="1" dirty="0">
              <a:latin typeface="Arial Narrow" pitchFamily="34" charset="0"/>
            </a:endParaRPr>
          </a:p>
          <a:p>
            <a:pPr lvl="1">
              <a:buFont typeface="Wingdings" pitchFamily="2" charset="2"/>
              <a:buChar char="Ø"/>
            </a:pPr>
            <a:r>
              <a:rPr lang="en-US" b="1" i="1" dirty="0" err="1" smtClean="0">
                <a:latin typeface="Arial Narrow" pitchFamily="34" charset="0"/>
              </a:rPr>
              <a:t>Cl</a:t>
            </a:r>
            <a:r>
              <a:rPr lang="tr-TR" b="1" i="1" dirty="0" smtClean="0">
                <a:latin typeface="Arial Narrow" pitchFamily="34" charset="0"/>
              </a:rPr>
              <a:t>.</a:t>
            </a:r>
            <a:r>
              <a:rPr lang="en-US" b="1" i="1" dirty="0" smtClean="0">
                <a:latin typeface="Arial Narrow" pitchFamily="34" charset="0"/>
              </a:rPr>
              <a:t> </a:t>
            </a:r>
            <a:r>
              <a:rPr lang="en-US" b="1" i="1" dirty="0" err="1">
                <a:latin typeface="Arial Narrow" pitchFamily="34" charset="0"/>
              </a:rPr>
              <a:t>botulinum</a:t>
            </a:r>
            <a:r>
              <a:rPr lang="en-US" b="1" i="1" dirty="0">
                <a:latin typeface="Arial Narrow" pitchFamily="34" charset="0"/>
              </a:rPr>
              <a:t> not killed even at </a:t>
            </a:r>
            <a:r>
              <a:rPr lang="en-US" b="1" i="1" dirty="0" smtClean="0">
                <a:latin typeface="Arial Narrow" pitchFamily="34" charset="0"/>
              </a:rPr>
              <a:t>105</a:t>
            </a:r>
            <a:r>
              <a:rPr lang="en-US" b="1" i="1" baseline="30000" dirty="0">
                <a:latin typeface="Arial Narrow" pitchFamily="34" charset="0"/>
              </a:rPr>
              <a:t>0</a:t>
            </a:r>
            <a:r>
              <a:rPr lang="en-US" b="1" i="1" dirty="0" smtClean="0">
                <a:latin typeface="Arial Narrow" pitchFamily="34" charset="0"/>
              </a:rPr>
              <a:t> </a:t>
            </a:r>
            <a:r>
              <a:rPr lang="tr-TR" b="1" i="1" dirty="0" smtClean="0">
                <a:latin typeface="Arial Narrow" pitchFamily="34" charset="0"/>
              </a:rPr>
              <a:t>C</a:t>
            </a:r>
            <a:r>
              <a:rPr lang="en-US" b="1" i="1" dirty="0" smtClean="0">
                <a:latin typeface="Arial Narrow" pitchFamily="34" charset="0"/>
              </a:rPr>
              <a:t> for</a:t>
            </a:r>
            <a:r>
              <a:rPr lang="tr-TR" b="1" i="1" dirty="0" smtClean="0">
                <a:latin typeface="Arial Narrow" pitchFamily="34" charset="0"/>
              </a:rPr>
              <a:t> </a:t>
            </a:r>
            <a:r>
              <a:rPr lang="tr-TR" b="1" i="1" dirty="0" err="1" smtClean="0">
                <a:latin typeface="Arial Narrow" pitchFamily="34" charset="0"/>
              </a:rPr>
              <a:t>less</a:t>
            </a:r>
            <a:r>
              <a:rPr lang="tr-TR" b="1" i="1" dirty="0" smtClean="0">
                <a:latin typeface="Arial Narrow" pitchFamily="34" charset="0"/>
              </a:rPr>
              <a:t> </a:t>
            </a:r>
            <a:r>
              <a:rPr lang="tr-TR" b="1" i="1" dirty="0" err="1">
                <a:latin typeface="Arial Narrow" pitchFamily="34" charset="0"/>
              </a:rPr>
              <a:t>than</a:t>
            </a:r>
            <a:r>
              <a:rPr lang="tr-TR" b="1" i="1" dirty="0">
                <a:latin typeface="Arial Narrow" pitchFamily="34" charset="0"/>
              </a:rPr>
              <a:t> 100 </a:t>
            </a:r>
            <a:r>
              <a:rPr lang="tr-TR" b="1" i="1" dirty="0" err="1" smtClean="0">
                <a:latin typeface="Arial Narrow" pitchFamily="34" charset="0"/>
              </a:rPr>
              <a:t>minutes</a:t>
            </a:r>
            <a:endParaRPr lang="tr-TR" b="1" i="1" dirty="0">
              <a:latin typeface="Arial Narrow" pitchFamily="34" charset="0"/>
            </a:endParaRPr>
          </a:p>
        </p:txBody>
      </p:sp>
      <p:sp>
        <p:nvSpPr>
          <p:cNvPr id="7" name="İçerik Yer Tutucusu 6"/>
          <p:cNvSpPr>
            <a:spLocks noGrp="1"/>
          </p:cNvSpPr>
          <p:nvPr>
            <p:ph sz="quarter" idx="13"/>
          </p:nvPr>
        </p:nvSpPr>
        <p:spPr>
          <a:xfrm>
            <a:off x="4648200" y="2090504"/>
            <a:ext cx="4244280" cy="4434840"/>
          </a:xfrm>
        </p:spPr>
        <p:txBody>
          <a:bodyPr>
            <a:normAutofit/>
          </a:bodyPr>
          <a:lstStyle/>
          <a:p>
            <a:pPr>
              <a:buFont typeface="Wingdings" pitchFamily="2" charset="2"/>
              <a:buChar char="Ø"/>
            </a:pPr>
            <a:r>
              <a:rPr lang="tr-TR" sz="2400" b="1" i="1" dirty="0" err="1" smtClean="0">
                <a:latin typeface="Arial Narrow" pitchFamily="34" charset="0"/>
              </a:rPr>
              <a:t>Halogens</a:t>
            </a:r>
            <a:r>
              <a:rPr lang="tr-TR" sz="2400" b="1" i="1" dirty="0" smtClean="0">
                <a:latin typeface="Arial Narrow" pitchFamily="34" charset="0"/>
              </a:rPr>
              <a:t> </a:t>
            </a:r>
            <a:r>
              <a:rPr lang="tr-TR" sz="2400" b="1" i="1" dirty="0">
                <a:latin typeface="Arial Narrow" pitchFamily="34" charset="0"/>
              </a:rPr>
              <a:t>, </a:t>
            </a:r>
            <a:r>
              <a:rPr lang="tr-TR" sz="2400" b="1" i="1" dirty="0" err="1">
                <a:latin typeface="Arial Narrow" pitchFamily="34" charset="0"/>
              </a:rPr>
              <a:t>Glutaraldehyde</a:t>
            </a:r>
            <a:r>
              <a:rPr lang="tr-TR" sz="2400" b="1" i="1" dirty="0">
                <a:latin typeface="Arial Narrow" pitchFamily="34" charset="0"/>
              </a:rPr>
              <a:t> </a:t>
            </a:r>
            <a:r>
              <a:rPr lang="tr-TR" sz="2400" b="1" i="1" dirty="0" err="1">
                <a:latin typeface="Arial Narrow" pitchFamily="34" charset="0"/>
              </a:rPr>
              <a:t>are</a:t>
            </a:r>
            <a:r>
              <a:rPr lang="tr-TR" sz="2400" b="1" i="1" dirty="0">
                <a:latin typeface="Arial Narrow" pitchFamily="34" charset="0"/>
              </a:rPr>
              <a:t> </a:t>
            </a:r>
            <a:r>
              <a:rPr lang="tr-TR" sz="2400" b="1" i="1" dirty="0" err="1">
                <a:latin typeface="Arial Narrow" pitchFamily="34" charset="0"/>
              </a:rPr>
              <a:t>effective</a:t>
            </a:r>
            <a:r>
              <a:rPr lang="tr-TR" sz="2400" b="1" i="1" dirty="0">
                <a:latin typeface="Arial Narrow" pitchFamily="34" charset="0"/>
              </a:rPr>
              <a:t> </a:t>
            </a:r>
            <a:r>
              <a:rPr lang="tr-TR" sz="2400" b="1" i="1" dirty="0" smtClean="0">
                <a:latin typeface="Arial Narrow" pitchFamily="34" charset="0"/>
              </a:rPr>
              <a:t>on </a:t>
            </a:r>
            <a:r>
              <a:rPr lang="tr-TR" sz="2400" b="1" i="1" dirty="0" err="1" smtClean="0">
                <a:latin typeface="Arial Narrow" pitchFamily="34" charset="0"/>
              </a:rPr>
              <a:t>spores</a:t>
            </a:r>
            <a:endParaRPr lang="tr-TR" sz="2400" b="1" i="1" dirty="0" smtClean="0">
              <a:latin typeface="Arial Narrow" pitchFamily="34" charset="0"/>
            </a:endParaRPr>
          </a:p>
          <a:p>
            <a:pPr>
              <a:buFont typeface="Wingdings" pitchFamily="2" charset="2"/>
              <a:buChar char="Ø"/>
            </a:pPr>
            <a:r>
              <a:rPr lang="tr-TR" sz="2400" b="1" i="1" dirty="0" err="1" smtClean="0">
                <a:latin typeface="Arial Narrow" pitchFamily="34" charset="0"/>
              </a:rPr>
              <a:t>Metronidazole</a:t>
            </a:r>
            <a:r>
              <a:rPr lang="tr-TR" sz="2400" b="1" i="1" dirty="0" smtClean="0">
                <a:latin typeface="Arial Narrow" pitchFamily="34" charset="0"/>
              </a:rPr>
              <a:t> </a:t>
            </a:r>
            <a:r>
              <a:rPr lang="tr-TR" sz="2400" b="1" i="1" dirty="0" err="1">
                <a:latin typeface="Arial Narrow" pitchFamily="34" charset="0"/>
              </a:rPr>
              <a:t>and</a:t>
            </a:r>
            <a:r>
              <a:rPr lang="tr-TR" sz="2400" b="1" i="1" dirty="0">
                <a:latin typeface="Arial Narrow" pitchFamily="34" charset="0"/>
              </a:rPr>
              <a:t> </a:t>
            </a:r>
            <a:r>
              <a:rPr lang="tr-TR" sz="2400" b="1" i="1" dirty="0" err="1" smtClean="0">
                <a:latin typeface="Arial Narrow" pitchFamily="34" charset="0"/>
              </a:rPr>
              <a:t>Penicillin</a:t>
            </a:r>
            <a:r>
              <a:rPr lang="tr-TR" sz="2400" b="1" i="1" dirty="0" smtClean="0">
                <a:latin typeface="Arial Narrow" pitchFamily="34" charset="0"/>
              </a:rPr>
              <a:t> </a:t>
            </a:r>
            <a:r>
              <a:rPr lang="tr-TR" sz="2400" b="1" i="1" dirty="0" err="1" smtClean="0">
                <a:latin typeface="Arial Narrow" pitchFamily="34" charset="0"/>
              </a:rPr>
              <a:t>and</a:t>
            </a:r>
            <a:r>
              <a:rPr lang="tr-TR" sz="2400" b="1" i="1" dirty="0" smtClean="0">
                <a:latin typeface="Arial Narrow" pitchFamily="34" charset="0"/>
              </a:rPr>
              <a:t> </a:t>
            </a:r>
            <a:r>
              <a:rPr lang="tr-TR" sz="2400" b="1" i="1" dirty="0" err="1" smtClean="0">
                <a:latin typeface="Arial Narrow" pitchFamily="34" charset="0"/>
              </a:rPr>
              <a:t>Chloramphenicol</a:t>
            </a:r>
            <a:r>
              <a:rPr lang="tr-TR" sz="2400" b="1" i="1" dirty="0" smtClean="0">
                <a:latin typeface="Arial Narrow" pitchFamily="34" charset="0"/>
              </a:rPr>
              <a:t> </a:t>
            </a:r>
            <a:r>
              <a:rPr lang="tr-TR" sz="2400" b="1" i="1" dirty="0" err="1">
                <a:latin typeface="Arial Narrow" pitchFamily="34" charset="0"/>
              </a:rPr>
              <a:t>are</a:t>
            </a:r>
            <a:r>
              <a:rPr lang="tr-TR" sz="2400" b="1" i="1" dirty="0">
                <a:latin typeface="Arial Narrow" pitchFamily="34" charset="0"/>
              </a:rPr>
              <a:t> </a:t>
            </a:r>
            <a:r>
              <a:rPr lang="tr-TR" sz="2400" b="1" i="1" dirty="0" err="1">
                <a:latin typeface="Arial Narrow" pitchFamily="34" charset="0"/>
              </a:rPr>
              <a:t>effective</a:t>
            </a:r>
            <a:endParaRPr lang="tr-TR" b="1" i="1" dirty="0">
              <a:latin typeface="Arial Narrow" pitchFamily="34" charset="0"/>
            </a:endParaRPr>
          </a:p>
          <a:p>
            <a:endParaRPr lang="tr-TR" dirty="0"/>
          </a:p>
        </p:txBody>
      </p:sp>
    </p:spTree>
    <p:extLst>
      <p:ext uri="{BB962C8B-B14F-4D97-AF65-F5344CB8AC3E}">
        <p14:creationId xmlns:p14="http://schemas.microsoft.com/office/powerpoint/2010/main" val="142553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5400" b="1" i="1" dirty="0" err="1">
                <a:solidFill>
                  <a:srgbClr val="CD0000"/>
                </a:solidFill>
                <a:latin typeface="Arial Narrow" pitchFamily="34" charset="0"/>
              </a:rPr>
              <a:t>Laboratory</a:t>
            </a:r>
            <a:r>
              <a:rPr lang="tr-TR" sz="5400" b="1" i="1" dirty="0">
                <a:solidFill>
                  <a:srgbClr val="CD0000"/>
                </a:solidFill>
                <a:latin typeface="Arial Narrow" pitchFamily="34" charset="0"/>
              </a:rPr>
              <a:t> </a:t>
            </a:r>
            <a:r>
              <a:rPr lang="tr-TR" sz="5400" b="1" i="1" dirty="0" err="1">
                <a:solidFill>
                  <a:srgbClr val="CD0000"/>
                </a:solidFill>
                <a:latin typeface="Arial Narrow" pitchFamily="34" charset="0"/>
              </a:rPr>
              <a:t>Diagnosis</a:t>
            </a:r>
            <a:endParaRPr lang="tr-TR" b="1" i="1" dirty="0">
              <a:latin typeface="Arial Narrow" pitchFamily="34" charset="0"/>
            </a:endParaRPr>
          </a:p>
        </p:txBody>
      </p:sp>
      <p:sp>
        <p:nvSpPr>
          <p:cNvPr id="3" name="İçerik Yer Tutucusu 2"/>
          <p:cNvSpPr>
            <a:spLocks noGrp="1"/>
          </p:cNvSpPr>
          <p:nvPr>
            <p:ph sz="half" idx="2"/>
          </p:nvPr>
        </p:nvSpPr>
        <p:spPr>
          <a:xfrm>
            <a:off x="107504" y="1700808"/>
            <a:ext cx="3960440" cy="5040560"/>
          </a:xfrm>
        </p:spPr>
        <p:txBody>
          <a:bodyPr>
            <a:normAutofit fontScale="85000" lnSpcReduction="10000"/>
          </a:bodyPr>
          <a:lstStyle/>
          <a:p>
            <a:pPr marL="0" indent="0">
              <a:buNone/>
            </a:pPr>
            <a:r>
              <a:rPr lang="en-US" sz="3600" b="1" i="1" dirty="0" smtClean="0">
                <a:solidFill>
                  <a:srgbClr val="FF0000"/>
                </a:solidFill>
                <a:latin typeface="Arial Narrow" pitchFamily="34" charset="0"/>
              </a:rPr>
              <a:t>Specimen</a:t>
            </a:r>
            <a:r>
              <a:rPr lang="en-US" sz="3600" b="1" i="1" dirty="0">
                <a:solidFill>
                  <a:srgbClr val="FF0000"/>
                </a:solidFill>
                <a:latin typeface="Arial Narrow" pitchFamily="34" charset="0"/>
              </a:rPr>
              <a:t>: </a:t>
            </a:r>
            <a:r>
              <a:rPr lang="en-US" sz="3200" b="1" i="1" u="sng" dirty="0">
                <a:solidFill>
                  <a:srgbClr val="0070C0"/>
                </a:solidFill>
                <a:latin typeface="Arial Narrow" pitchFamily="34" charset="0"/>
              </a:rPr>
              <a:t>Histological </a:t>
            </a:r>
            <a:r>
              <a:rPr lang="en-US" sz="3200" b="1" i="1" u="sng" dirty="0" smtClean="0">
                <a:solidFill>
                  <a:srgbClr val="0070C0"/>
                </a:solidFill>
                <a:latin typeface="Arial Narrow" pitchFamily="34" charset="0"/>
              </a:rPr>
              <a:t>specimen</a:t>
            </a:r>
            <a:r>
              <a:rPr lang="en-US" sz="3200" b="1" i="1" dirty="0" smtClean="0">
                <a:solidFill>
                  <a:srgbClr val="0070C0"/>
                </a:solidFill>
                <a:latin typeface="Arial Narrow" pitchFamily="34" charset="0"/>
              </a:rPr>
              <a:t> or </a:t>
            </a:r>
            <a:r>
              <a:rPr lang="en-US" sz="3200" b="1" i="1" u="sng" dirty="0">
                <a:solidFill>
                  <a:srgbClr val="0070C0"/>
                </a:solidFill>
                <a:latin typeface="Arial Narrow" pitchFamily="34" charset="0"/>
              </a:rPr>
              <a:t>wound exudates</a:t>
            </a:r>
          </a:p>
          <a:p>
            <a:pPr>
              <a:buFont typeface="Wingdings" pitchFamily="2" charset="2"/>
              <a:buChar char="Ø"/>
            </a:pPr>
            <a:r>
              <a:rPr lang="en-US" sz="2800" b="1" i="1" dirty="0" smtClean="0">
                <a:solidFill>
                  <a:srgbClr val="000000"/>
                </a:solidFill>
                <a:latin typeface="Arial Narrow" pitchFamily="34" charset="0"/>
              </a:rPr>
              <a:t>Histological </a:t>
            </a:r>
            <a:r>
              <a:rPr lang="en-US" sz="2800" b="1" i="1" dirty="0">
                <a:solidFill>
                  <a:srgbClr val="000000"/>
                </a:solidFill>
                <a:latin typeface="Arial Narrow" pitchFamily="34" charset="0"/>
              </a:rPr>
              <a:t>specimen transferred aseptically into a sterile </a:t>
            </a:r>
            <a:r>
              <a:rPr lang="en-US" sz="2800" b="1" i="1" dirty="0" smtClean="0">
                <a:solidFill>
                  <a:srgbClr val="000000"/>
                </a:solidFill>
                <a:latin typeface="Arial Narrow" pitchFamily="34" charset="0"/>
              </a:rPr>
              <a:t>screw-capped</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bottle </a:t>
            </a:r>
            <a:r>
              <a:rPr lang="en-US" sz="2800" b="1" i="1" dirty="0">
                <a:solidFill>
                  <a:srgbClr val="000000"/>
                </a:solidFill>
                <a:latin typeface="Arial Narrow" pitchFamily="34" charset="0"/>
              </a:rPr>
              <a:t>&amp; used immediately </a:t>
            </a:r>
            <a:r>
              <a:rPr lang="en-US" sz="2800" b="1" i="1" dirty="0" smtClean="0">
                <a:solidFill>
                  <a:srgbClr val="000000"/>
                </a:solidFill>
                <a:latin typeface="Arial Narrow" pitchFamily="34" charset="0"/>
              </a:rPr>
              <a:t>for</a:t>
            </a:r>
            <a:r>
              <a:rPr lang="tr-TR" sz="2800" b="1" i="1" dirty="0" smtClean="0">
                <a:solidFill>
                  <a:srgbClr val="000000"/>
                </a:solidFill>
                <a:latin typeface="Arial Narrow" pitchFamily="34" charset="0"/>
              </a:rPr>
              <a:t> </a:t>
            </a:r>
            <a:r>
              <a:rPr lang="en-US" sz="2800" b="1" i="1" dirty="0" err="1" smtClean="0">
                <a:solidFill>
                  <a:srgbClr val="000000"/>
                </a:solidFill>
                <a:latin typeface="Arial Narrow" pitchFamily="34" charset="0"/>
              </a:rPr>
              <a:t>microscopical</a:t>
            </a:r>
            <a:r>
              <a:rPr lang="en-US" sz="2800" b="1" i="1" dirty="0" smtClean="0">
                <a:solidFill>
                  <a:srgbClr val="000000"/>
                </a:solidFill>
                <a:latin typeface="Arial Narrow" pitchFamily="34" charset="0"/>
              </a:rPr>
              <a:t> </a:t>
            </a:r>
            <a:r>
              <a:rPr lang="en-US" sz="2800" b="1" i="1" dirty="0">
                <a:solidFill>
                  <a:srgbClr val="000000"/>
                </a:solidFill>
                <a:latin typeface="Arial Narrow" pitchFamily="34" charset="0"/>
              </a:rPr>
              <a:t>examination &amp; </a:t>
            </a:r>
            <a:r>
              <a:rPr lang="en-US" sz="2800" b="1" i="1" dirty="0" smtClean="0">
                <a:solidFill>
                  <a:srgbClr val="000000"/>
                </a:solidFill>
                <a:latin typeface="Arial Narrow" pitchFamily="34" charset="0"/>
              </a:rPr>
              <a:t>culture</a:t>
            </a:r>
            <a:endParaRPr lang="tr-TR" sz="2800" b="1" i="1" dirty="0" smtClean="0">
              <a:solidFill>
                <a:srgbClr val="000000"/>
              </a:solidFill>
              <a:latin typeface="Arial Narrow" pitchFamily="34" charset="0"/>
            </a:endParaRPr>
          </a:p>
          <a:p>
            <a:pPr>
              <a:buFont typeface="Wingdings" pitchFamily="2" charset="2"/>
              <a:buChar char="Ø"/>
            </a:pPr>
            <a:r>
              <a:rPr lang="en-US" sz="2800" b="1" i="1" dirty="0" smtClean="0">
                <a:solidFill>
                  <a:srgbClr val="000000"/>
                </a:solidFill>
                <a:latin typeface="Arial Narrow" pitchFamily="34" charset="0"/>
              </a:rPr>
              <a:t>Specimens </a:t>
            </a:r>
            <a:r>
              <a:rPr lang="en-US" sz="2800" b="1" i="1" dirty="0">
                <a:solidFill>
                  <a:srgbClr val="000000"/>
                </a:solidFill>
                <a:latin typeface="Arial Narrow" pitchFamily="34" charset="0"/>
              </a:rPr>
              <a:t>of exudates should be taken from the deeper areas of </a:t>
            </a:r>
            <a:r>
              <a:rPr lang="en-US" sz="2800" b="1" i="1" dirty="0" smtClean="0">
                <a:solidFill>
                  <a:srgbClr val="000000"/>
                </a:solidFill>
                <a:latin typeface="Arial Narrow" pitchFamily="34" charset="0"/>
              </a:rPr>
              <a:t>the</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wound </a:t>
            </a:r>
            <a:r>
              <a:rPr lang="en-US" sz="2800" b="1" i="1" dirty="0">
                <a:solidFill>
                  <a:srgbClr val="000000"/>
                </a:solidFill>
                <a:latin typeface="Arial Narrow" pitchFamily="34" charset="0"/>
              </a:rPr>
              <a:t>where the infection seems to be most </a:t>
            </a:r>
            <a:r>
              <a:rPr lang="en-US" sz="2800" b="1" i="1" dirty="0" smtClean="0">
                <a:solidFill>
                  <a:srgbClr val="000000"/>
                </a:solidFill>
                <a:latin typeface="Arial Narrow" pitchFamily="34" charset="0"/>
              </a:rPr>
              <a:t>pronounced</a:t>
            </a:r>
            <a:endParaRPr lang="en-US" sz="2800" b="1" i="1" dirty="0">
              <a:solidFill>
                <a:srgbClr val="000000"/>
              </a:solidFill>
              <a:latin typeface="Arial Narrow" pitchFamily="34" charset="0"/>
            </a:endParaRPr>
          </a:p>
        </p:txBody>
      </p:sp>
      <p:sp>
        <p:nvSpPr>
          <p:cNvPr id="4" name="İçerik Yer Tutucusu 3"/>
          <p:cNvSpPr>
            <a:spLocks noGrp="1"/>
          </p:cNvSpPr>
          <p:nvPr>
            <p:ph sz="quarter" idx="13"/>
          </p:nvPr>
        </p:nvSpPr>
        <p:spPr>
          <a:xfrm>
            <a:off x="4211960" y="1700808"/>
            <a:ext cx="4824536" cy="5040560"/>
          </a:xfrm>
        </p:spPr>
        <p:txBody>
          <a:bodyPr>
            <a:normAutofit fontScale="77500" lnSpcReduction="20000"/>
          </a:bodyPr>
          <a:lstStyle/>
          <a:p>
            <a:pPr marL="0" indent="0">
              <a:buNone/>
            </a:pPr>
            <a:r>
              <a:rPr lang="tr-TR" sz="3500" b="1" i="1" dirty="0" err="1" smtClean="0">
                <a:solidFill>
                  <a:srgbClr val="FF0000"/>
                </a:solidFill>
                <a:latin typeface="Arial Narrow" pitchFamily="34" charset="0"/>
              </a:rPr>
              <a:t>Microscopical</a:t>
            </a:r>
            <a:r>
              <a:rPr lang="tr-TR" sz="3500" b="1" i="1" dirty="0" smtClean="0">
                <a:solidFill>
                  <a:srgbClr val="FF0000"/>
                </a:solidFill>
                <a:latin typeface="Arial Narrow" pitchFamily="34" charset="0"/>
              </a:rPr>
              <a:t> </a:t>
            </a:r>
            <a:r>
              <a:rPr lang="tr-TR" sz="3500" b="1" i="1" dirty="0" err="1">
                <a:solidFill>
                  <a:srgbClr val="FF0000"/>
                </a:solidFill>
                <a:latin typeface="Arial Narrow" pitchFamily="34" charset="0"/>
              </a:rPr>
              <a:t>examination</a:t>
            </a:r>
            <a:r>
              <a:rPr lang="tr-TR" sz="3500" b="1" i="1" dirty="0">
                <a:solidFill>
                  <a:srgbClr val="FF0000"/>
                </a:solidFill>
                <a:latin typeface="Arial Narrow" pitchFamily="34" charset="0"/>
              </a:rPr>
              <a:t> (Gram, </a:t>
            </a:r>
            <a:r>
              <a:rPr lang="tr-TR" sz="3500" b="1" i="1" dirty="0" err="1">
                <a:solidFill>
                  <a:srgbClr val="FF0000"/>
                </a:solidFill>
                <a:latin typeface="Arial Narrow" pitchFamily="34" charset="0"/>
              </a:rPr>
              <a:t>Spore</a:t>
            </a:r>
            <a:r>
              <a:rPr lang="tr-TR" sz="3500" b="1" i="1" dirty="0">
                <a:solidFill>
                  <a:srgbClr val="FF0000"/>
                </a:solidFill>
                <a:latin typeface="Arial Narrow" pitchFamily="34" charset="0"/>
              </a:rPr>
              <a:t> </a:t>
            </a:r>
            <a:r>
              <a:rPr lang="tr-TR" sz="3500" b="1" i="1" dirty="0" err="1">
                <a:solidFill>
                  <a:srgbClr val="FF0000"/>
                </a:solidFill>
                <a:latin typeface="Arial Narrow" pitchFamily="34" charset="0"/>
              </a:rPr>
              <a:t>stain</a:t>
            </a:r>
            <a:r>
              <a:rPr lang="tr-TR" sz="3500" b="1" i="1" dirty="0">
                <a:solidFill>
                  <a:srgbClr val="FF0000"/>
                </a:solidFill>
                <a:latin typeface="Arial Narrow" pitchFamily="34" charset="0"/>
              </a:rPr>
              <a:t> </a:t>
            </a:r>
            <a:r>
              <a:rPr lang="tr-TR" sz="3500" b="1" i="1" dirty="0" err="1">
                <a:solidFill>
                  <a:srgbClr val="FF0000"/>
                </a:solidFill>
                <a:latin typeface="Arial Narrow" pitchFamily="34" charset="0"/>
              </a:rPr>
              <a:t>etc</a:t>
            </a:r>
            <a:r>
              <a:rPr lang="tr-TR" sz="3500" b="1" i="1" dirty="0">
                <a:solidFill>
                  <a:srgbClr val="FF0000"/>
                </a:solidFill>
                <a:latin typeface="Arial Narrow" pitchFamily="34" charset="0"/>
              </a:rPr>
              <a:t>)</a:t>
            </a:r>
          </a:p>
          <a:p>
            <a:pPr>
              <a:buFont typeface="Wingdings" pitchFamily="2" charset="2"/>
              <a:buChar char="Ø"/>
            </a:pPr>
            <a:r>
              <a:rPr lang="en-US" sz="2800" b="1" i="1" dirty="0">
                <a:solidFill>
                  <a:srgbClr val="000000"/>
                </a:solidFill>
                <a:latin typeface="Arial Narrow" pitchFamily="34" charset="0"/>
              </a:rPr>
              <a:t>If gas gangrene exists, typical </a:t>
            </a:r>
            <a:r>
              <a:rPr lang="en-US" sz="2800" b="1" i="1" dirty="0" smtClean="0">
                <a:solidFill>
                  <a:srgbClr val="000000"/>
                </a:solidFill>
                <a:latin typeface="Arial Narrow" pitchFamily="34" charset="0"/>
              </a:rPr>
              <a:t>Gram</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positive</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bacilli </a:t>
            </a:r>
            <a:r>
              <a:rPr lang="en-US" sz="2800" b="1" i="1" dirty="0">
                <a:solidFill>
                  <a:srgbClr val="000000"/>
                </a:solidFill>
                <a:latin typeface="Arial Narrow" pitchFamily="34" charset="0"/>
              </a:rPr>
              <a:t>may predominate, </a:t>
            </a:r>
            <a:r>
              <a:rPr lang="en-US" sz="2800" b="1" i="1" dirty="0" smtClean="0">
                <a:solidFill>
                  <a:srgbClr val="000000"/>
                </a:solidFill>
                <a:latin typeface="Arial Narrow" pitchFamily="34" charset="0"/>
              </a:rPr>
              <a:t>often</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with </a:t>
            </a:r>
            <a:r>
              <a:rPr lang="en-US" sz="2800" b="1" i="1" dirty="0">
                <a:solidFill>
                  <a:srgbClr val="000000"/>
                </a:solidFill>
                <a:latin typeface="Arial Narrow" pitchFamily="34" charset="0"/>
              </a:rPr>
              <a:t>other bacteria present in a </a:t>
            </a:r>
            <a:r>
              <a:rPr lang="en-US" sz="2800" b="1" i="1" dirty="0" smtClean="0">
                <a:solidFill>
                  <a:srgbClr val="000000"/>
                </a:solidFill>
                <a:latin typeface="Arial Narrow" pitchFamily="34" charset="0"/>
              </a:rPr>
              <a:t>mixed</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infection</a:t>
            </a:r>
            <a:r>
              <a:rPr lang="en-US" sz="2800" b="1" i="1" dirty="0">
                <a:solidFill>
                  <a:srgbClr val="000000"/>
                </a:solidFill>
                <a:latin typeface="Arial Narrow" pitchFamily="34" charset="0"/>
              </a:rPr>
              <a:t>. However, there is usually </a:t>
            </a:r>
            <a:r>
              <a:rPr lang="en-US" sz="2800" b="1" i="1" dirty="0" smtClean="0">
                <a:solidFill>
                  <a:srgbClr val="000000"/>
                </a:solidFill>
                <a:latin typeface="Arial Narrow" pitchFamily="34" charset="0"/>
              </a:rPr>
              <a:t>a</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pronounced </a:t>
            </a:r>
            <a:r>
              <a:rPr lang="en-US" sz="2800" b="1" i="1" dirty="0">
                <a:solidFill>
                  <a:srgbClr val="000000"/>
                </a:solidFill>
                <a:latin typeface="Arial Narrow" pitchFamily="34" charset="0"/>
              </a:rPr>
              <a:t>lack of inflammatory cells.</a:t>
            </a:r>
          </a:p>
          <a:p>
            <a:pPr>
              <a:buFont typeface="Wingdings" pitchFamily="2" charset="2"/>
              <a:buChar char="Ø"/>
            </a:pPr>
            <a:r>
              <a:rPr lang="en-US" sz="2800" b="1" i="1" dirty="0">
                <a:solidFill>
                  <a:srgbClr val="000000"/>
                </a:solidFill>
                <a:latin typeface="Arial Narrow" pitchFamily="34" charset="0"/>
              </a:rPr>
              <a:t>Initiation of treatment should not </a:t>
            </a:r>
            <a:r>
              <a:rPr lang="en-US" sz="2800" b="1" i="1" dirty="0" smtClean="0">
                <a:solidFill>
                  <a:srgbClr val="000000"/>
                </a:solidFill>
                <a:latin typeface="Arial Narrow" pitchFamily="34" charset="0"/>
              </a:rPr>
              <a:t>await</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a </a:t>
            </a:r>
            <a:r>
              <a:rPr lang="en-US" sz="2800" b="1" i="1" dirty="0">
                <a:solidFill>
                  <a:srgbClr val="000000"/>
                </a:solidFill>
                <a:latin typeface="Arial Narrow" pitchFamily="34" charset="0"/>
              </a:rPr>
              <a:t>full laboratory report and </a:t>
            </a:r>
            <a:r>
              <a:rPr lang="en-US" sz="2800" b="1" i="1" dirty="0" smtClean="0">
                <a:solidFill>
                  <a:srgbClr val="000000"/>
                </a:solidFill>
                <a:latin typeface="Arial Narrow" pitchFamily="34" charset="0"/>
              </a:rPr>
              <a:t>early</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discussion </a:t>
            </a:r>
            <a:r>
              <a:rPr lang="en-US" sz="2800" b="1" i="1" dirty="0">
                <a:solidFill>
                  <a:srgbClr val="000000"/>
                </a:solidFill>
                <a:latin typeface="Arial Narrow" pitchFamily="34" charset="0"/>
              </a:rPr>
              <a:t>with the bacteriologist </a:t>
            </a:r>
            <a:r>
              <a:rPr lang="en-US" sz="2800" b="1" i="1" dirty="0" smtClean="0">
                <a:solidFill>
                  <a:srgbClr val="000000"/>
                </a:solidFill>
                <a:latin typeface="Arial Narrow" pitchFamily="34" charset="0"/>
              </a:rPr>
              <a:t>is</a:t>
            </a:r>
            <a:r>
              <a:rPr lang="tr-TR" sz="2800" b="1" i="1" dirty="0" smtClean="0">
                <a:solidFill>
                  <a:srgbClr val="000000"/>
                </a:solidFill>
                <a:latin typeface="Arial Narrow" pitchFamily="34" charset="0"/>
              </a:rPr>
              <a:t> </a:t>
            </a:r>
            <a:r>
              <a:rPr lang="en-US" sz="2800" b="1" i="1" dirty="0" smtClean="0">
                <a:solidFill>
                  <a:srgbClr val="000000"/>
                </a:solidFill>
                <a:latin typeface="Arial Narrow" pitchFamily="34" charset="0"/>
              </a:rPr>
              <a:t>crucial.</a:t>
            </a:r>
            <a:endParaRPr lang="tr-TR" sz="2800" b="1" i="1" dirty="0" smtClean="0">
              <a:solidFill>
                <a:srgbClr val="000000"/>
              </a:solidFill>
              <a:latin typeface="Arial Narrow" pitchFamily="34" charset="0"/>
            </a:endParaRPr>
          </a:p>
          <a:p>
            <a:pPr>
              <a:buFont typeface="Wingdings" pitchFamily="2" charset="2"/>
              <a:buChar char="Ø"/>
            </a:pPr>
            <a:r>
              <a:rPr lang="tr-TR" sz="2800" b="1" i="1" dirty="0" smtClean="0">
                <a:solidFill>
                  <a:srgbClr val="000000"/>
                </a:solidFill>
                <a:latin typeface="Arial Narrow" pitchFamily="34" charset="0"/>
              </a:rPr>
              <a:t>Gram-</a:t>
            </a:r>
            <a:r>
              <a:rPr lang="tr-TR" sz="2800" b="1" i="1" dirty="0" err="1" smtClean="0">
                <a:solidFill>
                  <a:srgbClr val="000000"/>
                </a:solidFill>
                <a:latin typeface="Arial Narrow" pitchFamily="34" charset="0"/>
              </a:rPr>
              <a:t>positive</a:t>
            </a:r>
            <a:r>
              <a:rPr lang="tr-TR" sz="2800" b="1" i="1" dirty="0" smtClean="0">
                <a:solidFill>
                  <a:srgbClr val="000000"/>
                </a:solidFill>
                <a:latin typeface="Arial Narrow" pitchFamily="34" charset="0"/>
              </a:rPr>
              <a:t> </a:t>
            </a:r>
            <a:r>
              <a:rPr lang="tr-TR" sz="2800" b="1" i="1" dirty="0" err="1">
                <a:solidFill>
                  <a:srgbClr val="000000"/>
                </a:solidFill>
                <a:latin typeface="Arial Narrow" pitchFamily="34" charset="0"/>
              </a:rPr>
              <a:t>bacilli</a:t>
            </a:r>
            <a:r>
              <a:rPr lang="tr-TR" sz="2800" b="1" i="1" dirty="0">
                <a:solidFill>
                  <a:srgbClr val="000000"/>
                </a:solidFill>
                <a:latin typeface="Arial Narrow" pitchFamily="34" charset="0"/>
              </a:rPr>
              <a:t>, </a:t>
            </a:r>
            <a:r>
              <a:rPr lang="tr-TR" sz="2800" b="1" i="1" dirty="0" err="1">
                <a:solidFill>
                  <a:srgbClr val="0070C0"/>
                </a:solidFill>
                <a:latin typeface="Arial Narrow" pitchFamily="34" charset="0"/>
              </a:rPr>
              <a:t>non</a:t>
            </a:r>
            <a:r>
              <a:rPr lang="tr-TR" sz="2800" b="1" i="1" dirty="0">
                <a:solidFill>
                  <a:srgbClr val="0070C0"/>
                </a:solidFill>
                <a:latin typeface="Arial Narrow" pitchFamily="34" charset="0"/>
              </a:rPr>
              <a:t> </a:t>
            </a:r>
            <a:r>
              <a:rPr lang="tr-TR" sz="2800" b="1" i="1" dirty="0" err="1">
                <a:solidFill>
                  <a:srgbClr val="0070C0"/>
                </a:solidFill>
                <a:latin typeface="Arial Narrow" pitchFamily="34" charset="0"/>
              </a:rPr>
              <a:t>motile</a:t>
            </a:r>
            <a:r>
              <a:rPr lang="tr-TR" sz="2800" b="1" i="1" dirty="0">
                <a:solidFill>
                  <a:srgbClr val="0070C0"/>
                </a:solidFill>
                <a:latin typeface="Arial Narrow" pitchFamily="34" charset="0"/>
              </a:rPr>
              <a:t>, </a:t>
            </a:r>
            <a:r>
              <a:rPr lang="tr-TR" sz="2800" b="1" i="1" dirty="0" err="1">
                <a:solidFill>
                  <a:srgbClr val="0070C0"/>
                </a:solidFill>
                <a:latin typeface="Arial Narrow" pitchFamily="34" charset="0"/>
              </a:rPr>
              <a:t>capsulated</a:t>
            </a:r>
            <a:r>
              <a:rPr lang="tr-TR" sz="2800" b="1" i="1" dirty="0">
                <a:solidFill>
                  <a:srgbClr val="000000"/>
                </a:solidFill>
                <a:latin typeface="Arial Narrow" pitchFamily="34" charset="0"/>
              </a:rPr>
              <a:t> &amp; </a:t>
            </a:r>
            <a:r>
              <a:rPr lang="tr-TR" sz="2800" b="1" i="1" dirty="0" err="1" smtClean="0">
                <a:solidFill>
                  <a:srgbClr val="000000"/>
                </a:solidFill>
                <a:latin typeface="Arial Narrow" pitchFamily="34" charset="0"/>
              </a:rPr>
              <a:t>sporulated</a:t>
            </a:r>
            <a:endParaRPr lang="tr-TR" sz="2800" b="1" i="1" dirty="0" smtClean="0">
              <a:solidFill>
                <a:srgbClr val="000000"/>
              </a:solidFill>
              <a:latin typeface="Arial Narrow" pitchFamily="34" charset="0"/>
            </a:endParaRPr>
          </a:p>
          <a:p>
            <a:pPr>
              <a:buFont typeface="Wingdings" pitchFamily="2" charset="2"/>
              <a:buChar char="Ø"/>
            </a:pPr>
            <a:r>
              <a:rPr lang="en-US" sz="2800" b="1" i="1" dirty="0" smtClean="0">
                <a:solidFill>
                  <a:srgbClr val="000000"/>
                </a:solidFill>
                <a:latin typeface="Arial Narrow" pitchFamily="34" charset="0"/>
              </a:rPr>
              <a:t>The </a:t>
            </a:r>
            <a:r>
              <a:rPr lang="en-US" sz="2800" b="1" i="1" dirty="0">
                <a:solidFill>
                  <a:srgbClr val="000000"/>
                </a:solidFill>
                <a:latin typeface="Arial Narrow" pitchFamily="34" charset="0"/>
              </a:rPr>
              <a:t>spore is oval, sub-terminal &amp; non </a:t>
            </a:r>
            <a:r>
              <a:rPr lang="en-US" sz="2800" b="1" i="1" dirty="0" smtClean="0">
                <a:solidFill>
                  <a:srgbClr val="000000"/>
                </a:solidFill>
                <a:latin typeface="Arial Narrow" pitchFamily="34" charset="0"/>
              </a:rPr>
              <a:t>bulging</a:t>
            </a:r>
            <a:endParaRPr lang="tr-TR" sz="2800" b="1" i="1" dirty="0" smtClean="0">
              <a:solidFill>
                <a:srgbClr val="000000"/>
              </a:solidFill>
              <a:latin typeface="Arial Narrow" pitchFamily="34" charset="0"/>
            </a:endParaRPr>
          </a:p>
          <a:p>
            <a:pPr>
              <a:buFont typeface="Wingdings" pitchFamily="2" charset="2"/>
              <a:buChar char="Ø"/>
            </a:pPr>
            <a:r>
              <a:rPr lang="tr-TR" sz="2800" b="1" i="1" dirty="0" err="1" smtClean="0">
                <a:solidFill>
                  <a:srgbClr val="000000"/>
                </a:solidFill>
                <a:latin typeface="Arial Narrow" pitchFamily="34" charset="0"/>
              </a:rPr>
              <a:t>Spores</a:t>
            </a:r>
            <a:r>
              <a:rPr lang="tr-TR" sz="2800" b="1" i="1" dirty="0" smtClean="0">
                <a:solidFill>
                  <a:srgbClr val="000000"/>
                </a:solidFill>
                <a:latin typeface="Arial Narrow" pitchFamily="34" charset="0"/>
              </a:rPr>
              <a:t> </a:t>
            </a:r>
            <a:r>
              <a:rPr lang="tr-TR" sz="2800" b="1" i="1" dirty="0" err="1">
                <a:solidFill>
                  <a:srgbClr val="000000"/>
                </a:solidFill>
                <a:latin typeface="Arial Narrow" pitchFamily="34" charset="0"/>
              </a:rPr>
              <a:t>are</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rarely</a:t>
            </a:r>
            <a:r>
              <a:rPr lang="tr-TR" sz="2800" b="1" i="1" dirty="0">
                <a:solidFill>
                  <a:srgbClr val="000000"/>
                </a:solidFill>
                <a:latin typeface="Arial Narrow" pitchFamily="34" charset="0"/>
              </a:rPr>
              <a:t> </a:t>
            </a:r>
            <a:r>
              <a:rPr lang="tr-TR" sz="2800" b="1" i="1" dirty="0" err="1">
                <a:solidFill>
                  <a:srgbClr val="000000"/>
                </a:solidFill>
                <a:latin typeface="Arial Narrow" pitchFamily="34" charset="0"/>
              </a:rPr>
              <a:t>observed</a:t>
            </a:r>
            <a:endParaRPr lang="tr-TR" sz="2800" b="1" i="1" dirty="0">
              <a:solidFill>
                <a:srgbClr val="000000"/>
              </a:solidFill>
              <a:latin typeface="Arial Narrow" pitchFamily="34" charset="0"/>
            </a:endParaRPr>
          </a:p>
          <a:p>
            <a:endParaRPr lang="tr-TR" dirty="0"/>
          </a:p>
        </p:txBody>
      </p:sp>
    </p:spTree>
    <p:extLst>
      <p:ext uri="{BB962C8B-B14F-4D97-AF65-F5344CB8AC3E}">
        <p14:creationId xmlns:p14="http://schemas.microsoft.com/office/powerpoint/2010/main" val="479250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5400" b="1" i="1" dirty="0" err="1">
                <a:solidFill>
                  <a:srgbClr val="CD0000"/>
                </a:solidFill>
                <a:latin typeface="Arial Narrow" pitchFamily="34" charset="0"/>
              </a:rPr>
              <a:t>Laboratory</a:t>
            </a:r>
            <a:r>
              <a:rPr lang="tr-TR" sz="5400" b="1" i="1" dirty="0">
                <a:solidFill>
                  <a:srgbClr val="CD0000"/>
                </a:solidFill>
                <a:latin typeface="Arial Narrow" pitchFamily="34" charset="0"/>
              </a:rPr>
              <a:t> </a:t>
            </a:r>
            <a:r>
              <a:rPr lang="tr-TR" sz="5400" b="1" i="1" dirty="0" err="1">
                <a:solidFill>
                  <a:srgbClr val="CD0000"/>
                </a:solidFill>
                <a:latin typeface="Arial Narrow" pitchFamily="34" charset="0"/>
              </a:rPr>
              <a:t>Diagnosis</a:t>
            </a:r>
            <a:endParaRPr lang="tr-TR" dirty="0"/>
          </a:p>
        </p:txBody>
      </p:sp>
      <p:sp>
        <p:nvSpPr>
          <p:cNvPr id="3" name="İçerik Yer Tutucusu 2"/>
          <p:cNvSpPr>
            <a:spLocks noGrp="1"/>
          </p:cNvSpPr>
          <p:nvPr>
            <p:ph sz="half" idx="2"/>
          </p:nvPr>
        </p:nvSpPr>
        <p:spPr>
          <a:xfrm>
            <a:off x="179512" y="1628800"/>
            <a:ext cx="4464496" cy="5112568"/>
          </a:xfrm>
        </p:spPr>
        <p:txBody>
          <a:bodyPr>
            <a:normAutofit/>
          </a:bodyPr>
          <a:lstStyle/>
          <a:p>
            <a:r>
              <a:rPr lang="tr-TR" sz="2800" b="1" i="1" dirty="0" err="1">
                <a:solidFill>
                  <a:srgbClr val="FF0000"/>
                </a:solidFill>
                <a:latin typeface="Arial Narrow" pitchFamily="34" charset="0"/>
              </a:rPr>
              <a:t>Importance</a:t>
            </a:r>
            <a:r>
              <a:rPr lang="tr-TR" sz="2800" b="1" i="1" dirty="0">
                <a:solidFill>
                  <a:srgbClr val="FF0000"/>
                </a:solidFill>
                <a:latin typeface="Arial Narrow" pitchFamily="34" charset="0"/>
              </a:rPr>
              <a:t> of Direct </a:t>
            </a:r>
            <a:r>
              <a:rPr lang="tr-TR" sz="2800" b="1" i="1" dirty="0" err="1" smtClean="0">
                <a:solidFill>
                  <a:srgbClr val="FF0000"/>
                </a:solidFill>
                <a:latin typeface="Arial Narrow" pitchFamily="34" charset="0"/>
              </a:rPr>
              <a:t>Smears</a:t>
            </a:r>
            <a:endParaRPr lang="tr-TR" sz="2800" b="1" i="1" dirty="0" smtClean="0">
              <a:solidFill>
                <a:srgbClr val="FF0000"/>
              </a:solidFill>
              <a:latin typeface="Arial Narrow" pitchFamily="34" charset="0"/>
            </a:endParaRPr>
          </a:p>
          <a:p>
            <a:r>
              <a:rPr lang="en-US" sz="2400" b="1" i="1" dirty="0" smtClean="0">
                <a:latin typeface="Arial Narrow" pitchFamily="34" charset="0"/>
              </a:rPr>
              <a:t>A </a:t>
            </a:r>
            <a:r>
              <a:rPr lang="en-US" sz="2400" b="1" i="1" dirty="0">
                <a:latin typeface="Arial Narrow" pitchFamily="34" charset="0"/>
              </a:rPr>
              <a:t>direct smear of a wound exudate </a:t>
            </a:r>
            <a:r>
              <a:rPr lang="en-US" sz="2400" b="1" i="1" dirty="0" smtClean="0">
                <a:latin typeface="Arial Narrow" pitchFamily="34" charset="0"/>
              </a:rPr>
              <a:t>is</a:t>
            </a:r>
            <a:r>
              <a:rPr lang="tr-TR" sz="2400" b="1" i="1" dirty="0" smtClean="0">
                <a:latin typeface="Arial Narrow" pitchFamily="34" charset="0"/>
              </a:rPr>
              <a:t> </a:t>
            </a:r>
            <a:r>
              <a:rPr lang="en-US" sz="2400" b="1" i="1" dirty="0" smtClean="0">
                <a:latin typeface="Arial Narrow" pitchFamily="34" charset="0"/>
              </a:rPr>
              <a:t>often </a:t>
            </a:r>
            <a:r>
              <a:rPr lang="en-US" sz="2400" b="1" i="1" dirty="0">
                <a:latin typeface="Arial Narrow" pitchFamily="34" charset="0"/>
              </a:rPr>
              <a:t>of great help in providing </a:t>
            </a:r>
            <a:r>
              <a:rPr lang="en-US" sz="2400" b="1" i="1" dirty="0" smtClean="0">
                <a:latin typeface="Arial Narrow" pitchFamily="34" charset="0"/>
              </a:rPr>
              <a:t>evidence</a:t>
            </a:r>
            <a:r>
              <a:rPr lang="tr-TR" sz="2400" b="1" i="1" dirty="0" smtClean="0">
                <a:latin typeface="Arial Narrow" pitchFamily="34" charset="0"/>
              </a:rPr>
              <a:t> </a:t>
            </a:r>
            <a:r>
              <a:rPr lang="en-US" sz="2400" b="1" i="1" dirty="0" smtClean="0">
                <a:latin typeface="Arial Narrow" pitchFamily="34" charset="0"/>
              </a:rPr>
              <a:t>of </a:t>
            </a:r>
            <a:r>
              <a:rPr lang="en-US" sz="2400" b="1" i="1" dirty="0">
                <a:latin typeface="Arial Narrow" pitchFamily="34" charset="0"/>
              </a:rPr>
              <a:t>the relative numbers of </a:t>
            </a:r>
            <a:r>
              <a:rPr lang="en-US" sz="2400" b="1" i="1" dirty="0" smtClean="0">
                <a:latin typeface="Arial Narrow" pitchFamily="34" charset="0"/>
              </a:rPr>
              <a:t>different</a:t>
            </a:r>
            <a:r>
              <a:rPr lang="tr-TR" sz="2400" b="1" i="1" dirty="0" smtClean="0">
                <a:latin typeface="Arial Narrow" pitchFamily="34" charset="0"/>
              </a:rPr>
              <a:t> </a:t>
            </a:r>
            <a:r>
              <a:rPr lang="en-US" sz="2400" b="1" i="1" dirty="0" smtClean="0">
                <a:latin typeface="Arial Narrow" pitchFamily="34" charset="0"/>
              </a:rPr>
              <a:t>bacteria </a:t>
            </a:r>
            <a:r>
              <a:rPr lang="en-US" sz="2400" b="1" i="1" dirty="0">
                <a:latin typeface="Arial Narrow" pitchFamily="34" charset="0"/>
              </a:rPr>
              <a:t>that may be participating in </a:t>
            </a:r>
            <a:r>
              <a:rPr lang="en-US" sz="2400" b="1" i="1" dirty="0" smtClean="0">
                <a:latin typeface="Arial Narrow" pitchFamily="34" charset="0"/>
              </a:rPr>
              <a:t>a</a:t>
            </a:r>
            <a:r>
              <a:rPr lang="tr-TR" sz="2400" b="1" i="1" dirty="0" smtClean="0">
                <a:latin typeface="Arial Narrow" pitchFamily="34" charset="0"/>
              </a:rPr>
              <a:t> </a:t>
            </a:r>
            <a:r>
              <a:rPr lang="en-US" sz="2400" b="1" i="1" dirty="0" smtClean="0">
                <a:latin typeface="Arial Narrow" pitchFamily="34" charset="0"/>
              </a:rPr>
              <a:t>mixed </a:t>
            </a:r>
            <a:r>
              <a:rPr lang="en-US" sz="2400" b="1" i="1" dirty="0">
                <a:latin typeface="Arial Narrow" pitchFamily="34" charset="0"/>
              </a:rPr>
              <a:t>infection or may merely </a:t>
            </a:r>
            <a:r>
              <a:rPr lang="en-US" sz="2400" b="1" i="1" dirty="0" smtClean="0">
                <a:latin typeface="Arial Narrow" pitchFamily="34" charset="0"/>
              </a:rPr>
              <a:t>be</a:t>
            </a:r>
            <a:r>
              <a:rPr lang="tr-TR" sz="2400" b="1" i="1" dirty="0" smtClean="0">
                <a:latin typeface="Arial Narrow" pitchFamily="34" charset="0"/>
              </a:rPr>
              <a:t> </a:t>
            </a:r>
            <a:r>
              <a:rPr lang="en-US" sz="2400" b="1" i="1" dirty="0" smtClean="0">
                <a:latin typeface="Arial Narrow" pitchFamily="34" charset="0"/>
              </a:rPr>
              <a:t>present </a:t>
            </a:r>
            <a:r>
              <a:rPr lang="en-US" sz="2400" b="1" i="1" dirty="0">
                <a:latin typeface="Arial Narrow" pitchFamily="34" charset="0"/>
              </a:rPr>
              <a:t>as contaminants, but </a:t>
            </a:r>
            <a:r>
              <a:rPr lang="en-US" sz="2400" b="1" i="1" dirty="0" smtClean="0">
                <a:latin typeface="Arial Narrow" pitchFamily="34" charset="0"/>
              </a:rPr>
              <a:t>the</a:t>
            </a:r>
            <a:r>
              <a:rPr lang="tr-TR" sz="2400" b="1" i="1" dirty="0" smtClean="0">
                <a:latin typeface="Arial Narrow" pitchFamily="34" charset="0"/>
              </a:rPr>
              <a:t> </a:t>
            </a:r>
            <a:r>
              <a:rPr lang="en-US" sz="2400" b="1" i="1" dirty="0" smtClean="0">
                <a:latin typeface="Arial Narrow" pitchFamily="34" charset="0"/>
              </a:rPr>
              <a:t>distinction </a:t>
            </a:r>
            <a:r>
              <a:rPr lang="en-US" sz="2400" b="1" i="1" dirty="0">
                <a:latin typeface="Arial Narrow" pitchFamily="34" charset="0"/>
              </a:rPr>
              <a:t>is not invariably easy and </a:t>
            </a:r>
            <a:r>
              <a:rPr lang="en-US" sz="2400" b="1" i="1" dirty="0" smtClean="0">
                <a:latin typeface="Arial Narrow" pitchFamily="34" charset="0"/>
              </a:rPr>
              <a:t>joint</a:t>
            </a:r>
            <a:r>
              <a:rPr lang="tr-TR" sz="2400" b="1" i="1" dirty="0" smtClean="0">
                <a:latin typeface="Arial Narrow" pitchFamily="34" charset="0"/>
              </a:rPr>
              <a:t> </a:t>
            </a:r>
            <a:r>
              <a:rPr lang="en-US" sz="2400" b="1" i="1" dirty="0" smtClean="0">
                <a:latin typeface="Arial Narrow" pitchFamily="34" charset="0"/>
              </a:rPr>
              <a:t>discussions </a:t>
            </a:r>
            <a:r>
              <a:rPr lang="en-US" sz="2400" b="1" i="1" dirty="0">
                <a:latin typeface="Arial Narrow" pitchFamily="34" charset="0"/>
              </a:rPr>
              <a:t>are important.</a:t>
            </a:r>
            <a:endParaRPr lang="tr-TR" sz="2400" b="1" i="1" dirty="0">
              <a:latin typeface="Arial Narrow" pitchFamily="34" charset="0"/>
            </a:endParaRPr>
          </a:p>
        </p:txBody>
      </p:sp>
      <p:sp>
        <p:nvSpPr>
          <p:cNvPr id="4" name="İçerik Yer Tutucusu 3"/>
          <p:cNvSpPr>
            <a:spLocks noGrp="1"/>
          </p:cNvSpPr>
          <p:nvPr>
            <p:ph sz="quarter" idx="13"/>
          </p:nvPr>
        </p:nvSpPr>
        <p:spPr>
          <a:xfrm>
            <a:off x="4716016" y="1628800"/>
            <a:ext cx="4392488" cy="4434840"/>
          </a:xfrm>
        </p:spPr>
        <p:txBody>
          <a:bodyPr>
            <a:normAutofit/>
          </a:bodyPr>
          <a:lstStyle/>
          <a:p>
            <a:pPr marL="0" lvl="0" indent="0">
              <a:buClr>
                <a:srgbClr val="9BBB59"/>
              </a:buClr>
              <a:buNone/>
            </a:pPr>
            <a:r>
              <a:rPr lang="tr-TR" sz="2800" b="1" i="1" dirty="0" err="1">
                <a:solidFill>
                  <a:srgbClr val="FF0000"/>
                </a:solidFill>
                <a:latin typeface="Arial Narrow" pitchFamily="34" charset="0"/>
              </a:rPr>
              <a:t>Culture</a:t>
            </a:r>
            <a:r>
              <a:rPr lang="tr-TR" sz="2800" b="1" i="1" dirty="0">
                <a:solidFill>
                  <a:srgbClr val="FF0000"/>
                </a:solidFill>
                <a:latin typeface="Arial Narrow" pitchFamily="34" charset="0"/>
              </a:rPr>
              <a:t>: </a:t>
            </a:r>
            <a:r>
              <a:rPr lang="tr-TR" sz="2800" b="1" i="1" dirty="0" err="1">
                <a:solidFill>
                  <a:srgbClr val="0070C0"/>
                </a:solidFill>
                <a:latin typeface="Arial Narrow" pitchFamily="34" charset="0"/>
              </a:rPr>
              <a:t>Anaerobically</a:t>
            </a:r>
            <a:r>
              <a:rPr lang="tr-TR" sz="2800" b="1" i="1" dirty="0">
                <a:solidFill>
                  <a:srgbClr val="0070C0"/>
                </a:solidFill>
                <a:latin typeface="Arial Narrow" pitchFamily="34" charset="0"/>
              </a:rPr>
              <a:t> at 37</a:t>
            </a:r>
            <a:r>
              <a:rPr lang="tr-TR" sz="2800" b="1" i="1" baseline="30000" dirty="0">
                <a:solidFill>
                  <a:srgbClr val="0070C0"/>
                </a:solidFill>
                <a:latin typeface="Arial Narrow" pitchFamily="34" charset="0"/>
              </a:rPr>
              <a:t>0</a:t>
            </a:r>
            <a:r>
              <a:rPr lang="tr-TR" sz="2800" b="1" i="1" dirty="0">
                <a:solidFill>
                  <a:srgbClr val="0070C0"/>
                </a:solidFill>
                <a:latin typeface="Arial Narrow" pitchFamily="34" charset="0"/>
              </a:rPr>
              <a:t>C</a:t>
            </a:r>
          </a:p>
          <a:p>
            <a:pPr lvl="0">
              <a:buClr>
                <a:srgbClr val="9BBB59"/>
              </a:buClr>
              <a:buFont typeface="Wingdings" pitchFamily="2" charset="2"/>
              <a:buChar char="Ø"/>
            </a:pPr>
            <a:r>
              <a:rPr lang="en-US" sz="2400" b="1" i="1" dirty="0">
                <a:solidFill>
                  <a:srgbClr val="000000"/>
                </a:solidFill>
                <a:latin typeface="Arial Narrow" pitchFamily="34" charset="0"/>
              </a:rPr>
              <a:t>On Robertson's cooked meat medium → blackening of meat will observed</a:t>
            </a:r>
            <a:r>
              <a:rPr lang="tr-TR" sz="2400" b="1" i="1" dirty="0">
                <a:solidFill>
                  <a:srgbClr val="000000"/>
                </a:solidFill>
                <a:latin typeface="Arial Narrow" pitchFamily="34" charset="0"/>
              </a:rPr>
              <a:t> </a:t>
            </a:r>
            <a:r>
              <a:rPr lang="en-US" sz="2400" b="1" i="1" dirty="0">
                <a:solidFill>
                  <a:srgbClr val="000000"/>
                </a:solidFill>
                <a:latin typeface="Arial Narrow" pitchFamily="34" charset="0"/>
              </a:rPr>
              <a:t>with the production of H</a:t>
            </a:r>
            <a:r>
              <a:rPr lang="en-US" sz="2400" b="1" i="1" baseline="-25000" dirty="0">
                <a:solidFill>
                  <a:srgbClr val="000000"/>
                </a:solidFill>
                <a:latin typeface="Arial Narrow" pitchFamily="34" charset="0"/>
              </a:rPr>
              <a:t>2</a:t>
            </a:r>
            <a:r>
              <a:rPr lang="en-US" sz="2400" b="1" i="1" dirty="0">
                <a:solidFill>
                  <a:srgbClr val="000000"/>
                </a:solidFill>
                <a:latin typeface="Arial Narrow" pitchFamily="34" charset="0"/>
              </a:rPr>
              <a:t>S and NH</a:t>
            </a:r>
            <a:r>
              <a:rPr lang="en-US" sz="2400" b="1" i="1" baseline="-25000" dirty="0">
                <a:solidFill>
                  <a:srgbClr val="000000"/>
                </a:solidFill>
                <a:latin typeface="Arial Narrow" pitchFamily="34" charset="0"/>
              </a:rPr>
              <a:t>3</a:t>
            </a:r>
            <a:endParaRPr lang="tr-TR" sz="2400" b="1" i="1" baseline="-25000" dirty="0">
              <a:solidFill>
                <a:srgbClr val="000000"/>
              </a:solidFill>
              <a:latin typeface="Arial Narrow" pitchFamily="34" charset="0"/>
            </a:endParaRPr>
          </a:p>
          <a:p>
            <a:pPr lvl="0">
              <a:buClr>
                <a:srgbClr val="9BBB59"/>
              </a:buClr>
              <a:buFont typeface="Wingdings" pitchFamily="2" charset="2"/>
              <a:buChar char="Ø"/>
            </a:pPr>
            <a:r>
              <a:rPr lang="en-US" sz="2400" b="1" i="1" dirty="0">
                <a:solidFill>
                  <a:srgbClr val="000000"/>
                </a:solidFill>
                <a:latin typeface="Arial Narrow" pitchFamily="34" charset="0"/>
              </a:rPr>
              <a:t>On blood agar → </a:t>
            </a:r>
            <a:r>
              <a:rPr lang="tr-TR" sz="2400" b="1" i="1" dirty="0" err="1" smtClean="0">
                <a:solidFill>
                  <a:srgbClr val="000000"/>
                </a:solidFill>
                <a:latin typeface="Arial Narrow" pitchFamily="34" charset="0"/>
              </a:rPr>
              <a:t>Double</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Hemolysis</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Circles</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β</a:t>
            </a:r>
            <a:r>
              <a:rPr lang="tr-TR" sz="2400" b="1" i="1" dirty="0" smtClean="0">
                <a:solidFill>
                  <a:srgbClr val="000000"/>
                </a:solidFill>
                <a:latin typeface="Arial Narrow" pitchFamily="34" charset="0"/>
              </a:rPr>
              <a:t> </a:t>
            </a:r>
            <a:r>
              <a:rPr lang="tr-TR" sz="2400" b="1" i="1" dirty="0" err="1" smtClean="0">
                <a:solidFill>
                  <a:srgbClr val="000000"/>
                </a:solidFill>
                <a:latin typeface="Arial Narrow" pitchFamily="34" charset="0"/>
              </a:rPr>
              <a:t>and</a:t>
            </a:r>
            <a:r>
              <a:rPr lang="tr-TR" sz="2400" b="1" i="1" dirty="0" smtClean="0">
                <a:solidFill>
                  <a:srgbClr val="000000"/>
                </a:solidFill>
                <a:latin typeface="Arial Narrow" pitchFamily="34" charset="0"/>
              </a:rPr>
              <a:t> </a:t>
            </a:r>
            <a:r>
              <a:rPr lang="tr-TR" sz="2400" b="1" i="1" dirty="0" smtClean="0">
                <a:solidFill>
                  <a:srgbClr val="000000"/>
                </a:solidFill>
                <a:latin typeface="Symbol" pitchFamily="18" charset="2"/>
              </a:rPr>
              <a:t>a</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hemolytic </a:t>
            </a:r>
            <a:r>
              <a:rPr lang="en-US" sz="2400" b="1" i="1" dirty="0">
                <a:solidFill>
                  <a:srgbClr val="000000"/>
                </a:solidFill>
                <a:latin typeface="Arial Narrow" pitchFamily="34" charset="0"/>
              </a:rPr>
              <a:t>colonies</a:t>
            </a:r>
            <a:endParaRPr lang="tr-TR" sz="2400" b="1" i="1" dirty="0">
              <a:solidFill>
                <a:prstClr val="black"/>
              </a:solidFill>
              <a:latin typeface="Arial Narrow" pitchFamily="34" charset="0"/>
            </a:endParaRPr>
          </a:p>
          <a:p>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865983"/>
            <a:ext cx="2407687" cy="194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689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b="1" i="1" dirty="0" err="1">
                <a:solidFill>
                  <a:srgbClr val="C00000"/>
                </a:solidFill>
                <a:latin typeface="Arial Narrow" pitchFamily="34" charset="0"/>
              </a:rPr>
              <a:t>Laboratory</a:t>
            </a:r>
            <a:r>
              <a:rPr lang="tr-TR" b="1" i="1" dirty="0">
                <a:solidFill>
                  <a:srgbClr val="C00000"/>
                </a:solidFill>
                <a:latin typeface="Arial Narrow" pitchFamily="34" charset="0"/>
              </a:rPr>
              <a:t> </a:t>
            </a:r>
            <a:r>
              <a:rPr lang="tr-TR" b="1" i="1" dirty="0" err="1">
                <a:solidFill>
                  <a:srgbClr val="C00000"/>
                </a:solidFill>
                <a:latin typeface="Arial Narrow" pitchFamily="34" charset="0"/>
              </a:rPr>
              <a:t>identification</a:t>
            </a:r>
            <a:endParaRPr lang="tr-TR" dirty="0"/>
          </a:p>
        </p:txBody>
      </p:sp>
      <p:sp>
        <p:nvSpPr>
          <p:cNvPr id="3" name="İçerik Yer Tutucusu 2"/>
          <p:cNvSpPr>
            <a:spLocks noGrp="1"/>
          </p:cNvSpPr>
          <p:nvPr>
            <p:ph sz="half" idx="2"/>
          </p:nvPr>
        </p:nvSpPr>
        <p:spPr>
          <a:xfrm>
            <a:off x="107504" y="1556792"/>
            <a:ext cx="4388296" cy="5184575"/>
          </a:xfrm>
        </p:spPr>
        <p:txBody>
          <a:bodyPr>
            <a:normAutofit/>
          </a:bodyPr>
          <a:lstStyle/>
          <a:p>
            <a:pPr marL="0" lvl="0" indent="0">
              <a:buClr>
                <a:srgbClr val="9BBB59"/>
              </a:buClr>
              <a:buNone/>
            </a:pPr>
            <a:r>
              <a:rPr lang="tr-TR" sz="2800" b="1" i="1" dirty="0" err="1">
                <a:solidFill>
                  <a:srgbClr val="CD0000"/>
                </a:solidFill>
                <a:latin typeface="Arial Narrow" pitchFamily="34" charset="0"/>
              </a:rPr>
              <a:t>Nagler’s</a:t>
            </a:r>
            <a:r>
              <a:rPr lang="tr-TR" sz="2800" b="1" i="1" dirty="0">
                <a:solidFill>
                  <a:srgbClr val="CD0000"/>
                </a:solidFill>
                <a:latin typeface="Arial Narrow" pitchFamily="34" charset="0"/>
              </a:rPr>
              <a:t> </a:t>
            </a:r>
            <a:r>
              <a:rPr lang="tr-TR" sz="2800" b="1" i="1" dirty="0" err="1">
                <a:solidFill>
                  <a:srgbClr val="CD0000"/>
                </a:solidFill>
                <a:latin typeface="Arial Narrow" pitchFamily="34" charset="0"/>
              </a:rPr>
              <a:t>Reaction</a:t>
            </a:r>
            <a:endParaRPr lang="tr-TR" sz="2800" b="1" i="1" dirty="0">
              <a:solidFill>
                <a:srgbClr val="CD0000"/>
              </a:solidFill>
              <a:latin typeface="Arial Narrow" pitchFamily="34" charset="0"/>
            </a:endParaRPr>
          </a:p>
          <a:p>
            <a:pPr lvl="0">
              <a:buClr>
                <a:srgbClr val="9BBB59"/>
              </a:buClr>
              <a:buFont typeface="Wingdings" pitchFamily="2" charset="2"/>
              <a:buChar char="Ø"/>
            </a:pPr>
            <a:r>
              <a:rPr lang="en-US" sz="2100" b="1" i="1" dirty="0">
                <a:solidFill>
                  <a:prstClr val="black"/>
                </a:solidFill>
                <a:latin typeface="Arial Narrow" pitchFamily="34" charset="0"/>
              </a:rPr>
              <a:t>This test is done to detect the </a:t>
            </a:r>
            <a:r>
              <a:rPr lang="en-US" sz="2100" b="1" i="1" dirty="0" err="1">
                <a:solidFill>
                  <a:prstClr val="black"/>
                </a:solidFill>
                <a:latin typeface="Arial Narrow" pitchFamily="34" charset="0"/>
              </a:rPr>
              <a:t>lecithinase</a:t>
            </a:r>
            <a:r>
              <a:rPr lang="en-US" sz="2100" b="1" i="1" dirty="0">
                <a:solidFill>
                  <a:prstClr val="black"/>
                </a:solidFill>
                <a:latin typeface="Arial Narrow" pitchFamily="34" charset="0"/>
              </a:rPr>
              <a:t> activity</a:t>
            </a:r>
            <a:endParaRPr lang="tr-TR" sz="2100" b="1" i="1" dirty="0">
              <a:solidFill>
                <a:prstClr val="black"/>
              </a:solidFill>
              <a:latin typeface="Arial Narrow" pitchFamily="34" charset="0"/>
            </a:endParaRPr>
          </a:p>
          <a:p>
            <a:pPr lvl="0">
              <a:buClr>
                <a:srgbClr val="9BBB59"/>
              </a:buClr>
              <a:buFont typeface="Wingdings" pitchFamily="2" charset="2"/>
              <a:buChar char="Ø"/>
            </a:pPr>
            <a:r>
              <a:rPr lang="en-US" sz="2100" b="1" i="1" dirty="0">
                <a:solidFill>
                  <a:prstClr val="black"/>
                </a:solidFill>
                <a:latin typeface="Arial Narrow" pitchFamily="34" charset="0"/>
              </a:rPr>
              <a:t>The </a:t>
            </a:r>
            <a:r>
              <a:rPr lang="tr-TR" sz="2100" b="1" i="1" dirty="0" err="1">
                <a:solidFill>
                  <a:prstClr val="black"/>
                </a:solidFill>
                <a:latin typeface="Arial Narrow" pitchFamily="34" charset="0"/>
              </a:rPr>
              <a:t>bacteria</a:t>
            </a:r>
            <a:r>
              <a:rPr lang="en-US" sz="2100" b="1" i="1" dirty="0">
                <a:solidFill>
                  <a:prstClr val="black"/>
                </a:solidFill>
                <a:latin typeface="Arial Narrow" pitchFamily="34" charset="0"/>
              </a:rPr>
              <a:t> is inoculated on the medium containing</a:t>
            </a:r>
            <a:r>
              <a:rPr lang="tr-TR" sz="2100" b="1" i="1" dirty="0">
                <a:solidFill>
                  <a:prstClr val="black"/>
                </a:solidFill>
                <a:latin typeface="Arial Narrow" pitchFamily="34" charset="0"/>
              </a:rPr>
              <a:t> </a:t>
            </a:r>
            <a:r>
              <a:rPr lang="en-US" sz="2100" b="1" i="1" dirty="0">
                <a:solidFill>
                  <a:prstClr val="black"/>
                </a:solidFill>
                <a:latin typeface="Arial Narrow" pitchFamily="34" charset="0"/>
              </a:rPr>
              <a:t>human serum or egg yolk (contains lecithin)</a:t>
            </a:r>
            <a:endParaRPr lang="tr-TR" sz="2100" b="1" i="1" dirty="0">
              <a:solidFill>
                <a:prstClr val="black"/>
              </a:solidFill>
              <a:latin typeface="Arial Narrow" pitchFamily="34" charset="0"/>
            </a:endParaRPr>
          </a:p>
          <a:p>
            <a:pPr lvl="0">
              <a:buClr>
                <a:srgbClr val="9BBB59"/>
              </a:buClr>
              <a:buFont typeface="Wingdings" pitchFamily="2" charset="2"/>
              <a:buChar char="Ø"/>
            </a:pPr>
            <a:r>
              <a:rPr lang="en-US" sz="2100" b="1" i="1" dirty="0">
                <a:solidFill>
                  <a:prstClr val="black"/>
                </a:solidFill>
                <a:latin typeface="Arial Narrow" pitchFamily="34" charset="0"/>
              </a:rPr>
              <a:t>The plate is incubated anaerobically at 37</a:t>
            </a:r>
            <a:r>
              <a:rPr lang="tr-TR" sz="2100" b="1" i="1" baseline="30000" dirty="0">
                <a:solidFill>
                  <a:prstClr val="black"/>
                </a:solidFill>
                <a:latin typeface="Arial Narrow" pitchFamily="34" charset="0"/>
              </a:rPr>
              <a:t>0</a:t>
            </a:r>
            <a:r>
              <a:rPr lang="en-US" sz="2100" b="1" i="1" dirty="0">
                <a:solidFill>
                  <a:prstClr val="black"/>
                </a:solidFill>
                <a:latin typeface="Arial Narrow" pitchFamily="34" charset="0"/>
              </a:rPr>
              <a:t> C for 24</a:t>
            </a:r>
            <a:r>
              <a:rPr lang="tr-TR" sz="2100" b="1" i="1" dirty="0">
                <a:solidFill>
                  <a:prstClr val="black"/>
                </a:solidFill>
                <a:latin typeface="Arial Narrow" pitchFamily="34" charset="0"/>
              </a:rPr>
              <a:t> h</a:t>
            </a:r>
          </a:p>
          <a:p>
            <a:pPr lvl="0">
              <a:buClr>
                <a:srgbClr val="9BBB59"/>
              </a:buClr>
              <a:buFont typeface="Wingdings" pitchFamily="2" charset="2"/>
              <a:buChar char="Ø"/>
            </a:pPr>
            <a:r>
              <a:rPr lang="en-US" sz="2100" b="1" i="1" dirty="0">
                <a:solidFill>
                  <a:prstClr val="black"/>
                </a:solidFill>
                <a:latin typeface="Arial Narrow" pitchFamily="34" charset="0"/>
              </a:rPr>
              <a:t>Colonies of Cl. </a:t>
            </a:r>
            <a:r>
              <a:rPr lang="en-US" sz="2100" b="1" i="1" dirty="0" err="1">
                <a:solidFill>
                  <a:prstClr val="black"/>
                </a:solidFill>
                <a:latin typeface="Arial Narrow" pitchFamily="34" charset="0"/>
              </a:rPr>
              <a:t>perfringens</a:t>
            </a:r>
            <a:r>
              <a:rPr lang="en-US" sz="2100" b="1" i="1" dirty="0">
                <a:solidFill>
                  <a:prstClr val="black"/>
                </a:solidFill>
                <a:latin typeface="Arial Narrow" pitchFamily="34" charset="0"/>
              </a:rPr>
              <a:t> are surrounded by</a:t>
            </a:r>
            <a:r>
              <a:rPr lang="tr-TR" sz="2100" b="1" i="1" dirty="0">
                <a:solidFill>
                  <a:prstClr val="black"/>
                </a:solidFill>
                <a:latin typeface="Arial Narrow" pitchFamily="34" charset="0"/>
              </a:rPr>
              <a:t> </a:t>
            </a:r>
            <a:r>
              <a:rPr lang="en-US" sz="2100" b="1" i="1" dirty="0">
                <a:solidFill>
                  <a:prstClr val="black"/>
                </a:solidFill>
                <a:latin typeface="Arial Narrow" pitchFamily="34" charset="0"/>
              </a:rPr>
              <a:t>zones of turbidity due to </a:t>
            </a:r>
            <a:r>
              <a:rPr lang="en-US" sz="2100" b="1" i="1" dirty="0" err="1">
                <a:solidFill>
                  <a:prstClr val="black"/>
                </a:solidFill>
                <a:latin typeface="Arial Narrow" pitchFamily="34" charset="0"/>
              </a:rPr>
              <a:t>lecithinase</a:t>
            </a:r>
            <a:r>
              <a:rPr lang="en-US" sz="2100" b="1" i="1" dirty="0">
                <a:solidFill>
                  <a:prstClr val="black"/>
                </a:solidFill>
                <a:latin typeface="Arial Narrow" pitchFamily="34" charset="0"/>
              </a:rPr>
              <a:t> activity and</a:t>
            </a:r>
            <a:r>
              <a:rPr lang="tr-TR" sz="2100" b="1" i="1" dirty="0">
                <a:solidFill>
                  <a:prstClr val="black"/>
                </a:solidFill>
                <a:latin typeface="Arial Narrow" pitchFamily="34" charset="0"/>
              </a:rPr>
              <a:t> </a:t>
            </a:r>
            <a:r>
              <a:rPr lang="en-US" sz="2100" b="1" i="1" dirty="0">
                <a:solidFill>
                  <a:prstClr val="black"/>
                </a:solidFill>
                <a:latin typeface="Arial Narrow" pitchFamily="34" charset="0"/>
              </a:rPr>
              <a:t>the effect is specifically inhibited if Cl. </a:t>
            </a:r>
            <a:r>
              <a:rPr lang="tr-TR" sz="2100" b="1" i="1" dirty="0">
                <a:solidFill>
                  <a:prstClr val="black"/>
                </a:solidFill>
                <a:latin typeface="Arial Narrow" pitchFamily="34" charset="0"/>
              </a:rPr>
              <a:t>p</a:t>
            </a:r>
            <a:r>
              <a:rPr lang="en-US" sz="2100" b="1" i="1" dirty="0" err="1">
                <a:solidFill>
                  <a:prstClr val="black"/>
                </a:solidFill>
                <a:latin typeface="Arial Narrow" pitchFamily="34" charset="0"/>
              </a:rPr>
              <a:t>erfringens</a:t>
            </a:r>
            <a:r>
              <a:rPr lang="tr-TR" sz="2100" b="1" i="1" dirty="0">
                <a:solidFill>
                  <a:prstClr val="black"/>
                </a:solidFill>
                <a:latin typeface="Arial Narrow" pitchFamily="34" charset="0"/>
              </a:rPr>
              <a:t> </a:t>
            </a:r>
            <a:r>
              <a:rPr lang="en-US" sz="2100" b="1" i="1" dirty="0">
                <a:solidFill>
                  <a:prstClr val="black"/>
                </a:solidFill>
                <a:latin typeface="Arial Narrow" pitchFamily="34" charset="0"/>
              </a:rPr>
              <a:t>antiserum containing </a:t>
            </a:r>
            <a:r>
              <a:rPr lang="en-US" sz="2100" b="1" i="1" dirty="0">
                <a:solidFill>
                  <a:prstClr val="black"/>
                </a:solidFill>
                <a:latin typeface="Symbol" pitchFamily="18" charset="2"/>
              </a:rPr>
              <a:t></a:t>
            </a:r>
            <a:r>
              <a:rPr lang="en-US" sz="2100" b="1" i="1" dirty="0">
                <a:solidFill>
                  <a:prstClr val="black"/>
                </a:solidFill>
                <a:latin typeface="Arial Narrow" pitchFamily="34" charset="0"/>
              </a:rPr>
              <a:t> antitoxin is present on the</a:t>
            </a:r>
            <a:r>
              <a:rPr lang="tr-TR" sz="2100" b="1" i="1" dirty="0">
                <a:solidFill>
                  <a:prstClr val="black"/>
                </a:solidFill>
                <a:latin typeface="Arial Narrow" pitchFamily="34" charset="0"/>
              </a:rPr>
              <a:t> </a:t>
            </a:r>
            <a:r>
              <a:rPr lang="tr-TR" sz="2100" b="1" i="1" dirty="0" err="1">
                <a:solidFill>
                  <a:prstClr val="black"/>
                </a:solidFill>
                <a:latin typeface="Arial Narrow" pitchFamily="34" charset="0"/>
              </a:rPr>
              <a:t>medium</a:t>
            </a:r>
            <a:endParaRPr lang="tr-TR" sz="2100" b="1" i="1" dirty="0">
              <a:solidFill>
                <a:prstClr val="black"/>
              </a:solidFill>
              <a:latin typeface="Arial Narrow" pitchFamily="34" charset="0"/>
            </a:endParaRPr>
          </a:p>
          <a:p>
            <a:endParaRPr lang="tr-TR"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20072" y="1680808"/>
            <a:ext cx="3456384" cy="326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148064" y="5048016"/>
            <a:ext cx="3960440" cy="1477328"/>
          </a:xfrm>
          <a:prstGeom prst="rect">
            <a:avLst/>
          </a:prstGeom>
        </p:spPr>
        <p:txBody>
          <a:bodyPr wrap="square">
            <a:spAutoFit/>
          </a:bodyPr>
          <a:lstStyle/>
          <a:p>
            <a:pPr lvl="0"/>
            <a:r>
              <a:rPr lang="tr-TR" b="1" i="1" dirty="0" err="1">
                <a:solidFill>
                  <a:prstClr val="black"/>
                </a:solidFill>
                <a:latin typeface="Arial Narrow" pitchFamily="34" charset="0"/>
              </a:rPr>
              <a:t>Lecithinase</a:t>
            </a:r>
            <a:r>
              <a:rPr lang="tr-TR" b="1" i="1" dirty="0">
                <a:solidFill>
                  <a:prstClr val="black"/>
                </a:solidFill>
                <a:latin typeface="Arial Narrow" pitchFamily="34" charset="0"/>
              </a:rPr>
              <a:t> (</a:t>
            </a:r>
            <a:r>
              <a:rPr lang="el-GR" b="1" i="1" dirty="0">
                <a:solidFill>
                  <a:prstClr val="black"/>
                </a:solidFill>
                <a:latin typeface="Arial Narrow" pitchFamily="34" charset="0"/>
              </a:rPr>
              <a:t>α-</a:t>
            </a:r>
            <a:r>
              <a:rPr lang="tr-TR" b="1" i="1" dirty="0" err="1">
                <a:solidFill>
                  <a:prstClr val="black"/>
                </a:solidFill>
                <a:latin typeface="Arial Narrow" pitchFamily="34" charset="0"/>
              </a:rPr>
              <a:t>toxin</a:t>
            </a:r>
            <a:r>
              <a:rPr lang="tr-TR" b="1" i="1" dirty="0">
                <a:solidFill>
                  <a:prstClr val="black"/>
                </a:solidFill>
                <a:latin typeface="Arial Narrow" pitchFamily="34" charset="0"/>
              </a:rPr>
              <a:t>; </a:t>
            </a:r>
            <a:r>
              <a:rPr lang="tr-TR" b="1" i="1" dirty="0" err="1">
                <a:solidFill>
                  <a:prstClr val="black"/>
                </a:solidFill>
                <a:latin typeface="Arial Narrow" pitchFamily="34" charset="0"/>
              </a:rPr>
              <a:t>phospholipase</a:t>
            </a:r>
            <a:r>
              <a:rPr lang="tr-TR" b="1" i="1" dirty="0">
                <a:solidFill>
                  <a:prstClr val="black"/>
                </a:solidFill>
                <a:latin typeface="Arial Narrow" pitchFamily="34" charset="0"/>
              </a:rPr>
              <a:t>) </a:t>
            </a:r>
            <a:r>
              <a:rPr lang="tr-TR" b="1" i="1" dirty="0" err="1" smtClean="0">
                <a:solidFill>
                  <a:prstClr val="black"/>
                </a:solidFill>
                <a:latin typeface="Arial Narrow" pitchFamily="34" charset="0"/>
              </a:rPr>
              <a:t>hydrolyzes</a:t>
            </a:r>
            <a:r>
              <a:rPr lang="tr-TR" b="1" i="1" dirty="0" smtClean="0">
                <a:solidFill>
                  <a:prstClr val="black"/>
                </a:solidFill>
                <a:latin typeface="Arial Narrow" pitchFamily="34" charset="0"/>
              </a:rPr>
              <a:t> </a:t>
            </a:r>
            <a:r>
              <a:rPr lang="tr-TR" b="1" i="1" dirty="0" err="1" smtClean="0">
                <a:solidFill>
                  <a:prstClr val="black"/>
                </a:solidFill>
                <a:latin typeface="Arial Narrow" pitchFamily="34" charset="0"/>
              </a:rPr>
              <a:t>phospholipids</a:t>
            </a:r>
            <a:r>
              <a:rPr lang="tr-TR" b="1" i="1" dirty="0" smtClean="0">
                <a:solidFill>
                  <a:prstClr val="black"/>
                </a:solidFill>
                <a:latin typeface="Arial Narrow" pitchFamily="34" charset="0"/>
              </a:rPr>
              <a:t> </a:t>
            </a:r>
            <a:r>
              <a:rPr lang="tr-TR" b="1" i="1" dirty="0">
                <a:solidFill>
                  <a:prstClr val="black"/>
                </a:solidFill>
                <a:latin typeface="Arial Narrow" pitchFamily="34" charset="0"/>
              </a:rPr>
              <a:t>in </a:t>
            </a:r>
            <a:r>
              <a:rPr lang="tr-TR" b="1" i="1" dirty="0" err="1">
                <a:solidFill>
                  <a:prstClr val="black"/>
                </a:solidFill>
                <a:latin typeface="Arial Narrow" pitchFamily="34" charset="0"/>
              </a:rPr>
              <a:t>egg-yolk</a:t>
            </a:r>
            <a:r>
              <a:rPr lang="tr-TR" b="1" i="1" dirty="0">
                <a:solidFill>
                  <a:prstClr val="black"/>
                </a:solidFill>
                <a:latin typeface="Arial Narrow" pitchFamily="34" charset="0"/>
              </a:rPr>
              <a:t> </a:t>
            </a:r>
            <a:r>
              <a:rPr lang="tr-TR" b="1" i="1" dirty="0" err="1">
                <a:solidFill>
                  <a:prstClr val="black"/>
                </a:solidFill>
                <a:latin typeface="Arial Narrow" pitchFamily="34" charset="0"/>
              </a:rPr>
              <a:t>agar</a:t>
            </a:r>
            <a:r>
              <a:rPr lang="tr-TR" b="1" i="1" dirty="0">
                <a:solidFill>
                  <a:prstClr val="black"/>
                </a:solidFill>
                <a:latin typeface="Arial Narrow" pitchFamily="34" charset="0"/>
              </a:rPr>
              <a:t> </a:t>
            </a:r>
            <a:r>
              <a:rPr lang="tr-TR" b="1" i="1" dirty="0" err="1">
                <a:solidFill>
                  <a:prstClr val="black"/>
                </a:solidFill>
                <a:latin typeface="Arial Narrow" pitchFamily="34" charset="0"/>
              </a:rPr>
              <a:t>around</a:t>
            </a:r>
            <a:r>
              <a:rPr lang="tr-TR" b="1" i="1" dirty="0">
                <a:solidFill>
                  <a:prstClr val="black"/>
                </a:solidFill>
                <a:latin typeface="Arial Narrow" pitchFamily="34" charset="0"/>
              </a:rPr>
              <a:t> </a:t>
            </a:r>
            <a:r>
              <a:rPr lang="tr-TR" b="1" i="1" dirty="0" err="1">
                <a:solidFill>
                  <a:prstClr val="black"/>
                </a:solidFill>
                <a:latin typeface="Arial Narrow" pitchFamily="34" charset="0"/>
              </a:rPr>
              <a:t>streak</a:t>
            </a:r>
            <a:r>
              <a:rPr lang="tr-TR" b="1" i="1" dirty="0">
                <a:solidFill>
                  <a:prstClr val="black"/>
                </a:solidFill>
                <a:latin typeface="Arial Narrow" pitchFamily="34" charset="0"/>
              </a:rPr>
              <a:t> on </a:t>
            </a:r>
            <a:r>
              <a:rPr lang="tr-TR" b="1" i="1" dirty="0" err="1">
                <a:solidFill>
                  <a:prstClr val="black"/>
                </a:solidFill>
                <a:latin typeface="Arial Narrow" pitchFamily="34" charset="0"/>
              </a:rPr>
              <a:t>right</a:t>
            </a:r>
            <a:r>
              <a:rPr lang="tr-TR" b="1" i="1" dirty="0">
                <a:solidFill>
                  <a:prstClr val="black"/>
                </a:solidFill>
                <a:latin typeface="Arial Narrow" pitchFamily="34" charset="0"/>
              </a:rPr>
              <a:t>. </a:t>
            </a:r>
          </a:p>
          <a:p>
            <a:pPr lvl="0"/>
            <a:r>
              <a:rPr lang="tr-TR" b="1" i="1" dirty="0" err="1">
                <a:solidFill>
                  <a:prstClr val="black"/>
                </a:solidFill>
                <a:latin typeface="Arial Narrow" pitchFamily="34" charset="0"/>
              </a:rPr>
              <a:t>Antibody</a:t>
            </a:r>
            <a:r>
              <a:rPr lang="tr-TR" b="1" i="1" dirty="0">
                <a:solidFill>
                  <a:prstClr val="black"/>
                </a:solidFill>
                <a:latin typeface="Arial Narrow" pitchFamily="34" charset="0"/>
              </a:rPr>
              <a:t> </a:t>
            </a:r>
            <a:r>
              <a:rPr lang="tr-TR" b="1" i="1" dirty="0" err="1">
                <a:solidFill>
                  <a:prstClr val="black"/>
                </a:solidFill>
                <a:latin typeface="Arial Narrow" pitchFamily="34" charset="0"/>
              </a:rPr>
              <a:t>against</a:t>
            </a:r>
            <a:r>
              <a:rPr lang="tr-TR" b="1" i="1" dirty="0">
                <a:solidFill>
                  <a:prstClr val="black"/>
                </a:solidFill>
                <a:latin typeface="Arial Narrow" pitchFamily="34" charset="0"/>
              </a:rPr>
              <a:t> </a:t>
            </a:r>
            <a:r>
              <a:rPr lang="el-GR" b="1" i="1" dirty="0">
                <a:solidFill>
                  <a:prstClr val="black"/>
                </a:solidFill>
                <a:latin typeface="Arial Narrow" pitchFamily="34" charset="0"/>
              </a:rPr>
              <a:t>α-</a:t>
            </a:r>
            <a:r>
              <a:rPr lang="tr-TR" b="1" i="1" dirty="0" err="1">
                <a:solidFill>
                  <a:prstClr val="black"/>
                </a:solidFill>
                <a:latin typeface="Arial Narrow" pitchFamily="34" charset="0"/>
              </a:rPr>
              <a:t>toxin</a:t>
            </a:r>
            <a:r>
              <a:rPr lang="tr-TR" b="1" i="1" dirty="0">
                <a:solidFill>
                  <a:prstClr val="black"/>
                </a:solidFill>
                <a:latin typeface="Arial Narrow" pitchFamily="34" charset="0"/>
              </a:rPr>
              <a:t> </a:t>
            </a:r>
            <a:r>
              <a:rPr lang="tr-TR" b="1" i="1" dirty="0" err="1">
                <a:solidFill>
                  <a:prstClr val="black"/>
                </a:solidFill>
                <a:latin typeface="Arial Narrow" pitchFamily="34" charset="0"/>
              </a:rPr>
              <a:t>inhibits</a:t>
            </a:r>
            <a:r>
              <a:rPr lang="tr-TR" b="1" i="1" dirty="0">
                <a:solidFill>
                  <a:prstClr val="black"/>
                </a:solidFill>
                <a:latin typeface="Arial Narrow" pitchFamily="34" charset="0"/>
              </a:rPr>
              <a:t> </a:t>
            </a:r>
            <a:r>
              <a:rPr lang="tr-TR" b="1" i="1" dirty="0" err="1">
                <a:solidFill>
                  <a:prstClr val="black"/>
                </a:solidFill>
                <a:latin typeface="Arial Narrow" pitchFamily="34" charset="0"/>
              </a:rPr>
              <a:t>activity</a:t>
            </a:r>
            <a:r>
              <a:rPr lang="tr-TR" b="1" i="1" dirty="0">
                <a:solidFill>
                  <a:prstClr val="black"/>
                </a:solidFill>
                <a:latin typeface="Arial Narrow" pitchFamily="34" charset="0"/>
              </a:rPr>
              <a:t> </a:t>
            </a:r>
            <a:r>
              <a:rPr lang="tr-TR" b="1" i="1" dirty="0" err="1">
                <a:solidFill>
                  <a:prstClr val="black"/>
                </a:solidFill>
                <a:latin typeface="Arial Narrow" pitchFamily="34" charset="0"/>
              </a:rPr>
              <a:t>around</a:t>
            </a:r>
            <a:r>
              <a:rPr lang="tr-TR" b="1" i="1" dirty="0">
                <a:solidFill>
                  <a:prstClr val="black"/>
                </a:solidFill>
                <a:latin typeface="Arial Narrow" pitchFamily="34" charset="0"/>
              </a:rPr>
              <a:t> </a:t>
            </a:r>
            <a:r>
              <a:rPr lang="tr-TR" b="1" i="1" dirty="0" err="1">
                <a:solidFill>
                  <a:prstClr val="black"/>
                </a:solidFill>
                <a:latin typeface="Arial Narrow" pitchFamily="34" charset="0"/>
              </a:rPr>
              <a:t>left</a:t>
            </a:r>
            <a:r>
              <a:rPr lang="tr-TR" b="1" i="1" dirty="0">
                <a:solidFill>
                  <a:prstClr val="black"/>
                </a:solidFill>
                <a:latin typeface="Arial Narrow" pitchFamily="34" charset="0"/>
              </a:rPr>
              <a:t> </a:t>
            </a:r>
            <a:r>
              <a:rPr lang="tr-TR" b="1" i="1" dirty="0" err="1">
                <a:solidFill>
                  <a:prstClr val="black"/>
                </a:solidFill>
                <a:latin typeface="Arial Narrow" pitchFamily="34" charset="0"/>
              </a:rPr>
              <a:t>streak</a:t>
            </a:r>
            <a:endParaRPr lang="tr-TR" b="1" i="1" dirty="0">
              <a:solidFill>
                <a:prstClr val="black"/>
              </a:solidFill>
              <a:latin typeface="Arial Narrow" pitchFamily="34" charset="0"/>
            </a:endParaRPr>
          </a:p>
        </p:txBody>
      </p:sp>
    </p:spTree>
    <p:extLst>
      <p:ext uri="{BB962C8B-B14F-4D97-AF65-F5344CB8AC3E}">
        <p14:creationId xmlns:p14="http://schemas.microsoft.com/office/powerpoint/2010/main" val="84854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lstStyle/>
          <a:p>
            <a:endParaRPr lang="tr-TR"/>
          </a:p>
        </p:txBody>
      </p:sp>
      <p:sp>
        <p:nvSpPr>
          <p:cNvPr id="4" name="İçerik Yer Tutucusu 3"/>
          <p:cNvSpPr>
            <a:spLocks noGrp="1"/>
          </p:cNvSpPr>
          <p:nvPr>
            <p:ph sz="quarter" idx="13"/>
          </p:nvPr>
        </p:nvSpPr>
        <p:spPr/>
        <p:txBody>
          <a:bodyPr/>
          <a:lstStyle/>
          <a:p>
            <a:endParaRPr lang="tr-TR"/>
          </a:p>
        </p:txBody>
      </p:sp>
      <p:pic>
        <p:nvPicPr>
          <p:cNvPr id="5" name="Resim 4"/>
          <p:cNvPicPr>
            <a:picLocks noChangeAspect="1"/>
          </p:cNvPicPr>
          <p:nvPr/>
        </p:nvPicPr>
        <p:blipFill>
          <a:blip r:embed="rId2"/>
          <a:stretch>
            <a:fillRect/>
          </a:stretch>
        </p:blipFill>
        <p:spPr>
          <a:xfrm>
            <a:off x="189768" y="0"/>
            <a:ext cx="8435280" cy="6858000"/>
          </a:xfrm>
          <a:prstGeom prst="rect">
            <a:avLst/>
          </a:prstGeom>
        </p:spPr>
      </p:pic>
    </p:spTree>
    <p:extLst>
      <p:ext uri="{BB962C8B-B14F-4D97-AF65-F5344CB8AC3E}">
        <p14:creationId xmlns:p14="http://schemas.microsoft.com/office/powerpoint/2010/main" val="2772577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lgn="ctr">
              <a:spcBef>
                <a:spcPct val="20000"/>
              </a:spcBef>
            </a:pPr>
            <a:r>
              <a:rPr lang="tr-TR" sz="5400" b="1" i="1" dirty="0" err="1">
                <a:solidFill>
                  <a:srgbClr val="CD0000"/>
                </a:solidFill>
                <a:latin typeface="Arial Narrow" pitchFamily="34" charset="0"/>
                <a:ea typeface="+mn-ea"/>
                <a:cs typeface="+mn-cs"/>
              </a:rPr>
              <a:t>Nagler’s</a:t>
            </a:r>
            <a:r>
              <a:rPr lang="tr-TR" sz="5400" b="1" i="1" dirty="0">
                <a:solidFill>
                  <a:srgbClr val="CD0000"/>
                </a:solidFill>
                <a:latin typeface="Arial Narrow" pitchFamily="34" charset="0"/>
                <a:ea typeface="+mn-ea"/>
                <a:cs typeface="+mn-cs"/>
              </a:rPr>
              <a:t> </a:t>
            </a:r>
            <a:r>
              <a:rPr lang="tr-TR" sz="5400" b="1" i="1" dirty="0" err="1" smtClean="0">
                <a:solidFill>
                  <a:srgbClr val="CD0000"/>
                </a:solidFill>
                <a:latin typeface="Arial Narrow" pitchFamily="34" charset="0"/>
                <a:ea typeface="+mn-ea"/>
                <a:cs typeface="+mn-cs"/>
              </a:rPr>
              <a:t>Reaction</a:t>
            </a:r>
            <a:endParaRPr lang="tr-TR" sz="54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8162" y="2492896"/>
            <a:ext cx="4925926" cy="327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787072" y="2209581"/>
            <a:ext cx="3197881" cy="330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899592" y="6021288"/>
            <a:ext cx="3736920" cy="461665"/>
          </a:xfrm>
          <a:prstGeom prst="rect">
            <a:avLst/>
          </a:prstGeom>
        </p:spPr>
        <p:txBody>
          <a:bodyPr wrap="none">
            <a:spAutoFit/>
          </a:bodyPr>
          <a:lstStyle/>
          <a:p>
            <a:r>
              <a:rPr lang="tr-TR" sz="2400" b="1" i="1" dirty="0" err="1">
                <a:latin typeface="Arial Narrow" pitchFamily="34" charset="0"/>
              </a:rPr>
              <a:t>Procedure</a:t>
            </a:r>
            <a:r>
              <a:rPr lang="tr-TR" sz="2400" b="1" i="1" dirty="0">
                <a:latin typeface="Arial Narrow" pitchFamily="34" charset="0"/>
              </a:rPr>
              <a:t> of </a:t>
            </a:r>
            <a:r>
              <a:rPr lang="tr-TR" sz="2400" b="1" i="1" dirty="0" err="1">
                <a:latin typeface="Arial Narrow" pitchFamily="34" charset="0"/>
              </a:rPr>
              <a:t>Nagler</a:t>
            </a:r>
            <a:r>
              <a:rPr lang="tr-TR" sz="2400" b="1" i="1" dirty="0">
                <a:latin typeface="Arial Narrow" pitchFamily="34" charset="0"/>
              </a:rPr>
              <a:t> </a:t>
            </a:r>
            <a:r>
              <a:rPr lang="tr-TR" sz="2400" b="1" i="1" dirty="0" err="1">
                <a:latin typeface="Arial Narrow" pitchFamily="34" charset="0"/>
              </a:rPr>
              <a:t>Reaction</a:t>
            </a:r>
            <a:endParaRPr lang="tr-TR" sz="2400" b="1" i="1" dirty="0">
              <a:latin typeface="Arial Narrow" pitchFamily="34" charset="0"/>
            </a:endParaRPr>
          </a:p>
        </p:txBody>
      </p:sp>
      <p:sp>
        <p:nvSpPr>
          <p:cNvPr id="6" name="Dikdörtgen 5"/>
          <p:cNvSpPr/>
          <p:nvPr/>
        </p:nvSpPr>
        <p:spPr>
          <a:xfrm>
            <a:off x="7236296" y="5805264"/>
            <a:ext cx="1728192" cy="646331"/>
          </a:xfrm>
          <a:prstGeom prst="rect">
            <a:avLst/>
          </a:prstGeom>
        </p:spPr>
        <p:txBody>
          <a:bodyPr wrap="square">
            <a:spAutoFit/>
          </a:bodyPr>
          <a:lstStyle/>
          <a:p>
            <a:pPr algn="ctr"/>
            <a:r>
              <a:rPr lang="tr-TR" b="1" i="1" dirty="0" err="1">
                <a:latin typeface="Arial Narrow" pitchFamily="34" charset="0"/>
              </a:rPr>
              <a:t>Positive</a:t>
            </a:r>
            <a:r>
              <a:rPr lang="tr-TR" b="1" i="1" dirty="0">
                <a:latin typeface="Arial Narrow" pitchFamily="34" charset="0"/>
              </a:rPr>
              <a:t> </a:t>
            </a:r>
            <a:endParaRPr lang="tr-TR" b="1" i="1" dirty="0" smtClean="0">
              <a:latin typeface="Arial Narrow" pitchFamily="34" charset="0"/>
            </a:endParaRPr>
          </a:p>
          <a:p>
            <a:pPr algn="ctr"/>
            <a:r>
              <a:rPr lang="tr-TR" b="1" i="1" dirty="0" err="1" smtClean="0">
                <a:latin typeface="Arial Narrow" pitchFamily="34" charset="0"/>
              </a:rPr>
              <a:t>Nagler</a:t>
            </a:r>
            <a:r>
              <a:rPr lang="tr-TR" b="1" i="1" dirty="0" smtClean="0">
                <a:latin typeface="Arial Narrow" pitchFamily="34" charset="0"/>
              </a:rPr>
              <a:t> </a:t>
            </a:r>
            <a:r>
              <a:rPr lang="tr-TR" b="1" i="1" dirty="0" err="1">
                <a:latin typeface="Arial Narrow" pitchFamily="34" charset="0"/>
              </a:rPr>
              <a:t>Reaction</a:t>
            </a:r>
            <a:endParaRPr lang="tr-TR" b="1" i="1" dirty="0">
              <a:latin typeface="Arial Narrow" pitchFamily="34" charset="0"/>
            </a:endParaRPr>
          </a:p>
        </p:txBody>
      </p:sp>
      <p:sp>
        <p:nvSpPr>
          <p:cNvPr id="7" name="Dikdörtgen 6"/>
          <p:cNvSpPr/>
          <p:nvPr/>
        </p:nvSpPr>
        <p:spPr>
          <a:xfrm>
            <a:off x="5608927" y="5805264"/>
            <a:ext cx="1627369" cy="646331"/>
          </a:xfrm>
          <a:prstGeom prst="rect">
            <a:avLst/>
          </a:prstGeom>
        </p:spPr>
        <p:txBody>
          <a:bodyPr wrap="none">
            <a:spAutoFit/>
          </a:bodyPr>
          <a:lstStyle/>
          <a:p>
            <a:pPr lvl="0" algn="ctr"/>
            <a:r>
              <a:rPr lang="tr-TR" b="1" i="1" dirty="0" err="1" smtClean="0">
                <a:solidFill>
                  <a:prstClr val="black"/>
                </a:solidFill>
                <a:latin typeface="Arial Narrow" pitchFamily="34" charset="0"/>
              </a:rPr>
              <a:t>Negative</a:t>
            </a:r>
            <a:endParaRPr lang="tr-TR" b="1" i="1" dirty="0" smtClean="0">
              <a:solidFill>
                <a:prstClr val="black"/>
              </a:solidFill>
              <a:latin typeface="Arial Narrow" pitchFamily="34" charset="0"/>
            </a:endParaRPr>
          </a:p>
          <a:p>
            <a:pPr lvl="0" algn="ctr"/>
            <a:r>
              <a:rPr lang="tr-TR" b="1" i="1" dirty="0" err="1" smtClean="0">
                <a:solidFill>
                  <a:prstClr val="black"/>
                </a:solidFill>
                <a:latin typeface="Arial Narrow" pitchFamily="34" charset="0"/>
              </a:rPr>
              <a:t>Nagler</a:t>
            </a:r>
            <a:r>
              <a:rPr lang="tr-TR" b="1" i="1" dirty="0" smtClean="0">
                <a:solidFill>
                  <a:prstClr val="black"/>
                </a:solidFill>
                <a:latin typeface="Arial Narrow" pitchFamily="34" charset="0"/>
              </a:rPr>
              <a:t> </a:t>
            </a:r>
            <a:r>
              <a:rPr lang="tr-TR" b="1" i="1" dirty="0" err="1">
                <a:solidFill>
                  <a:prstClr val="black"/>
                </a:solidFill>
                <a:latin typeface="Arial Narrow" pitchFamily="34" charset="0"/>
              </a:rPr>
              <a:t>Reaction</a:t>
            </a:r>
            <a:endParaRPr lang="tr-TR" b="1" i="1" dirty="0">
              <a:solidFill>
                <a:prstClr val="black"/>
              </a:solidFill>
              <a:latin typeface="Arial Narrow" pitchFamily="34" charset="0"/>
            </a:endParaRPr>
          </a:p>
        </p:txBody>
      </p:sp>
    </p:spTree>
    <p:extLst>
      <p:ext uri="{BB962C8B-B14F-4D97-AF65-F5344CB8AC3E}">
        <p14:creationId xmlns:p14="http://schemas.microsoft.com/office/powerpoint/2010/main" val="3427043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noAutofit/>
          </a:bodyPr>
          <a:lstStyle/>
          <a:p>
            <a:pPr marL="274320" lvl="0" indent="-274320" algn="ctr">
              <a:spcBef>
                <a:spcPct val="20000"/>
              </a:spcBef>
            </a:pPr>
            <a:r>
              <a:rPr lang="tr-TR" sz="2800" b="1" i="1" dirty="0" err="1" smtClean="0">
                <a:solidFill>
                  <a:srgbClr val="C00000"/>
                </a:solidFill>
                <a:latin typeface="Arial Narrow" pitchFamily="34" charset="0"/>
              </a:rPr>
              <a:t>Treatment</a:t>
            </a:r>
            <a:r>
              <a:rPr lang="tr-TR" sz="2800" b="1" i="1" dirty="0" smtClean="0">
                <a:solidFill>
                  <a:srgbClr val="C00000"/>
                </a:solidFill>
                <a:latin typeface="Arial Narrow" pitchFamily="34" charset="0"/>
              </a:rPr>
              <a:t>  </a:t>
            </a:r>
            <a:r>
              <a:rPr lang="tr-TR" sz="2800" b="1" i="1" dirty="0" err="1" smtClean="0">
                <a:solidFill>
                  <a:srgbClr val="C00000"/>
                </a:solidFill>
                <a:latin typeface="Arial Narrow" pitchFamily="34" charset="0"/>
              </a:rPr>
              <a:t>for</a:t>
            </a:r>
            <a:r>
              <a:rPr lang="tr-TR" sz="2800" b="1" i="1" dirty="0" smtClean="0">
                <a:solidFill>
                  <a:srgbClr val="C00000"/>
                </a:solidFill>
                <a:latin typeface="Arial Narrow" pitchFamily="34" charset="0"/>
              </a:rPr>
              <a:t> </a:t>
            </a:r>
            <a:r>
              <a:rPr lang="tr-TR" sz="2800" b="1" i="1" dirty="0" err="1" smtClean="0">
                <a:solidFill>
                  <a:srgbClr val="C00000"/>
                </a:solidFill>
                <a:latin typeface="Arial Narrow" pitchFamily="34" charset="0"/>
              </a:rPr>
              <a:t>gas</a:t>
            </a:r>
            <a:r>
              <a:rPr lang="tr-TR" sz="2800" b="1" i="1" dirty="0" smtClean="0">
                <a:solidFill>
                  <a:srgbClr val="C00000"/>
                </a:solidFill>
                <a:latin typeface="Arial Narrow" pitchFamily="34" charset="0"/>
              </a:rPr>
              <a:t> </a:t>
            </a:r>
            <a:r>
              <a:rPr lang="tr-TR" sz="2800" b="1" i="1" dirty="0" err="1" smtClean="0">
                <a:solidFill>
                  <a:srgbClr val="C00000"/>
                </a:solidFill>
                <a:latin typeface="Arial Narrow" pitchFamily="34" charset="0"/>
              </a:rPr>
              <a:t>gangrene</a:t>
            </a:r>
            <a:r>
              <a:rPr lang="tr-TR" sz="2800" b="1" i="1" dirty="0" smtClean="0">
                <a:solidFill>
                  <a:srgbClr val="C00000"/>
                </a:solidFill>
                <a:latin typeface="Arial Narrow" pitchFamily="34" charset="0"/>
              </a:rPr>
              <a:t>, </a:t>
            </a:r>
            <a:r>
              <a:rPr lang="tr-TR" sz="2800" b="1" i="1" dirty="0" err="1">
                <a:solidFill>
                  <a:srgbClr val="C00000"/>
                </a:solidFill>
                <a:latin typeface="Arial Narrow" pitchFamily="34" charset="0"/>
              </a:rPr>
              <a:t>s</a:t>
            </a:r>
            <a:r>
              <a:rPr lang="tr-TR" sz="2800" b="1" i="1" dirty="0" err="1" smtClean="0">
                <a:solidFill>
                  <a:srgbClr val="C00000"/>
                </a:solidFill>
                <a:latin typeface="Arial Narrow" pitchFamily="34" charset="0"/>
              </a:rPr>
              <a:t>uppurative</a:t>
            </a:r>
            <a:r>
              <a:rPr lang="tr-TR" sz="2800" b="1" i="1" dirty="0" smtClean="0">
                <a:solidFill>
                  <a:srgbClr val="C00000"/>
                </a:solidFill>
                <a:latin typeface="Arial Narrow" pitchFamily="34" charset="0"/>
              </a:rPr>
              <a:t> </a:t>
            </a:r>
            <a:r>
              <a:rPr lang="tr-TR" sz="2800" b="1" i="1" dirty="0" err="1">
                <a:solidFill>
                  <a:srgbClr val="C00000"/>
                </a:solidFill>
                <a:latin typeface="Arial Narrow" pitchFamily="34" charset="0"/>
              </a:rPr>
              <a:t>myositis</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or</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myonecrosis</a:t>
            </a:r>
            <a:r>
              <a:rPr lang="tr-TR" sz="2800" b="1" i="1" dirty="0" smtClean="0">
                <a:solidFill>
                  <a:srgbClr val="C00000"/>
                </a:solidFill>
                <a:latin typeface="Arial Narrow" pitchFamily="34" charset="0"/>
              </a:rPr>
              <a:t>:</a:t>
            </a:r>
            <a:endParaRPr lang="tr-TR" sz="2800" b="1" i="1" dirty="0">
              <a:solidFill>
                <a:srgbClr val="C00000"/>
              </a:solidFill>
              <a:latin typeface="Arial Narrow" pitchFamily="34" charset="0"/>
            </a:endParaRPr>
          </a:p>
        </p:txBody>
      </p:sp>
      <p:sp>
        <p:nvSpPr>
          <p:cNvPr id="3" name="İçerik Yer Tutucusu 2"/>
          <p:cNvSpPr>
            <a:spLocks noGrp="1"/>
          </p:cNvSpPr>
          <p:nvPr>
            <p:ph sz="half" idx="2"/>
          </p:nvPr>
        </p:nvSpPr>
        <p:spPr>
          <a:xfrm>
            <a:off x="251520" y="1772816"/>
            <a:ext cx="4104456" cy="4896543"/>
          </a:xfrm>
        </p:spPr>
        <p:txBody>
          <a:bodyPr>
            <a:normAutofit fontScale="85000" lnSpcReduction="10000"/>
          </a:bodyPr>
          <a:lstStyle/>
          <a:p>
            <a:pPr marL="0" indent="0">
              <a:buNone/>
            </a:pPr>
            <a:r>
              <a:rPr lang="tr-TR" sz="3000" b="1" i="1" dirty="0" err="1" smtClean="0">
                <a:solidFill>
                  <a:srgbClr val="FF0000"/>
                </a:solidFill>
                <a:latin typeface="Arial Narrow" pitchFamily="34" charset="0"/>
                <a:ea typeface="+mj-ea"/>
                <a:cs typeface="+mj-cs"/>
              </a:rPr>
              <a:t>Treatment</a:t>
            </a:r>
            <a:endParaRPr lang="tr-TR" sz="3000" b="1" i="1" dirty="0" smtClean="0">
              <a:solidFill>
                <a:srgbClr val="FF0000"/>
              </a:solidFill>
              <a:latin typeface="Arial Narrow" pitchFamily="34" charset="0"/>
            </a:endParaRPr>
          </a:p>
          <a:p>
            <a:pPr>
              <a:buFont typeface="Wingdings" pitchFamily="2" charset="2"/>
              <a:buChar char="Ø"/>
            </a:pPr>
            <a:r>
              <a:rPr lang="tr-TR" b="1" i="1" dirty="0" smtClean="0">
                <a:latin typeface="Arial Narrow" pitchFamily="34" charset="0"/>
              </a:rPr>
              <a:t>W</a:t>
            </a:r>
            <a:r>
              <a:rPr lang="en-US" b="1" i="1" dirty="0" err="1" smtClean="0">
                <a:latin typeface="Arial Narrow" pitchFamily="34" charset="0"/>
              </a:rPr>
              <a:t>ithout</a:t>
            </a:r>
            <a:r>
              <a:rPr lang="en-US" b="1" i="1" dirty="0" smtClean="0">
                <a:latin typeface="Arial Narrow" pitchFamily="34" charset="0"/>
              </a:rPr>
              <a:t> </a:t>
            </a:r>
            <a:r>
              <a:rPr lang="en-US" b="1" i="1" dirty="0">
                <a:latin typeface="Arial Narrow" pitchFamily="34" charset="0"/>
              </a:rPr>
              <a:t>treatment death occurs within 2 </a:t>
            </a:r>
            <a:r>
              <a:rPr lang="en-US" b="1" i="1" dirty="0" smtClean="0">
                <a:latin typeface="Arial Narrow" pitchFamily="34" charset="0"/>
              </a:rPr>
              <a:t>days</a:t>
            </a:r>
            <a:endParaRPr lang="tr-TR" b="1" i="1" dirty="0" smtClean="0">
              <a:latin typeface="Arial Narrow" pitchFamily="34" charset="0"/>
            </a:endParaRPr>
          </a:p>
          <a:p>
            <a:pPr>
              <a:buFont typeface="Wingdings" pitchFamily="2" charset="2"/>
              <a:buChar char="Ø"/>
            </a:pPr>
            <a:r>
              <a:rPr lang="tr-TR" b="1" i="1" dirty="0" err="1" smtClean="0">
                <a:latin typeface="Arial Narrow" pitchFamily="34" charset="0"/>
              </a:rPr>
              <a:t>Debridement</a:t>
            </a:r>
            <a:r>
              <a:rPr lang="tr-TR" b="1" i="1" dirty="0" smtClean="0">
                <a:latin typeface="Arial Narrow" pitchFamily="34" charset="0"/>
              </a:rPr>
              <a:t> </a:t>
            </a:r>
            <a:r>
              <a:rPr lang="tr-TR" b="1" i="1" dirty="0">
                <a:latin typeface="Arial Narrow" pitchFamily="34" charset="0"/>
              </a:rPr>
              <a:t>of </a:t>
            </a:r>
            <a:r>
              <a:rPr lang="tr-TR" b="1" i="1" dirty="0" err="1">
                <a:latin typeface="Arial Narrow" pitchFamily="34" charset="0"/>
              </a:rPr>
              <a:t>disease</a:t>
            </a:r>
            <a:r>
              <a:rPr lang="tr-TR" b="1" i="1" dirty="0">
                <a:latin typeface="Arial Narrow" pitchFamily="34" charset="0"/>
              </a:rPr>
              <a:t> </a:t>
            </a:r>
            <a:r>
              <a:rPr lang="tr-TR" b="1" i="1" dirty="0" err="1" smtClean="0">
                <a:latin typeface="Arial Narrow" pitchFamily="34" charset="0"/>
              </a:rPr>
              <a:t>tissue</a:t>
            </a:r>
            <a:endParaRPr lang="tr-TR" b="1" i="1" dirty="0" smtClean="0">
              <a:latin typeface="Arial Narrow" pitchFamily="34" charset="0"/>
            </a:endParaRPr>
          </a:p>
          <a:p>
            <a:pPr lvl="1">
              <a:buFont typeface="Wingdings" pitchFamily="2" charset="2"/>
              <a:buChar char="Ø"/>
            </a:pPr>
            <a:r>
              <a:rPr lang="en-US" sz="2600" b="1" i="1" dirty="0" smtClean="0">
                <a:latin typeface="Arial Narrow" pitchFamily="34" charset="0"/>
              </a:rPr>
              <a:t>Immediate </a:t>
            </a:r>
            <a:r>
              <a:rPr lang="en-US" sz="2600" b="1" i="1" dirty="0">
                <a:latin typeface="Arial Narrow" pitchFamily="34" charset="0"/>
              </a:rPr>
              <a:t>cleansing of dirty </a:t>
            </a:r>
            <a:r>
              <a:rPr lang="en-US" sz="2600" b="1" i="1" dirty="0" smtClean="0">
                <a:latin typeface="Arial Narrow" pitchFamily="34" charset="0"/>
              </a:rPr>
              <a:t>wounds,</a:t>
            </a:r>
            <a:r>
              <a:rPr lang="tr-TR" sz="2600" b="1" i="1" dirty="0">
                <a:latin typeface="Arial Narrow" pitchFamily="34" charset="0"/>
              </a:rPr>
              <a:t> </a:t>
            </a:r>
            <a:r>
              <a:rPr lang="tr-TR" sz="2600" b="1" i="1" dirty="0" err="1" smtClean="0">
                <a:latin typeface="Arial Narrow" pitchFamily="34" charset="0"/>
              </a:rPr>
              <a:t>deep</a:t>
            </a:r>
            <a:r>
              <a:rPr lang="tr-TR" sz="2600" b="1" i="1" dirty="0" smtClean="0">
                <a:latin typeface="Arial Narrow" pitchFamily="34" charset="0"/>
              </a:rPr>
              <a:t> </a:t>
            </a:r>
            <a:r>
              <a:rPr lang="tr-TR" sz="2600" b="1" i="1" dirty="0" err="1">
                <a:latin typeface="Arial Narrow" pitchFamily="34" charset="0"/>
              </a:rPr>
              <a:t>wounds</a:t>
            </a:r>
            <a:r>
              <a:rPr lang="tr-TR" sz="2600" b="1" i="1" dirty="0">
                <a:latin typeface="Arial Narrow" pitchFamily="34" charset="0"/>
              </a:rPr>
              <a:t>, </a:t>
            </a:r>
            <a:r>
              <a:rPr lang="tr-TR" sz="2600" b="1" i="1" dirty="0" err="1">
                <a:latin typeface="Arial Narrow" pitchFamily="34" charset="0"/>
              </a:rPr>
              <a:t>decubitus</a:t>
            </a:r>
            <a:r>
              <a:rPr lang="tr-TR" sz="2600" b="1" i="1" dirty="0">
                <a:latin typeface="Arial Narrow" pitchFamily="34" charset="0"/>
              </a:rPr>
              <a:t> </a:t>
            </a:r>
            <a:r>
              <a:rPr lang="tr-TR" sz="2600" b="1" i="1" dirty="0" err="1">
                <a:latin typeface="Arial Narrow" pitchFamily="34" charset="0"/>
              </a:rPr>
              <a:t>ulcers</a:t>
            </a:r>
            <a:r>
              <a:rPr lang="tr-TR" sz="2600" b="1" i="1" dirty="0" smtClean="0">
                <a:latin typeface="Arial Narrow" pitchFamily="34" charset="0"/>
              </a:rPr>
              <a:t>, </a:t>
            </a:r>
            <a:r>
              <a:rPr lang="tr-TR" sz="2600" b="1" i="1" dirty="0" err="1" smtClean="0">
                <a:latin typeface="Arial Narrow" pitchFamily="34" charset="0"/>
              </a:rPr>
              <a:t>compound</a:t>
            </a:r>
            <a:r>
              <a:rPr lang="tr-TR" sz="2600" b="1" i="1" dirty="0" smtClean="0">
                <a:latin typeface="Arial Narrow" pitchFamily="34" charset="0"/>
              </a:rPr>
              <a:t> </a:t>
            </a:r>
            <a:r>
              <a:rPr lang="tr-TR" sz="2600" b="1" i="1" dirty="0" err="1">
                <a:latin typeface="Arial Narrow" pitchFamily="34" charset="0"/>
              </a:rPr>
              <a:t>fractures</a:t>
            </a:r>
            <a:r>
              <a:rPr lang="tr-TR" sz="2600" b="1" i="1" dirty="0">
                <a:latin typeface="Arial Narrow" pitchFamily="34" charset="0"/>
              </a:rPr>
              <a:t>, </a:t>
            </a:r>
            <a:r>
              <a:rPr lang="tr-TR" sz="2600" b="1" i="1" dirty="0" err="1">
                <a:latin typeface="Arial Narrow" pitchFamily="34" charset="0"/>
              </a:rPr>
              <a:t>and</a:t>
            </a:r>
            <a:r>
              <a:rPr lang="tr-TR" sz="2600" b="1" i="1" dirty="0">
                <a:latin typeface="Arial Narrow" pitchFamily="34" charset="0"/>
              </a:rPr>
              <a:t> </a:t>
            </a:r>
            <a:r>
              <a:rPr lang="tr-TR" sz="2600" b="1" i="1" dirty="0" err="1" smtClean="0">
                <a:latin typeface="Arial Narrow" pitchFamily="34" charset="0"/>
              </a:rPr>
              <a:t>infected</a:t>
            </a:r>
            <a:r>
              <a:rPr lang="tr-TR" sz="2600" b="1" i="1" dirty="0" smtClean="0">
                <a:latin typeface="Arial Narrow" pitchFamily="34" charset="0"/>
              </a:rPr>
              <a:t> </a:t>
            </a:r>
            <a:r>
              <a:rPr lang="tr-TR" sz="2600" b="1" i="1" dirty="0" err="1" smtClean="0">
                <a:latin typeface="Arial Narrow" pitchFamily="34" charset="0"/>
              </a:rPr>
              <a:t>incisions</a:t>
            </a:r>
            <a:r>
              <a:rPr lang="tr-TR" sz="2600" b="1" i="1" dirty="0" smtClean="0">
                <a:latin typeface="Arial Narrow" pitchFamily="34" charset="0"/>
              </a:rPr>
              <a:t> </a:t>
            </a:r>
          </a:p>
          <a:p>
            <a:pPr>
              <a:buFont typeface="Wingdings" pitchFamily="2" charset="2"/>
              <a:buChar char="Ø"/>
            </a:pPr>
            <a:r>
              <a:rPr lang="en-US" b="1" i="1" dirty="0" smtClean="0">
                <a:latin typeface="Arial Narrow" pitchFamily="34" charset="0"/>
              </a:rPr>
              <a:t>Large </a:t>
            </a:r>
            <a:r>
              <a:rPr lang="en-US" b="1" i="1" dirty="0">
                <a:latin typeface="Arial Narrow" pitchFamily="34" charset="0"/>
              </a:rPr>
              <a:t>doses of cephalosporin or </a:t>
            </a:r>
            <a:r>
              <a:rPr lang="en-US" b="1" i="1" dirty="0" smtClean="0">
                <a:latin typeface="Arial Narrow" pitchFamily="34" charset="0"/>
              </a:rPr>
              <a:t>penicillin</a:t>
            </a:r>
            <a:endParaRPr lang="tr-TR" b="1" i="1" dirty="0" smtClean="0">
              <a:latin typeface="Arial Narrow" pitchFamily="34" charset="0"/>
            </a:endParaRPr>
          </a:p>
          <a:p>
            <a:pPr>
              <a:buFont typeface="Wingdings" pitchFamily="2" charset="2"/>
              <a:buChar char="Ø"/>
            </a:pPr>
            <a:r>
              <a:rPr lang="tr-TR" b="1" i="1" dirty="0" err="1" smtClean="0">
                <a:latin typeface="Arial Narrow" pitchFamily="34" charset="0"/>
              </a:rPr>
              <a:t>Hyperbaric</a:t>
            </a:r>
            <a:r>
              <a:rPr lang="tr-TR" b="1" i="1" dirty="0" smtClean="0">
                <a:latin typeface="Arial Narrow" pitchFamily="34" charset="0"/>
              </a:rPr>
              <a:t> </a:t>
            </a:r>
            <a:r>
              <a:rPr lang="tr-TR" b="1" i="1" dirty="0" err="1">
                <a:latin typeface="Arial Narrow" pitchFamily="34" charset="0"/>
              </a:rPr>
              <a:t>oxygen</a:t>
            </a:r>
            <a:r>
              <a:rPr lang="tr-TR" b="1" i="1" dirty="0">
                <a:latin typeface="Arial Narrow" pitchFamily="34" charset="0"/>
              </a:rPr>
              <a:t> </a:t>
            </a:r>
            <a:r>
              <a:rPr lang="tr-TR" b="1" i="1" dirty="0" err="1">
                <a:latin typeface="Arial Narrow" pitchFamily="34" charset="0"/>
              </a:rPr>
              <a:t>may</a:t>
            </a:r>
            <a:r>
              <a:rPr lang="tr-TR" b="1" i="1" dirty="0">
                <a:latin typeface="Arial Narrow" pitchFamily="34" charset="0"/>
              </a:rPr>
              <a:t> "</a:t>
            </a:r>
            <a:r>
              <a:rPr lang="tr-TR" b="1" i="1" dirty="0" err="1">
                <a:latin typeface="Arial Narrow" pitchFamily="34" charset="0"/>
              </a:rPr>
              <a:t>detoxify</a:t>
            </a:r>
            <a:r>
              <a:rPr lang="tr-TR" b="1" i="1" dirty="0">
                <a:latin typeface="Arial Narrow" pitchFamily="34" charset="0"/>
              </a:rPr>
              <a:t>" </a:t>
            </a:r>
            <a:r>
              <a:rPr lang="tr-TR" b="1" i="1" dirty="0" err="1">
                <a:latin typeface="Arial Narrow" pitchFamily="34" charset="0"/>
              </a:rPr>
              <a:t>patients</a:t>
            </a:r>
            <a:r>
              <a:rPr lang="tr-TR" b="1" i="1" dirty="0">
                <a:latin typeface="Arial Narrow" pitchFamily="34" charset="0"/>
              </a:rPr>
              <a:t> </a:t>
            </a:r>
            <a:r>
              <a:rPr lang="tr-TR" b="1" i="1" dirty="0" err="1" smtClean="0">
                <a:latin typeface="Arial Narrow" pitchFamily="34" charset="0"/>
              </a:rPr>
              <a:t>rapidly</a:t>
            </a:r>
            <a:r>
              <a:rPr lang="tr-TR" b="1" i="1" dirty="0" smtClean="0">
                <a:latin typeface="Arial Narrow" pitchFamily="34" charset="0"/>
              </a:rPr>
              <a:t>.</a:t>
            </a:r>
          </a:p>
          <a:p>
            <a:pPr>
              <a:buFont typeface="Wingdings" pitchFamily="2" charset="2"/>
              <a:buChar char="Ø"/>
            </a:pPr>
            <a:r>
              <a:rPr lang="tr-TR" b="1" i="1" dirty="0" smtClean="0">
                <a:latin typeface="Arial Narrow" pitchFamily="34" charset="0"/>
              </a:rPr>
              <a:t>No </a:t>
            </a:r>
            <a:r>
              <a:rPr lang="tr-TR" b="1" i="1" dirty="0" err="1">
                <a:latin typeface="Arial Narrow" pitchFamily="34" charset="0"/>
              </a:rPr>
              <a:t>vaccines</a:t>
            </a:r>
            <a:r>
              <a:rPr lang="tr-TR" b="1" i="1" dirty="0">
                <a:latin typeface="Arial Narrow" pitchFamily="34" charset="0"/>
              </a:rPr>
              <a:t> </a:t>
            </a:r>
            <a:r>
              <a:rPr lang="tr-TR" b="1" i="1" dirty="0" err="1" smtClean="0">
                <a:latin typeface="Arial Narrow" pitchFamily="34" charset="0"/>
              </a:rPr>
              <a:t>available</a:t>
            </a:r>
            <a:endParaRPr lang="tr-TR" b="1" i="1" dirty="0" smtClean="0">
              <a:latin typeface="Arial Narrow" pitchFamily="34" charset="0"/>
            </a:endParaRPr>
          </a:p>
          <a:p>
            <a:pPr>
              <a:buFont typeface="Wingdings" pitchFamily="2" charset="2"/>
              <a:buChar char="Ø"/>
            </a:pPr>
            <a:r>
              <a:rPr lang="tr-TR" b="1" i="1" dirty="0" err="1" smtClean="0">
                <a:latin typeface="Arial Narrow" pitchFamily="34" charset="0"/>
              </a:rPr>
              <a:t>Efficacy</a:t>
            </a:r>
            <a:r>
              <a:rPr lang="tr-TR" b="1" i="1" dirty="0" smtClean="0">
                <a:latin typeface="Arial Narrow" pitchFamily="34" charset="0"/>
              </a:rPr>
              <a:t> </a:t>
            </a:r>
            <a:r>
              <a:rPr lang="tr-TR" b="1" i="1" dirty="0">
                <a:latin typeface="Arial Narrow" pitchFamily="34" charset="0"/>
              </a:rPr>
              <a:t>of </a:t>
            </a:r>
            <a:r>
              <a:rPr lang="tr-TR" b="1" i="1" dirty="0" err="1">
                <a:latin typeface="Arial Narrow" pitchFamily="34" charset="0"/>
              </a:rPr>
              <a:t>antitoxins</a:t>
            </a:r>
            <a:r>
              <a:rPr lang="tr-TR" b="1" i="1" dirty="0">
                <a:latin typeface="Arial Narrow" pitchFamily="34" charset="0"/>
              </a:rPr>
              <a:t> is </a:t>
            </a:r>
            <a:r>
              <a:rPr lang="tr-TR" b="1" i="1" dirty="0" err="1">
                <a:latin typeface="Arial Narrow" pitchFamily="34" charset="0"/>
              </a:rPr>
              <a:t>doubtful</a:t>
            </a:r>
            <a:r>
              <a:rPr lang="tr-TR" b="1" i="1" dirty="0" smtClean="0">
                <a:latin typeface="Arial Narrow" pitchFamily="34" charset="0"/>
              </a:rPr>
              <a:t>.</a:t>
            </a:r>
            <a:endParaRPr lang="tr-TR" b="1" i="1" dirty="0">
              <a:latin typeface="Arial Narrow" pitchFamily="34" charset="0"/>
            </a:endParaRPr>
          </a:p>
        </p:txBody>
      </p:sp>
      <p:sp>
        <p:nvSpPr>
          <p:cNvPr id="4" name="İçerik Yer Tutucusu 3"/>
          <p:cNvSpPr>
            <a:spLocks noGrp="1"/>
          </p:cNvSpPr>
          <p:nvPr>
            <p:ph sz="quarter" idx="13"/>
          </p:nvPr>
        </p:nvSpPr>
        <p:spPr>
          <a:xfrm>
            <a:off x="4499992" y="1772816"/>
            <a:ext cx="4536504" cy="4896543"/>
          </a:xfrm>
        </p:spPr>
        <p:txBody>
          <a:bodyPr>
            <a:normAutofit fontScale="85000" lnSpcReduction="20000"/>
          </a:bodyPr>
          <a:lstStyle/>
          <a:p>
            <a:pPr marL="0" indent="0" algn="ctr">
              <a:buNone/>
            </a:pPr>
            <a:r>
              <a:rPr lang="en-US" sz="3100" b="1" i="1" dirty="0">
                <a:solidFill>
                  <a:srgbClr val="FF0000"/>
                </a:solidFill>
                <a:latin typeface="Arial Narrow" pitchFamily="34" charset="0"/>
              </a:rPr>
              <a:t>Importance of Prompt Antibiotic</a:t>
            </a:r>
          </a:p>
          <a:p>
            <a:pPr marL="0" indent="0" algn="ctr">
              <a:buNone/>
            </a:pPr>
            <a:r>
              <a:rPr lang="en-US" sz="3100" b="1" i="1" dirty="0">
                <a:solidFill>
                  <a:srgbClr val="FF0000"/>
                </a:solidFill>
                <a:latin typeface="Arial Narrow" pitchFamily="34" charset="0"/>
              </a:rPr>
              <a:t>Treatment</a:t>
            </a:r>
          </a:p>
          <a:p>
            <a:pPr>
              <a:buFont typeface="Wingdings" pitchFamily="2" charset="2"/>
              <a:buChar char="Ø"/>
            </a:pPr>
            <a:r>
              <a:rPr lang="en-US" b="1" i="1" dirty="0" smtClean="0">
                <a:latin typeface="Arial Narrow" pitchFamily="34" charset="0"/>
              </a:rPr>
              <a:t>Antibiotic </a:t>
            </a:r>
            <a:r>
              <a:rPr lang="en-US" b="1" i="1" dirty="0">
                <a:latin typeface="Arial Narrow" pitchFamily="34" charset="0"/>
              </a:rPr>
              <a:t>therapy is started immediately in </a:t>
            </a:r>
            <a:r>
              <a:rPr lang="en-US" b="1" i="1" dirty="0" smtClean="0">
                <a:latin typeface="Arial Narrow" pitchFamily="34" charset="0"/>
              </a:rPr>
              <a:t>very</a:t>
            </a:r>
            <a:r>
              <a:rPr lang="tr-TR" b="1" i="1" dirty="0" smtClean="0">
                <a:latin typeface="Arial Narrow" pitchFamily="34" charset="0"/>
              </a:rPr>
              <a:t> </a:t>
            </a:r>
            <a:r>
              <a:rPr lang="en-US" b="1" i="1" dirty="0" smtClean="0">
                <a:latin typeface="Arial Narrow" pitchFamily="34" charset="0"/>
              </a:rPr>
              <a:t>high </a:t>
            </a:r>
            <a:r>
              <a:rPr lang="en-US" b="1" i="1" dirty="0">
                <a:latin typeface="Arial Narrow" pitchFamily="34" charset="0"/>
              </a:rPr>
              <a:t>doses. </a:t>
            </a:r>
            <a:endParaRPr lang="tr-TR" b="1" i="1" dirty="0" smtClean="0">
              <a:latin typeface="Arial Narrow" pitchFamily="34" charset="0"/>
            </a:endParaRPr>
          </a:p>
          <a:p>
            <a:pPr>
              <a:buFont typeface="Wingdings" pitchFamily="2" charset="2"/>
              <a:buChar char="Ø"/>
            </a:pPr>
            <a:r>
              <a:rPr lang="en-US" b="1" i="1" dirty="0" smtClean="0">
                <a:latin typeface="Arial Narrow" pitchFamily="34" charset="0"/>
              </a:rPr>
              <a:t>This </a:t>
            </a:r>
            <a:r>
              <a:rPr lang="en-US" b="1" i="1" dirty="0">
                <a:latin typeface="Arial Narrow" pitchFamily="34" charset="0"/>
              </a:rPr>
              <a:t>must take account of the </a:t>
            </a:r>
            <a:r>
              <a:rPr lang="en-US" b="1" i="1" dirty="0" smtClean="0">
                <a:latin typeface="Arial Narrow" pitchFamily="34" charset="0"/>
              </a:rPr>
              <a:t>likely</a:t>
            </a:r>
            <a:r>
              <a:rPr lang="tr-TR" b="1" i="1" dirty="0" smtClean="0">
                <a:latin typeface="Arial Narrow" pitchFamily="34" charset="0"/>
              </a:rPr>
              <a:t> </a:t>
            </a:r>
            <a:r>
              <a:rPr lang="en-US" b="1" i="1" dirty="0" smtClean="0">
                <a:latin typeface="Arial Narrow" pitchFamily="34" charset="0"/>
              </a:rPr>
              <a:t>coexistence </a:t>
            </a:r>
            <a:r>
              <a:rPr lang="en-US" b="1" i="1" dirty="0">
                <a:latin typeface="Arial Narrow" pitchFamily="34" charset="0"/>
              </a:rPr>
              <a:t>of coliform organisms, </a:t>
            </a:r>
            <a:r>
              <a:rPr lang="en-US" b="1" i="1" dirty="0" smtClean="0">
                <a:latin typeface="Arial Narrow" pitchFamily="34" charset="0"/>
              </a:rPr>
              <a:t>Gram-positive</a:t>
            </a:r>
            <a:r>
              <a:rPr lang="tr-TR" b="1" i="1" dirty="0" smtClean="0">
                <a:latin typeface="Arial Narrow" pitchFamily="34" charset="0"/>
              </a:rPr>
              <a:t> </a:t>
            </a:r>
            <a:r>
              <a:rPr lang="en-US" b="1" i="1" dirty="0" err="1" smtClean="0">
                <a:latin typeface="Arial Narrow" pitchFamily="34" charset="0"/>
              </a:rPr>
              <a:t>cocci</a:t>
            </a:r>
            <a:r>
              <a:rPr lang="en-US" b="1" i="1" dirty="0" smtClean="0">
                <a:latin typeface="Arial Narrow" pitchFamily="34" charset="0"/>
              </a:rPr>
              <a:t> </a:t>
            </a:r>
            <a:r>
              <a:rPr lang="en-US" b="1" i="1" dirty="0">
                <a:latin typeface="Arial Narrow" pitchFamily="34" charset="0"/>
              </a:rPr>
              <a:t>and </a:t>
            </a:r>
            <a:r>
              <a:rPr lang="en-US" b="1" i="1" dirty="0" err="1">
                <a:latin typeface="Arial Narrow" pitchFamily="34" charset="0"/>
              </a:rPr>
              <a:t>faecal</a:t>
            </a:r>
            <a:r>
              <a:rPr lang="en-US" b="1" i="1" dirty="0">
                <a:latin typeface="Arial Narrow" pitchFamily="34" charset="0"/>
              </a:rPr>
              <a:t> anaerobes. </a:t>
            </a:r>
            <a:endParaRPr lang="tr-TR" b="1" i="1" dirty="0" smtClean="0">
              <a:latin typeface="Arial Narrow" pitchFamily="34" charset="0"/>
            </a:endParaRPr>
          </a:p>
          <a:p>
            <a:pPr>
              <a:buFont typeface="Wingdings" pitchFamily="2" charset="2"/>
              <a:buChar char="Ø"/>
            </a:pPr>
            <a:r>
              <a:rPr lang="en-US" b="1" i="1" dirty="0" smtClean="0">
                <a:latin typeface="Arial Narrow" pitchFamily="34" charset="0"/>
              </a:rPr>
              <a:t>Accordingly,</a:t>
            </a:r>
            <a:r>
              <a:rPr lang="tr-TR" b="1" i="1" dirty="0" smtClean="0">
                <a:latin typeface="Arial Narrow" pitchFamily="34" charset="0"/>
              </a:rPr>
              <a:t> </a:t>
            </a:r>
            <a:r>
              <a:rPr lang="en-US" b="1" i="1" dirty="0" smtClean="0">
                <a:solidFill>
                  <a:srgbClr val="0070C0"/>
                </a:solidFill>
                <a:latin typeface="Arial Narrow" pitchFamily="34" charset="0"/>
              </a:rPr>
              <a:t>penicillin</a:t>
            </a:r>
            <a:r>
              <a:rPr lang="en-US" b="1" i="1" dirty="0">
                <a:solidFill>
                  <a:srgbClr val="0070C0"/>
                </a:solidFill>
                <a:latin typeface="Arial Narrow" pitchFamily="34" charset="0"/>
              </a:rPr>
              <a:t>, metronidazole </a:t>
            </a:r>
            <a:r>
              <a:rPr lang="en-US" b="1" i="1" dirty="0">
                <a:latin typeface="Arial Narrow" pitchFamily="34" charset="0"/>
              </a:rPr>
              <a:t>and </a:t>
            </a:r>
            <a:r>
              <a:rPr lang="en-US" b="1" i="1" dirty="0" smtClean="0">
                <a:latin typeface="Arial Narrow" pitchFamily="34" charset="0"/>
              </a:rPr>
              <a:t>an</a:t>
            </a:r>
            <a:r>
              <a:rPr lang="tr-TR" b="1" i="1" dirty="0" smtClean="0">
                <a:latin typeface="Arial Narrow" pitchFamily="34" charset="0"/>
              </a:rPr>
              <a:t> </a:t>
            </a:r>
            <a:r>
              <a:rPr lang="en-US" b="1" i="1" dirty="0" smtClean="0">
                <a:solidFill>
                  <a:srgbClr val="0070C0"/>
                </a:solidFill>
                <a:latin typeface="Arial Narrow" pitchFamily="34" charset="0"/>
              </a:rPr>
              <a:t>aminoglycoside</a:t>
            </a:r>
            <a:r>
              <a:rPr lang="tr-TR" b="1" i="1" dirty="0" smtClean="0">
                <a:latin typeface="Arial Narrow" pitchFamily="34" charset="0"/>
              </a:rPr>
              <a:t> </a:t>
            </a:r>
            <a:r>
              <a:rPr lang="en-US" b="1" i="1" dirty="0" smtClean="0">
                <a:latin typeface="Arial Narrow" pitchFamily="34" charset="0"/>
              </a:rPr>
              <a:t>may </a:t>
            </a:r>
            <a:r>
              <a:rPr lang="en-US" b="1" i="1" dirty="0">
                <a:latin typeface="Arial Narrow" pitchFamily="34" charset="0"/>
              </a:rPr>
              <a:t>be given in combination. </a:t>
            </a:r>
            <a:endParaRPr lang="tr-TR" b="1" i="1" dirty="0" smtClean="0">
              <a:latin typeface="Arial Narrow" pitchFamily="34" charset="0"/>
            </a:endParaRPr>
          </a:p>
          <a:p>
            <a:pPr>
              <a:buFont typeface="Wingdings" pitchFamily="2" charset="2"/>
              <a:buChar char="Ø"/>
            </a:pPr>
            <a:r>
              <a:rPr lang="en-US" b="1" i="1" dirty="0" smtClean="0">
                <a:latin typeface="Arial Narrow" pitchFamily="34" charset="0"/>
              </a:rPr>
              <a:t>Alternatively,</a:t>
            </a:r>
            <a:r>
              <a:rPr lang="tr-TR" b="1" i="1" dirty="0" smtClean="0">
                <a:latin typeface="Arial Narrow" pitchFamily="34" charset="0"/>
              </a:rPr>
              <a:t> </a:t>
            </a:r>
            <a:r>
              <a:rPr lang="en-US" b="1" i="1" dirty="0" smtClean="0">
                <a:latin typeface="Arial Narrow" pitchFamily="34" charset="0"/>
              </a:rPr>
              <a:t>clindamycin </a:t>
            </a:r>
            <a:r>
              <a:rPr lang="en-US" b="1" i="1" dirty="0">
                <a:latin typeface="Arial Narrow" pitchFamily="34" charset="0"/>
              </a:rPr>
              <a:t>plus </a:t>
            </a:r>
            <a:r>
              <a:rPr lang="en-US" b="1" i="1" dirty="0" smtClean="0">
                <a:latin typeface="Arial Narrow" pitchFamily="34" charset="0"/>
              </a:rPr>
              <a:t>an</a:t>
            </a:r>
            <a:r>
              <a:rPr lang="tr-TR" b="1" i="1" dirty="0" smtClean="0">
                <a:latin typeface="Arial Narrow" pitchFamily="34" charset="0"/>
              </a:rPr>
              <a:t> </a:t>
            </a:r>
            <a:r>
              <a:rPr lang="en-US" b="1" i="1" dirty="0" smtClean="0">
                <a:latin typeface="Arial Narrow" pitchFamily="34" charset="0"/>
              </a:rPr>
              <a:t>aminoglycoside </a:t>
            </a:r>
            <a:r>
              <a:rPr lang="en-US" b="1" i="1" dirty="0">
                <a:latin typeface="Arial Narrow" pitchFamily="34" charset="0"/>
              </a:rPr>
              <a:t>or a </a:t>
            </a:r>
            <a:r>
              <a:rPr lang="en-US" b="1" i="1" dirty="0" err="1" smtClean="0">
                <a:latin typeface="Arial Narrow" pitchFamily="34" charset="0"/>
              </a:rPr>
              <a:t>broadspectrum</a:t>
            </a:r>
            <a:r>
              <a:rPr lang="tr-TR" b="1" i="1" dirty="0" smtClean="0">
                <a:latin typeface="Arial Narrow" pitchFamily="34" charset="0"/>
              </a:rPr>
              <a:t> </a:t>
            </a:r>
            <a:r>
              <a:rPr lang="en-US" b="1" i="1" dirty="0" smtClean="0">
                <a:latin typeface="Arial Narrow" pitchFamily="34" charset="0"/>
              </a:rPr>
              <a:t>antibiotic</a:t>
            </a:r>
            <a:r>
              <a:rPr lang="en-US" b="1" i="1" dirty="0">
                <a:latin typeface="Arial Narrow" pitchFamily="34" charset="0"/>
              </a:rPr>
              <a:t>, such as </a:t>
            </a:r>
            <a:r>
              <a:rPr lang="en-US" b="1" i="1" dirty="0" err="1">
                <a:latin typeface="Arial Narrow" pitchFamily="34" charset="0"/>
              </a:rPr>
              <a:t>meropenem</a:t>
            </a:r>
            <a:r>
              <a:rPr lang="en-US" b="1" i="1" dirty="0">
                <a:latin typeface="Arial Narrow" pitchFamily="34" charset="0"/>
              </a:rPr>
              <a:t> </a:t>
            </a:r>
            <a:r>
              <a:rPr lang="en-US" b="1" i="1" dirty="0" smtClean="0">
                <a:latin typeface="Arial Narrow" pitchFamily="34" charset="0"/>
              </a:rPr>
              <a:t>or</a:t>
            </a:r>
            <a:r>
              <a:rPr lang="tr-TR" b="1" i="1" dirty="0" smtClean="0">
                <a:latin typeface="Arial Narrow" pitchFamily="34" charset="0"/>
              </a:rPr>
              <a:t> </a:t>
            </a:r>
            <a:r>
              <a:rPr lang="en-US" b="1" i="1" dirty="0" err="1" smtClean="0">
                <a:latin typeface="Arial Narrow" pitchFamily="34" charset="0"/>
              </a:rPr>
              <a:t>imipenem</a:t>
            </a:r>
            <a:r>
              <a:rPr lang="en-US" b="1" i="1" dirty="0">
                <a:latin typeface="Arial Narrow" pitchFamily="34" charset="0"/>
              </a:rPr>
              <a:t>, may be considered. Much </a:t>
            </a:r>
            <a:r>
              <a:rPr lang="en-US" b="1" i="1" dirty="0" smtClean="0">
                <a:latin typeface="Arial Narrow" pitchFamily="34" charset="0"/>
              </a:rPr>
              <a:t>intensive</a:t>
            </a:r>
            <a:r>
              <a:rPr lang="tr-TR" b="1" i="1" dirty="0" smtClean="0">
                <a:latin typeface="Arial Narrow" pitchFamily="34" charset="0"/>
              </a:rPr>
              <a:t> </a:t>
            </a:r>
            <a:r>
              <a:rPr lang="en-US" b="1" i="1" dirty="0" smtClean="0">
                <a:latin typeface="Arial Narrow" pitchFamily="34" charset="0"/>
              </a:rPr>
              <a:t>supportive </a:t>
            </a:r>
            <a:r>
              <a:rPr lang="en-US" b="1" i="1" dirty="0">
                <a:latin typeface="Arial Narrow" pitchFamily="34" charset="0"/>
              </a:rPr>
              <a:t>therapy is needed.</a:t>
            </a:r>
            <a:endParaRPr lang="tr-TR" b="1" i="1" dirty="0">
              <a:latin typeface="Arial Narrow" pitchFamily="34" charset="0"/>
            </a:endParaRPr>
          </a:p>
        </p:txBody>
      </p:sp>
    </p:spTree>
    <p:extLst>
      <p:ext uri="{BB962C8B-B14F-4D97-AF65-F5344CB8AC3E}">
        <p14:creationId xmlns:p14="http://schemas.microsoft.com/office/powerpoint/2010/main" val="3442896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sz="2800" b="1" i="1" dirty="0" err="1">
                <a:solidFill>
                  <a:srgbClr val="C00000"/>
                </a:solidFill>
                <a:latin typeface="Arial Narrow" pitchFamily="34" charset="0"/>
              </a:rPr>
              <a:t>Treatment</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Prevention</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and</a:t>
            </a:r>
            <a:r>
              <a:rPr lang="tr-TR" sz="2800" b="1" i="1" dirty="0">
                <a:solidFill>
                  <a:srgbClr val="C00000"/>
                </a:solidFill>
                <a:latin typeface="Arial Narrow" pitchFamily="34" charset="0"/>
              </a:rPr>
              <a:t> Control</a:t>
            </a:r>
            <a:br>
              <a:rPr lang="tr-TR" sz="2800" b="1" i="1" dirty="0">
                <a:solidFill>
                  <a:srgbClr val="C00000"/>
                </a:solidFill>
                <a:latin typeface="Arial Narrow" pitchFamily="34" charset="0"/>
              </a:rPr>
            </a:br>
            <a:r>
              <a:rPr lang="tr-TR" sz="2800" b="1" i="1" dirty="0" err="1">
                <a:solidFill>
                  <a:srgbClr val="C00000"/>
                </a:solidFill>
                <a:latin typeface="Arial Narrow" pitchFamily="34" charset="0"/>
              </a:rPr>
              <a:t>for</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gas</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gangrene</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suppurative</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myositis</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or</a:t>
            </a:r>
            <a:r>
              <a:rPr lang="tr-TR" sz="2800" b="1" i="1" dirty="0">
                <a:solidFill>
                  <a:srgbClr val="C00000"/>
                </a:solidFill>
                <a:latin typeface="Arial Narrow" pitchFamily="34" charset="0"/>
              </a:rPr>
              <a:t> </a:t>
            </a:r>
            <a:r>
              <a:rPr lang="tr-TR" sz="2800" b="1" i="1" dirty="0" err="1">
                <a:solidFill>
                  <a:srgbClr val="C00000"/>
                </a:solidFill>
                <a:latin typeface="Arial Narrow" pitchFamily="34" charset="0"/>
              </a:rPr>
              <a:t>myonecrosis</a:t>
            </a:r>
            <a:r>
              <a:rPr lang="tr-TR" sz="2800" b="1" i="1" dirty="0">
                <a:solidFill>
                  <a:srgbClr val="C00000"/>
                </a:solidFill>
                <a:latin typeface="Arial Narrow" pitchFamily="34" charset="0"/>
              </a:rPr>
              <a:t>:</a:t>
            </a:r>
            <a:endParaRPr lang="tr-TR" dirty="0"/>
          </a:p>
        </p:txBody>
      </p:sp>
      <p:sp>
        <p:nvSpPr>
          <p:cNvPr id="3" name="İçerik Yer Tutucusu 2"/>
          <p:cNvSpPr>
            <a:spLocks noGrp="1"/>
          </p:cNvSpPr>
          <p:nvPr>
            <p:ph sz="half" idx="2"/>
          </p:nvPr>
        </p:nvSpPr>
        <p:spPr>
          <a:xfrm>
            <a:off x="251520" y="1920084"/>
            <a:ext cx="5328592" cy="4821284"/>
          </a:xfrm>
        </p:spPr>
        <p:txBody>
          <a:bodyPr>
            <a:normAutofit lnSpcReduction="10000"/>
          </a:bodyPr>
          <a:lstStyle/>
          <a:p>
            <a:pPr marL="0" indent="0">
              <a:buNone/>
            </a:pPr>
            <a:r>
              <a:rPr lang="tr-TR" sz="2800" b="1" i="1" dirty="0" err="1">
                <a:solidFill>
                  <a:srgbClr val="FF0000"/>
                </a:solidFill>
                <a:latin typeface="Arial Narrow" pitchFamily="34" charset="0"/>
              </a:rPr>
              <a:t>Surgical</a:t>
            </a:r>
            <a:r>
              <a:rPr lang="tr-TR" sz="2800" b="1" i="1" dirty="0">
                <a:solidFill>
                  <a:srgbClr val="FF0000"/>
                </a:solidFill>
                <a:latin typeface="Arial Narrow" pitchFamily="34" charset="0"/>
              </a:rPr>
              <a:t> </a:t>
            </a:r>
            <a:r>
              <a:rPr lang="tr-TR" sz="2800" b="1" i="1" dirty="0" err="1">
                <a:solidFill>
                  <a:srgbClr val="FF0000"/>
                </a:solidFill>
                <a:latin typeface="Arial Narrow" pitchFamily="34" charset="0"/>
              </a:rPr>
              <a:t>attention</a:t>
            </a:r>
            <a:r>
              <a:rPr lang="tr-TR" sz="2800" b="1" i="1" dirty="0">
                <a:solidFill>
                  <a:srgbClr val="FF0000"/>
                </a:solidFill>
                <a:latin typeface="Arial Narrow" pitchFamily="34" charset="0"/>
              </a:rPr>
              <a:t> a </a:t>
            </a:r>
            <a:r>
              <a:rPr lang="tr-TR" sz="2800" b="1" i="1" dirty="0" err="1">
                <a:solidFill>
                  <a:srgbClr val="FF0000"/>
                </a:solidFill>
                <a:latin typeface="Arial Narrow" pitchFamily="34" charset="0"/>
              </a:rPr>
              <a:t>Urgent</a:t>
            </a:r>
            <a:r>
              <a:rPr lang="tr-TR" sz="2800" b="1" i="1" dirty="0">
                <a:solidFill>
                  <a:srgbClr val="FF0000"/>
                </a:solidFill>
                <a:latin typeface="Arial Narrow" pitchFamily="34" charset="0"/>
              </a:rPr>
              <a:t> </a:t>
            </a:r>
            <a:r>
              <a:rPr lang="tr-TR" sz="2800" b="1" i="1" dirty="0" err="1">
                <a:solidFill>
                  <a:srgbClr val="FF0000"/>
                </a:solidFill>
                <a:latin typeface="Arial Narrow" pitchFamily="34" charset="0"/>
              </a:rPr>
              <a:t>priority</a:t>
            </a:r>
            <a:endParaRPr lang="tr-TR" sz="2800" b="1" i="1" dirty="0">
              <a:solidFill>
                <a:srgbClr val="FF0000"/>
              </a:solidFill>
              <a:latin typeface="Arial Narrow" pitchFamily="34" charset="0"/>
            </a:endParaRPr>
          </a:p>
          <a:p>
            <a:pPr>
              <a:buFont typeface="Wingdings" pitchFamily="2" charset="2"/>
              <a:buChar char="Ø"/>
            </a:pPr>
            <a:r>
              <a:rPr lang="en-US" sz="2400" b="1" i="1" dirty="0" smtClean="0">
                <a:solidFill>
                  <a:srgbClr val="000000"/>
                </a:solidFill>
                <a:latin typeface="Arial Narrow" pitchFamily="34" charset="0"/>
              </a:rPr>
              <a:t>Prompt </a:t>
            </a:r>
            <a:r>
              <a:rPr lang="en-US" sz="2400" b="1" i="1" dirty="0">
                <a:solidFill>
                  <a:srgbClr val="000000"/>
                </a:solidFill>
                <a:latin typeface="Arial Narrow" pitchFamily="34" charset="0"/>
              </a:rPr>
              <a:t>and adequate surgical attention to </a:t>
            </a:r>
            <a:r>
              <a:rPr lang="en-US" sz="2400" b="1" i="1" dirty="0" smtClean="0">
                <a:solidFill>
                  <a:srgbClr val="000000"/>
                </a:solidFill>
                <a:latin typeface="Arial Narrow" pitchFamily="34" charset="0"/>
              </a:rPr>
              <a:t>the</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wound </a:t>
            </a:r>
            <a:r>
              <a:rPr lang="en-US" sz="2400" b="1" i="1" dirty="0">
                <a:solidFill>
                  <a:srgbClr val="000000"/>
                </a:solidFill>
                <a:latin typeface="Arial Narrow" pitchFamily="34" charset="0"/>
              </a:rPr>
              <a:t>is of the utmost importance</a:t>
            </a:r>
          </a:p>
          <a:p>
            <a:pPr>
              <a:buFont typeface="Wingdings" pitchFamily="2" charset="2"/>
              <a:buChar char="Ø"/>
            </a:pPr>
            <a:r>
              <a:rPr lang="en-US" sz="2400" b="1" i="1" dirty="0" smtClean="0">
                <a:solidFill>
                  <a:srgbClr val="000000"/>
                </a:solidFill>
                <a:latin typeface="Arial Narrow" pitchFamily="34" charset="0"/>
              </a:rPr>
              <a:t>Sutures </a:t>
            </a:r>
            <a:r>
              <a:rPr lang="en-US" sz="2400" b="1" i="1" dirty="0">
                <a:solidFill>
                  <a:srgbClr val="000000"/>
                </a:solidFill>
                <a:latin typeface="Arial Narrow" pitchFamily="34" charset="0"/>
              </a:rPr>
              <a:t>are removed, and necrotic and </a:t>
            </a:r>
            <a:r>
              <a:rPr lang="en-US" sz="2400" b="1" i="1" dirty="0" smtClean="0">
                <a:solidFill>
                  <a:srgbClr val="000000"/>
                </a:solidFill>
                <a:latin typeface="Arial Narrow" pitchFamily="34" charset="0"/>
              </a:rPr>
              <a:t>devitalized</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tissue </a:t>
            </a:r>
            <a:r>
              <a:rPr lang="en-US" sz="2400" b="1" i="1" dirty="0">
                <a:solidFill>
                  <a:srgbClr val="000000"/>
                </a:solidFill>
                <a:latin typeface="Arial Narrow" pitchFamily="34" charset="0"/>
              </a:rPr>
              <a:t>is excised with careful debridement.</a:t>
            </a:r>
          </a:p>
          <a:p>
            <a:pPr>
              <a:buFont typeface="Wingdings" pitchFamily="2" charset="2"/>
              <a:buChar char="Ø"/>
            </a:pPr>
            <a:r>
              <a:rPr lang="en-US" sz="2400" b="1" i="1" dirty="0" smtClean="0">
                <a:solidFill>
                  <a:srgbClr val="000000"/>
                </a:solidFill>
                <a:latin typeface="Arial Narrow" pitchFamily="34" charset="0"/>
              </a:rPr>
              <a:t>Facial </a:t>
            </a:r>
            <a:r>
              <a:rPr lang="en-US" sz="2400" b="1" i="1" dirty="0">
                <a:solidFill>
                  <a:srgbClr val="000000"/>
                </a:solidFill>
                <a:latin typeface="Arial Narrow" pitchFamily="34" charset="0"/>
              </a:rPr>
              <a:t>compartments are incised to release tension.</a:t>
            </a:r>
          </a:p>
          <a:p>
            <a:pPr>
              <a:buFont typeface="Wingdings" pitchFamily="2" charset="2"/>
              <a:buChar char="Ø"/>
            </a:pPr>
            <a:r>
              <a:rPr lang="en-US" sz="2400" b="1" i="1" dirty="0" smtClean="0">
                <a:solidFill>
                  <a:srgbClr val="000000"/>
                </a:solidFill>
                <a:latin typeface="Arial Narrow" pitchFamily="34" charset="0"/>
              </a:rPr>
              <a:t>Any </a:t>
            </a:r>
            <a:r>
              <a:rPr lang="en-US" sz="2400" b="1" i="1" dirty="0">
                <a:solidFill>
                  <a:srgbClr val="000000"/>
                </a:solidFill>
                <a:latin typeface="Arial Narrow" pitchFamily="34" charset="0"/>
              </a:rPr>
              <a:t>foreign body is found and removed.</a:t>
            </a:r>
          </a:p>
          <a:p>
            <a:pPr>
              <a:buFont typeface="Wingdings" pitchFamily="2" charset="2"/>
              <a:buChar char="Ø"/>
            </a:pPr>
            <a:r>
              <a:rPr lang="en-US" sz="2400" b="1" i="1" dirty="0" smtClean="0">
                <a:solidFill>
                  <a:srgbClr val="000000"/>
                </a:solidFill>
                <a:latin typeface="Arial Narrow" pitchFamily="34" charset="0"/>
              </a:rPr>
              <a:t>The </a:t>
            </a:r>
            <a:r>
              <a:rPr lang="en-US" sz="2400" b="1" i="1" dirty="0">
                <a:solidFill>
                  <a:srgbClr val="000000"/>
                </a:solidFill>
                <a:latin typeface="Arial Narrow" pitchFamily="34" charset="0"/>
              </a:rPr>
              <a:t>wound is not </a:t>
            </a:r>
            <a:r>
              <a:rPr lang="en-US" sz="2400" b="1" i="1" dirty="0" err="1">
                <a:solidFill>
                  <a:srgbClr val="000000"/>
                </a:solidFill>
                <a:latin typeface="Arial Narrow" pitchFamily="34" charset="0"/>
              </a:rPr>
              <a:t>resutured</a:t>
            </a:r>
            <a:r>
              <a:rPr lang="en-US" sz="2400" b="1" i="1" dirty="0">
                <a:solidFill>
                  <a:srgbClr val="000000"/>
                </a:solidFill>
                <a:latin typeface="Arial Narrow" pitchFamily="34" charset="0"/>
              </a:rPr>
              <a:t> but is left open </a:t>
            </a:r>
            <a:r>
              <a:rPr lang="en-US" sz="2400" b="1" i="1" dirty="0" smtClean="0">
                <a:solidFill>
                  <a:srgbClr val="000000"/>
                </a:solidFill>
                <a:latin typeface="Arial Narrow" pitchFamily="34" charset="0"/>
              </a:rPr>
              <a:t>after</a:t>
            </a:r>
            <a:r>
              <a:rPr lang="tr-TR" sz="2400" b="1" i="1" dirty="0" smtClean="0">
                <a:solidFill>
                  <a:srgbClr val="000000"/>
                </a:solidFill>
                <a:latin typeface="Arial Narrow" pitchFamily="34" charset="0"/>
              </a:rPr>
              <a:t> </a:t>
            </a:r>
            <a:r>
              <a:rPr lang="en-US" sz="2400" b="1" i="1" dirty="0" smtClean="0">
                <a:solidFill>
                  <a:srgbClr val="000000"/>
                </a:solidFill>
                <a:latin typeface="Arial Narrow" pitchFamily="34" charset="0"/>
              </a:rPr>
              <a:t>thorough </a:t>
            </a:r>
            <a:r>
              <a:rPr lang="en-US" sz="2400" b="1" i="1" dirty="0">
                <a:solidFill>
                  <a:srgbClr val="000000"/>
                </a:solidFill>
                <a:latin typeface="Arial Narrow" pitchFamily="34" charset="0"/>
              </a:rPr>
              <a:t>cleansing, and loosely packed.</a:t>
            </a:r>
            <a:endParaRPr lang="tr-TR" b="1" i="1" dirty="0">
              <a:latin typeface="Arial Narrow" pitchFamily="34" charset="0"/>
            </a:endParaRPr>
          </a:p>
        </p:txBody>
      </p:sp>
      <p:sp>
        <p:nvSpPr>
          <p:cNvPr id="4" name="İçerik Yer Tutucusu 3"/>
          <p:cNvSpPr>
            <a:spLocks noGrp="1"/>
          </p:cNvSpPr>
          <p:nvPr>
            <p:ph sz="quarter" idx="13"/>
          </p:nvPr>
        </p:nvSpPr>
        <p:spPr>
          <a:xfrm>
            <a:off x="5724128" y="1920085"/>
            <a:ext cx="3240360" cy="4434840"/>
          </a:xfrm>
        </p:spPr>
        <p:txBody>
          <a:bodyPr>
            <a:normAutofit/>
          </a:bodyPr>
          <a:lstStyle/>
          <a:p>
            <a:pPr marL="0" lvl="0" indent="0">
              <a:buClr>
                <a:srgbClr val="9BBB59"/>
              </a:buClr>
              <a:buNone/>
            </a:pPr>
            <a:r>
              <a:rPr lang="tr-TR" sz="2800" b="1" i="1" dirty="0" err="1">
                <a:solidFill>
                  <a:srgbClr val="FF0000"/>
                </a:solidFill>
                <a:latin typeface="Arial Narrow" pitchFamily="34" charset="0"/>
              </a:rPr>
              <a:t>Prevention</a:t>
            </a:r>
            <a:r>
              <a:rPr lang="tr-TR" sz="2800" b="1" i="1" dirty="0">
                <a:solidFill>
                  <a:srgbClr val="FF0000"/>
                </a:solidFill>
                <a:latin typeface="Arial Narrow" pitchFamily="34" charset="0"/>
              </a:rPr>
              <a:t>, </a:t>
            </a:r>
            <a:r>
              <a:rPr lang="tr-TR" sz="2800" b="1" i="1" dirty="0" err="1">
                <a:solidFill>
                  <a:srgbClr val="FF0000"/>
                </a:solidFill>
                <a:latin typeface="Arial Narrow" pitchFamily="34" charset="0"/>
              </a:rPr>
              <a:t>and</a:t>
            </a:r>
            <a:r>
              <a:rPr lang="tr-TR" sz="2800" b="1" i="1" dirty="0">
                <a:solidFill>
                  <a:srgbClr val="FF0000"/>
                </a:solidFill>
                <a:latin typeface="Arial Narrow" pitchFamily="34" charset="0"/>
              </a:rPr>
              <a:t> Control</a:t>
            </a:r>
          </a:p>
          <a:p>
            <a:pPr lvl="0">
              <a:buClr>
                <a:srgbClr val="9BBB59"/>
              </a:buClr>
              <a:buFont typeface="Wingdings" pitchFamily="2" charset="2"/>
              <a:buChar char="Ø"/>
            </a:pPr>
            <a:r>
              <a:rPr lang="en-US" sz="2400" b="1" i="1" dirty="0">
                <a:solidFill>
                  <a:srgbClr val="000000"/>
                </a:solidFill>
                <a:latin typeface="Arial Narrow" pitchFamily="34" charset="0"/>
              </a:rPr>
              <a:t>Preventive measures: surgical debridement and prophylactic</a:t>
            </a:r>
            <a:r>
              <a:rPr lang="tr-TR" sz="2400" b="1" i="1" dirty="0">
                <a:solidFill>
                  <a:srgbClr val="000000"/>
                </a:solidFill>
                <a:latin typeface="Arial Narrow" pitchFamily="34" charset="0"/>
              </a:rPr>
              <a:t> </a:t>
            </a:r>
            <a:r>
              <a:rPr lang="tr-TR" sz="2400" b="1" i="1" dirty="0" err="1">
                <a:solidFill>
                  <a:srgbClr val="000000"/>
                </a:solidFill>
                <a:latin typeface="Arial Narrow" pitchFamily="34" charset="0"/>
              </a:rPr>
              <a:t>antibiotics</a:t>
            </a:r>
            <a:r>
              <a:rPr lang="tr-TR" sz="2400" b="1" i="1" dirty="0">
                <a:solidFill>
                  <a:srgbClr val="000000"/>
                </a:solidFill>
                <a:latin typeface="Arial Narrow" pitchFamily="34" charset="0"/>
              </a:rPr>
              <a:t>.</a:t>
            </a:r>
            <a:endParaRPr lang="tr-TR" sz="2400" b="1" i="1" dirty="0">
              <a:solidFill>
                <a:prstClr val="black"/>
              </a:solidFill>
              <a:latin typeface="Arial Narrow" pitchFamily="34" charset="0"/>
            </a:endParaRPr>
          </a:p>
          <a:p>
            <a:endParaRPr lang="tr-TR" dirty="0"/>
          </a:p>
        </p:txBody>
      </p:sp>
    </p:spTree>
    <p:extLst>
      <p:ext uri="{BB962C8B-B14F-4D97-AF65-F5344CB8AC3E}">
        <p14:creationId xmlns:p14="http://schemas.microsoft.com/office/powerpoint/2010/main" val="750561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en-US" sz="4400" b="1" i="1" dirty="0">
                <a:solidFill>
                  <a:srgbClr val="C10000"/>
                </a:solidFill>
                <a:latin typeface="Arial Narrow" pitchFamily="34" charset="0"/>
              </a:rPr>
              <a:t>Use of Anti Gas gangrene High</a:t>
            </a:r>
            <a:br>
              <a:rPr lang="en-US" sz="4400" b="1" i="1" dirty="0">
                <a:solidFill>
                  <a:srgbClr val="C10000"/>
                </a:solidFill>
                <a:latin typeface="Arial Narrow" pitchFamily="34" charset="0"/>
              </a:rPr>
            </a:br>
            <a:r>
              <a:rPr lang="tr-TR" sz="4400" b="1" i="1" dirty="0">
                <a:solidFill>
                  <a:srgbClr val="C10000"/>
                </a:solidFill>
                <a:latin typeface="Arial Narrow" pitchFamily="34" charset="0"/>
              </a:rPr>
              <a:t>titre serum ?</a:t>
            </a:r>
            <a:endParaRPr lang="tr-TR" sz="4400" i="1" dirty="0">
              <a:latin typeface="Arial Narrow" pitchFamily="34" charset="0"/>
            </a:endParaRPr>
          </a:p>
        </p:txBody>
      </p:sp>
      <p:sp>
        <p:nvSpPr>
          <p:cNvPr id="3" name="İçerik Yer Tutucusu 2"/>
          <p:cNvSpPr>
            <a:spLocks noGrp="1"/>
          </p:cNvSpPr>
          <p:nvPr>
            <p:ph sz="half" idx="2"/>
          </p:nvPr>
        </p:nvSpPr>
        <p:spPr>
          <a:xfrm>
            <a:off x="457200" y="2276871"/>
            <a:ext cx="4690864" cy="4078053"/>
          </a:xfrm>
        </p:spPr>
        <p:txBody>
          <a:bodyPr/>
          <a:lstStyle/>
          <a:p>
            <a:pPr>
              <a:buFont typeface="Wingdings" pitchFamily="2" charset="2"/>
              <a:buChar char="Ø"/>
            </a:pPr>
            <a:r>
              <a:rPr lang="tr-TR" sz="2400" b="1" i="1" dirty="0" err="1">
                <a:latin typeface="Arial Narrow" pitchFamily="34" charset="0"/>
              </a:rPr>
              <a:t>The</a:t>
            </a:r>
            <a:r>
              <a:rPr lang="tr-TR" sz="2400" b="1" i="1" dirty="0">
                <a:latin typeface="Arial Narrow" pitchFamily="34" charset="0"/>
              </a:rPr>
              <a:t> </a:t>
            </a:r>
            <a:r>
              <a:rPr lang="tr-TR" sz="2400" b="1" i="1" dirty="0" err="1">
                <a:latin typeface="Arial Narrow" pitchFamily="34" charset="0"/>
              </a:rPr>
              <a:t>experts</a:t>
            </a:r>
            <a:r>
              <a:rPr lang="tr-TR" sz="2400" b="1" i="1" dirty="0">
                <a:latin typeface="Arial Narrow" pitchFamily="34" charset="0"/>
              </a:rPr>
              <a:t> </a:t>
            </a:r>
            <a:r>
              <a:rPr lang="tr-TR" sz="2400" b="1" i="1" dirty="0" err="1" smtClean="0">
                <a:latin typeface="Arial Narrow" pitchFamily="34" charset="0"/>
              </a:rPr>
              <a:t>have</a:t>
            </a:r>
            <a:r>
              <a:rPr lang="tr-TR" sz="2400" b="1" i="1" dirty="0" smtClean="0">
                <a:latin typeface="Arial Narrow" pitchFamily="34" charset="0"/>
              </a:rPr>
              <a:t> </a:t>
            </a:r>
            <a:r>
              <a:rPr lang="en-US" sz="2400" b="1" i="1" dirty="0" smtClean="0">
                <a:latin typeface="Arial Narrow" pitchFamily="34" charset="0"/>
              </a:rPr>
              <a:t>opined </a:t>
            </a:r>
            <a:r>
              <a:rPr lang="en-US" sz="2400" b="1" i="1" dirty="0">
                <a:latin typeface="Arial Narrow" pitchFamily="34" charset="0"/>
              </a:rPr>
              <a:t>that use of </a:t>
            </a:r>
            <a:r>
              <a:rPr lang="en-US" sz="2400" b="1" i="1" dirty="0" smtClean="0">
                <a:latin typeface="Arial Narrow" pitchFamily="34" charset="0"/>
              </a:rPr>
              <a:t>Anti</a:t>
            </a:r>
            <a:r>
              <a:rPr lang="tr-TR" sz="2400" b="1" i="1" dirty="0" smtClean="0">
                <a:latin typeface="Arial Narrow" pitchFamily="34" charset="0"/>
              </a:rPr>
              <a:t> </a:t>
            </a:r>
            <a:r>
              <a:rPr lang="tr-TR" sz="2400" b="1" i="1" dirty="0" err="1" smtClean="0">
                <a:latin typeface="Arial Narrow" pitchFamily="34" charset="0"/>
              </a:rPr>
              <a:t>Gas</a:t>
            </a:r>
            <a:r>
              <a:rPr lang="tr-TR" sz="2400" b="1" i="1" dirty="0" smtClean="0">
                <a:latin typeface="Arial Narrow" pitchFamily="34" charset="0"/>
              </a:rPr>
              <a:t> </a:t>
            </a:r>
            <a:r>
              <a:rPr lang="tr-TR" sz="2400" b="1" i="1" dirty="0" err="1">
                <a:latin typeface="Arial Narrow" pitchFamily="34" charset="0"/>
              </a:rPr>
              <a:t>Gangrene</a:t>
            </a:r>
            <a:r>
              <a:rPr lang="tr-TR" sz="2400" b="1" i="1" dirty="0">
                <a:latin typeface="Arial Narrow" pitchFamily="34" charset="0"/>
              </a:rPr>
              <a:t> </a:t>
            </a:r>
            <a:r>
              <a:rPr lang="tr-TR" sz="2400" b="1" i="1" dirty="0" smtClean="0">
                <a:latin typeface="Arial Narrow" pitchFamily="34" charset="0"/>
              </a:rPr>
              <a:t>Serum </a:t>
            </a:r>
            <a:r>
              <a:rPr lang="tr-TR" sz="2400" b="1" i="1" dirty="0" err="1" smtClean="0">
                <a:latin typeface="Arial Narrow" pitchFamily="34" charset="0"/>
              </a:rPr>
              <a:t>injection</a:t>
            </a:r>
            <a:r>
              <a:rPr lang="tr-TR" sz="2400" b="1" i="1" dirty="0" smtClean="0">
                <a:latin typeface="Arial Narrow" pitchFamily="34" charset="0"/>
              </a:rPr>
              <a:t> </a:t>
            </a:r>
            <a:r>
              <a:rPr lang="tr-TR" sz="2400" b="1" i="1" dirty="0">
                <a:latin typeface="Arial Narrow" pitchFamily="34" charset="0"/>
              </a:rPr>
              <a:t>is </a:t>
            </a:r>
            <a:r>
              <a:rPr lang="tr-TR" sz="2400" b="1" i="1" dirty="0" err="1">
                <a:latin typeface="Arial Narrow" pitchFamily="34" charset="0"/>
              </a:rPr>
              <a:t>no</a:t>
            </a:r>
            <a:r>
              <a:rPr lang="tr-TR" sz="2400" b="1" i="1" dirty="0">
                <a:latin typeface="Arial Narrow" pitchFamily="34" charset="0"/>
              </a:rPr>
              <a:t> </a:t>
            </a:r>
            <a:r>
              <a:rPr lang="tr-TR" sz="2400" b="1" i="1" dirty="0" err="1" smtClean="0">
                <a:latin typeface="Arial Narrow" pitchFamily="34" charset="0"/>
              </a:rPr>
              <a:t>longer</a:t>
            </a:r>
            <a:r>
              <a:rPr lang="tr-TR" sz="2400" b="1" i="1" dirty="0" smtClean="0">
                <a:latin typeface="Arial Narrow" pitchFamily="34" charset="0"/>
              </a:rPr>
              <a:t> </a:t>
            </a:r>
            <a:r>
              <a:rPr lang="tr-TR" sz="2400" b="1" i="1" dirty="0" err="1" smtClean="0">
                <a:latin typeface="Arial Narrow" pitchFamily="34" charset="0"/>
              </a:rPr>
              <a:t>the</a:t>
            </a:r>
            <a:r>
              <a:rPr lang="tr-TR" sz="2400" b="1" i="1" dirty="0" smtClean="0">
                <a:latin typeface="Arial Narrow" pitchFamily="34" charset="0"/>
              </a:rPr>
              <a:t> </a:t>
            </a:r>
            <a:r>
              <a:rPr lang="tr-TR" sz="2400" b="1" i="1" dirty="0" err="1">
                <a:latin typeface="Arial Narrow" pitchFamily="34" charset="0"/>
              </a:rPr>
              <a:t>preferred</a:t>
            </a:r>
            <a:r>
              <a:rPr lang="tr-TR" sz="2400" b="1" i="1" dirty="0">
                <a:latin typeface="Arial Narrow" pitchFamily="34" charset="0"/>
              </a:rPr>
              <a:t> </a:t>
            </a:r>
            <a:r>
              <a:rPr lang="tr-TR" sz="2400" b="1" i="1" dirty="0" err="1" smtClean="0">
                <a:latin typeface="Arial Narrow" pitchFamily="34" charset="0"/>
              </a:rPr>
              <a:t>treatment</a:t>
            </a:r>
            <a:r>
              <a:rPr lang="tr-TR" sz="2400" b="1" i="1" dirty="0" smtClean="0">
                <a:latin typeface="Arial Narrow" pitchFamily="34" charset="0"/>
              </a:rPr>
              <a:t> </a:t>
            </a:r>
            <a:r>
              <a:rPr lang="tr-TR" sz="2400" b="1" i="1" dirty="0" err="1" smtClean="0">
                <a:latin typeface="Arial Narrow" pitchFamily="34" charset="0"/>
              </a:rPr>
              <a:t>for</a:t>
            </a:r>
            <a:r>
              <a:rPr lang="tr-TR" sz="2400" b="1" i="1" dirty="0" smtClean="0">
                <a:latin typeface="Arial Narrow" pitchFamily="34" charset="0"/>
              </a:rPr>
              <a:t> </a:t>
            </a:r>
            <a:r>
              <a:rPr lang="tr-TR" sz="2400" b="1" i="1" dirty="0" err="1">
                <a:latin typeface="Arial Narrow" pitchFamily="34" charset="0"/>
              </a:rPr>
              <a:t>such</a:t>
            </a:r>
            <a:r>
              <a:rPr lang="tr-TR" sz="2400" b="1" i="1" dirty="0">
                <a:latin typeface="Arial Narrow" pitchFamily="34" charset="0"/>
              </a:rPr>
              <a:t> </a:t>
            </a:r>
            <a:r>
              <a:rPr lang="tr-TR" sz="2400" b="1" i="1" dirty="0" err="1">
                <a:latin typeface="Arial Narrow" pitchFamily="34" charset="0"/>
              </a:rPr>
              <a:t>patients</a:t>
            </a:r>
            <a:r>
              <a:rPr lang="tr-TR" sz="2400" b="1" i="1" dirty="0">
                <a:latin typeface="Arial Narrow" pitchFamily="34" charset="0"/>
              </a:rPr>
              <a:t>. </a:t>
            </a:r>
            <a:endParaRPr lang="tr-TR" sz="2400" b="1" i="1" dirty="0" smtClean="0">
              <a:latin typeface="Arial Narrow" pitchFamily="34" charset="0"/>
            </a:endParaRPr>
          </a:p>
          <a:p>
            <a:pPr>
              <a:buFont typeface="Wingdings" pitchFamily="2" charset="2"/>
              <a:buChar char="Ø"/>
            </a:pPr>
            <a:r>
              <a:rPr lang="tr-TR" sz="2400" b="1" i="1" dirty="0" err="1" smtClean="0">
                <a:latin typeface="Arial Narrow" pitchFamily="34" charset="0"/>
              </a:rPr>
              <a:t>For</a:t>
            </a:r>
            <a:r>
              <a:rPr lang="tr-TR" sz="2400" b="1" i="1" dirty="0" smtClean="0">
                <a:latin typeface="Arial Narrow" pitchFamily="34" charset="0"/>
              </a:rPr>
              <a:t> </a:t>
            </a:r>
            <a:r>
              <a:rPr lang="tr-TR" sz="2400" b="1" i="1" dirty="0" err="1" smtClean="0">
                <a:latin typeface="Arial Narrow" pitchFamily="34" charset="0"/>
              </a:rPr>
              <a:t>the</a:t>
            </a:r>
            <a:r>
              <a:rPr lang="tr-TR" sz="2400" b="1" i="1" dirty="0" smtClean="0">
                <a:latin typeface="Arial Narrow" pitchFamily="34" charset="0"/>
              </a:rPr>
              <a:t> </a:t>
            </a:r>
            <a:r>
              <a:rPr lang="tr-TR" sz="2400" b="1" i="1" dirty="0" err="1">
                <a:latin typeface="Arial Narrow" pitchFamily="34" charset="0"/>
              </a:rPr>
              <a:t>stated</a:t>
            </a:r>
            <a:r>
              <a:rPr lang="tr-TR" sz="2400" b="1" i="1" dirty="0">
                <a:latin typeface="Arial Narrow" pitchFamily="34" charset="0"/>
              </a:rPr>
              <a:t> </a:t>
            </a:r>
            <a:r>
              <a:rPr lang="tr-TR" sz="2400" b="1" i="1" dirty="0" err="1">
                <a:latin typeface="Arial Narrow" pitchFamily="34" charset="0"/>
              </a:rPr>
              <a:t>reasons</a:t>
            </a:r>
            <a:r>
              <a:rPr lang="tr-TR" sz="2400" b="1" i="1" dirty="0">
                <a:latin typeface="Arial Narrow" pitchFamily="34" charset="0"/>
              </a:rPr>
              <a:t>, </a:t>
            </a:r>
            <a:r>
              <a:rPr lang="tr-TR" sz="2400" b="1" i="1" dirty="0" err="1" smtClean="0">
                <a:latin typeface="Arial Narrow" pitchFamily="34" charset="0"/>
              </a:rPr>
              <a:t>this</a:t>
            </a:r>
            <a:r>
              <a:rPr lang="tr-TR" sz="2400" b="1" i="1" dirty="0" smtClean="0">
                <a:latin typeface="Arial Narrow" pitchFamily="34" charset="0"/>
              </a:rPr>
              <a:t> </a:t>
            </a:r>
            <a:r>
              <a:rPr lang="en-US" sz="2400" b="1" i="1" dirty="0" smtClean="0">
                <a:latin typeface="Arial Narrow" pitchFamily="34" charset="0"/>
              </a:rPr>
              <a:t>drug </a:t>
            </a:r>
            <a:r>
              <a:rPr lang="en-US" sz="2400" b="1" i="1" dirty="0">
                <a:latin typeface="Arial Narrow" pitchFamily="34" charset="0"/>
              </a:rPr>
              <a:t>is not in use </a:t>
            </a:r>
            <a:r>
              <a:rPr lang="en-US" sz="2400" b="1" i="1" dirty="0" smtClean="0">
                <a:latin typeface="Arial Narrow" pitchFamily="34" charset="0"/>
              </a:rPr>
              <a:t>and</a:t>
            </a:r>
            <a:r>
              <a:rPr lang="tr-TR" sz="2400" b="1" i="1" dirty="0" smtClean="0">
                <a:latin typeface="Arial Narrow" pitchFamily="34" charset="0"/>
              </a:rPr>
              <a:t> </a:t>
            </a:r>
            <a:r>
              <a:rPr lang="tr-TR" sz="2400" b="1" i="1" dirty="0" err="1" smtClean="0">
                <a:latin typeface="Arial Narrow" pitchFamily="34" charset="0"/>
              </a:rPr>
              <a:t>opinions</a:t>
            </a:r>
            <a:r>
              <a:rPr lang="tr-TR" sz="2400" b="1" i="1" dirty="0" smtClean="0">
                <a:latin typeface="Arial Narrow" pitchFamily="34" charset="0"/>
              </a:rPr>
              <a:t> </a:t>
            </a:r>
            <a:r>
              <a:rPr lang="tr-TR" sz="2400" b="1" i="1" dirty="0" err="1">
                <a:latin typeface="Arial Narrow" pitchFamily="34" charset="0"/>
              </a:rPr>
              <a:t>may</a:t>
            </a:r>
            <a:r>
              <a:rPr lang="tr-TR" sz="2400" b="1" i="1" dirty="0">
                <a:latin typeface="Arial Narrow" pitchFamily="34" charset="0"/>
              </a:rPr>
              <a:t> </a:t>
            </a:r>
            <a:r>
              <a:rPr lang="tr-TR" sz="2400" b="1" i="1" dirty="0" err="1">
                <a:latin typeface="Arial Narrow" pitchFamily="34" charset="0"/>
              </a:rPr>
              <a:t>differ</a:t>
            </a:r>
            <a:endParaRPr lang="tr-TR" b="1" i="1" dirty="0">
              <a:latin typeface="Arial Narrow" pitchFamily="34" charset="0"/>
            </a:endParaRP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402516" y="2060848"/>
            <a:ext cx="3417956" cy="400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582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Other</a:t>
            </a:r>
            <a:r>
              <a:rPr lang="tr-TR" dirty="0" smtClean="0"/>
              <a:t> </a:t>
            </a:r>
            <a:r>
              <a:rPr lang="tr-TR" dirty="0" err="1" smtClean="0"/>
              <a:t>histotoxic</a:t>
            </a:r>
            <a:r>
              <a:rPr lang="tr-TR" dirty="0" smtClean="0"/>
              <a:t> </a:t>
            </a:r>
            <a:r>
              <a:rPr lang="tr-TR" dirty="0" err="1" smtClean="0"/>
              <a:t>Clostridial</a:t>
            </a:r>
            <a:r>
              <a:rPr lang="tr-TR" dirty="0" smtClean="0"/>
              <a:t> </a:t>
            </a:r>
            <a:r>
              <a:rPr lang="tr-TR" dirty="0" err="1" smtClean="0"/>
              <a:t>species</a:t>
            </a:r>
            <a:endParaRPr lang="tr-TR" dirty="0"/>
          </a:p>
        </p:txBody>
      </p:sp>
      <p:sp>
        <p:nvSpPr>
          <p:cNvPr id="3" name="İçerik Yer Tutucusu 2"/>
          <p:cNvSpPr>
            <a:spLocks noGrp="1"/>
          </p:cNvSpPr>
          <p:nvPr>
            <p:ph sz="half" idx="2"/>
          </p:nvPr>
        </p:nvSpPr>
        <p:spPr/>
        <p:txBody>
          <a:bodyPr/>
          <a:lstStyle/>
          <a:p>
            <a:r>
              <a:rPr lang="tr-TR" i="1" dirty="0" err="1">
                <a:solidFill>
                  <a:schemeClr val="tx1"/>
                </a:solidFill>
              </a:rPr>
              <a:t>Clostridium</a:t>
            </a:r>
            <a:r>
              <a:rPr lang="tr-TR" i="1" dirty="0">
                <a:solidFill>
                  <a:schemeClr val="tx1"/>
                </a:solidFill>
              </a:rPr>
              <a:t> </a:t>
            </a:r>
            <a:r>
              <a:rPr lang="tr-TR" i="1" dirty="0" err="1" smtClean="0">
                <a:solidFill>
                  <a:schemeClr val="tx1"/>
                </a:solidFill>
              </a:rPr>
              <a:t>sordelli</a:t>
            </a:r>
            <a:endParaRPr lang="tr-TR" i="1" dirty="0">
              <a:solidFill>
                <a:schemeClr val="tx1"/>
              </a:solidFill>
            </a:endParaRPr>
          </a:p>
          <a:p>
            <a:r>
              <a:rPr lang="tr-TR" i="1" dirty="0" err="1" smtClean="0">
                <a:solidFill>
                  <a:schemeClr val="tx1"/>
                </a:solidFill>
              </a:rPr>
              <a:t>İmplicated</a:t>
            </a:r>
            <a:r>
              <a:rPr lang="tr-TR" i="1" dirty="0" smtClean="0">
                <a:solidFill>
                  <a:schemeClr val="tx1"/>
                </a:solidFill>
              </a:rPr>
              <a:t> in </a:t>
            </a:r>
            <a:r>
              <a:rPr lang="tr-TR" i="1" dirty="0" err="1" smtClean="0">
                <a:solidFill>
                  <a:schemeClr val="tx1"/>
                </a:solidFill>
              </a:rPr>
              <a:t>fatal</a:t>
            </a:r>
            <a:r>
              <a:rPr lang="tr-TR" i="1" dirty="0" smtClean="0">
                <a:solidFill>
                  <a:schemeClr val="tx1"/>
                </a:solidFill>
              </a:rPr>
              <a:t> </a:t>
            </a:r>
            <a:r>
              <a:rPr lang="tr-TR" i="1" dirty="0" err="1" smtClean="0">
                <a:solidFill>
                  <a:schemeClr val="tx1"/>
                </a:solidFill>
              </a:rPr>
              <a:t>toxic</a:t>
            </a:r>
            <a:r>
              <a:rPr lang="tr-TR" i="1" dirty="0" smtClean="0">
                <a:solidFill>
                  <a:schemeClr val="tx1"/>
                </a:solidFill>
              </a:rPr>
              <a:t> </a:t>
            </a:r>
            <a:r>
              <a:rPr lang="tr-TR" i="1" dirty="0" err="1" smtClean="0">
                <a:solidFill>
                  <a:schemeClr val="tx1"/>
                </a:solidFill>
              </a:rPr>
              <a:t>shock</a:t>
            </a:r>
            <a:r>
              <a:rPr lang="tr-TR" i="1" dirty="0" smtClean="0">
                <a:solidFill>
                  <a:schemeClr val="tx1"/>
                </a:solidFill>
              </a:rPr>
              <a:t> </a:t>
            </a:r>
            <a:r>
              <a:rPr lang="tr-TR" i="1" dirty="0" err="1" smtClean="0">
                <a:solidFill>
                  <a:schemeClr val="tx1"/>
                </a:solidFill>
              </a:rPr>
              <a:t>syndrome</a:t>
            </a:r>
            <a:r>
              <a:rPr lang="tr-TR" i="1" dirty="0" smtClean="0">
                <a:solidFill>
                  <a:schemeClr val="tx1"/>
                </a:solidFill>
              </a:rPr>
              <a:t> </a:t>
            </a:r>
            <a:r>
              <a:rPr lang="tr-TR" i="1" dirty="0" err="1" smtClean="0">
                <a:solidFill>
                  <a:schemeClr val="tx1"/>
                </a:solidFill>
              </a:rPr>
              <a:t>associatedwith</a:t>
            </a:r>
            <a:r>
              <a:rPr lang="tr-TR" i="1" dirty="0" smtClean="0">
                <a:solidFill>
                  <a:schemeClr val="tx1"/>
                </a:solidFill>
              </a:rPr>
              <a:t> </a:t>
            </a:r>
            <a:r>
              <a:rPr lang="tr-TR" i="1" dirty="0" err="1" smtClean="0">
                <a:solidFill>
                  <a:schemeClr val="tx1"/>
                </a:solidFill>
              </a:rPr>
              <a:t>vaginal</a:t>
            </a:r>
            <a:r>
              <a:rPr lang="tr-TR" i="1" dirty="0" smtClean="0">
                <a:solidFill>
                  <a:schemeClr val="tx1"/>
                </a:solidFill>
              </a:rPr>
              <a:t> </a:t>
            </a:r>
            <a:r>
              <a:rPr lang="tr-TR" i="1" dirty="0" err="1" smtClean="0">
                <a:solidFill>
                  <a:schemeClr val="tx1"/>
                </a:solidFill>
              </a:rPr>
              <a:t>childbirth</a:t>
            </a:r>
            <a:r>
              <a:rPr lang="tr-TR" i="1" dirty="0" smtClean="0">
                <a:solidFill>
                  <a:schemeClr val="tx1"/>
                </a:solidFill>
              </a:rPr>
              <a:t> </a:t>
            </a:r>
            <a:r>
              <a:rPr lang="tr-TR" i="1" dirty="0" err="1" smtClean="0">
                <a:solidFill>
                  <a:schemeClr val="tx1"/>
                </a:solidFill>
              </a:rPr>
              <a:t>or</a:t>
            </a:r>
            <a:r>
              <a:rPr lang="tr-TR" i="1" dirty="0" smtClean="0">
                <a:solidFill>
                  <a:schemeClr val="tx1"/>
                </a:solidFill>
              </a:rPr>
              <a:t> </a:t>
            </a:r>
            <a:r>
              <a:rPr lang="tr-TR" i="1" dirty="0" err="1" smtClean="0">
                <a:solidFill>
                  <a:schemeClr val="tx1"/>
                </a:solidFill>
              </a:rPr>
              <a:t>medically</a:t>
            </a:r>
            <a:r>
              <a:rPr lang="tr-TR" i="1" dirty="0" smtClean="0">
                <a:solidFill>
                  <a:schemeClr val="tx1"/>
                </a:solidFill>
              </a:rPr>
              <a:t> </a:t>
            </a:r>
            <a:r>
              <a:rPr lang="tr-TR" i="1" dirty="0" err="1" smtClean="0">
                <a:solidFill>
                  <a:schemeClr val="tx1"/>
                </a:solidFill>
              </a:rPr>
              <a:t>induced</a:t>
            </a:r>
            <a:r>
              <a:rPr lang="tr-TR" i="1" dirty="0" smtClean="0">
                <a:solidFill>
                  <a:schemeClr val="tx1"/>
                </a:solidFill>
              </a:rPr>
              <a:t> </a:t>
            </a:r>
            <a:r>
              <a:rPr lang="tr-TR" i="1" dirty="0" err="1" smtClean="0">
                <a:solidFill>
                  <a:schemeClr val="tx1"/>
                </a:solidFill>
              </a:rPr>
              <a:t>abortion</a:t>
            </a:r>
            <a:endParaRPr lang="tr-TR" i="1" dirty="0" smtClean="0">
              <a:solidFill>
                <a:schemeClr val="tx1"/>
              </a:solidFill>
            </a:endParaRPr>
          </a:p>
        </p:txBody>
      </p:sp>
      <p:sp>
        <p:nvSpPr>
          <p:cNvPr id="4" name="İçerik Yer Tutucusu 3"/>
          <p:cNvSpPr>
            <a:spLocks noGrp="1"/>
          </p:cNvSpPr>
          <p:nvPr>
            <p:ph sz="quarter" idx="13"/>
          </p:nvPr>
        </p:nvSpPr>
        <p:spPr/>
        <p:txBody>
          <a:bodyPr/>
          <a:lstStyle/>
          <a:p>
            <a:r>
              <a:rPr lang="tr-TR" i="1" dirty="0" err="1" smtClean="0">
                <a:solidFill>
                  <a:schemeClr val="tx1"/>
                </a:solidFill>
              </a:rPr>
              <a:t>Clostridium</a:t>
            </a:r>
            <a:r>
              <a:rPr lang="tr-TR" i="1" dirty="0" smtClean="0">
                <a:solidFill>
                  <a:schemeClr val="tx1"/>
                </a:solidFill>
              </a:rPr>
              <a:t> </a:t>
            </a:r>
            <a:r>
              <a:rPr lang="tr-TR" i="1" dirty="0" err="1" smtClean="0">
                <a:solidFill>
                  <a:schemeClr val="tx1"/>
                </a:solidFill>
              </a:rPr>
              <a:t>septicum</a:t>
            </a:r>
            <a:endParaRPr lang="tr-TR" i="1" dirty="0" smtClean="0">
              <a:solidFill>
                <a:schemeClr val="tx1"/>
              </a:solidFill>
            </a:endParaRPr>
          </a:p>
          <a:p>
            <a:r>
              <a:rPr lang="tr-TR" dirty="0" err="1" smtClean="0">
                <a:solidFill>
                  <a:schemeClr val="tx1"/>
                </a:solidFill>
              </a:rPr>
              <a:t>Produce</a:t>
            </a:r>
            <a:r>
              <a:rPr lang="tr-TR" dirty="0" smtClean="0">
                <a:solidFill>
                  <a:schemeClr val="tx1"/>
                </a:solidFill>
              </a:rPr>
              <a:t> </a:t>
            </a:r>
            <a:r>
              <a:rPr lang="tr-TR" dirty="0" err="1" smtClean="0">
                <a:solidFill>
                  <a:schemeClr val="tx1"/>
                </a:solidFill>
              </a:rPr>
              <a:t>toxins</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enzymes</a:t>
            </a:r>
            <a:r>
              <a:rPr lang="tr-TR" dirty="0" smtClean="0">
                <a:solidFill>
                  <a:schemeClr val="tx1"/>
                </a:solidFill>
              </a:rPr>
              <a:t> </a:t>
            </a:r>
            <a:r>
              <a:rPr lang="tr-TR" dirty="0" err="1" smtClean="0">
                <a:solidFill>
                  <a:schemeClr val="tx1"/>
                </a:solidFill>
              </a:rPr>
              <a:t>which</a:t>
            </a:r>
            <a:r>
              <a:rPr lang="tr-TR" dirty="0" smtClean="0">
                <a:solidFill>
                  <a:schemeClr val="tx1"/>
                </a:solidFill>
              </a:rPr>
              <a:t> </a:t>
            </a:r>
            <a:r>
              <a:rPr lang="tr-TR" dirty="0" err="1" smtClean="0">
                <a:solidFill>
                  <a:schemeClr val="tx1"/>
                </a:solidFill>
              </a:rPr>
              <a:t>cause</a:t>
            </a:r>
            <a:r>
              <a:rPr lang="tr-TR" dirty="0" smtClean="0">
                <a:solidFill>
                  <a:schemeClr val="tx1"/>
                </a:solidFill>
              </a:rPr>
              <a:t> </a:t>
            </a:r>
            <a:r>
              <a:rPr lang="tr-TR" dirty="0" err="1" smtClean="0">
                <a:solidFill>
                  <a:schemeClr val="tx1"/>
                </a:solidFill>
              </a:rPr>
              <a:t>nontraumatic</a:t>
            </a:r>
            <a:r>
              <a:rPr lang="tr-TR" dirty="0" smtClean="0">
                <a:solidFill>
                  <a:schemeClr val="tx1"/>
                </a:solidFill>
              </a:rPr>
              <a:t> </a:t>
            </a:r>
            <a:r>
              <a:rPr lang="tr-TR" dirty="0" err="1" smtClean="0">
                <a:solidFill>
                  <a:schemeClr val="tx1"/>
                </a:solidFill>
              </a:rPr>
              <a:t>myonecrosis</a:t>
            </a:r>
            <a:r>
              <a:rPr lang="tr-TR" dirty="0">
                <a:solidFill>
                  <a:schemeClr val="tx1"/>
                </a:solidFill>
              </a:rPr>
              <a:t> </a:t>
            </a:r>
            <a:endParaRPr lang="tr-TR" dirty="0" smtClean="0">
              <a:solidFill>
                <a:schemeClr val="tx1"/>
              </a:solidFill>
            </a:endParaRPr>
          </a:p>
          <a:p>
            <a:r>
              <a:rPr lang="tr-TR" dirty="0" err="1" smtClean="0">
                <a:solidFill>
                  <a:schemeClr val="tx1"/>
                </a:solidFill>
              </a:rPr>
              <a:t>colon</a:t>
            </a:r>
            <a:r>
              <a:rPr lang="tr-TR" dirty="0" smtClean="0">
                <a:solidFill>
                  <a:schemeClr val="tx1"/>
                </a:solidFill>
              </a:rPr>
              <a:t> </a:t>
            </a:r>
            <a:r>
              <a:rPr lang="tr-TR" dirty="0" err="1" smtClean="0">
                <a:solidFill>
                  <a:schemeClr val="tx1"/>
                </a:solidFill>
              </a:rPr>
              <a:t>cancer,acute</a:t>
            </a:r>
            <a:r>
              <a:rPr lang="tr-TR" dirty="0" smtClean="0">
                <a:solidFill>
                  <a:schemeClr val="tx1"/>
                </a:solidFill>
              </a:rPr>
              <a:t> </a:t>
            </a:r>
            <a:r>
              <a:rPr lang="tr-TR" dirty="0" err="1" smtClean="0">
                <a:solidFill>
                  <a:schemeClr val="tx1"/>
                </a:solidFill>
              </a:rPr>
              <a:t>leukemia</a:t>
            </a:r>
            <a:r>
              <a:rPr lang="tr-TR" dirty="0" smtClean="0">
                <a:solidFill>
                  <a:schemeClr val="tx1"/>
                </a:solidFill>
              </a:rPr>
              <a:t> </a:t>
            </a:r>
            <a:r>
              <a:rPr lang="tr-TR" dirty="0" err="1" smtClean="0">
                <a:solidFill>
                  <a:schemeClr val="tx1"/>
                </a:solidFill>
              </a:rPr>
              <a:t>and</a:t>
            </a:r>
            <a:r>
              <a:rPr lang="tr-TR" dirty="0" smtClean="0">
                <a:solidFill>
                  <a:schemeClr val="tx1"/>
                </a:solidFill>
              </a:rPr>
              <a:t> </a:t>
            </a:r>
            <a:r>
              <a:rPr lang="tr-TR" dirty="0" err="1" smtClean="0">
                <a:solidFill>
                  <a:schemeClr val="tx1"/>
                </a:solidFill>
              </a:rPr>
              <a:t>diabets</a:t>
            </a:r>
            <a:r>
              <a:rPr lang="tr-TR" dirty="0" smtClean="0">
                <a:solidFill>
                  <a:schemeClr val="tx1"/>
                </a:solidFill>
              </a:rPr>
              <a:t> </a:t>
            </a:r>
            <a:r>
              <a:rPr lang="tr-TR" dirty="0" err="1" smtClean="0">
                <a:solidFill>
                  <a:schemeClr val="tx1"/>
                </a:solidFill>
              </a:rPr>
              <a:t>are</a:t>
            </a:r>
            <a:r>
              <a:rPr lang="tr-TR" dirty="0" smtClean="0">
                <a:solidFill>
                  <a:schemeClr val="tx1"/>
                </a:solidFill>
              </a:rPr>
              <a:t> risk </a:t>
            </a:r>
            <a:r>
              <a:rPr lang="tr-TR" dirty="0" err="1" smtClean="0">
                <a:solidFill>
                  <a:schemeClr val="tx1"/>
                </a:solidFill>
              </a:rPr>
              <a:t>factors</a:t>
            </a:r>
            <a:endParaRPr lang="tr-TR" dirty="0">
              <a:solidFill>
                <a:schemeClr val="tx1"/>
              </a:solidFill>
            </a:endParaRPr>
          </a:p>
        </p:txBody>
      </p:sp>
    </p:spTree>
    <p:extLst>
      <p:ext uri="{BB962C8B-B14F-4D97-AF65-F5344CB8AC3E}">
        <p14:creationId xmlns:p14="http://schemas.microsoft.com/office/powerpoint/2010/main" val="3200784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lstStyle/>
          <a:p>
            <a:endParaRPr lang="tr-TR" i="1" dirty="0">
              <a:solidFill>
                <a:schemeClr val="tx1"/>
              </a:solidFill>
            </a:endParaRPr>
          </a:p>
        </p:txBody>
      </p:sp>
      <p:sp>
        <p:nvSpPr>
          <p:cNvPr id="4" name="İçerik Yer Tutucusu 3"/>
          <p:cNvSpPr>
            <a:spLocks noGrp="1"/>
          </p:cNvSpPr>
          <p:nvPr>
            <p:ph sz="quarter" idx="13"/>
          </p:nvPr>
        </p:nvSpPr>
        <p:spPr/>
        <p:txBody>
          <a:bodyPr/>
          <a:lstStyle/>
          <a:p>
            <a:r>
              <a:rPr lang="tr-TR" i="1" dirty="0" err="1">
                <a:solidFill>
                  <a:schemeClr val="tx1"/>
                </a:solidFill>
              </a:rPr>
              <a:t>Clostridium</a:t>
            </a:r>
            <a:r>
              <a:rPr lang="tr-TR" i="1" dirty="0">
                <a:solidFill>
                  <a:schemeClr val="tx1"/>
                </a:solidFill>
              </a:rPr>
              <a:t>  </a:t>
            </a:r>
            <a:r>
              <a:rPr lang="tr-TR" i="1" dirty="0" err="1" smtClean="0">
                <a:solidFill>
                  <a:schemeClr val="tx1"/>
                </a:solidFill>
              </a:rPr>
              <a:t>tertium</a:t>
            </a:r>
            <a:endParaRPr lang="tr-TR" i="1" dirty="0">
              <a:solidFill>
                <a:schemeClr val="tx1"/>
              </a:solidFill>
            </a:endParaRPr>
          </a:p>
          <a:p>
            <a:r>
              <a:rPr lang="tr-TR" i="1" dirty="0" err="1" smtClean="0">
                <a:solidFill>
                  <a:schemeClr val="tx1"/>
                </a:solidFill>
              </a:rPr>
              <a:t>İmplicated</a:t>
            </a:r>
            <a:r>
              <a:rPr lang="tr-TR" i="1" dirty="0" smtClean="0">
                <a:solidFill>
                  <a:schemeClr val="tx1"/>
                </a:solidFill>
              </a:rPr>
              <a:t> </a:t>
            </a:r>
            <a:r>
              <a:rPr lang="tr-TR" i="1" dirty="0" err="1" smtClean="0">
                <a:solidFill>
                  <a:schemeClr val="tx1"/>
                </a:solidFill>
              </a:rPr>
              <a:t>traumatic</a:t>
            </a:r>
            <a:r>
              <a:rPr lang="tr-TR" i="1" dirty="0" smtClean="0">
                <a:solidFill>
                  <a:schemeClr val="tx1"/>
                </a:solidFill>
              </a:rPr>
              <a:t> </a:t>
            </a:r>
            <a:r>
              <a:rPr lang="tr-TR" i="1" dirty="0" err="1" smtClean="0">
                <a:solidFill>
                  <a:schemeClr val="tx1"/>
                </a:solidFill>
              </a:rPr>
              <a:t>wound</a:t>
            </a:r>
            <a:r>
              <a:rPr lang="tr-TR" i="1" dirty="0" smtClean="0">
                <a:solidFill>
                  <a:schemeClr val="tx1"/>
                </a:solidFill>
              </a:rPr>
              <a:t> </a:t>
            </a:r>
            <a:r>
              <a:rPr lang="tr-TR" i="1" dirty="0" err="1" smtClean="0">
                <a:solidFill>
                  <a:schemeClr val="tx1"/>
                </a:solidFill>
              </a:rPr>
              <a:t>infections</a:t>
            </a:r>
            <a:r>
              <a:rPr lang="tr-TR" i="1" dirty="0" smtClean="0">
                <a:solidFill>
                  <a:schemeClr val="tx1"/>
                </a:solidFill>
              </a:rPr>
              <a:t> (</a:t>
            </a:r>
            <a:r>
              <a:rPr lang="tr-TR" i="1" dirty="0" err="1" smtClean="0">
                <a:solidFill>
                  <a:schemeClr val="tx1"/>
                </a:solidFill>
              </a:rPr>
              <a:t>war</a:t>
            </a:r>
            <a:r>
              <a:rPr lang="tr-TR" i="1" dirty="0" smtClean="0">
                <a:solidFill>
                  <a:schemeClr val="tx1"/>
                </a:solidFill>
              </a:rPr>
              <a:t> </a:t>
            </a:r>
            <a:r>
              <a:rPr lang="tr-TR" i="1" dirty="0" err="1" smtClean="0">
                <a:solidFill>
                  <a:schemeClr val="tx1"/>
                </a:solidFill>
              </a:rPr>
              <a:t>wounds</a:t>
            </a:r>
            <a:r>
              <a:rPr lang="tr-TR" i="1" dirty="0" smtClean="0">
                <a:solidFill>
                  <a:schemeClr val="tx1"/>
                </a:solidFill>
              </a:rPr>
              <a:t>)</a:t>
            </a:r>
            <a:r>
              <a:rPr lang="tr-TR" i="1" dirty="0">
                <a:solidFill>
                  <a:schemeClr val="tx1"/>
                </a:solidFill>
              </a:rPr>
              <a:t> </a:t>
            </a:r>
            <a:endParaRPr lang="tr-TR" i="1" dirty="0" smtClean="0">
              <a:solidFill>
                <a:schemeClr val="tx1"/>
              </a:solidFill>
            </a:endParaRPr>
          </a:p>
          <a:p>
            <a:r>
              <a:rPr lang="tr-TR" i="1" dirty="0" err="1" smtClean="0">
                <a:solidFill>
                  <a:schemeClr val="tx1"/>
                </a:solidFill>
              </a:rPr>
              <a:t>Clostridium</a:t>
            </a:r>
            <a:r>
              <a:rPr lang="tr-TR" i="1" dirty="0" smtClean="0">
                <a:solidFill>
                  <a:schemeClr val="tx1"/>
                </a:solidFill>
              </a:rPr>
              <a:t> </a:t>
            </a:r>
            <a:r>
              <a:rPr lang="tr-TR" i="1" dirty="0" err="1" smtClean="0">
                <a:solidFill>
                  <a:schemeClr val="tx1"/>
                </a:solidFill>
              </a:rPr>
              <a:t>histolyticum</a:t>
            </a:r>
            <a:endParaRPr lang="tr-TR" i="1" dirty="0" smtClean="0">
              <a:solidFill>
                <a:schemeClr val="tx1"/>
              </a:solidFill>
            </a:endParaRPr>
          </a:p>
          <a:p>
            <a:r>
              <a:rPr lang="tr-TR" dirty="0" err="1">
                <a:solidFill>
                  <a:schemeClr val="tx1"/>
                </a:solidFill>
              </a:rPr>
              <a:t>Clostridium</a:t>
            </a:r>
            <a:r>
              <a:rPr lang="tr-TR" dirty="0">
                <a:solidFill>
                  <a:schemeClr val="tx1"/>
                </a:solidFill>
              </a:rPr>
              <a:t>  </a:t>
            </a:r>
            <a:r>
              <a:rPr lang="tr-TR" dirty="0" err="1" smtClean="0">
                <a:solidFill>
                  <a:schemeClr val="tx1"/>
                </a:solidFill>
              </a:rPr>
              <a:t>novyi</a:t>
            </a:r>
            <a:r>
              <a:rPr lang="tr-TR" dirty="0" smtClean="0">
                <a:solidFill>
                  <a:schemeClr val="tx1"/>
                </a:solidFill>
              </a:rPr>
              <a:t> </a:t>
            </a:r>
          </a:p>
          <a:p>
            <a:r>
              <a:rPr lang="tr-TR" dirty="0" err="1" smtClean="0">
                <a:solidFill>
                  <a:schemeClr val="tx1"/>
                </a:solidFill>
              </a:rPr>
              <a:t>Both</a:t>
            </a:r>
            <a:r>
              <a:rPr lang="tr-TR" dirty="0" smtClean="0">
                <a:solidFill>
                  <a:schemeClr val="tx1"/>
                </a:solidFill>
              </a:rPr>
              <a:t> </a:t>
            </a:r>
            <a:r>
              <a:rPr lang="tr-TR" dirty="0" err="1" smtClean="0">
                <a:solidFill>
                  <a:schemeClr val="tx1"/>
                </a:solidFill>
              </a:rPr>
              <a:t>are</a:t>
            </a:r>
            <a:r>
              <a:rPr lang="tr-TR" dirty="0" smtClean="0">
                <a:solidFill>
                  <a:schemeClr val="tx1"/>
                </a:solidFill>
              </a:rPr>
              <a:t> </a:t>
            </a:r>
            <a:r>
              <a:rPr lang="tr-TR" dirty="0" err="1" smtClean="0">
                <a:solidFill>
                  <a:schemeClr val="tx1"/>
                </a:solidFill>
              </a:rPr>
              <a:t>responsible</a:t>
            </a:r>
            <a:r>
              <a:rPr lang="tr-TR" dirty="0" smtClean="0">
                <a:solidFill>
                  <a:schemeClr val="tx1"/>
                </a:solidFill>
              </a:rPr>
              <a:t> </a:t>
            </a:r>
            <a:r>
              <a:rPr lang="tr-TR" dirty="0" err="1" smtClean="0">
                <a:solidFill>
                  <a:schemeClr val="tx1"/>
                </a:solidFill>
              </a:rPr>
              <a:t>from</a:t>
            </a:r>
            <a:r>
              <a:rPr lang="tr-TR" dirty="0" smtClean="0">
                <a:solidFill>
                  <a:schemeClr val="tx1"/>
                </a:solidFill>
              </a:rPr>
              <a:t> </a:t>
            </a:r>
            <a:r>
              <a:rPr lang="tr-TR" dirty="0" err="1" smtClean="0">
                <a:solidFill>
                  <a:schemeClr val="tx1"/>
                </a:solidFill>
              </a:rPr>
              <a:t>gas</a:t>
            </a:r>
            <a:r>
              <a:rPr lang="tr-TR" dirty="0" smtClean="0">
                <a:solidFill>
                  <a:schemeClr val="tx1"/>
                </a:solidFill>
              </a:rPr>
              <a:t> </a:t>
            </a:r>
            <a:r>
              <a:rPr lang="tr-TR" smtClean="0">
                <a:solidFill>
                  <a:schemeClr val="tx1"/>
                </a:solidFill>
              </a:rPr>
              <a:t>gangrene</a:t>
            </a:r>
            <a:endParaRPr lang="tr-TR">
              <a:solidFill>
                <a:schemeClr val="tx1"/>
              </a:solidFill>
            </a:endParaRPr>
          </a:p>
          <a:p>
            <a:endParaRPr lang="tr-TR" i="1" dirty="0" smtClean="0">
              <a:solidFill>
                <a:schemeClr val="tx1"/>
              </a:solidFill>
            </a:endParaRPr>
          </a:p>
        </p:txBody>
      </p:sp>
    </p:spTree>
    <p:extLst>
      <p:ext uri="{BB962C8B-B14F-4D97-AF65-F5344CB8AC3E}">
        <p14:creationId xmlns:p14="http://schemas.microsoft.com/office/powerpoint/2010/main" val="1270200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2"/>
          </p:nvPr>
        </p:nvSpPr>
        <p:spPr/>
        <p:txBody>
          <a:bodyPr>
            <a:normAutofit fontScale="92500" lnSpcReduction="10000"/>
          </a:bodyPr>
          <a:lstStyle/>
          <a:p>
            <a:r>
              <a:rPr lang="tr-TR" dirty="0">
                <a:hlinkClick r:id="rId2"/>
              </a:rPr>
              <a:t>https://www.slideshare.net/doctortvrao/medical-microbiologyrevisiting-the-history-by-drtvrao-md-medical-microbiology</a:t>
            </a:r>
            <a:endParaRPr lang="tr-TR" dirty="0"/>
          </a:p>
          <a:p>
            <a:r>
              <a:rPr lang="tr-TR" u="sng" dirty="0">
                <a:hlinkClick r:id="rId3"/>
              </a:rPr>
              <a:t>https://www.austincc.edu › </a:t>
            </a:r>
            <a:r>
              <a:rPr lang="tr-TR" u="sng" dirty="0" err="1">
                <a:hlinkClick r:id="rId3"/>
              </a:rPr>
              <a:t>materials</a:t>
            </a:r>
            <a:r>
              <a:rPr lang="tr-TR" u="sng" dirty="0">
                <a:hlinkClick r:id="rId3"/>
              </a:rPr>
              <a:t> › unit1 › </a:t>
            </a:r>
            <a:r>
              <a:rPr lang="tr-TR" u="sng" dirty="0" err="1">
                <a:hlinkClick r:id="rId3"/>
              </a:rPr>
              <a:t>Int</a:t>
            </a:r>
            <a:r>
              <a:rPr lang="tr-TR" u="sng" dirty="0">
                <a:hlinkClick r:id="rId3"/>
              </a:rPr>
              <a:t>...</a:t>
            </a:r>
          </a:p>
          <a:p>
            <a:r>
              <a:rPr lang="tr-TR" dirty="0">
                <a:hlinkClick r:id="rId4"/>
              </a:rPr>
              <a:t>http://opencourses.emu.edu.tr/course/view.php?id=158</a:t>
            </a:r>
            <a:endParaRPr lang="tr-TR" dirty="0"/>
          </a:p>
          <a:p>
            <a:r>
              <a:rPr lang="tr-TR" dirty="0">
                <a:hlinkClick r:id="rId5"/>
              </a:rPr>
              <a:t>https://www.cdc.gov/anthrax/bioterrorism/index.html</a:t>
            </a:r>
            <a:endParaRPr lang="tr-TR" dirty="0"/>
          </a:p>
          <a:p>
            <a:endParaRPr lang="tr-TR" dirty="0"/>
          </a:p>
        </p:txBody>
      </p:sp>
      <p:sp>
        <p:nvSpPr>
          <p:cNvPr id="4" name="İçerik Yer Tutucusu 3"/>
          <p:cNvSpPr>
            <a:spLocks noGrp="1"/>
          </p:cNvSpPr>
          <p:nvPr>
            <p:ph sz="quarter" idx="13"/>
          </p:nvPr>
        </p:nvSpPr>
        <p:spPr/>
        <p:txBody>
          <a:bodyPr>
            <a:normAutofit/>
          </a:bodyPr>
          <a:lstStyle/>
          <a:p>
            <a:r>
              <a:rPr lang="tr-TR" dirty="0" err="1"/>
              <a:t>Medical</a:t>
            </a:r>
            <a:r>
              <a:rPr lang="tr-TR" dirty="0"/>
              <a:t> </a:t>
            </a:r>
            <a:r>
              <a:rPr lang="tr-TR" dirty="0" err="1"/>
              <a:t>Microbiology</a:t>
            </a:r>
            <a:r>
              <a:rPr lang="tr-TR" dirty="0"/>
              <a:t>,  </a:t>
            </a:r>
            <a:r>
              <a:rPr lang="tr-TR" dirty="0" err="1"/>
              <a:t>Murray,Rosenthal,Pfaller</a:t>
            </a:r>
            <a:r>
              <a:rPr lang="tr-TR" dirty="0"/>
              <a:t> (</a:t>
            </a:r>
            <a:r>
              <a:rPr lang="tr-TR" dirty="0" err="1"/>
              <a:t>Eds</a:t>
            </a:r>
            <a:r>
              <a:rPr lang="tr-TR" dirty="0"/>
              <a:t>), 8th </a:t>
            </a:r>
            <a:r>
              <a:rPr lang="tr-TR" dirty="0" err="1"/>
              <a:t>edition</a:t>
            </a:r>
            <a:r>
              <a:rPr lang="tr-TR" dirty="0"/>
              <a:t>, </a:t>
            </a:r>
            <a:r>
              <a:rPr lang="tr-TR" dirty="0" err="1"/>
              <a:t>Elsevier</a:t>
            </a:r>
            <a:r>
              <a:rPr lang="tr-TR" dirty="0"/>
              <a:t>, 2016</a:t>
            </a:r>
          </a:p>
          <a:p>
            <a:r>
              <a:rPr lang="tr-TR" dirty="0" err="1"/>
              <a:t>Mims</a:t>
            </a:r>
            <a:r>
              <a:rPr lang="tr-TR" dirty="0"/>
              <a:t>’ </a:t>
            </a:r>
            <a:r>
              <a:rPr lang="tr-TR" dirty="0" err="1"/>
              <a:t>Medical</a:t>
            </a:r>
            <a:r>
              <a:rPr lang="tr-TR" dirty="0"/>
              <a:t> </a:t>
            </a:r>
            <a:r>
              <a:rPr lang="tr-TR" dirty="0" err="1"/>
              <a:t>Microbiology</a:t>
            </a:r>
            <a:r>
              <a:rPr lang="tr-TR" dirty="0"/>
              <a:t>, </a:t>
            </a:r>
            <a:r>
              <a:rPr lang="tr-TR" dirty="0" err="1"/>
              <a:t>Goering,Dockrell,Zuckerman,Roitt,Chiodini</a:t>
            </a:r>
            <a:r>
              <a:rPr lang="tr-TR" dirty="0"/>
              <a:t> (</a:t>
            </a:r>
            <a:r>
              <a:rPr lang="tr-TR" dirty="0" err="1"/>
              <a:t>Eds</a:t>
            </a:r>
            <a:r>
              <a:rPr lang="tr-TR" dirty="0"/>
              <a:t>), 5th </a:t>
            </a:r>
            <a:r>
              <a:rPr lang="tr-TR" dirty="0" err="1"/>
              <a:t>edition</a:t>
            </a:r>
            <a:r>
              <a:rPr lang="tr-TR" dirty="0"/>
              <a:t> </a:t>
            </a:r>
            <a:r>
              <a:rPr lang="tr-TR" dirty="0" err="1"/>
              <a:t>Elsevier</a:t>
            </a:r>
            <a:r>
              <a:rPr lang="tr-TR" dirty="0"/>
              <a:t>, 2014</a:t>
            </a:r>
          </a:p>
          <a:p>
            <a:endParaRPr lang="tr-TR" dirty="0"/>
          </a:p>
        </p:txBody>
      </p:sp>
    </p:spTree>
    <p:extLst>
      <p:ext uri="{BB962C8B-B14F-4D97-AF65-F5344CB8AC3E}">
        <p14:creationId xmlns:p14="http://schemas.microsoft.com/office/powerpoint/2010/main" val="275770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i="1" dirty="0">
                <a:solidFill>
                  <a:srgbClr val="000000"/>
                </a:solidFill>
                <a:latin typeface="Arial Narrow" pitchFamily="34" charset="0"/>
              </a:rPr>
              <a:t>O</a:t>
            </a:r>
            <a:r>
              <a:rPr lang="en-US" sz="3200" b="1" i="1" dirty="0">
                <a:solidFill>
                  <a:srgbClr val="000000"/>
                </a:solidFill>
                <a:latin typeface="Arial Narrow" pitchFamily="34" charset="0"/>
              </a:rPr>
              <a:t>n the basis of oxygen requirements, bacteria can be divided into following different categories</a:t>
            </a:r>
            <a:endParaRPr lang="tr-TR" dirty="0"/>
          </a:p>
        </p:txBody>
      </p:sp>
      <p:sp>
        <p:nvSpPr>
          <p:cNvPr id="3" name="İçerik Yer Tutucusu 2"/>
          <p:cNvSpPr>
            <a:spLocks noGrp="1"/>
          </p:cNvSpPr>
          <p:nvPr>
            <p:ph sz="half" idx="2"/>
          </p:nvPr>
        </p:nvSpPr>
        <p:spPr>
          <a:xfrm>
            <a:off x="251520" y="2204864"/>
            <a:ext cx="5256584" cy="4536503"/>
          </a:xfrm>
        </p:spPr>
        <p:txBody>
          <a:bodyPr>
            <a:normAutofit/>
          </a:bodyPr>
          <a:lstStyle/>
          <a:p>
            <a:pPr marL="0" lvl="0" indent="0">
              <a:buClr>
                <a:srgbClr val="0BD0D9"/>
              </a:buClr>
              <a:buNone/>
            </a:pPr>
            <a:r>
              <a:rPr lang="tr-TR" b="1" i="1" dirty="0" err="1" smtClean="0">
                <a:solidFill>
                  <a:srgbClr val="0070C0"/>
                </a:solidFill>
                <a:latin typeface="Arial Narrow" pitchFamily="34" charset="0"/>
              </a:rPr>
              <a:t>Obligate</a:t>
            </a:r>
            <a:r>
              <a:rPr lang="tr-TR" b="1" i="1" dirty="0" smtClean="0">
                <a:solidFill>
                  <a:srgbClr val="0070C0"/>
                </a:solidFill>
                <a:latin typeface="Arial Narrow" pitchFamily="34" charset="0"/>
              </a:rPr>
              <a:t> </a:t>
            </a:r>
            <a:r>
              <a:rPr lang="tr-TR" b="1" i="1" dirty="0" err="1">
                <a:solidFill>
                  <a:srgbClr val="0070C0"/>
                </a:solidFill>
                <a:latin typeface="Arial Narrow" pitchFamily="34" charset="0"/>
              </a:rPr>
              <a:t>anaerobes</a:t>
            </a:r>
            <a:r>
              <a:rPr lang="tr-TR" b="1" i="1" dirty="0">
                <a:solidFill>
                  <a:srgbClr val="0070C0"/>
                </a:solidFill>
                <a:latin typeface="Arial Narrow" pitchFamily="34" charset="0"/>
              </a:rPr>
              <a:t>: </a:t>
            </a:r>
            <a:r>
              <a:rPr lang="tr-TR" b="1" i="1" dirty="0" err="1">
                <a:solidFill>
                  <a:prstClr val="black"/>
                </a:solidFill>
                <a:latin typeface="Arial Narrow" pitchFamily="34" charset="0"/>
              </a:rPr>
              <a:t>These</a:t>
            </a:r>
            <a:r>
              <a:rPr lang="tr-TR" b="1" i="1" dirty="0">
                <a:solidFill>
                  <a:prstClr val="black"/>
                </a:solidFill>
                <a:latin typeface="Arial Narrow" pitchFamily="34" charset="0"/>
              </a:rPr>
              <a:t> </a:t>
            </a:r>
            <a:r>
              <a:rPr lang="tr-TR" b="1" i="1" dirty="0" err="1">
                <a:solidFill>
                  <a:prstClr val="black"/>
                </a:solidFill>
                <a:latin typeface="Arial Narrow" pitchFamily="34" charset="0"/>
              </a:rPr>
              <a:t>bacteria</a:t>
            </a:r>
            <a:r>
              <a:rPr lang="tr-TR" b="1" i="1" dirty="0">
                <a:solidFill>
                  <a:prstClr val="black"/>
                </a:solidFill>
                <a:latin typeface="Arial Narrow" pitchFamily="34" charset="0"/>
              </a:rPr>
              <a:t> </a:t>
            </a:r>
            <a:r>
              <a:rPr lang="tr-TR" b="1" i="1" dirty="0" err="1">
                <a:solidFill>
                  <a:prstClr val="black"/>
                </a:solidFill>
                <a:latin typeface="Arial Narrow" pitchFamily="34" charset="0"/>
              </a:rPr>
              <a:t>grow</a:t>
            </a:r>
            <a:r>
              <a:rPr lang="tr-TR" b="1" i="1" dirty="0">
                <a:solidFill>
                  <a:prstClr val="black"/>
                </a:solidFill>
                <a:latin typeface="Arial Narrow" pitchFamily="34" charset="0"/>
              </a:rPr>
              <a:t> </a:t>
            </a:r>
            <a:r>
              <a:rPr lang="tr-TR" b="1" i="1" dirty="0" err="1">
                <a:solidFill>
                  <a:prstClr val="black"/>
                </a:solidFill>
                <a:latin typeface="Arial Narrow" pitchFamily="34" charset="0"/>
              </a:rPr>
              <a:t>only</a:t>
            </a:r>
            <a:r>
              <a:rPr lang="tr-TR" b="1" i="1" dirty="0">
                <a:solidFill>
                  <a:prstClr val="black"/>
                </a:solidFill>
                <a:latin typeface="Arial Narrow" pitchFamily="34" charset="0"/>
              </a:rPr>
              <a:t> </a:t>
            </a:r>
            <a:r>
              <a:rPr lang="tr-TR" b="1" i="1" dirty="0" err="1">
                <a:solidFill>
                  <a:prstClr val="black"/>
                </a:solidFill>
                <a:latin typeface="Arial Narrow" pitchFamily="34" charset="0"/>
              </a:rPr>
              <a:t>under</a:t>
            </a:r>
            <a:r>
              <a:rPr lang="tr-TR" b="1" i="1" dirty="0">
                <a:solidFill>
                  <a:prstClr val="black"/>
                </a:solidFill>
                <a:latin typeface="Arial Narrow" pitchFamily="34" charset="0"/>
              </a:rPr>
              <a:t> </a:t>
            </a:r>
            <a:r>
              <a:rPr lang="tr-TR" b="1" i="1" dirty="0" err="1">
                <a:solidFill>
                  <a:prstClr val="black"/>
                </a:solidFill>
                <a:latin typeface="Arial Narrow" pitchFamily="34" charset="0"/>
              </a:rPr>
              <a:t>condition</a:t>
            </a:r>
            <a:r>
              <a:rPr lang="tr-TR" b="1" i="1" dirty="0">
                <a:solidFill>
                  <a:prstClr val="black"/>
                </a:solidFill>
                <a:latin typeface="Arial Narrow" pitchFamily="34" charset="0"/>
              </a:rPr>
              <a:t> of </a:t>
            </a:r>
            <a:r>
              <a:rPr lang="tr-TR" b="1" i="1" dirty="0" err="1">
                <a:solidFill>
                  <a:prstClr val="black"/>
                </a:solidFill>
                <a:latin typeface="Arial Narrow" pitchFamily="34" charset="0"/>
              </a:rPr>
              <a:t>high</a:t>
            </a:r>
            <a:r>
              <a:rPr lang="tr-TR" b="1" i="1" dirty="0">
                <a:solidFill>
                  <a:prstClr val="black"/>
                </a:solidFill>
                <a:latin typeface="Arial Narrow" pitchFamily="34" charset="0"/>
              </a:rPr>
              <a:t> </a:t>
            </a:r>
            <a:r>
              <a:rPr lang="tr-TR" b="1" i="1" dirty="0" err="1">
                <a:solidFill>
                  <a:prstClr val="black"/>
                </a:solidFill>
                <a:latin typeface="Arial Narrow" pitchFamily="34" charset="0"/>
              </a:rPr>
              <a:t>reducing</a:t>
            </a:r>
            <a:r>
              <a:rPr lang="tr-TR" b="1" i="1" dirty="0">
                <a:solidFill>
                  <a:prstClr val="black"/>
                </a:solidFill>
                <a:latin typeface="Arial Narrow" pitchFamily="34" charset="0"/>
              </a:rPr>
              <a:t> </a:t>
            </a:r>
            <a:r>
              <a:rPr lang="tr-TR" b="1" i="1" dirty="0" err="1">
                <a:solidFill>
                  <a:prstClr val="black"/>
                </a:solidFill>
                <a:latin typeface="Arial Narrow" pitchFamily="34" charset="0"/>
              </a:rPr>
              <a:t>intensity</a:t>
            </a:r>
            <a:r>
              <a:rPr lang="tr-TR" b="1" i="1" dirty="0">
                <a:solidFill>
                  <a:prstClr val="black"/>
                </a:solidFill>
                <a:latin typeface="Arial Narrow" pitchFamily="34" charset="0"/>
              </a:rPr>
              <a:t> </a:t>
            </a:r>
            <a:r>
              <a:rPr lang="tr-TR" b="1" i="1" dirty="0" err="1">
                <a:solidFill>
                  <a:prstClr val="black"/>
                </a:solidFill>
                <a:latin typeface="Arial Narrow" pitchFamily="34" charset="0"/>
              </a:rPr>
              <a:t>and</a:t>
            </a:r>
            <a:r>
              <a:rPr lang="tr-TR" b="1" i="1" dirty="0">
                <a:solidFill>
                  <a:prstClr val="black"/>
                </a:solidFill>
                <a:latin typeface="Arial Narrow" pitchFamily="34" charset="0"/>
              </a:rPr>
              <a:t> </a:t>
            </a:r>
            <a:r>
              <a:rPr lang="tr-TR" b="1" i="1" dirty="0" err="1">
                <a:solidFill>
                  <a:prstClr val="black"/>
                </a:solidFill>
                <a:latin typeface="Arial Narrow" pitchFamily="34" charset="0"/>
              </a:rPr>
              <a:t>for</a:t>
            </a:r>
            <a:r>
              <a:rPr lang="tr-TR" b="1" i="1" dirty="0">
                <a:solidFill>
                  <a:prstClr val="black"/>
                </a:solidFill>
                <a:latin typeface="Arial Narrow" pitchFamily="34" charset="0"/>
              </a:rPr>
              <a:t> </a:t>
            </a:r>
            <a:r>
              <a:rPr lang="tr-TR" b="1" i="1" dirty="0" err="1">
                <a:solidFill>
                  <a:prstClr val="black"/>
                </a:solidFill>
                <a:latin typeface="Arial Narrow" pitchFamily="34" charset="0"/>
              </a:rPr>
              <a:t>which</a:t>
            </a:r>
            <a:r>
              <a:rPr lang="tr-TR" b="1" i="1" dirty="0">
                <a:solidFill>
                  <a:prstClr val="black"/>
                </a:solidFill>
                <a:latin typeface="Arial Narrow" pitchFamily="34" charset="0"/>
              </a:rPr>
              <a:t> </a:t>
            </a:r>
            <a:r>
              <a:rPr lang="tr-TR" b="1" i="1" dirty="0" err="1">
                <a:solidFill>
                  <a:prstClr val="black"/>
                </a:solidFill>
                <a:latin typeface="Arial Narrow" pitchFamily="34" charset="0"/>
              </a:rPr>
              <a:t>oxygen</a:t>
            </a:r>
            <a:r>
              <a:rPr lang="tr-TR" b="1" i="1" dirty="0">
                <a:solidFill>
                  <a:prstClr val="black"/>
                </a:solidFill>
                <a:latin typeface="Arial Narrow" pitchFamily="34" charset="0"/>
              </a:rPr>
              <a:t> is </a:t>
            </a:r>
            <a:r>
              <a:rPr lang="tr-TR" b="1" i="1" dirty="0" err="1">
                <a:solidFill>
                  <a:prstClr val="black"/>
                </a:solidFill>
                <a:latin typeface="Arial Narrow" pitchFamily="34" charset="0"/>
              </a:rPr>
              <a:t>toxic</a:t>
            </a:r>
            <a:r>
              <a:rPr lang="tr-TR" b="1" i="1" dirty="0">
                <a:solidFill>
                  <a:prstClr val="black"/>
                </a:solidFill>
                <a:latin typeface="Arial Narrow" pitchFamily="34" charset="0"/>
              </a:rPr>
              <a:t>. </a:t>
            </a:r>
            <a:r>
              <a:rPr lang="en-US" b="1" i="1" dirty="0">
                <a:solidFill>
                  <a:prstClr val="black"/>
                </a:solidFill>
                <a:latin typeface="Arial Narrow" pitchFamily="34" charset="0"/>
              </a:rPr>
              <a:t>Obligate anaerobes, which live only in the absence of oxygen, do not possess the defenses that make aerobic life possible and therefore can not survive in air. The tolerance to oxygen is related to the ability of the bacterium to detoxify superoxide and </a:t>
            </a:r>
            <a:r>
              <a:rPr lang="tr-TR" b="1" i="1" dirty="0" smtClean="0">
                <a:solidFill>
                  <a:prstClr val="black"/>
                </a:solidFill>
                <a:latin typeface="Arial Narrow" pitchFamily="34" charset="0"/>
              </a:rPr>
              <a:t>h</a:t>
            </a:r>
            <a:r>
              <a:rPr lang="en-US" b="1" i="1" dirty="0" err="1" smtClean="0">
                <a:solidFill>
                  <a:prstClr val="black"/>
                </a:solidFill>
                <a:latin typeface="Arial Narrow" pitchFamily="34" charset="0"/>
              </a:rPr>
              <a:t>ydrogen</a:t>
            </a:r>
            <a:r>
              <a:rPr lang="en-US" b="1" i="1" dirty="0" smtClean="0">
                <a:solidFill>
                  <a:prstClr val="black"/>
                </a:solidFill>
                <a:latin typeface="Arial Narrow" pitchFamily="34" charset="0"/>
              </a:rPr>
              <a:t> </a:t>
            </a:r>
            <a:r>
              <a:rPr lang="en-US" b="1" i="1" dirty="0">
                <a:solidFill>
                  <a:prstClr val="black"/>
                </a:solidFill>
                <a:latin typeface="Arial Narrow" pitchFamily="34" charset="0"/>
              </a:rPr>
              <a:t>peroxide, produced as byproduct of aerobic respiration.</a:t>
            </a:r>
            <a:endParaRPr lang="tr-TR" b="1" i="1" dirty="0">
              <a:solidFill>
                <a:prstClr val="black"/>
              </a:solidFill>
              <a:latin typeface="Arial Narrow" pitchFamily="34" charset="0"/>
            </a:endParaRPr>
          </a:p>
          <a:p>
            <a:endParaRPr lang="tr-TR" dirty="0"/>
          </a:p>
        </p:txBody>
      </p:sp>
      <p:sp>
        <p:nvSpPr>
          <p:cNvPr id="4" name="İçerik Yer Tutucusu 3"/>
          <p:cNvSpPr>
            <a:spLocks noGrp="1"/>
          </p:cNvSpPr>
          <p:nvPr>
            <p:ph sz="quarter" idx="13"/>
          </p:nvPr>
        </p:nvSpPr>
        <p:spPr>
          <a:xfrm>
            <a:off x="5436096" y="2204863"/>
            <a:ext cx="3600400" cy="4150061"/>
          </a:xfrm>
        </p:spPr>
        <p:txBody>
          <a:bodyPr>
            <a:normAutofit/>
          </a:bodyPr>
          <a:lstStyle/>
          <a:p>
            <a:pPr lvl="0">
              <a:buClr>
                <a:srgbClr val="0BD0D9"/>
              </a:buClr>
            </a:pPr>
            <a:r>
              <a:rPr lang="tr-TR" b="1" i="1" dirty="0" err="1">
                <a:solidFill>
                  <a:srgbClr val="C00000"/>
                </a:solidFill>
                <a:latin typeface="Arial Narrow" pitchFamily="34" charset="0"/>
              </a:rPr>
              <a:t>Clostridium</a:t>
            </a:r>
            <a:r>
              <a:rPr lang="tr-TR" b="1" i="1" dirty="0">
                <a:solidFill>
                  <a:srgbClr val="C00000"/>
                </a:solidFill>
                <a:latin typeface="Arial Narrow" pitchFamily="34" charset="0"/>
              </a:rPr>
              <a:t> </a:t>
            </a:r>
            <a:r>
              <a:rPr lang="tr-TR" b="1" i="1" dirty="0" err="1" smtClean="0">
                <a:solidFill>
                  <a:srgbClr val="C00000"/>
                </a:solidFill>
                <a:latin typeface="Arial Narrow" pitchFamily="34" charset="0"/>
              </a:rPr>
              <a:t>perfringens</a:t>
            </a:r>
            <a:endParaRPr lang="tr-TR" b="1" i="1" dirty="0">
              <a:solidFill>
                <a:srgbClr val="C00000"/>
              </a:solidFill>
              <a:latin typeface="Arial Narrow" pitchFamily="34" charset="0"/>
            </a:endParaRPr>
          </a:p>
          <a:p>
            <a:pPr lvl="0">
              <a:buClr>
                <a:srgbClr val="0BD0D9"/>
              </a:buClr>
            </a:pPr>
            <a:r>
              <a:rPr lang="tr-TR" b="1" i="1" dirty="0" err="1">
                <a:solidFill>
                  <a:srgbClr val="C00000"/>
                </a:solidFill>
                <a:latin typeface="Arial Narrow" pitchFamily="34" charset="0"/>
              </a:rPr>
              <a:t>Clostridium</a:t>
            </a:r>
            <a:r>
              <a:rPr lang="tr-TR" b="1" i="1" dirty="0">
                <a:solidFill>
                  <a:srgbClr val="C00000"/>
                </a:solidFill>
                <a:latin typeface="Arial Narrow" pitchFamily="34" charset="0"/>
              </a:rPr>
              <a:t> </a:t>
            </a:r>
            <a:r>
              <a:rPr lang="tr-TR" b="1" i="1" dirty="0" err="1" smtClean="0">
                <a:solidFill>
                  <a:srgbClr val="C00000"/>
                </a:solidFill>
                <a:latin typeface="Arial Narrow" pitchFamily="34" charset="0"/>
              </a:rPr>
              <a:t>botulinum</a:t>
            </a:r>
            <a:endParaRPr lang="tr-TR" b="1" i="1" dirty="0" smtClean="0">
              <a:solidFill>
                <a:srgbClr val="C00000"/>
              </a:solidFill>
              <a:latin typeface="Arial Narrow" pitchFamily="34" charset="0"/>
            </a:endParaRPr>
          </a:p>
          <a:p>
            <a:pPr lvl="0">
              <a:buClr>
                <a:srgbClr val="0BD0D9"/>
              </a:buClr>
            </a:pPr>
            <a:r>
              <a:rPr lang="tr-TR" b="1" i="1" dirty="0" err="1">
                <a:solidFill>
                  <a:srgbClr val="C00000"/>
                </a:solidFill>
                <a:latin typeface="Arial Narrow" pitchFamily="34" charset="0"/>
              </a:rPr>
              <a:t>Clostridium</a:t>
            </a:r>
            <a:r>
              <a:rPr lang="tr-TR" b="1" i="1" dirty="0">
                <a:solidFill>
                  <a:srgbClr val="C00000"/>
                </a:solidFill>
                <a:latin typeface="Arial Narrow" pitchFamily="34" charset="0"/>
              </a:rPr>
              <a:t> </a:t>
            </a:r>
            <a:r>
              <a:rPr lang="tr-TR" b="1" i="1" dirty="0" err="1" smtClean="0">
                <a:solidFill>
                  <a:srgbClr val="C00000"/>
                </a:solidFill>
                <a:latin typeface="Arial Narrow" pitchFamily="34" charset="0"/>
              </a:rPr>
              <a:t>novyi</a:t>
            </a:r>
            <a:r>
              <a:rPr lang="tr-TR" b="1" i="1" dirty="0" smtClean="0">
                <a:solidFill>
                  <a:srgbClr val="C00000"/>
                </a:solidFill>
                <a:latin typeface="Arial Narrow" pitchFamily="34" charset="0"/>
              </a:rPr>
              <a:t> </a:t>
            </a:r>
          </a:p>
          <a:p>
            <a:pPr lvl="0">
              <a:buClr>
                <a:srgbClr val="0BD0D9"/>
              </a:buClr>
            </a:pPr>
            <a:r>
              <a:rPr lang="tr-TR" b="1" i="1" dirty="0" err="1" smtClean="0">
                <a:solidFill>
                  <a:srgbClr val="C00000"/>
                </a:solidFill>
                <a:latin typeface="Arial Narrow" pitchFamily="34" charset="0"/>
              </a:rPr>
              <a:t>Bacteroides</a:t>
            </a:r>
            <a:r>
              <a:rPr lang="tr-TR" b="1" i="1" dirty="0" smtClean="0">
                <a:solidFill>
                  <a:srgbClr val="C00000"/>
                </a:solidFill>
                <a:latin typeface="Arial Narrow" pitchFamily="34" charset="0"/>
              </a:rPr>
              <a:t> </a:t>
            </a:r>
            <a:r>
              <a:rPr lang="tr-TR" b="1" i="1" dirty="0" err="1" smtClean="0">
                <a:solidFill>
                  <a:srgbClr val="C00000"/>
                </a:solidFill>
                <a:latin typeface="Arial Narrow" pitchFamily="34" charset="0"/>
              </a:rPr>
              <a:t>fragilis</a:t>
            </a:r>
            <a:r>
              <a:rPr lang="tr-TR" b="1" i="1" dirty="0" smtClean="0">
                <a:solidFill>
                  <a:srgbClr val="C00000"/>
                </a:solidFill>
                <a:latin typeface="Arial Narrow" pitchFamily="34" charset="0"/>
              </a:rPr>
              <a:t> </a:t>
            </a:r>
          </a:p>
          <a:p>
            <a:pPr lvl="0">
              <a:buClr>
                <a:srgbClr val="0BD0D9"/>
              </a:buClr>
            </a:pPr>
            <a:r>
              <a:rPr lang="tr-TR" b="1" i="1" dirty="0" err="1" smtClean="0">
                <a:solidFill>
                  <a:srgbClr val="C00000"/>
                </a:solidFill>
                <a:latin typeface="Arial Narrow" pitchFamily="34" charset="0"/>
              </a:rPr>
              <a:t>Porphyromonas</a:t>
            </a:r>
            <a:r>
              <a:rPr lang="tr-TR" b="1" i="1" dirty="0" smtClean="0">
                <a:solidFill>
                  <a:srgbClr val="C00000"/>
                </a:solidFill>
                <a:latin typeface="Arial Narrow" pitchFamily="34" charset="0"/>
              </a:rPr>
              <a:t> </a:t>
            </a:r>
            <a:r>
              <a:rPr lang="tr-TR" b="1" i="1" dirty="0" err="1" smtClean="0">
                <a:solidFill>
                  <a:srgbClr val="C00000"/>
                </a:solidFill>
                <a:latin typeface="Arial Narrow" pitchFamily="34" charset="0"/>
              </a:rPr>
              <a:t>spp</a:t>
            </a:r>
            <a:r>
              <a:rPr lang="tr-TR" b="1" i="1" dirty="0" smtClean="0">
                <a:solidFill>
                  <a:srgbClr val="C00000"/>
                </a:solidFill>
                <a:latin typeface="Arial Narrow" pitchFamily="34" charset="0"/>
              </a:rPr>
              <a:t>.</a:t>
            </a:r>
            <a:endParaRPr lang="tr-TR" b="1" i="1" dirty="0">
              <a:solidFill>
                <a:srgbClr val="C00000"/>
              </a:solidFill>
              <a:latin typeface="Arial Narrow" pitchFamily="34" charset="0"/>
            </a:endParaRPr>
          </a:p>
          <a:p>
            <a:pPr lvl="0">
              <a:buClr>
                <a:srgbClr val="0BD0D9"/>
              </a:buClr>
            </a:pPr>
            <a:r>
              <a:rPr lang="tr-TR" b="1" i="1" dirty="0" err="1" smtClean="0">
                <a:solidFill>
                  <a:srgbClr val="C00000"/>
                </a:solidFill>
                <a:latin typeface="Arial Narrow" pitchFamily="34" charset="0"/>
              </a:rPr>
              <a:t>Fusobacterium</a:t>
            </a:r>
            <a:r>
              <a:rPr lang="tr-TR" b="1" i="1" dirty="0" smtClean="0">
                <a:solidFill>
                  <a:srgbClr val="C00000"/>
                </a:solidFill>
                <a:latin typeface="Arial Narrow" pitchFamily="34" charset="0"/>
              </a:rPr>
              <a:t> </a:t>
            </a:r>
            <a:r>
              <a:rPr lang="tr-TR" b="1" i="1" dirty="0" err="1" smtClean="0">
                <a:solidFill>
                  <a:srgbClr val="C00000"/>
                </a:solidFill>
                <a:latin typeface="Arial Narrow" pitchFamily="34" charset="0"/>
              </a:rPr>
              <a:t>spp</a:t>
            </a:r>
            <a:r>
              <a:rPr lang="tr-TR" b="1" i="1" dirty="0" smtClean="0">
                <a:solidFill>
                  <a:srgbClr val="C00000"/>
                </a:solidFill>
                <a:latin typeface="Arial Narrow" pitchFamily="34" charset="0"/>
              </a:rPr>
              <a:t>.</a:t>
            </a:r>
            <a:endParaRPr lang="tr-TR" b="1" i="1" dirty="0">
              <a:solidFill>
                <a:srgbClr val="C00000"/>
              </a:solidFill>
              <a:latin typeface="Arial Narrow" pitchFamily="34" charset="0"/>
            </a:endParaRPr>
          </a:p>
          <a:p>
            <a:endParaRPr lang="tr-TR" dirty="0"/>
          </a:p>
        </p:txBody>
      </p:sp>
    </p:spTree>
    <p:extLst>
      <p:ext uri="{BB962C8B-B14F-4D97-AF65-F5344CB8AC3E}">
        <p14:creationId xmlns:p14="http://schemas.microsoft.com/office/powerpoint/2010/main" val="275516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91264" cy="1224136"/>
          </a:xfrm>
        </p:spPr>
        <p:txBody>
          <a:bodyPr>
            <a:noAutofit/>
          </a:bodyPr>
          <a:lstStyle/>
          <a:p>
            <a:pPr algn="ctr"/>
            <a:r>
              <a:rPr lang="tr-TR" sz="4400" b="1" i="1" dirty="0" err="1">
                <a:effectLst/>
                <a:latin typeface="Arial Narrow" pitchFamily="34" charset="0"/>
              </a:rPr>
              <a:t>Anaerobic</a:t>
            </a:r>
            <a:r>
              <a:rPr lang="tr-TR" sz="4400" b="1" i="1" dirty="0">
                <a:effectLst/>
                <a:latin typeface="Arial Narrow" pitchFamily="34" charset="0"/>
              </a:rPr>
              <a:t> </a:t>
            </a:r>
            <a:r>
              <a:rPr lang="tr-TR" sz="4400" b="1" i="1" dirty="0" err="1">
                <a:effectLst/>
                <a:latin typeface="Arial Narrow" pitchFamily="34" charset="0"/>
              </a:rPr>
              <a:t>bacteria</a:t>
            </a:r>
            <a:r>
              <a:rPr lang="tr-TR" sz="4400" b="1" i="1" dirty="0">
                <a:effectLst/>
                <a:latin typeface="Arial Narrow" pitchFamily="34" charset="0"/>
              </a:rPr>
              <a:t>- </a:t>
            </a:r>
            <a:r>
              <a:rPr lang="tr-TR" sz="4400" b="1" i="1" dirty="0" err="1" smtClean="0">
                <a:effectLst/>
                <a:latin typeface="Arial Narrow" pitchFamily="34" charset="0"/>
              </a:rPr>
              <a:t>Classification</a:t>
            </a:r>
            <a:r>
              <a:rPr lang="tr-TR" sz="4400" b="1" i="1" dirty="0" smtClean="0">
                <a:effectLst/>
                <a:latin typeface="Arial Narrow" pitchFamily="34" charset="0"/>
              </a:rPr>
              <a:t/>
            </a:r>
            <a:br>
              <a:rPr lang="tr-TR" sz="4400" b="1" i="1" dirty="0" smtClean="0">
                <a:effectLst/>
                <a:latin typeface="Arial Narrow" pitchFamily="34" charset="0"/>
              </a:rPr>
            </a:br>
            <a:r>
              <a:rPr lang="tr-TR" sz="4400" b="1" i="1" dirty="0" smtClean="0">
                <a:solidFill>
                  <a:srgbClr val="0070C0"/>
                </a:solidFill>
                <a:effectLst/>
                <a:latin typeface="Arial Narrow" pitchFamily="34" charset="0"/>
              </a:rPr>
              <a:t>Gram-</a:t>
            </a:r>
            <a:r>
              <a:rPr lang="tr-TR" sz="4400" b="1" i="1" dirty="0" err="1" smtClean="0">
                <a:solidFill>
                  <a:srgbClr val="0070C0"/>
                </a:solidFill>
                <a:effectLst/>
                <a:latin typeface="Arial Narrow" pitchFamily="34" charset="0"/>
              </a:rPr>
              <a:t>positive</a:t>
            </a:r>
            <a:endParaRPr lang="tr-TR" sz="4400" b="1" i="1" dirty="0">
              <a:solidFill>
                <a:srgbClr val="0070C0"/>
              </a:solidFill>
              <a:effectLst/>
              <a:latin typeface="Arial Narrow" pitchFamily="34" charset="0"/>
            </a:endParaRPr>
          </a:p>
        </p:txBody>
      </p:sp>
      <p:sp>
        <p:nvSpPr>
          <p:cNvPr id="4" name="İçerik Yer Tutucusu 3"/>
          <p:cNvSpPr>
            <a:spLocks noGrp="1"/>
          </p:cNvSpPr>
          <p:nvPr>
            <p:ph sz="half" idx="2"/>
          </p:nvPr>
        </p:nvSpPr>
        <p:spPr>
          <a:xfrm>
            <a:off x="251520" y="1920084"/>
            <a:ext cx="3240360" cy="4821283"/>
          </a:xfrm>
        </p:spPr>
        <p:txBody>
          <a:bodyPr>
            <a:normAutofit/>
          </a:bodyPr>
          <a:lstStyle/>
          <a:p>
            <a:pPr marL="0" indent="0">
              <a:buNone/>
            </a:pPr>
            <a:r>
              <a:rPr lang="tr-TR" sz="2800" b="1" i="1" dirty="0" smtClean="0">
                <a:solidFill>
                  <a:schemeClr val="accent1">
                    <a:lumMod val="75000"/>
                  </a:schemeClr>
                </a:solidFill>
                <a:latin typeface="Arial Narrow" pitchFamily="34" charset="0"/>
              </a:rPr>
              <a:t>A) </a:t>
            </a:r>
            <a:r>
              <a:rPr lang="tr-TR" sz="2800" b="1" i="1" dirty="0" err="1" smtClean="0">
                <a:solidFill>
                  <a:schemeClr val="accent1">
                    <a:lumMod val="75000"/>
                  </a:schemeClr>
                </a:solidFill>
                <a:latin typeface="Arial Narrow" pitchFamily="34" charset="0"/>
              </a:rPr>
              <a:t>Bacilli</a:t>
            </a:r>
            <a:endParaRPr lang="tr-TR" sz="2800" b="1" i="1" dirty="0">
              <a:solidFill>
                <a:schemeClr val="accent1">
                  <a:lumMod val="75000"/>
                </a:schemeClr>
              </a:solidFill>
              <a:latin typeface="Arial Narrow" pitchFamily="34" charset="0"/>
            </a:endParaRPr>
          </a:p>
          <a:p>
            <a:pPr marL="0" indent="0">
              <a:buNone/>
            </a:pPr>
            <a:r>
              <a:rPr lang="tr-TR" sz="2800" b="1" i="1" dirty="0" smtClean="0">
                <a:solidFill>
                  <a:srgbClr val="7030A1"/>
                </a:solidFill>
                <a:latin typeface="Arial Narrow" pitchFamily="34" charset="0"/>
              </a:rPr>
              <a:t>I. </a:t>
            </a:r>
            <a:r>
              <a:rPr lang="tr-TR" sz="2800" b="1" i="1" dirty="0" err="1" smtClean="0">
                <a:solidFill>
                  <a:srgbClr val="7030A1"/>
                </a:solidFill>
                <a:latin typeface="Arial Narrow" pitchFamily="34" charset="0"/>
              </a:rPr>
              <a:t>Sporforming</a:t>
            </a:r>
            <a:r>
              <a:rPr lang="tr-TR" sz="2800" b="1" i="1" dirty="0" smtClean="0">
                <a:solidFill>
                  <a:srgbClr val="7030A1"/>
                </a:solidFill>
                <a:latin typeface="Arial Narrow" pitchFamily="34" charset="0"/>
              </a:rPr>
              <a:t> </a:t>
            </a:r>
          </a:p>
          <a:p>
            <a:pPr marL="571500" indent="-571500">
              <a:buFont typeface="+mj-lt"/>
              <a:buAutoNum type="romanUcPeriod"/>
            </a:pPr>
            <a:endParaRPr lang="tr-TR" sz="2800" b="1" i="1" dirty="0" smtClean="0">
              <a:solidFill>
                <a:srgbClr val="7030A1"/>
              </a:solidFill>
              <a:latin typeface="Arial Narrow" pitchFamily="34" charset="0"/>
            </a:endParaRPr>
          </a:p>
          <a:p>
            <a:pPr marL="0" indent="0">
              <a:buNone/>
            </a:pPr>
            <a:r>
              <a:rPr lang="tr-TR" sz="2800" b="1" i="1" dirty="0" smtClean="0">
                <a:solidFill>
                  <a:srgbClr val="7030A1"/>
                </a:solidFill>
                <a:latin typeface="Arial Narrow" pitchFamily="34" charset="0"/>
              </a:rPr>
              <a:t>II. </a:t>
            </a:r>
            <a:r>
              <a:rPr lang="tr-TR" sz="2800" b="1" i="1" dirty="0" err="1" smtClean="0">
                <a:solidFill>
                  <a:srgbClr val="7030A1"/>
                </a:solidFill>
                <a:latin typeface="Arial Narrow" pitchFamily="34" charset="0"/>
              </a:rPr>
              <a:t>Non</a:t>
            </a:r>
            <a:r>
              <a:rPr lang="tr-TR" sz="2800" b="1" i="1" dirty="0" smtClean="0">
                <a:solidFill>
                  <a:srgbClr val="7030A1"/>
                </a:solidFill>
                <a:latin typeface="Arial Narrow" pitchFamily="34" charset="0"/>
              </a:rPr>
              <a:t>-spor </a:t>
            </a:r>
            <a:r>
              <a:rPr lang="tr-TR" sz="2800" b="1" i="1" dirty="0" err="1" smtClean="0">
                <a:solidFill>
                  <a:srgbClr val="7030A1"/>
                </a:solidFill>
                <a:latin typeface="Arial Narrow" pitchFamily="34" charset="0"/>
              </a:rPr>
              <a:t>forming</a:t>
            </a:r>
            <a:endParaRPr lang="tr-TR" sz="2800" b="1" i="1" dirty="0" smtClean="0">
              <a:solidFill>
                <a:srgbClr val="7030A1"/>
              </a:solidFill>
              <a:latin typeface="Arial Narrow" pitchFamily="34" charset="0"/>
            </a:endParaRPr>
          </a:p>
          <a:p>
            <a:pPr marL="571500" indent="-571500">
              <a:buFont typeface="+mj-lt"/>
              <a:buAutoNum type="romanUcPeriod"/>
            </a:pPr>
            <a:endParaRPr lang="tr-TR" sz="2800" b="1" i="1" dirty="0">
              <a:solidFill>
                <a:srgbClr val="7030A1"/>
              </a:solidFill>
              <a:latin typeface="Arial Narrow" pitchFamily="34" charset="0"/>
            </a:endParaRPr>
          </a:p>
          <a:p>
            <a:pPr marL="571500" indent="-571500">
              <a:buFont typeface="+mj-lt"/>
              <a:buAutoNum type="romanUcPeriod"/>
            </a:pPr>
            <a:endParaRPr lang="tr-TR" sz="2800" b="1" i="1" dirty="0" smtClean="0">
              <a:solidFill>
                <a:srgbClr val="7030A1"/>
              </a:solidFill>
              <a:latin typeface="Arial Narrow" pitchFamily="34" charset="0"/>
            </a:endParaRPr>
          </a:p>
          <a:p>
            <a:pPr marL="571500" indent="-571500">
              <a:buFont typeface="+mj-lt"/>
              <a:buAutoNum type="romanUcPeriod"/>
            </a:pPr>
            <a:endParaRPr lang="tr-TR" sz="2800" b="1" i="1" dirty="0" smtClean="0">
              <a:solidFill>
                <a:srgbClr val="7030A1"/>
              </a:solidFill>
              <a:latin typeface="Arial Narrow" pitchFamily="34" charset="0"/>
            </a:endParaRPr>
          </a:p>
          <a:p>
            <a:pPr marL="0" indent="0">
              <a:buNone/>
            </a:pPr>
            <a:r>
              <a:rPr lang="tr-TR" sz="2800" b="1" i="1" dirty="0" smtClean="0">
                <a:solidFill>
                  <a:schemeClr val="accent1">
                    <a:lumMod val="75000"/>
                  </a:schemeClr>
                </a:solidFill>
                <a:latin typeface="Arial Narrow" pitchFamily="34" charset="0"/>
              </a:rPr>
              <a:t>B) </a:t>
            </a:r>
            <a:r>
              <a:rPr lang="tr-TR" sz="2800" b="1" i="1" dirty="0" err="1" smtClean="0">
                <a:solidFill>
                  <a:schemeClr val="accent1">
                    <a:lumMod val="75000"/>
                  </a:schemeClr>
                </a:solidFill>
                <a:latin typeface="Arial Narrow" pitchFamily="34" charset="0"/>
              </a:rPr>
              <a:t>Cocci</a:t>
            </a:r>
            <a:endParaRPr lang="tr-TR" sz="2800" b="1" i="1" dirty="0">
              <a:solidFill>
                <a:schemeClr val="accent1">
                  <a:lumMod val="75000"/>
                </a:schemeClr>
              </a:solidFill>
              <a:latin typeface="Arial Narrow" pitchFamily="34" charset="0"/>
            </a:endParaRPr>
          </a:p>
        </p:txBody>
      </p:sp>
      <p:sp>
        <p:nvSpPr>
          <p:cNvPr id="5" name="İçerik Yer Tutucusu 4"/>
          <p:cNvSpPr>
            <a:spLocks noGrp="1"/>
          </p:cNvSpPr>
          <p:nvPr>
            <p:ph sz="quarter" idx="13"/>
          </p:nvPr>
        </p:nvSpPr>
        <p:spPr>
          <a:xfrm>
            <a:off x="3275856" y="1920084"/>
            <a:ext cx="5688632" cy="4937916"/>
          </a:xfrm>
        </p:spPr>
        <p:txBody>
          <a:bodyPr>
            <a:noAutofit/>
          </a:bodyPr>
          <a:lstStyle/>
          <a:p>
            <a:pPr>
              <a:buFont typeface="Wingdings" pitchFamily="2" charset="2"/>
              <a:buChar char="Ø"/>
            </a:pPr>
            <a:endParaRPr lang="tr-TR" sz="2800" b="1" i="1" dirty="0" smtClean="0">
              <a:latin typeface="Arial Narrow" pitchFamily="34" charset="0"/>
            </a:endParaRPr>
          </a:p>
          <a:p>
            <a:pPr>
              <a:buFont typeface="Wingdings" pitchFamily="2" charset="2"/>
              <a:buChar char="Ø"/>
            </a:pPr>
            <a:r>
              <a:rPr lang="tr-TR" sz="2800" b="1" i="1" dirty="0" err="1" smtClean="0">
                <a:solidFill>
                  <a:schemeClr val="accent1">
                    <a:lumMod val="75000"/>
                  </a:schemeClr>
                </a:solidFill>
                <a:latin typeface="Arial Narrow" pitchFamily="34" charset="0"/>
              </a:rPr>
              <a:t>Clostridium</a:t>
            </a:r>
            <a:r>
              <a:rPr lang="tr-TR" sz="2800" b="1" i="1" dirty="0" smtClean="0">
                <a:solidFill>
                  <a:schemeClr val="accent1">
                    <a:lumMod val="75000"/>
                  </a:schemeClr>
                </a:solidFill>
                <a:latin typeface="Arial Narrow" pitchFamily="34" charset="0"/>
              </a:rPr>
              <a:t> </a:t>
            </a:r>
          </a:p>
          <a:p>
            <a:pPr>
              <a:buFont typeface="Wingdings" pitchFamily="2" charset="2"/>
              <a:buChar char="Ø"/>
            </a:pPr>
            <a:endParaRPr lang="tr-TR" sz="2800" b="1" i="1" dirty="0" smtClean="0">
              <a:solidFill>
                <a:schemeClr val="accent1">
                  <a:lumMod val="75000"/>
                </a:schemeClr>
              </a:solidFill>
              <a:latin typeface="Arial Narrow" pitchFamily="34" charset="0"/>
            </a:endParaRPr>
          </a:p>
          <a:p>
            <a:pPr>
              <a:buFont typeface="Wingdings" pitchFamily="2" charset="2"/>
              <a:buChar char="Ø"/>
            </a:pPr>
            <a:r>
              <a:rPr lang="tr-TR" sz="2800" b="1" i="1" dirty="0" err="1" smtClean="0">
                <a:solidFill>
                  <a:schemeClr val="accent1">
                    <a:lumMod val="75000"/>
                  </a:schemeClr>
                </a:solidFill>
                <a:latin typeface="Arial Narrow" pitchFamily="34" charset="0"/>
              </a:rPr>
              <a:t>Actinomyces</a:t>
            </a:r>
            <a:r>
              <a:rPr lang="tr-TR" sz="2800" b="1" i="1" dirty="0" smtClean="0">
                <a:solidFill>
                  <a:schemeClr val="accent1">
                    <a:lumMod val="75000"/>
                  </a:schemeClr>
                </a:solidFill>
                <a:latin typeface="Arial Narrow" pitchFamily="34" charset="0"/>
              </a:rPr>
              <a:t>, </a:t>
            </a:r>
            <a:r>
              <a:rPr lang="tr-TR" sz="2800" b="1" i="1" dirty="0" err="1" smtClean="0">
                <a:solidFill>
                  <a:schemeClr val="accent1">
                    <a:lumMod val="75000"/>
                  </a:schemeClr>
                </a:solidFill>
                <a:latin typeface="Arial Narrow" pitchFamily="34" charset="0"/>
              </a:rPr>
              <a:t>Propionibacterium</a:t>
            </a:r>
            <a:r>
              <a:rPr lang="tr-TR" sz="2800" b="1" i="1" dirty="0" smtClean="0">
                <a:solidFill>
                  <a:schemeClr val="accent1">
                    <a:lumMod val="75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Arcanobacterium</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Bifidobacterium</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Eubacterium</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Lactobacillus</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Methanobacterium</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Mobiluncus</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etc</a:t>
            </a:r>
            <a:r>
              <a:rPr lang="tr-TR" sz="2800" b="1" i="1" dirty="0" smtClean="0">
                <a:solidFill>
                  <a:schemeClr val="accent1">
                    <a:lumMod val="60000"/>
                    <a:lumOff val="40000"/>
                  </a:schemeClr>
                </a:solidFill>
                <a:latin typeface="Arial Narrow" pitchFamily="34" charset="0"/>
              </a:rPr>
              <a:t>.</a:t>
            </a:r>
          </a:p>
          <a:p>
            <a:pPr>
              <a:buFont typeface="Wingdings" pitchFamily="2" charset="2"/>
              <a:buChar char="Ø"/>
            </a:pPr>
            <a:endParaRPr lang="tr-TR" sz="1200" b="1" i="1" dirty="0" smtClean="0">
              <a:solidFill>
                <a:schemeClr val="accent1">
                  <a:lumMod val="75000"/>
                </a:schemeClr>
              </a:solidFill>
              <a:latin typeface="Arial Narrow" pitchFamily="34" charset="0"/>
            </a:endParaRPr>
          </a:p>
          <a:p>
            <a:pPr>
              <a:buFont typeface="Wingdings" pitchFamily="2" charset="2"/>
              <a:buChar char="Ø"/>
            </a:pPr>
            <a:r>
              <a:rPr lang="tr-TR" sz="2800" b="1" i="1" dirty="0" err="1">
                <a:solidFill>
                  <a:schemeClr val="accent1">
                    <a:lumMod val="75000"/>
                  </a:schemeClr>
                </a:solidFill>
                <a:latin typeface="Arial Narrow" pitchFamily="34" charset="0"/>
              </a:rPr>
              <a:t>Peptostreptococcus</a:t>
            </a:r>
            <a:r>
              <a:rPr lang="tr-TR" sz="2800" b="1" i="1" dirty="0">
                <a:solidFill>
                  <a:schemeClr val="accent1">
                    <a:lumMod val="75000"/>
                  </a:schemeClr>
                </a:solidFill>
                <a:latin typeface="Arial Narrow" pitchFamily="34" charset="0"/>
              </a:rPr>
              <a:t>, </a:t>
            </a:r>
            <a:r>
              <a:rPr lang="tr-TR" sz="2800" b="1" i="1" dirty="0" err="1">
                <a:solidFill>
                  <a:schemeClr val="accent1">
                    <a:lumMod val="75000"/>
                  </a:schemeClr>
                </a:solidFill>
                <a:latin typeface="Arial Narrow" pitchFamily="34" charset="0"/>
              </a:rPr>
              <a:t>Peptococcus</a:t>
            </a:r>
            <a:r>
              <a:rPr lang="tr-TR" sz="2800" b="1" i="1" dirty="0">
                <a:solidFill>
                  <a:schemeClr val="accent1">
                    <a:lumMod val="75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Anaerococcus</a:t>
            </a:r>
            <a:r>
              <a:rPr lang="tr-TR" sz="2800" b="1" i="1" dirty="0">
                <a:solidFill>
                  <a:schemeClr val="accent1">
                    <a:lumMod val="60000"/>
                    <a:lumOff val="40000"/>
                  </a:schemeClr>
                </a:solidFill>
                <a:latin typeface="Arial Narrow" pitchFamily="34" charset="0"/>
              </a:rPr>
              <a:t>, </a:t>
            </a:r>
            <a:r>
              <a:rPr lang="tr-TR" sz="2800" b="1" i="1" dirty="0" err="1">
                <a:solidFill>
                  <a:schemeClr val="accent1">
                    <a:lumMod val="60000"/>
                    <a:lumOff val="40000"/>
                  </a:schemeClr>
                </a:solidFill>
                <a:latin typeface="Arial Narrow" pitchFamily="34" charset="0"/>
              </a:rPr>
              <a:t>Coprococcus</a:t>
            </a:r>
            <a:r>
              <a:rPr lang="tr-TR" sz="2800" b="1" i="1" dirty="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Micromonas</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Gemella</a:t>
            </a:r>
            <a:r>
              <a:rPr lang="tr-TR" sz="2800" b="1" i="1" dirty="0" smtClean="0">
                <a:solidFill>
                  <a:schemeClr val="accent1">
                    <a:lumMod val="60000"/>
                    <a:lumOff val="40000"/>
                  </a:schemeClr>
                </a:solidFill>
                <a:latin typeface="Arial Narrow" pitchFamily="34" charset="0"/>
              </a:rPr>
              <a:t> </a:t>
            </a:r>
            <a:r>
              <a:rPr lang="tr-TR" sz="2800" b="1" i="1" dirty="0" err="1" smtClean="0">
                <a:solidFill>
                  <a:schemeClr val="accent1">
                    <a:lumMod val="60000"/>
                    <a:lumOff val="40000"/>
                  </a:schemeClr>
                </a:solidFill>
                <a:latin typeface="Arial Narrow" pitchFamily="34" charset="0"/>
              </a:rPr>
              <a:t>etc</a:t>
            </a:r>
            <a:r>
              <a:rPr lang="tr-TR" sz="2800" b="1" i="1" dirty="0">
                <a:solidFill>
                  <a:schemeClr val="accent1">
                    <a:lumMod val="60000"/>
                    <a:lumOff val="40000"/>
                  </a:schemeClr>
                </a:solidFill>
                <a:latin typeface="Arial Narrow" pitchFamily="34" charset="0"/>
              </a:rPr>
              <a:t>.</a:t>
            </a:r>
          </a:p>
        </p:txBody>
      </p:sp>
    </p:spTree>
    <p:extLst>
      <p:ext uri="{BB962C8B-B14F-4D97-AF65-F5344CB8AC3E}">
        <p14:creationId xmlns:p14="http://schemas.microsoft.com/office/powerpoint/2010/main" val="659278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pPr algn="ctr"/>
            <a:r>
              <a:rPr lang="tr-TR" sz="4800" b="1" i="1" dirty="0" err="1">
                <a:latin typeface="Arial Narrow" pitchFamily="34" charset="0"/>
              </a:rPr>
              <a:t>Anaerobic</a:t>
            </a:r>
            <a:r>
              <a:rPr lang="tr-TR" sz="4800" b="1" i="1" dirty="0">
                <a:latin typeface="Arial Narrow" pitchFamily="34" charset="0"/>
              </a:rPr>
              <a:t> </a:t>
            </a:r>
            <a:r>
              <a:rPr lang="tr-TR" sz="4800" b="1" i="1" dirty="0" err="1" smtClean="0">
                <a:latin typeface="Arial Narrow" pitchFamily="34" charset="0"/>
              </a:rPr>
              <a:t>infection</a:t>
            </a:r>
            <a:endParaRPr lang="tr-TR" b="1" i="1" dirty="0">
              <a:latin typeface="Arial Narrow" pitchFamily="34" charset="0"/>
            </a:endParaRPr>
          </a:p>
        </p:txBody>
      </p:sp>
      <p:sp>
        <p:nvSpPr>
          <p:cNvPr id="3" name="İçerik Yer Tutucusu 2"/>
          <p:cNvSpPr>
            <a:spLocks noGrp="1"/>
          </p:cNvSpPr>
          <p:nvPr>
            <p:ph sz="half" idx="2"/>
          </p:nvPr>
        </p:nvSpPr>
        <p:spPr>
          <a:xfrm>
            <a:off x="179512" y="1920085"/>
            <a:ext cx="4536504" cy="4434840"/>
          </a:xfrm>
        </p:spPr>
        <p:txBody>
          <a:bodyPr>
            <a:normAutofit/>
          </a:bodyPr>
          <a:lstStyle/>
          <a:p>
            <a:pPr>
              <a:buFont typeface="Wingdings" pitchFamily="2" charset="2"/>
              <a:buChar char="Ø"/>
            </a:pPr>
            <a:r>
              <a:rPr lang="tr-TR" sz="2800" b="1" i="1" dirty="0" err="1" smtClean="0">
                <a:latin typeface="Arial Narrow" pitchFamily="34" charset="0"/>
              </a:rPr>
              <a:t>Gas</a:t>
            </a:r>
            <a:r>
              <a:rPr lang="tr-TR" sz="2800" b="1" i="1" dirty="0" smtClean="0">
                <a:latin typeface="Arial Narrow" pitchFamily="34" charset="0"/>
              </a:rPr>
              <a:t> </a:t>
            </a:r>
            <a:r>
              <a:rPr lang="tr-TR" sz="2800" b="1" i="1" dirty="0" err="1" smtClean="0">
                <a:latin typeface="Arial Narrow" pitchFamily="34" charset="0"/>
              </a:rPr>
              <a:t>gangrene</a:t>
            </a:r>
            <a:endParaRPr lang="tr-TR" sz="2800" b="1" i="1" dirty="0" smtClean="0">
              <a:latin typeface="Arial Narrow" pitchFamily="34" charset="0"/>
            </a:endParaRPr>
          </a:p>
          <a:p>
            <a:pPr>
              <a:buFont typeface="Wingdings" pitchFamily="2" charset="2"/>
              <a:buChar char="Ø"/>
            </a:pPr>
            <a:r>
              <a:rPr lang="tr-TR" sz="2800" b="1" i="1" dirty="0" err="1" smtClean="0">
                <a:latin typeface="Arial Narrow" pitchFamily="34" charset="0"/>
              </a:rPr>
              <a:t>Tetanus</a:t>
            </a:r>
            <a:endParaRPr lang="tr-TR" sz="2800" b="1" i="1" dirty="0" smtClean="0">
              <a:latin typeface="Arial Narrow" pitchFamily="34" charset="0"/>
            </a:endParaRPr>
          </a:p>
          <a:p>
            <a:pPr>
              <a:buFont typeface="Wingdings" pitchFamily="2" charset="2"/>
              <a:buChar char="Ø"/>
            </a:pPr>
            <a:r>
              <a:rPr lang="tr-TR" sz="2800" b="1" i="1" dirty="0" err="1" smtClean="0">
                <a:latin typeface="Arial Narrow" pitchFamily="34" charset="0"/>
              </a:rPr>
              <a:t>Botulism</a:t>
            </a:r>
            <a:endParaRPr lang="tr-TR" sz="2800" b="1" i="1" dirty="0">
              <a:latin typeface="Arial Narrow" pitchFamily="34" charset="0"/>
            </a:endParaRPr>
          </a:p>
          <a:p>
            <a:pPr>
              <a:buFont typeface="Wingdings" pitchFamily="2" charset="2"/>
              <a:buChar char="Ø"/>
            </a:pPr>
            <a:r>
              <a:rPr lang="tr-TR" sz="2800" b="1" i="1" dirty="0" err="1">
                <a:latin typeface="Arial Narrow" pitchFamily="34" charset="0"/>
              </a:rPr>
              <a:t>Abscess</a:t>
            </a:r>
            <a:r>
              <a:rPr lang="tr-TR" sz="2800" b="1" i="1" dirty="0">
                <a:latin typeface="Arial Narrow" pitchFamily="34" charset="0"/>
              </a:rPr>
              <a:t> of </a:t>
            </a:r>
            <a:r>
              <a:rPr lang="tr-TR" sz="2800" b="1" i="1" dirty="0" err="1">
                <a:latin typeface="Arial Narrow" pitchFamily="34" charset="0"/>
              </a:rPr>
              <a:t>any</a:t>
            </a:r>
            <a:r>
              <a:rPr lang="tr-TR" sz="2800" b="1" i="1" dirty="0">
                <a:latin typeface="Arial Narrow" pitchFamily="34" charset="0"/>
              </a:rPr>
              <a:t> organ</a:t>
            </a:r>
          </a:p>
          <a:p>
            <a:pPr>
              <a:buFont typeface="Wingdings" pitchFamily="2" charset="2"/>
              <a:buChar char="Ø"/>
            </a:pPr>
            <a:r>
              <a:rPr lang="tr-TR" sz="2800" b="1" i="1" dirty="0" err="1" smtClean="0">
                <a:latin typeface="Arial Narrow" pitchFamily="34" charset="0"/>
              </a:rPr>
              <a:t>Actinomycosis</a:t>
            </a:r>
            <a:endParaRPr lang="tr-TR" sz="2800" b="1" i="1" dirty="0">
              <a:latin typeface="Arial Narrow" pitchFamily="34" charset="0"/>
            </a:endParaRPr>
          </a:p>
          <a:p>
            <a:pPr>
              <a:buFont typeface="Wingdings" pitchFamily="2" charset="2"/>
              <a:buChar char="Ø"/>
            </a:pPr>
            <a:r>
              <a:rPr lang="tr-TR" sz="2800" b="1" i="1" dirty="0" err="1" smtClean="0">
                <a:latin typeface="Arial Narrow" pitchFamily="34" charset="0"/>
              </a:rPr>
              <a:t>Aspiration</a:t>
            </a:r>
            <a:r>
              <a:rPr lang="tr-TR" sz="2800" b="1" i="1" dirty="0" smtClean="0">
                <a:latin typeface="Arial Narrow" pitchFamily="34" charset="0"/>
              </a:rPr>
              <a:t> </a:t>
            </a:r>
            <a:r>
              <a:rPr lang="tr-TR" sz="2800" b="1" i="1" dirty="0" err="1">
                <a:latin typeface="Arial Narrow" pitchFamily="34" charset="0"/>
              </a:rPr>
              <a:t>pneumonia</a:t>
            </a:r>
            <a:endParaRPr lang="tr-TR" sz="2800" b="1" i="1" dirty="0">
              <a:latin typeface="Arial Narrow" pitchFamily="34" charset="0"/>
            </a:endParaRPr>
          </a:p>
          <a:p>
            <a:pPr>
              <a:buFont typeface="Wingdings" pitchFamily="2" charset="2"/>
              <a:buChar char="Ø"/>
            </a:pPr>
            <a:r>
              <a:rPr lang="en-US" sz="2800" b="1" i="1" dirty="0" smtClean="0">
                <a:latin typeface="Arial Narrow" pitchFamily="34" charset="0"/>
              </a:rPr>
              <a:t>Complication </a:t>
            </a:r>
            <a:r>
              <a:rPr lang="en-US" sz="2800" b="1" i="1" dirty="0">
                <a:latin typeface="Arial Narrow" pitchFamily="34" charset="0"/>
              </a:rPr>
              <a:t>of appendicitis or </a:t>
            </a:r>
            <a:r>
              <a:rPr lang="en-US" sz="2800" b="1" i="1" dirty="0" err="1" smtClean="0">
                <a:latin typeface="Arial Narrow" pitchFamily="34" charset="0"/>
              </a:rPr>
              <a:t>cholecystitis</a:t>
            </a:r>
            <a:endParaRPr lang="en-US" sz="2800" b="1" i="1" dirty="0">
              <a:latin typeface="Arial Narrow" pitchFamily="34" charset="0"/>
            </a:endParaRPr>
          </a:p>
        </p:txBody>
      </p:sp>
      <p:sp>
        <p:nvSpPr>
          <p:cNvPr id="4" name="İçerik Yer Tutucusu 3"/>
          <p:cNvSpPr>
            <a:spLocks noGrp="1"/>
          </p:cNvSpPr>
          <p:nvPr>
            <p:ph sz="quarter" idx="13"/>
          </p:nvPr>
        </p:nvSpPr>
        <p:spPr>
          <a:xfrm>
            <a:off x="4932040" y="1920085"/>
            <a:ext cx="4104456" cy="4434840"/>
          </a:xfrm>
        </p:spPr>
        <p:txBody>
          <a:bodyPr>
            <a:normAutofit lnSpcReduction="10000"/>
          </a:bodyPr>
          <a:lstStyle/>
          <a:p>
            <a:pPr>
              <a:buFont typeface="Wingdings" pitchFamily="2" charset="2"/>
              <a:buChar char="Ø"/>
            </a:pPr>
            <a:r>
              <a:rPr lang="tr-TR" sz="2800" b="1" i="1" dirty="0" err="1">
                <a:latin typeface="Arial Narrow" pitchFamily="34" charset="0"/>
              </a:rPr>
              <a:t>Dental</a:t>
            </a:r>
            <a:r>
              <a:rPr lang="tr-TR" sz="2800" b="1" i="1" dirty="0">
                <a:latin typeface="Arial Narrow" pitchFamily="34" charset="0"/>
              </a:rPr>
              <a:t> &amp; </a:t>
            </a:r>
            <a:r>
              <a:rPr lang="tr-TR" sz="2800" b="1" i="1" dirty="0" err="1">
                <a:latin typeface="Arial Narrow" pitchFamily="34" charset="0"/>
              </a:rPr>
              <a:t>periodontal</a:t>
            </a:r>
            <a:r>
              <a:rPr lang="tr-TR" sz="2800" b="1" i="1" dirty="0">
                <a:latin typeface="Arial Narrow" pitchFamily="34" charset="0"/>
              </a:rPr>
              <a:t> </a:t>
            </a:r>
            <a:r>
              <a:rPr lang="tr-TR" sz="2800" b="1" i="1" dirty="0" err="1">
                <a:latin typeface="Arial Narrow" pitchFamily="34" charset="0"/>
              </a:rPr>
              <a:t>infection</a:t>
            </a:r>
            <a:endParaRPr lang="tr-TR" sz="2800" b="1" i="1" dirty="0">
              <a:latin typeface="Arial Narrow" pitchFamily="34" charset="0"/>
            </a:endParaRPr>
          </a:p>
          <a:p>
            <a:pPr>
              <a:buFont typeface="Wingdings" pitchFamily="2" charset="2"/>
              <a:buChar char="Ø"/>
            </a:pPr>
            <a:r>
              <a:rPr lang="tr-TR" sz="2800" b="1" i="1" dirty="0" err="1">
                <a:latin typeface="Arial Narrow" pitchFamily="34" charset="0"/>
              </a:rPr>
              <a:t>Endocarditis</a:t>
            </a:r>
            <a:endParaRPr lang="tr-TR" sz="2800" b="1" i="1" dirty="0">
              <a:latin typeface="Arial Narrow" pitchFamily="34" charset="0"/>
            </a:endParaRPr>
          </a:p>
          <a:p>
            <a:pPr>
              <a:buFont typeface="Wingdings" pitchFamily="2" charset="2"/>
              <a:buChar char="Ø"/>
            </a:pPr>
            <a:r>
              <a:rPr lang="en-US" sz="2800" b="1" i="1" dirty="0">
                <a:latin typeface="Arial Narrow" pitchFamily="34" charset="0"/>
              </a:rPr>
              <a:t>Meningitis, usually following brain abscess</a:t>
            </a:r>
          </a:p>
          <a:p>
            <a:pPr>
              <a:buFont typeface="Wingdings" pitchFamily="2" charset="2"/>
              <a:buChar char="Ø"/>
            </a:pPr>
            <a:r>
              <a:rPr lang="tr-TR" sz="2800" b="1" i="1" dirty="0" err="1">
                <a:latin typeface="Arial Narrow" pitchFamily="34" charset="0"/>
              </a:rPr>
              <a:t>Otitis</a:t>
            </a:r>
            <a:r>
              <a:rPr lang="tr-TR" sz="2800" b="1" i="1" dirty="0">
                <a:latin typeface="Arial Narrow" pitchFamily="34" charset="0"/>
              </a:rPr>
              <a:t> </a:t>
            </a:r>
            <a:r>
              <a:rPr lang="tr-TR" sz="2800" b="1" i="1" dirty="0" err="1">
                <a:latin typeface="Arial Narrow" pitchFamily="34" charset="0"/>
              </a:rPr>
              <a:t>media</a:t>
            </a:r>
            <a:r>
              <a:rPr lang="tr-TR" sz="2800" b="1" i="1" dirty="0">
                <a:latin typeface="Arial Narrow" pitchFamily="34" charset="0"/>
              </a:rPr>
              <a:t>, </a:t>
            </a:r>
            <a:r>
              <a:rPr lang="tr-TR" sz="2800" b="1" i="1" dirty="0" err="1">
                <a:latin typeface="Arial Narrow" pitchFamily="34" charset="0"/>
              </a:rPr>
              <a:t>sinusitis</a:t>
            </a:r>
            <a:endParaRPr lang="tr-TR" sz="2800" b="1" i="1" dirty="0">
              <a:latin typeface="Arial Narrow" pitchFamily="34" charset="0"/>
            </a:endParaRPr>
          </a:p>
          <a:p>
            <a:pPr>
              <a:buFont typeface="Wingdings" pitchFamily="2" charset="2"/>
              <a:buChar char="Ø"/>
            </a:pPr>
            <a:r>
              <a:rPr lang="tr-TR" sz="2800" b="1" i="1" dirty="0" err="1">
                <a:latin typeface="Arial Narrow" pitchFamily="34" charset="0"/>
              </a:rPr>
              <a:t>Necrotizing</a:t>
            </a:r>
            <a:r>
              <a:rPr lang="tr-TR" sz="2800" b="1" i="1" dirty="0">
                <a:latin typeface="Arial Narrow" pitchFamily="34" charset="0"/>
              </a:rPr>
              <a:t> </a:t>
            </a:r>
            <a:r>
              <a:rPr lang="tr-TR" sz="2800" b="1" i="1" dirty="0" err="1">
                <a:latin typeface="Arial Narrow" pitchFamily="34" charset="0"/>
              </a:rPr>
              <a:t>pneumonia</a:t>
            </a:r>
            <a:endParaRPr lang="tr-TR" sz="2800" b="1" i="1" dirty="0">
              <a:latin typeface="Arial Narrow" pitchFamily="34" charset="0"/>
            </a:endParaRPr>
          </a:p>
          <a:p>
            <a:pPr>
              <a:buFont typeface="Wingdings" pitchFamily="2" charset="2"/>
              <a:buChar char="Ø"/>
            </a:pPr>
            <a:r>
              <a:rPr lang="tr-TR" sz="2800" b="1" i="1" dirty="0" err="1">
                <a:latin typeface="Arial Narrow" pitchFamily="34" charset="0"/>
              </a:rPr>
              <a:t>Osteomyelitis</a:t>
            </a:r>
            <a:r>
              <a:rPr lang="tr-TR" sz="2800" b="1" i="1" dirty="0">
                <a:latin typeface="Arial Narrow" pitchFamily="34" charset="0"/>
              </a:rPr>
              <a:t>,</a:t>
            </a:r>
          </a:p>
          <a:p>
            <a:pPr>
              <a:buFont typeface="Wingdings" pitchFamily="2" charset="2"/>
              <a:buChar char="Ø"/>
            </a:pPr>
            <a:r>
              <a:rPr lang="tr-TR" sz="2800" b="1" i="1" dirty="0" err="1">
                <a:latin typeface="Arial Narrow" pitchFamily="34" charset="0"/>
              </a:rPr>
              <a:t>Peritonitis</a:t>
            </a:r>
            <a:r>
              <a:rPr lang="tr-TR" sz="2800" b="1" i="1" dirty="0">
                <a:latin typeface="Arial Narrow" pitchFamily="34" charset="0"/>
              </a:rPr>
              <a:t>,</a:t>
            </a:r>
          </a:p>
          <a:p>
            <a:endParaRPr lang="tr-TR" dirty="0"/>
          </a:p>
        </p:txBody>
      </p:sp>
    </p:spTree>
    <p:extLst>
      <p:ext uri="{BB962C8B-B14F-4D97-AF65-F5344CB8AC3E}">
        <p14:creationId xmlns:p14="http://schemas.microsoft.com/office/powerpoint/2010/main" val="2448893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1815</TotalTime>
  <Words>3402</Words>
  <Application>Microsoft Office PowerPoint</Application>
  <PresentationFormat>Ekran Gösterisi (4:3)</PresentationFormat>
  <Paragraphs>522</Paragraphs>
  <Slides>66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66</vt:i4>
      </vt:variant>
    </vt:vector>
  </HeadingPairs>
  <TitlesOfParts>
    <vt:vector size="76" baseType="lpstr">
      <vt:lpstr>Arial</vt:lpstr>
      <vt:lpstr>Arial Narrow</vt:lpstr>
      <vt:lpstr>Calibri,Bold</vt:lpstr>
      <vt:lpstr>Century Gothic</vt:lpstr>
      <vt:lpstr>Courier New</vt:lpstr>
      <vt:lpstr>Palatino Linotype</vt:lpstr>
      <vt:lpstr>Symbol</vt:lpstr>
      <vt:lpstr>Verdana</vt:lpstr>
      <vt:lpstr>Wingdings</vt:lpstr>
      <vt:lpstr>Üst Düzey</vt:lpstr>
      <vt:lpstr>Clostridium tetani and Histotoxic Clostridium spp</vt:lpstr>
      <vt:lpstr>What Are Anaerobic Microorganisms</vt:lpstr>
      <vt:lpstr>Anaerobic and Aerobic Respiration</vt:lpstr>
      <vt:lpstr>Chemical Dynamics in Anaerobic Bacteria</vt:lpstr>
      <vt:lpstr>PowerPoint Sunusu</vt:lpstr>
      <vt:lpstr>PowerPoint Sunusu</vt:lpstr>
      <vt:lpstr>On the basis of oxygen requirements, bacteria can be divided into following different categories</vt:lpstr>
      <vt:lpstr>Anaerobic bacteria- Classification Gram-positive</vt:lpstr>
      <vt:lpstr>Anaerobic infection</vt:lpstr>
      <vt:lpstr>Table shows incidence of anaerobes in various infections</vt:lpstr>
      <vt:lpstr>FACTORS RESPONSIBLE FOR THEIR VIRULENCE</vt:lpstr>
      <vt:lpstr>Multiplication of the opportunistic pathogens is facilitated by:</vt:lpstr>
      <vt:lpstr>CLINICAL MANIFESTATION</vt:lpstr>
      <vt:lpstr>Anaerobic Bacteria of Medical Interest</vt:lpstr>
      <vt:lpstr>Pathogenesis of anaerobic infections</vt:lpstr>
      <vt:lpstr>Common Human Anaerobic Infections  CLOSTRIDIA</vt:lpstr>
      <vt:lpstr>CLOSTRIDIA</vt:lpstr>
      <vt:lpstr>Clostridia of medical importance</vt:lpstr>
      <vt:lpstr>Clostridium tetani</vt:lpstr>
      <vt:lpstr>Clostridium tetani</vt:lpstr>
      <vt:lpstr>PowerPoint Sunusu</vt:lpstr>
      <vt:lpstr>Round terminal spores give cells a “drumstick” or “tennis racket” appearance.</vt:lpstr>
      <vt:lpstr>Spor stains</vt:lpstr>
      <vt:lpstr>PowerPoint Sunusu</vt:lpstr>
      <vt:lpstr>Tetanus Pathogenesis:</vt:lpstr>
      <vt:lpstr>PowerPoint Sunusu</vt:lpstr>
      <vt:lpstr>PowerPoint Sunusu</vt:lpstr>
      <vt:lpstr>PowerPoint Sunusu</vt:lpstr>
      <vt:lpstr>Mechanism of Action of Tetanus Toxin</vt:lpstr>
      <vt:lpstr>Tetanus Clinical Manifestations</vt:lpstr>
      <vt:lpstr>PowerPoint Sunusu</vt:lpstr>
      <vt:lpstr>PowerPoint Sunusu</vt:lpstr>
      <vt:lpstr>Tetanus-Clinical Manifestations</vt:lpstr>
      <vt:lpstr>PowerPoint Sunusu</vt:lpstr>
      <vt:lpstr>PowerPoint Sunusu</vt:lpstr>
      <vt:lpstr>PowerPoint Sunusu</vt:lpstr>
      <vt:lpstr>Tetanus Diagnosis</vt:lpstr>
      <vt:lpstr>Tetanus Immunity</vt:lpstr>
      <vt:lpstr>Tetanus Prevention and treatment</vt:lpstr>
      <vt:lpstr>Clostridium perfringens</vt:lpstr>
      <vt:lpstr>Clostridium perfringens</vt:lpstr>
      <vt:lpstr>Clostridium perfringens</vt:lpstr>
      <vt:lpstr>PowerPoint Sunusu</vt:lpstr>
      <vt:lpstr>Toxins of Clostridium perfringens</vt:lpstr>
      <vt:lpstr>Toxins of Clostridium perfringens</vt:lpstr>
      <vt:lpstr>Enterotoxin</vt:lpstr>
      <vt:lpstr>Clostridium perfringens  Pathogenesis</vt:lpstr>
      <vt:lpstr>Gas gangrene</vt:lpstr>
      <vt:lpstr>Toxic and Enzymatic Mechanisms</vt:lpstr>
      <vt:lpstr>Gas gangrene</vt:lpstr>
      <vt:lpstr>Clostridium Causing Gas Gangrene</vt:lpstr>
      <vt:lpstr>Food poisoning</vt:lpstr>
      <vt:lpstr>Food poisoning</vt:lpstr>
      <vt:lpstr>PowerPoint Sunusu</vt:lpstr>
      <vt:lpstr>Necrotizing Enteritis</vt:lpstr>
      <vt:lpstr>Resistance</vt:lpstr>
      <vt:lpstr>Laboratory Diagnosis</vt:lpstr>
      <vt:lpstr>Laboratory Diagnosis</vt:lpstr>
      <vt:lpstr>Laboratory identification</vt:lpstr>
      <vt:lpstr>Nagler’s Reaction</vt:lpstr>
      <vt:lpstr>Treatment  for gas gangrene, suppurative myositis or myonecrosis:</vt:lpstr>
      <vt:lpstr>Treatment, Prevention, and Control for gas gangrene, suppurative myositis or myonecrosis:</vt:lpstr>
      <vt:lpstr>Use of Anti Gas gangrene High titre serum ?</vt:lpstr>
      <vt:lpstr>Other histotoxic Clostridial species</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HP</cp:lastModifiedBy>
  <cp:revision>170</cp:revision>
  <dcterms:created xsi:type="dcterms:W3CDTF">2018-04-12T06:43:22Z</dcterms:created>
  <dcterms:modified xsi:type="dcterms:W3CDTF">2020-06-15T04:39:06Z</dcterms:modified>
</cp:coreProperties>
</file>