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DDA775A5-EBD6-4140-A2B7-001E3B7C7758}"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3C65EE50-62D7-437C-BB85-F52D5FD6DD18}"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094506F3-5E41-442A-85E9-82FA93C3E035}"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DC8567D1-0C56-4B73-B6AE-30F1AC10EE4B}"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dirty="0">
                <a:solidFill>
                  <a:srgbClr val="000000"/>
                </a:solidFill>
                <a:latin typeface="Times New Roman" panose="02020603050405020304" pitchFamily="18" charset="0"/>
                <a:cs typeface="Times New Roman" panose="02020603050405020304" pitchFamily="18" charset="0"/>
              </a:rPr>
              <a:t>HUN214 Macar Edebiyatına Giriş</a:t>
            </a:r>
          </a:p>
        </p:txBody>
      </p:sp>
      <p:sp>
        <p:nvSpPr>
          <p:cNvPr id="83" name="TextShape 2"/>
          <p:cNvSpPr txBox="1"/>
          <p:nvPr/>
        </p:nvSpPr>
        <p:spPr>
          <a:xfrm>
            <a:off x="1523880" y="3602160"/>
            <a:ext cx="9143640" cy="1655280"/>
          </a:xfrm>
          <a:prstGeom prst="rect">
            <a:avLst/>
          </a:prstGeom>
          <a:noFill/>
          <a:ln>
            <a:noFill/>
          </a:ln>
        </p:spPr>
        <p:txBody>
          <a:bodyPr/>
          <a:lstStyle/>
          <a:p>
            <a:pPr algn="ctr">
              <a:lnSpc>
                <a:spcPct val="90000"/>
              </a:lnSpc>
              <a:spcBef>
                <a:spcPts val="1001"/>
              </a:spcBef>
            </a:pPr>
            <a:r>
              <a:rPr lang="en-US" sz="2400" b="0" strike="noStrike" spc="-1" dirty="0" err="1">
                <a:solidFill>
                  <a:srgbClr val="000000"/>
                </a:solidFill>
                <a:latin typeface="Times New Roman" panose="02020603050405020304" pitchFamily="18" charset="0"/>
                <a:cs typeface="Times New Roman" panose="02020603050405020304" pitchFamily="18" charset="0"/>
              </a:rPr>
              <a:t>Macar</a:t>
            </a:r>
            <a:r>
              <a:rPr lang="en-US" sz="2400" b="0" strike="noStrike" spc="-1" dirty="0">
                <a:solidFill>
                  <a:srgbClr val="000000"/>
                </a:solidFill>
                <a:latin typeface="Times New Roman" panose="02020603050405020304" pitchFamily="18" charset="0"/>
                <a:cs typeface="Times New Roman" panose="02020603050405020304" pitchFamily="18" charset="0"/>
              </a:rPr>
              <a:t> </a:t>
            </a:r>
            <a:r>
              <a:rPr lang="en-US" sz="2400" b="0" strike="noStrike" spc="-1" dirty="0" err="1">
                <a:solidFill>
                  <a:srgbClr val="000000"/>
                </a:solidFill>
                <a:latin typeface="Times New Roman" panose="02020603050405020304" pitchFamily="18" charset="0"/>
                <a:cs typeface="Times New Roman" panose="02020603050405020304" pitchFamily="18" charset="0"/>
              </a:rPr>
              <a:t>Edebiyatının</a:t>
            </a:r>
            <a:r>
              <a:rPr lang="en-US" sz="2400" b="0" strike="noStrike" spc="-1" dirty="0">
                <a:solidFill>
                  <a:srgbClr val="000000"/>
                </a:solidFill>
                <a:latin typeface="Times New Roman" panose="02020603050405020304" pitchFamily="18" charset="0"/>
                <a:cs typeface="Times New Roman" panose="02020603050405020304" pitchFamily="18" charset="0"/>
              </a:rPr>
              <a:t> </a:t>
            </a:r>
            <a:r>
              <a:rPr lang="en-US" sz="2400" b="0" strike="noStrike" spc="-1" dirty="0" err="1">
                <a:solidFill>
                  <a:srgbClr val="000000"/>
                </a:solidFill>
                <a:latin typeface="Times New Roman" panose="02020603050405020304" pitchFamily="18" charset="0"/>
                <a:cs typeface="Times New Roman" panose="02020603050405020304" pitchFamily="18" charset="0"/>
              </a:rPr>
              <a:t>Kökenleri</a:t>
            </a:r>
            <a:endParaRPr lang="en-US" sz="2400" b="0" strike="noStrike" spc="-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dirty="0">
                <a:solidFill>
                  <a:srgbClr val="000000"/>
                </a:solidFill>
                <a:latin typeface="Times New Roman" panose="02020603050405020304" pitchFamily="18" charset="0"/>
                <a:cs typeface="Times New Roman" panose="02020603050405020304" pitchFamily="18" charset="0"/>
              </a:rPr>
              <a:t>Macaristan Nerededir?</a:t>
            </a:r>
          </a:p>
        </p:txBody>
      </p:sp>
      <p:sp>
        <p:nvSpPr>
          <p:cNvPr id="85" name="TextShape 2"/>
          <p:cNvSpPr txBox="1"/>
          <p:nvPr/>
        </p:nvSpPr>
        <p:spPr>
          <a:xfrm>
            <a:off x="838080" y="1825560"/>
            <a:ext cx="10515240" cy="4350960"/>
          </a:xfrm>
          <a:prstGeom prst="rect">
            <a:avLst/>
          </a:prstGeom>
          <a:noFill/>
          <a:ln>
            <a:noFill/>
          </a:ln>
        </p:spPr>
        <p:txBody>
          <a:bodyPr/>
          <a:lstStyle/>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Herhangi bir milletin veya etnisitenin edebiyatı, o milletin/etnisitenin tarihsel yolculuğu ve halihazırda içerisinde bulunduğu coğrafi bölge ve medeni/kültürel çevre ile doğrudan ilişkilidir.</a:t>
            </a: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Macarlar bugün Macaristan olarak bildiğimiz topraklara uzun bir tarihsel yolculuğun ardından, milattan sonra 896 tarihinde gelmiştir.</a:t>
            </a: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Dolayısıyla Macar edebiyatını anlayabilmek için öncelikle Macaristan’ın içerisinde bulunduğu medeni/kültürel çevreyi bilmek gerekir.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dirty="0">
                <a:solidFill>
                  <a:srgbClr val="000000"/>
                </a:solidFill>
                <a:latin typeface="Times New Roman" panose="02020603050405020304" pitchFamily="18" charset="0"/>
                <a:cs typeface="Times New Roman" panose="02020603050405020304" pitchFamily="18" charset="0"/>
              </a:rPr>
              <a:t>Macaristan Nerededir?</a:t>
            </a:r>
          </a:p>
        </p:txBody>
      </p:sp>
      <p:sp>
        <p:nvSpPr>
          <p:cNvPr id="87" name="TextShape 2"/>
          <p:cNvSpPr txBox="1"/>
          <p:nvPr/>
        </p:nvSpPr>
        <p:spPr>
          <a:xfrm>
            <a:off x="838080" y="1825560"/>
            <a:ext cx="10515240" cy="4350960"/>
          </a:xfrm>
          <a:prstGeom prst="rect">
            <a:avLst/>
          </a:prstGeom>
          <a:noFill/>
          <a:ln>
            <a:noFill/>
          </a:ln>
        </p:spPr>
        <p:txBody>
          <a:bodyPr>
            <a:normAutofit lnSpcReduction="10000"/>
          </a:bodyPr>
          <a:lstStyle/>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Macaristan ve Macarlar söz konusu olduğunda ortalama insanın kafasında bu ülkenin bir Doğu Avrupa veya Balkan ülkesi ve Macarların da Türklerle akraba bir kavim olduğu yanlış inancı mevcuttur. Üstelik buna bir de Hollywood filmlerindeki Karpat Dağları ve </a:t>
            </a:r>
            <a:r>
              <a:rPr lang="tr-TR" sz="2800" b="0" strike="noStrike" spc="-1" dirty="0" err="1">
                <a:solidFill>
                  <a:srgbClr val="000000"/>
                </a:solidFill>
                <a:latin typeface="Times New Roman" panose="02020603050405020304" pitchFamily="18" charset="0"/>
                <a:cs typeface="Times New Roman" panose="02020603050405020304" pitchFamily="18" charset="0"/>
              </a:rPr>
              <a:t>Transilvanya</a:t>
            </a:r>
            <a:r>
              <a:rPr lang="tr-TR" sz="2800" b="0" strike="noStrike" spc="-1" dirty="0">
                <a:solidFill>
                  <a:srgbClr val="000000"/>
                </a:solidFill>
                <a:latin typeface="Times New Roman" panose="02020603050405020304" pitchFamily="18" charset="0"/>
                <a:cs typeface="Times New Roman" panose="02020603050405020304" pitchFamily="18" charset="0"/>
              </a:rPr>
              <a:t> şablonları, ayrıca Çigan müziği ve Çingene obaları görüntüleri eklenince insanın kafasındaki Macaristan ve Macar imajı hayli egzotik bir hal alır.</a:t>
            </a: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Macarların Türklerle akraba olmadığı ve fakat aralarında geçmişi çok eski tarihlere giden bir birliktelik ve ilişkiler bütünü olduğu artık bilim tarafından iyi kanıtlanmış bir olgudur ve bu mesele hakkında sayısız yayın yapılmıştır.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dirty="0" smtClean="0">
                <a:solidFill>
                  <a:srgbClr val="000000"/>
                </a:solidFill>
                <a:latin typeface="Times New Roman" panose="02020603050405020304" pitchFamily="18" charset="0"/>
                <a:cs typeface="Times New Roman" panose="02020603050405020304" pitchFamily="18" charset="0"/>
              </a:rPr>
              <a:t>Macarların Hıristiyan Olması</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a:normAutofit lnSpcReduction="10000"/>
          </a:bodyPr>
          <a:lstStyle/>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Macar-Türk akrabalığı inancının kaynağı daha ziyade Macarların 9. yüzyılın sonunda bugünkü Macaristan’a yerleşmelerinden önceki tarihsel verilerdir ve Macar tarihinin bu evresi en nihayet Avrasya bozkırları tarihinin bir parçasıdır.</a:t>
            </a: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Macarların 11. yüzyılın hemen başında Kral Aziz </a:t>
            </a:r>
            <a:r>
              <a:rPr lang="tr-TR" sz="2800" b="0" strike="noStrike" spc="-1" dirty="0" err="1">
                <a:solidFill>
                  <a:srgbClr val="000000"/>
                </a:solidFill>
                <a:latin typeface="Times New Roman" panose="02020603050405020304" pitchFamily="18" charset="0"/>
                <a:cs typeface="Times New Roman" panose="02020603050405020304" pitchFamily="18" charset="0"/>
              </a:rPr>
              <a:t>István</a:t>
            </a:r>
            <a:r>
              <a:rPr lang="tr-TR" sz="2800" b="0" strike="noStrike" spc="-1" dirty="0">
                <a:solidFill>
                  <a:srgbClr val="000000"/>
                </a:solidFill>
                <a:latin typeface="Times New Roman" panose="02020603050405020304" pitchFamily="18" charset="0"/>
                <a:cs typeface="Times New Roman" panose="02020603050405020304" pitchFamily="18" charset="0"/>
              </a:rPr>
              <a:t> eliyle Hıristiyanlaşması ile birlikte artık Macar tarihi Avrupa tarihinin organik bir parçası haline gelmiştir.</a:t>
            </a: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Fakat bununla birlikte bu topraklara yönelik Peçenek, Kuman akınları ve yerleşimleri, hatta Moğol istilası örneklerinde görüldüğü üzere Macaristan’ın Avrasya bozkırları ile olan ilişkisi coğrafi konumu dolayısıyla devam edecektir.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dirty="0" smtClean="0">
                <a:solidFill>
                  <a:srgbClr val="000000"/>
                </a:solidFill>
                <a:latin typeface="Times New Roman" panose="02020603050405020304" pitchFamily="18" charset="0"/>
                <a:cs typeface="Times New Roman" panose="02020603050405020304" pitchFamily="18" charset="0"/>
              </a:rPr>
              <a:t>Batı Hıristiyanlığı</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a:lstStyle/>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Yaşadıkları coğrafya ve mensup oldukları din, insan topluluklarının kültürel-medeni  ve hatta gündelik ilişkilerini de belirleyici şekilde etkiler; dolayısıyla Macarların </a:t>
            </a:r>
            <a:r>
              <a:rPr lang="tr-TR" sz="2800" b="0" i="1" strike="noStrike" spc="-1" dirty="0">
                <a:solidFill>
                  <a:srgbClr val="000000"/>
                </a:solidFill>
                <a:latin typeface="Times New Roman" panose="02020603050405020304" pitchFamily="18" charset="0"/>
                <a:cs typeface="Times New Roman" panose="02020603050405020304" pitchFamily="18" charset="0"/>
              </a:rPr>
              <a:t>Roma Kilisesi</a:t>
            </a:r>
            <a:r>
              <a:rPr lang="tr-TR" sz="2800" b="0" strike="noStrike" spc="-1" dirty="0">
                <a:solidFill>
                  <a:srgbClr val="000000"/>
                </a:solidFill>
                <a:latin typeface="Times New Roman" panose="02020603050405020304" pitchFamily="18" charset="0"/>
                <a:cs typeface="Times New Roman" panose="02020603050405020304" pitchFamily="18" charset="0"/>
              </a:rPr>
              <a:t>’nin öğretisini benimsemesi, onların </a:t>
            </a:r>
            <a:r>
              <a:rPr lang="tr-TR" sz="2800" b="0" i="1" strike="noStrike" spc="-1" dirty="0">
                <a:solidFill>
                  <a:srgbClr val="000000"/>
                </a:solidFill>
                <a:latin typeface="Times New Roman" panose="02020603050405020304" pitchFamily="18" charset="0"/>
                <a:cs typeface="Times New Roman" panose="02020603050405020304" pitchFamily="18" charset="0"/>
              </a:rPr>
              <a:t>Batı Medeniyetinin</a:t>
            </a:r>
            <a:r>
              <a:rPr lang="tr-TR" sz="2800" b="0" strike="noStrike" spc="-1" dirty="0">
                <a:solidFill>
                  <a:srgbClr val="000000"/>
                </a:solidFill>
                <a:latin typeface="Times New Roman" panose="02020603050405020304" pitchFamily="18" charset="0"/>
                <a:cs typeface="Times New Roman" panose="02020603050405020304" pitchFamily="18" charset="0"/>
              </a:rPr>
              <a:t> bir parçası haline gelmesini sağlamış ve bu tarihten sonraki bütün toplumsal yapılanmayı bu yönde değiştirmiş ve dönüştürmüştür.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dirty="0" smtClean="0">
                <a:solidFill>
                  <a:srgbClr val="000000"/>
                </a:solidFill>
                <a:latin typeface="Times New Roman" panose="02020603050405020304" pitchFamily="18" charset="0"/>
                <a:cs typeface="Times New Roman" panose="02020603050405020304" pitchFamily="18" charset="0"/>
              </a:rPr>
              <a:t>Macar Nüfusu</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a:lstStyle/>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Öncelikle bu ülkeye ismini veren Macarların, adına Karpatlar Havzası denilen bu topraklarda nerelerde ve hangi sayıda yaşadıkları önemlidir; çünkü bu, Macaristan’ın günümüzdeki siyasi-stratejik durumunun en büyük belirleyicisidir.</a:t>
            </a: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1980 yılı verilerine göre dünya üzerinde toplam olarak 14.450.000 Macar yaşıyor. Macaristan’ı aynı zamanda tarihsel bir varlık olarak da düşünürsek, sadece Macaristan’daki ve ona komşu ülkelerdeki Macar nüfusu bizim için daha anlamlı olacaktır, zira bu bölgenin ötesindeki Macar varlığı olsa olsa diaspora kavramıyla açıklanabilir.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dirty="0" smtClean="0">
                <a:solidFill>
                  <a:srgbClr val="000000"/>
                </a:solidFill>
                <a:latin typeface="Times New Roman" panose="02020603050405020304" pitchFamily="18" charset="0"/>
                <a:cs typeface="Times New Roman" panose="02020603050405020304" pitchFamily="18" charset="0"/>
              </a:rPr>
              <a:t>Macar Nüfusu</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5" name="TextShape 2"/>
          <p:cNvSpPr txBox="1"/>
          <p:nvPr/>
        </p:nvSpPr>
        <p:spPr>
          <a:xfrm>
            <a:off x="838080" y="1825560"/>
            <a:ext cx="10515240" cy="4350960"/>
          </a:xfrm>
          <a:prstGeom prst="rect">
            <a:avLst/>
          </a:prstGeom>
          <a:noFill/>
          <a:ln>
            <a:noFill/>
          </a:ln>
        </p:spPr>
        <p:txBody>
          <a:bodyPr/>
          <a:lstStyle/>
          <a:p>
            <a:pPr>
              <a:lnSpc>
                <a:spcPct val="90000"/>
              </a:lnSpc>
              <a:spcBef>
                <a:spcPts val="1001"/>
              </a:spcBef>
            </a:pPr>
            <a:r>
              <a:rPr lang="tr-TR" sz="2800" b="0" strike="noStrike" spc="-1" dirty="0">
                <a:solidFill>
                  <a:srgbClr val="000000"/>
                </a:solidFill>
                <a:latin typeface="Times New Roman" panose="02020603050405020304" pitchFamily="18" charset="0"/>
                <a:cs typeface="Times New Roman" panose="02020603050405020304" pitchFamily="18" charset="0"/>
              </a:rPr>
              <a:t>Dolayısıyla, anılan yılın verilerine göre Macar nüfusun dağılımı şu şekildedir:</a:t>
            </a:r>
          </a:p>
          <a:p>
            <a:pPr>
              <a:lnSpc>
                <a:spcPct val="90000"/>
              </a:lnSpc>
              <a:spcBef>
                <a:spcPts val="1001"/>
              </a:spcBef>
            </a:pPr>
            <a:endParaRPr lang="tr-TR" sz="2800" b="0" strike="noStrike" spc="-1" dirty="0">
              <a:solidFill>
                <a:srgbClr val="000000"/>
              </a:solidFill>
              <a:latin typeface="Times New Roman" panose="02020603050405020304" pitchFamily="18" charset="0"/>
              <a:cs typeface="Times New Roman" panose="02020603050405020304" pitchFamily="18" charset="0"/>
            </a:endParaRP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Macaristan					10.000.000</a:t>
            </a: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Avusturya					</a:t>
            </a:r>
            <a:r>
              <a:rPr lang="tr-TR" sz="2800" b="0" strike="noStrike" spc="-1" dirty="0" smtClean="0">
                <a:solidFill>
                  <a:srgbClr val="000000"/>
                </a:solidFill>
                <a:latin typeface="Times New Roman" panose="02020603050405020304" pitchFamily="18" charset="0"/>
                <a:cs typeface="Times New Roman" panose="02020603050405020304" pitchFamily="18" charset="0"/>
              </a:rPr>
              <a:t>70.000</a:t>
            </a:r>
            <a:endParaRPr lang="tr-TR" sz="2800" b="0" strike="noStrike" spc="-1" dirty="0">
              <a:solidFill>
                <a:srgbClr val="000000"/>
              </a:solidFill>
              <a:latin typeface="Times New Roman" panose="02020603050405020304" pitchFamily="18" charset="0"/>
              <a:cs typeface="Times New Roman" panose="02020603050405020304" pitchFamily="18" charset="0"/>
            </a:endParaRP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Eski Çekoslovakya		</a:t>
            </a:r>
            <a:r>
              <a:rPr lang="tr-TR" sz="2800" spc="-1" dirty="0">
                <a:solidFill>
                  <a:srgbClr val="000000"/>
                </a:solidFill>
                <a:latin typeface="Times New Roman" panose="02020603050405020304" pitchFamily="18" charset="0"/>
                <a:cs typeface="Times New Roman" panose="02020603050405020304" pitchFamily="18" charset="0"/>
              </a:rPr>
              <a:t>	</a:t>
            </a:r>
            <a:r>
              <a:rPr lang="tr-TR" sz="2800" b="0" strike="noStrike" spc="-1" dirty="0" smtClean="0">
                <a:solidFill>
                  <a:srgbClr val="000000"/>
                </a:solidFill>
                <a:latin typeface="Times New Roman" panose="02020603050405020304" pitchFamily="18" charset="0"/>
                <a:cs typeface="Times New Roman" panose="02020603050405020304" pitchFamily="18" charset="0"/>
              </a:rPr>
              <a:t>750.000</a:t>
            </a:r>
            <a:endParaRPr lang="tr-TR" sz="2800" b="0" strike="noStrike" spc="-1" dirty="0">
              <a:solidFill>
                <a:srgbClr val="000000"/>
              </a:solidFill>
              <a:latin typeface="Times New Roman" panose="02020603050405020304" pitchFamily="18" charset="0"/>
              <a:cs typeface="Times New Roman" panose="02020603050405020304" pitchFamily="18" charset="0"/>
            </a:endParaRP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Eski Sovyetler				200.000</a:t>
            </a: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Romanya					</a:t>
            </a:r>
            <a:r>
              <a:rPr lang="tr-TR" sz="2800" b="0" strike="noStrike" spc="-1" dirty="0" smtClean="0">
                <a:solidFill>
                  <a:srgbClr val="000000"/>
                </a:solidFill>
                <a:latin typeface="Times New Roman" panose="02020603050405020304" pitchFamily="18" charset="0"/>
                <a:cs typeface="Times New Roman" panose="02020603050405020304" pitchFamily="18" charset="0"/>
              </a:rPr>
              <a:t>2.000.000</a:t>
            </a:r>
            <a:endParaRPr lang="tr-TR" sz="2800" b="0" strike="noStrike" spc="-1" dirty="0">
              <a:solidFill>
                <a:srgbClr val="000000"/>
              </a:solidFill>
              <a:latin typeface="Times New Roman" panose="02020603050405020304" pitchFamily="18" charset="0"/>
              <a:cs typeface="Times New Roman" panose="02020603050405020304" pitchFamily="18" charset="0"/>
            </a:endParaRPr>
          </a:p>
          <a:p>
            <a:pPr marL="228600" indent="-228240">
              <a:lnSpc>
                <a:spcPct val="90000"/>
              </a:lnSpc>
              <a:spcBef>
                <a:spcPts val="1001"/>
              </a:spcBef>
              <a:buClr>
                <a:srgbClr val="000000"/>
              </a:buClr>
              <a:buFont typeface="Arial"/>
              <a:buChar char="•"/>
            </a:pPr>
            <a:r>
              <a:rPr lang="tr-TR" sz="2800" b="0" strike="noStrike" spc="-1" dirty="0">
                <a:solidFill>
                  <a:srgbClr val="000000"/>
                </a:solidFill>
                <a:latin typeface="Times New Roman" panose="02020603050405020304" pitchFamily="18" charset="0"/>
                <a:cs typeface="Times New Roman" panose="02020603050405020304" pitchFamily="18" charset="0"/>
              </a:rPr>
              <a:t>Eski Yugoslavya			</a:t>
            </a:r>
            <a:r>
              <a:rPr lang="tr-TR" sz="2800" b="0" strike="noStrike" spc="-1" dirty="0" smtClean="0">
                <a:solidFill>
                  <a:srgbClr val="000000"/>
                </a:solidFill>
                <a:latin typeface="Times New Roman" panose="02020603050405020304" pitchFamily="18" charset="0"/>
                <a:cs typeface="Times New Roman" panose="02020603050405020304" pitchFamily="18" charset="0"/>
              </a:rPr>
              <a:t>	450.000</a:t>
            </a:r>
            <a:endParaRPr lang="tr-TR" sz="2800" b="0" strike="noStrike" spc="-1" dirty="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TotalTime>
  <Words>396</Words>
  <Application>Microsoft Office PowerPoint</Application>
  <PresentationFormat>Geniş ekran</PresentationFormat>
  <Paragraphs>27</Paragraphs>
  <Slides>7</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7</vt:i4>
      </vt:variant>
    </vt:vector>
  </HeadingPairs>
  <TitlesOfParts>
    <vt:vector size="16" baseType="lpstr">
      <vt:lpstr>Arial</vt:lpstr>
      <vt:lpstr>Calibri</vt:lpstr>
      <vt:lpstr>Calibri Light</vt:lpstr>
      <vt:lpstr>DejaVu Sans</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14</cp:revision>
  <dcterms:created xsi:type="dcterms:W3CDTF">2018-10-30T11:39:02Z</dcterms:created>
  <dcterms:modified xsi:type="dcterms:W3CDTF">2018-11-02T07:22:45Z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7</vt:i4>
  </property>
</Properties>
</file>