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9" r:id="rId10"/>
    <p:sldId id="270" r:id="rId11"/>
    <p:sldId id="271" r:id="rId12"/>
    <p:sldId id="261" r:id="rId13"/>
    <p:sldId id="262" r:id="rId14"/>
    <p:sldId id="281" r:id="rId15"/>
    <p:sldId id="263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9A051F-01DB-4AE2-B1FE-843782B8B0E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49E897F-99AC-46C7-8913-E578AD46D665}">
      <dgm:prSet/>
      <dgm:spPr/>
      <dgm:t>
        <a:bodyPr/>
        <a:lstStyle/>
        <a:p>
          <a:pPr rtl="0"/>
          <a:r>
            <a:rPr lang="tr-TR" dirty="0" smtClean="0"/>
            <a:t>Kaslar tarafından oluşturulan elektriksel aktivite elektrotlar ile alınır.</a:t>
          </a:r>
          <a:endParaRPr lang="tr-TR" dirty="0"/>
        </a:p>
      </dgm:t>
    </dgm:pt>
    <dgm:pt modelId="{DFE31EB6-6BEC-4D38-9CB4-8161055738E1}" type="parTrans" cxnId="{B06AEE81-C0C8-4371-8E7D-8DD55AE800C4}">
      <dgm:prSet/>
      <dgm:spPr/>
      <dgm:t>
        <a:bodyPr/>
        <a:lstStyle/>
        <a:p>
          <a:endParaRPr lang="tr-TR"/>
        </a:p>
      </dgm:t>
    </dgm:pt>
    <dgm:pt modelId="{33DE21C2-70F8-4271-B4CA-E286694B7FC7}" type="sibTrans" cxnId="{B06AEE81-C0C8-4371-8E7D-8DD55AE800C4}">
      <dgm:prSet/>
      <dgm:spPr/>
      <dgm:t>
        <a:bodyPr/>
        <a:lstStyle/>
        <a:p>
          <a:endParaRPr lang="tr-TR"/>
        </a:p>
      </dgm:t>
    </dgm:pt>
    <dgm:pt modelId="{8CA3BE1A-EB6D-4714-8D92-D0B4D8110E13}">
      <dgm:prSet/>
      <dgm:spPr/>
      <dgm:t>
        <a:bodyPr/>
        <a:lstStyle/>
        <a:p>
          <a:pPr rtl="0"/>
          <a:r>
            <a:rPr lang="tr-TR" smtClean="0"/>
            <a:t>Amplifiye ve rektifiye edilir.</a:t>
          </a:r>
          <a:endParaRPr lang="tr-TR"/>
        </a:p>
      </dgm:t>
    </dgm:pt>
    <dgm:pt modelId="{FDD81705-FF79-4284-B0C7-4025E502A9F1}" type="parTrans" cxnId="{06C918BB-1BE2-4816-821E-8B8C67BAC3B6}">
      <dgm:prSet/>
      <dgm:spPr/>
      <dgm:t>
        <a:bodyPr/>
        <a:lstStyle/>
        <a:p>
          <a:endParaRPr lang="tr-TR"/>
        </a:p>
      </dgm:t>
    </dgm:pt>
    <dgm:pt modelId="{95C38ED0-F389-40F3-8BB7-AA3FE69A786B}" type="sibTrans" cxnId="{06C918BB-1BE2-4816-821E-8B8C67BAC3B6}">
      <dgm:prSet/>
      <dgm:spPr/>
      <dgm:t>
        <a:bodyPr/>
        <a:lstStyle/>
        <a:p>
          <a:endParaRPr lang="tr-TR"/>
        </a:p>
      </dgm:t>
    </dgm:pt>
    <dgm:pt modelId="{0752A9F3-6D8B-4A06-9C19-F0DD7429C937}">
      <dgm:prSet/>
      <dgm:spPr/>
      <dgm:t>
        <a:bodyPr/>
        <a:lstStyle/>
        <a:p>
          <a:pPr rtl="0"/>
          <a:r>
            <a:rPr lang="tr-TR" smtClean="0"/>
            <a:t>Motora gönderilir.</a:t>
          </a:r>
          <a:endParaRPr lang="tr-TR"/>
        </a:p>
      </dgm:t>
    </dgm:pt>
    <dgm:pt modelId="{DC761FBF-6C4F-482E-8998-DE3A5D9558EC}" type="parTrans" cxnId="{1803043D-CD62-431D-A377-5E9B4C41D37F}">
      <dgm:prSet/>
      <dgm:spPr/>
      <dgm:t>
        <a:bodyPr/>
        <a:lstStyle/>
        <a:p>
          <a:endParaRPr lang="tr-TR"/>
        </a:p>
      </dgm:t>
    </dgm:pt>
    <dgm:pt modelId="{747C9C21-EB30-4C25-A473-89CB68942135}" type="sibTrans" cxnId="{1803043D-CD62-431D-A377-5E9B4C41D37F}">
      <dgm:prSet/>
      <dgm:spPr/>
      <dgm:t>
        <a:bodyPr/>
        <a:lstStyle/>
        <a:p>
          <a:endParaRPr lang="tr-TR"/>
        </a:p>
      </dgm:t>
    </dgm:pt>
    <dgm:pt modelId="{A0E873E3-E4EF-47D5-8599-10D7285C4C0D}" type="pres">
      <dgm:prSet presAssocID="{DD9A051F-01DB-4AE2-B1FE-843782B8B0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B2DA916-6A0A-48B5-958F-FE78CC890107}" type="pres">
      <dgm:prSet presAssocID="{849E897F-99AC-46C7-8913-E578AD46D66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1888B64-512A-446C-9C3E-9A2540546AFB}" type="pres">
      <dgm:prSet presAssocID="{33DE21C2-70F8-4271-B4CA-E286694B7FC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58C4EC99-01E6-4789-8072-578F92D531A6}" type="pres">
      <dgm:prSet presAssocID="{33DE21C2-70F8-4271-B4CA-E286694B7FC7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D4368FC3-BDC3-48D1-B55A-CCDCD8638BCE}" type="pres">
      <dgm:prSet presAssocID="{8CA3BE1A-EB6D-4714-8D92-D0B4D8110E1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3824F9-9231-4496-95F1-267FD7ED54AD}" type="pres">
      <dgm:prSet presAssocID="{95C38ED0-F389-40F3-8BB7-AA3FE69A786B}" presName="sibTrans" presStyleLbl="sibTrans2D1" presStyleIdx="1" presStyleCnt="2"/>
      <dgm:spPr/>
      <dgm:t>
        <a:bodyPr/>
        <a:lstStyle/>
        <a:p>
          <a:endParaRPr lang="tr-TR"/>
        </a:p>
      </dgm:t>
    </dgm:pt>
    <dgm:pt modelId="{14B0208A-75E3-490D-85B5-A70E9F4EC0BD}" type="pres">
      <dgm:prSet presAssocID="{95C38ED0-F389-40F3-8BB7-AA3FE69A786B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04C5BA46-5E23-4CC0-8169-E4D303732B8B}" type="pres">
      <dgm:prSet presAssocID="{0752A9F3-6D8B-4A06-9C19-F0DD7429C93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7C8E8DC-3FBD-4F30-A842-72DA75A59E99}" type="presOf" srcId="{0752A9F3-6D8B-4A06-9C19-F0DD7429C937}" destId="{04C5BA46-5E23-4CC0-8169-E4D303732B8B}" srcOrd="0" destOrd="0" presId="urn:microsoft.com/office/officeart/2005/8/layout/process1"/>
    <dgm:cxn modelId="{B06AEE81-C0C8-4371-8E7D-8DD55AE800C4}" srcId="{DD9A051F-01DB-4AE2-B1FE-843782B8B0ED}" destId="{849E897F-99AC-46C7-8913-E578AD46D665}" srcOrd="0" destOrd="0" parTransId="{DFE31EB6-6BEC-4D38-9CB4-8161055738E1}" sibTransId="{33DE21C2-70F8-4271-B4CA-E286694B7FC7}"/>
    <dgm:cxn modelId="{A343F1AA-4DB9-446B-A36E-F825A4AEDC1B}" type="presOf" srcId="{849E897F-99AC-46C7-8913-E578AD46D665}" destId="{8B2DA916-6A0A-48B5-958F-FE78CC890107}" srcOrd="0" destOrd="0" presId="urn:microsoft.com/office/officeart/2005/8/layout/process1"/>
    <dgm:cxn modelId="{1803043D-CD62-431D-A377-5E9B4C41D37F}" srcId="{DD9A051F-01DB-4AE2-B1FE-843782B8B0ED}" destId="{0752A9F3-6D8B-4A06-9C19-F0DD7429C937}" srcOrd="2" destOrd="0" parTransId="{DC761FBF-6C4F-482E-8998-DE3A5D9558EC}" sibTransId="{747C9C21-EB30-4C25-A473-89CB68942135}"/>
    <dgm:cxn modelId="{A14D0D7F-3D61-49D1-AB04-360B366E93E8}" type="presOf" srcId="{33DE21C2-70F8-4271-B4CA-E286694B7FC7}" destId="{58C4EC99-01E6-4789-8072-578F92D531A6}" srcOrd="1" destOrd="0" presId="urn:microsoft.com/office/officeart/2005/8/layout/process1"/>
    <dgm:cxn modelId="{5E0CFC3A-F557-4212-9637-19C1771FC713}" type="presOf" srcId="{95C38ED0-F389-40F3-8BB7-AA3FE69A786B}" destId="{E93824F9-9231-4496-95F1-267FD7ED54AD}" srcOrd="0" destOrd="0" presId="urn:microsoft.com/office/officeart/2005/8/layout/process1"/>
    <dgm:cxn modelId="{06C918BB-1BE2-4816-821E-8B8C67BAC3B6}" srcId="{DD9A051F-01DB-4AE2-B1FE-843782B8B0ED}" destId="{8CA3BE1A-EB6D-4714-8D92-D0B4D8110E13}" srcOrd="1" destOrd="0" parTransId="{FDD81705-FF79-4284-B0C7-4025E502A9F1}" sibTransId="{95C38ED0-F389-40F3-8BB7-AA3FE69A786B}"/>
    <dgm:cxn modelId="{2C79FAD2-55E3-42D6-92EF-AA60D60E5B90}" type="presOf" srcId="{95C38ED0-F389-40F3-8BB7-AA3FE69A786B}" destId="{14B0208A-75E3-490D-85B5-A70E9F4EC0BD}" srcOrd="1" destOrd="0" presId="urn:microsoft.com/office/officeart/2005/8/layout/process1"/>
    <dgm:cxn modelId="{BC3558C0-134E-4148-B735-86D99E3D15FA}" type="presOf" srcId="{DD9A051F-01DB-4AE2-B1FE-843782B8B0ED}" destId="{A0E873E3-E4EF-47D5-8599-10D7285C4C0D}" srcOrd="0" destOrd="0" presId="urn:microsoft.com/office/officeart/2005/8/layout/process1"/>
    <dgm:cxn modelId="{BE03D17B-BBC5-49D5-BC7E-B8DEEA9FEE09}" type="presOf" srcId="{33DE21C2-70F8-4271-B4CA-E286694B7FC7}" destId="{61888B64-512A-446C-9C3E-9A2540546AFB}" srcOrd="0" destOrd="0" presId="urn:microsoft.com/office/officeart/2005/8/layout/process1"/>
    <dgm:cxn modelId="{2FF9A371-A84A-443D-A232-42BF08778247}" type="presOf" srcId="{8CA3BE1A-EB6D-4714-8D92-D0B4D8110E13}" destId="{D4368FC3-BDC3-48D1-B55A-CCDCD8638BCE}" srcOrd="0" destOrd="0" presId="urn:microsoft.com/office/officeart/2005/8/layout/process1"/>
    <dgm:cxn modelId="{7A48B335-CAFF-4C6E-8DF9-16D0F82FAAC9}" type="presParOf" srcId="{A0E873E3-E4EF-47D5-8599-10D7285C4C0D}" destId="{8B2DA916-6A0A-48B5-958F-FE78CC890107}" srcOrd="0" destOrd="0" presId="urn:microsoft.com/office/officeart/2005/8/layout/process1"/>
    <dgm:cxn modelId="{4EAA5519-6093-4594-962B-447EFBC6D255}" type="presParOf" srcId="{A0E873E3-E4EF-47D5-8599-10D7285C4C0D}" destId="{61888B64-512A-446C-9C3E-9A2540546AFB}" srcOrd="1" destOrd="0" presId="urn:microsoft.com/office/officeart/2005/8/layout/process1"/>
    <dgm:cxn modelId="{6AC6D09C-A264-43A9-92E0-DBE18BEAE1EC}" type="presParOf" srcId="{61888B64-512A-446C-9C3E-9A2540546AFB}" destId="{58C4EC99-01E6-4789-8072-578F92D531A6}" srcOrd="0" destOrd="0" presId="urn:microsoft.com/office/officeart/2005/8/layout/process1"/>
    <dgm:cxn modelId="{56D05D55-E7A6-49E5-BAC6-7174FF7F0067}" type="presParOf" srcId="{A0E873E3-E4EF-47D5-8599-10D7285C4C0D}" destId="{D4368FC3-BDC3-48D1-B55A-CCDCD8638BCE}" srcOrd="2" destOrd="0" presId="urn:microsoft.com/office/officeart/2005/8/layout/process1"/>
    <dgm:cxn modelId="{4AF98952-AB33-4E10-A568-856757726795}" type="presParOf" srcId="{A0E873E3-E4EF-47D5-8599-10D7285C4C0D}" destId="{E93824F9-9231-4496-95F1-267FD7ED54AD}" srcOrd="3" destOrd="0" presId="urn:microsoft.com/office/officeart/2005/8/layout/process1"/>
    <dgm:cxn modelId="{3A09AA8F-E462-432B-89DD-D633E1BC3744}" type="presParOf" srcId="{E93824F9-9231-4496-95F1-267FD7ED54AD}" destId="{14B0208A-75E3-490D-85B5-A70E9F4EC0BD}" srcOrd="0" destOrd="0" presId="urn:microsoft.com/office/officeart/2005/8/layout/process1"/>
    <dgm:cxn modelId="{8904AE45-98B7-4509-8886-9AE31115033B}" type="presParOf" srcId="{A0E873E3-E4EF-47D5-8599-10D7285C4C0D}" destId="{04C5BA46-5E23-4CC0-8169-E4D303732B8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DA916-6A0A-48B5-958F-FE78CC890107}">
      <dsp:nvSpPr>
        <dsp:cNvPr id="0" name=""/>
        <dsp:cNvSpPr/>
      </dsp:nvSpPr>
      <dsp:spPr>
        <a:xfrm>
          <a:off x="8543" y="1245654"/>
          <a:ext cx="2553417" cy="1532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Kaslar tarafından oluşturulan elektriksel aktivite elektrotlar ile alınır.</a:t>
          </a:r>
          <a:endParaRPr lang="tr-TR" sz="2300" kern="1200" dirty="0"/>
        </a:p>
      </dsp:txBody>
      <dsp:txXfrm>
        <a:off x="53415" y="1290526"/>
        <a:ext cx="2463673" cy="1442306"/>
      </dsp:txXfrm>
    </dsp:sp>
    <dsp:sp modelId="{61888B64-512A-446C-9C3E-9A2540546AFB}">
      <dsp:nvSpPr>
        <dsp:cNvPr id="0" name=""/>
        <dsp:cNvSpPr/>
      </dsp:nvSpPr>
      <dsp:spPr>
        <a:xfrm>
          <a:off x="2817302" y="1695056"/>
          <a:ext cx="541324" cy="6332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>
        <a:off x="2817302" y="1821705"/>
        <a:ext cx="378927" cy="379949"/>
      </dsp:txXfrm>
    </dsp:sp>
    <dsp:sp modelId="{D4368FC3-BDC3-48D1-B55A-CCDCD8638BCE}">
      <dsp:nvSpPr>
        <dsp:cNvPr id="0" name=""/>
        <dsp:cNvSpPr/>
      </dsp:nvSpPr>
      <dsp:spPr>
        <a:xfrm>
          <a:off x="3583327" y="1245654"/>
          <a:ext cx="2553417" cy="1532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Amplifiye ve rektifiye edilir.</a:t>
          </a:r>
          <a:endParaRPr lang="tr-TR" sz="2300" kern="1200"/>
        </a:p>
      </dsp:txBody>
      <dsp:txXfrm>
        <a:off x="3628199" y="1290526"/>
        <a:ext cx="2463673" cy="1442306"/>
      </dsp:txXfrm>
    </dsp:sp>
    <dsp:sp modelId="{E93824F9-9231-4496-95F1-267FD7ED54AD}">
      <dsp:nvSpPr>
        <dsp:cNvPr id="0" name=""/>
        <dsp:cNvSpPr/>
      </dsp:nvSpPr>
      <dsp:spPr>
        <a:xfrm>
          <a:off x="6392087" y="1695056"/>
          <a:ext cx="541324" cy="6332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>
        <a:off x="6392087" y="1821705"/>
        <a:ext cx="378927" cy="379949"/>
      </dsp:txXfrm>
    </dsp:sp>
    <dsp:sp modelId="{04C5BA46-5E23-4CC0-8169-E4D303732B8B}">
      <dsp:nvSpPr>
        <dsp:cNvPr id="0" name=""/>
        <dsp:cNvSpPr/>
      </dsp:nvSpPr>
      <dsp:spPr>
        <a:xfrm>
          <a:off x="7158112" y="1245654"/>
          <a:ext cx="2553417" cy="1532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Motora gönderilir.</a:t>
          </a:r>
          <a:endParaRPr lang="tr-TR" sz="2300" kern="1200"/>
        </a:p>
      </dsp:txBody>
      <dsp:txXfrm>
        <a:off x="7202984" y="1290526"/>
        <a:ext cx="2463673" cy="14423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57FC3-3E4F-483C-932E-CC0A4AFC8763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4DF05-C802-4176-A06A-ED6F209384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215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4DF05-C802-4176-A06A-ED6F209384FA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520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CA4404F-F69C-4F32-9037-2869569D8252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556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FFB42-F1DE-49B5-A2E1-9838E65CC351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31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E8330-B1F3-484E-8A69-F54F28F01D85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06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FE28-5D41-4ED9-BAD7-53DE459A3AA2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30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D548-FB76-4F6F-BE12-CE0253EA4DFB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28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037DE-96DD-4E45-94DB-58516BF88042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70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D936-6C1A-4652-9379-07ED39211286}" type="datetime1">
              <a:rPr lang="tr-TR" smtClean="0"/>
              <a:t>22.06.2018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6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30829-9CBB-4425-8129-B639F35CBD0F}" type="datetime1">
              <a:rPr lang="tr-TR" smtClean="0"/>
              <a:t>22.06.2018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18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2C23-6EA4-4960-845F-79C4713DB250}" type="datetime1">
              <a:rPr lang="tr-TR" smtClean="0"/>
              <a:t>22.06.2018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57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32B8-2F7B-4DA6-A93C-54CFB630CCCD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48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CE0C-9E5F-4069-A94F-79D6F23CF49F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69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C9FA388-6BF9-458F-B2AC-DFA53C1BAAB9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039B966-C5BA-45F1-B3A5-2BFF13BF7809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57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-871537" y="4569825"/>
            <a:ext cx="7772400" cy="1463040"/>
          </a:xfrm>
        </p:spPr>
        <p:txBody>
          <a:bodyPr>
            <a:normAutofit/>
          </a:bodyPr>
          <a:lstStyle/>
          <a:p>
            <a:r>
              <a:rPr lang="tr-TR" sz="6000" dirty="0" smtClean="0"/>
              <a:t>MYOELEKTRİK PROTEZLER</a:t>
            </a:r>
            <a:endParaRPr lang="tr-TR" sz="6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61195" y="5204984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tr-TR" sz="4000" dirty="0" err="1" smtClean="0"/>
              <a:t>Fzt</a:t>
            </a:r>
            <a:r>
              <a:rPr lang="tr-TR" sz="4000" dirty="0" smtClean="0"/>
              <a:t>. Seher EROL ÇELİK</a:t>
            </a:r>
            <a:endParaRPr lang="tr-TR" sz="4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73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Dezavantajları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Sudan etkilenir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Ağır işlerde alet kullanımı zordur (çekiç)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Sık sık pil şarjı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Ağırdır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Ekonomik değildir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Tamiri zordur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Çocuklarda büyümeye uyum sorunu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Omuz fonksiyonu için yetersiz ve kompleks </a:t>
            </a:r>
            <a:r>
              <a:rPr lang="tr-TR" dirty="0" err="1" smtClean="0"/>
              <a:t>komponent</a:t>
            </a:r>
            <a:r>
              <a:rPr lang="tr-TR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Proprioseptif</a:t>
            </a:r>
            <a:r>
              <a:rPr lang="tr-TR" dirty="0" smtClean="0"/>
              <a:t> duyu ve duysal geribildirim yetersizdir.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Parsiyel</a:t>
            </a:r>
            <a:r>
              <a:rPr lang="tr-TR" dirty="0" smtClean="0"/>
              <a:t> el ve </a:t>
            </a:r>
            <a:r>
              <a:rPr lang="tr-TR" dirty="0" err="1" smtClean="0"/>
              <a:t>dez</a:t>
            </a:r>
            <a:r>
              <a:rPr lang="tr-TR" dirty="0" smtClean="0"/>
              <a:t> </a:t>
            </a:r>
            <a:r>
              <a:rPr lang="tr-TR" dirty="0" err="1" smtClean="0"/>
              <a:t>amputasyonlarında</a:t>
            </a:r>
            <a:r>
              <a:rPr lang="tr-TR" dirty="0" smtClean="0"/>
              <a:t> uzun </a:t>
            </a:r>
            <a:r>
              <a:rPr lang="tr-TR" dirty="0" err="1" smtClean="0"/>
              <a:t>ekstremite</a:t>
            </a:r>
            <a:r>
              <a:rPr lang="tr-TR" dirty="0" smtClean="0"/>
              <a:t> görünümü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25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42951" y="2974975"/>
            <a:ext cx="9610697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En başarılı olarak kullanılan seviye </a:t>
            </a:r>
            <a:r>
              <a:rPr lang="tr-TR" sz="2800" dirty="0" err="1" smtClean="0"/>
              <a:t>transradial</a:t>
            </a:r>
            <a:r>
              <a:rPr lang="tr-TR" sz="2800" dirty="0" smtClean="0"/>
              <a:t> </a:t>
            </a:r>
            <a:r>
              <a:rPr lang="tr-TR" sz="2800" dirty="0" err="1" smtClean="0"/>
              <a:t>amputasyonlardır</a:t>
            </a:r>
            <a:r>
              <a:rPr lang="tr-TR" sz="2800" dirty="0" smtClean="0"/>
              <a:t>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2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85216"/>
            <a:ext cx="10244137" cy="12915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200" b="1" dirty="0"/>
              <a:t>Alt </a:t>
            </a:r>
            <a:r>
              <a:rPr lang="tr-TR" altLang="tr-TR" sz="3200" b="1" dirty="0" err="1"/>
              <a:t>ekstremitede</a:t>
            </a:r>
            <a:r>
              <a:rPr lang="tr-TR" altLang="tr-TR" sz="3200" b="1" dirty="0"/>
              <a:t> görülen yürüyüş bozuklukları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871538"/>
            <a:ext cx="10387013" cy="5437822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r>
              <a:rPr lang="tr-TR" altLang="tr-TR" b="1" u="sng" dirty="0" smtClean="0"/>
              <a:t>Diz Altı</a:t>
            </a:r>
          </a:p>
          <a:p>
            <a:pPr marL="0" indent="0">
              <a:buNone/>
            </a:pPr>
            <a:r>
              <a:rPr lang="tr-TR" altLang="tr-TR" u="sng" dirty="0" smtClean="0"/>
              <a:t>A) T</a:t>
            </a:r>
            <a:r>
              <a:rPr lang="en-US" altLang="tr-TR" u="sng" dirty="0" err="1" smtClean="0"/>
              <a:t>opuk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Vuruşu</a:t>
            </a:r>
            <a:r>
              <a:rPr lang="en-US" altLang="tr-TR" u="sng" dirty="0" smtClean="0"/>
              <a:t> Ile </a:t>
            </a:r>
            <a:r>
              <a:rPr lang="en-US" altLang="tr-TR" u="sng" dirty="0" err="1" smtClean="0"/>
              <a:t>Orta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Duruş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Fazı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Arasında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Görülenler</a:t>
            </a:r>
            <a:endParaRPr lang="tr-TR" altLang="tr-TR" u="sng" dirty="0" smtClean="0"/>
          </a:p>
          <a:p>
            <a:pPr marL="0" indent="0">
              <a:buNone/>
            </a:pPr>
            <a:r>
              <a:rPr lang="tr-TR" altLang="tr-TR" u="sng" dirty="0" smtClean="0"/>
              <a:t>1- </a:t>
            </a:r>
            <a:r>
              <a:rPr lang="en-US" altLang="tr-TR" u="sng" dirty="0" err="1" smtClean="0"/>
              <a:t>Aşırı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diz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fleksiyonu</a:t>
            </a:r>
            <a:r>
              <a:rPr lang="en-US" altLang="tr-TR" u="sng" dirty="0" smtClean="0"/>
              <a:t>:</a:t>
            </a:r>
            <a:endParaRPr lang="tr-TR" altLang="tr-TR" u="sng" dirty="0" smtClean="0"/>
          </a:p>
          <a:p>
            <a:pPr marL="0" indent="0">
              <a:buNone/>
            </a:pPr>
            <a:r>
              <a:rPr lang="tr-TR" altLang="tr-TR" u="sng" dirty="0" smtClean="0"/>
              <a:t>2- </a:t>
            </a:r>
            <a:r>
              <a:rPr lang="en-US" altLang="tr-TR" u="sng" dirty="0" err="1" smtClean="0"/>
              <a:t>Yetersiz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diz</a:t>
            </a:r>
            <a:r>
              <a:rPr lang="en-US" altLang="tr-TR" u="sng" dirty="0" smtClean="0"/>
              <a:t> </a:t>
            </a:r>
            <a:r>
              <a:rPr lang="en-US" altLang="tr-TR" u="sng" dirty="0" err="1" smtClean="0"/>
              <a:t>fleksiyonu</a:t>
            </a:r>
            <a:r>
              <a:rPr lang="en-US" altLang="tr-TR" u="sng" dirty="0" smtClean="0"/>
              <a:t>:</a:t>
            </a:r>
            <a:endParaRPr lang="tr-TR" altLang="tr-TR" u="sng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162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9385" y="1486043"/>
            <a:ext cx="9782175" cy="5826126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r>
              <a:rPr lang="tr-TR" altLang="tr-TR" sz="2800" u="sng" dirty="0" smtClean="0"/>
              <a:t>B)</a:t>
            </a:r>
            <a:r>
              <a:rPr lang="en-US" altLang="tr-TR" sz="2800" u="sng" dirty="0" smtClean="0"/>
              <a:t> </a:t>
            </a:r>
            <a:r>
              <a:rPr lang="en-US" altLang="tr-TR" sz="2800" u="sng" dirty="0" err="1" smtClean="0"/>
              <a:t>Orta</a:t>
            </a:r>
            <a:r>
              <a:rPr lang="en-US" altLang="tr-TR" sz="2800" u="sng" dirty="0" smtClean="0"/>
              <a:t> </a:t>
            </a:r>
            <a:r>
              <a:rPr lang="en-US" altLang="tr-TR" sz="2800" u="sng" dirty="0" err="1" smtClean="0"/>
              <a:t>Duruş</a:t>
            </a:r>
            <a:r>
              <a:rPr lang="en-US" altLang="tr-TR" sz="2800" u="sng" dirty="0" smtClean="0"/>
              <a:t> </a:t>
            </a:r>
            <a:r>
              <a:rPr lang="en-US" altLang="tr-TR" sz="2800" u="sng" dirty="0" err="1" smtClean="0"/>
              <a:t>Fazında</a:t>
            </a:r>
            <a:r>
              <a:rPr lang="en-US" altLang="tr-TR" sz="2800" u="sng" dirty="0" smtClean="0"/>
              <a:t> </a:t>
            </a:r>
            <a:r>
              <a:rPr lang="en-US" altLang="tr-TR" sz="2800" u="sng" dirty="0" err="1" smtClean="0"/>
              <a:t>Görülenler</a:t>
            </a:r>
            <a:endParaRPr lang="tr-TR" altLang="tr-TR" sz="2800" u="sng" dirty="0" smtClean="0"/>
          </a:p>
          <a:p>
            <a:pPr marL="0" indent="0">
              <a:buNone/>
            </a:pPr>
            <a:r>
              <a:rPr lang="tr-TR" altLang="tr-TR" sz="2800" b="1" dirty="0" smtClean="0"/>
              <a:t>1)</a:t>
            </a:r>
            <a:r>
              <a:rPr lang="en-US" altLang="tr-TR" sz="2800" b="1" dirty="0" err="1" smtClean="0"/>
              <a:t>Aşırı</a:t>
            </a:r>
            <a:r>
              <a:rPr lang="en-US" altLang="tr-TR" sz="2800" b="1" dirty="0" smtClean="0"/>
              <a:t> </a:t>
            </a:r>
            <a:r>
              <a:rPr lang="en-US" altLang="tr-TR" sz="2800" b="1" dirty="0" err="1" smtClean="0"/>
              <a:t>laterale</a:t>
            </a:r>
            <a:r>
              <a:rPr lang="en-US" altLang="tr-TR" sz="2800" b="1" dirty="0" smtClean="0"/>
              <a:t> </a:t>
            </a:r>
            <a:r>
              <a:rPr lang="en-US" altLang="tr-TR" sz="2800" b="1" dirty="0" err="1" smtClean="0"/>
              <a:t>itme</a:t>
            </a:r>
            <a:r>
              <a:rPr lang="en-US" altLang="tr-TR" sz="2800" b="1" dirty="0" smtClean="0"/>
              <a:t>:</a:t>
            </a:r>
            <a:r>
              <a:rPr lang="tr-TR" altLang="tr-TR" sz="2800" dirty="0" smtClean="0"/>
              <a:t> </a:t>
            </a:r>
          </a:p>
          <a:p>
            <a:pPr marL="0" indent="0">
              <a:buNone/>
            </a:pPr>
            <a:r>
              <a:rPr lang="tr-TR" altLang="tr-TR" sz="2800" b="1" dirty="0" smtClean="0"/>
              <a:t>2)</a:t>
            </a:r>
            <a:r>
              <a:rPr lang="en-US" altLang="tr-TR" sz="2800" b="1" dirty="0" err="1" smtClean="0"/>
              <a:t>Aşırı</a:t>
            </a:r>
            <a:r>
              <a:rPr lang="en-US" altLang="tr-TR" sz="2800" b="1" dirty="0" smtClean="0"/>
              <a:t> </a:t>
            </a:r>
            <a:r>
              <a:rPr lang="en-US" altLang="tr-TR" sz="2800" b="1" dirty="0" err="1" smtClean="0"/>
              <a:t>mediale</a:t>
            </a:r>
            <a:r>
              <a:rPr lang="en-US" altLang="tr-TR" sz="2800" b="1" dirty="0" smtClean="0"/>
              <a:t> </a:t>
            </a:r>
            <a:r>
              <a:rPr lang="en-US" altLang="tr-TR" sz="2800" b="1" dirty="0" err="1" smtClean="0"/>
              <a:t>itme</a:t>
            </a:r>
            <a:r>
              <a:rPr lang="en-US" altLang="tr-TR" sz="2800" b="1" dirty="0" smtClean="0"/>
              <a:t>:</a:t>
            </a:r>
            <a:endParaRPr lang="tr-TR" altLang="tr-TR" sz="2800" b="1" dirty="0" smtClean="0"/>
          </a:p>
          <a:p>
            <a:pPr marL="609600" indent="-609600">
              <a:buNone/>
            </a:pPr>
            <a:endParaRPr lang="tr-TR" altLang="tr-TR" sz="2800" dirty="0" smtClean="0"/>
          </a:p>
          <a:p>
            <a:pPr marL="609600" indent="-609600"/>
            <a:endParaRPr lang="tr-TR" altLang="tr-TR" sz="2800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62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8416" y="700088"/>
            <a:ext cx="9720073" cy="4880610"/>
          </a:xfrm>
        </p:spPr>
        <p:txBody>
          <a:bodyPr/>
          <a:lstStyle/>
          <a:p>
            <a:pPr marL="609600" indent="-609600">
              <a:buNone/>
            </a:pPr>
            <a:r>
              <a:rPr lang="tr-TR" altLang="tr-TR" u="sng" dirty="0">
                <a:sym typeface="Symbol" panose="05050102010706020507" pitchFamily="18" charset="2"/>
              </a:rPr>
              <a:t>C</a:t>
            </a:r>
            <a:r>
              <a:rPr lang="en-US" altLang="tr-TR" u="sng" dirty="0">
                <a:sym typeface="Symbol" panose="05050102010706020507" pitchFamily="18" charset="2"/>
              </a:rPr>
              <a:t>) </a:t>
            </a:r>
            <a:r>
              <a:rPr lang="en-US" altLang="tr-TR" u="sng" dirty="0" err="1">
                <a:sym typeface="Symbol" panose="05050102010706020507" pitchFamily="18" charset="2"/>
              </a:rPr>
              <a:t>Orta</a:t>
            </a:r>
            <a:r>
              <a:rPr lang="en-US" altLang="tr-TR" u="sng" dirty="0">
                <a:sym typeface="Symbol" panose="05050102010706020507" pitchFamily="18" charset="2"/>
              </a:rPr>
              <a:t> </a:t>
            </a:r>
            <a:r>
              <a:rPr lang="en-US" altLang="tr-TR" u="sng" dirty="0" err="1">
                <a:sym typeface="Symbol" panose="05050102010706020507" pitchFamily="18" charset="2"/>
              </a:rPr>
              <a:t>Duruş</a:t>
            </a:r>
            <a:r>
              <a:rPr lang="en-US" altLang="tr-TR" u="sng" dirty="0">
                <a:sym typeface="Symbol" panose="05050102010706020507" pitchFamily="18" charset="2"/>
              </a:rPr>
              <a:t> </a:t>
            </a:r>
            <a:r>
              <a:rPr lang="tr-TR" altLang="tr-TR" u="sng" dirty="0">
                <a:sym typeface="Symbol" panose="05050102010706020507" pitchFamily="18" charset="2"/>
              </a:rPr>
              <a:t>v</a:t>
            </a:r>
            <a:r>
              <a:rPr lang="en-US" altLang="tr-TR" u="sng" dirty="0">
                <a:sym typeface="Symbol" panose="05050102010706020507" pitchFamily="18" charset="2"/>
              </a:rPr>
              <a:t>e </a:t>
            </a:r>
            <a:r>
              <a:rPr lang="en-US" altLang="tr-TR" u="sng" dirty="0" err="1">
                <a:sym typeface="Symbol" panose="05050102010706020507" pitchFamily="18" charset="2"/>
              </a:rPr>
              <a:t>Itme</a:t>
            </a:r>
            <a:r>
              <a:rPr lang="en-US" altLang="tr-TR" u="sng" dirty="0">
                <a:sym typeface="Symbol" panose="05050102010706020507" pitchFamily="18" charset="2"/>
              </a:rPr>
              <a:t> </a:t>
            </a:r>
            <a:r>
              <a:rPr lang="en-US" altLang="tr-TR" u="sng" dirty="0" err="1">
                <a:sym typeface="Symbol" panose="05050102010706020507" pitchFamily="18" charset="2"/>
              </a:rPr>
              <a:t>Fazı</a:t>
            </a:r>
            <a:r>
              <a:rPr lang="en-US" altLang="tr-TR" u="sng" dirty="0">
                <a:sym typeface="Symbol" panose="05050102010706020507" pitchFamily="18" charset="2"/>
              </a:rPr>
              <a:t> </a:t>
            </a:r>
            <a:r>
              <a:rPr lang="en-US" altLang="tr-TR" u="sng" dirty="0" err="1">
                <a:sym typeface="Symbol" panose="05050102010706020507" pitchFamily="18" charset="2"/>
              </a:rPr>
              <a:t>Arasında</a:t>
            </a:r>
            <a:r>
              <a:rPr lang="en-US" altLang="tr-TR" u="sng" dirty="0">
                <a:sym typeface="Symbol" panose="05050102010706020507" pitchFamily="18" charset="2"/>
              </a:rPr>
              <a:t> </a:t>
            </a:r>
            <a:r>
              <a:rPr lang="en-US" altLang="tr-TR" u="sng" dirty="0" err="1">
                <a:sym typeface="Symbol" panose="05050102010706020507" pitchFamily="18" charset="2"/>
              </a:rPr>
              <a:t>Görülenler</a:t>
            </a:r>
            <a:endParaRPr lang="tr-TR" altLang="tr-TR" u="sng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tr-TR" altLang="tr-TR" b="1" dirty="0">
                <a:sym typeface="Symbol" panose="05050102010706020507" pitchFamily="18" charset="2"/>
              </a:rPr>
              <a:t>1)</a:t>
            </a:r>
            <a:r>
              <a:rPr lang="en-US" altLang="tr-TR" b="1" dirty="0" err="1">
                <a:sym typeface="Symbol" panose="05050102010706020507" pitchFamily="18" charset="2"/>
              </a:rPr>
              <a:t>Erken</a:t>
            </a:r>
            <a:r>
              <a:rPr lang="en-US" altLang="tr-TR" b="1" dirty="0">
                <a:sym typeface="Symbol" panose="05050102010706020507" pitchFamily="18" charset="2"/>
              </a:rPr>
              <a:t> </a:t>
            </a:r>
            <a:r>
              <a:rPr lang="en-US" altLang="tr-TR" b="1" dirty="0" err="1">
                <a:sym typeface="Symbol" panose="05050102010706020507" pitchFamily="18" charset="2"/>
              </a:rPr>
              <a:t>diz</a:t>
            </a:r>
            <a:r>
              <a:rPr lang="tr-TR" altLang="tr-TR" b="1" dirty="0">
                <a:sym typeface="Symbol" panose="05050102010706020507" pitchFamily="18" charset="2"/>
              </a:rPr>
              <a:t> </a:t>
            </a:r>
            <a:r>
              <a:rPr lang="en-US" altLang="tr-TR" b="1" dirty="0" err="1">
                <a:sym typeface="Symbol" panose="05050102010706020507" pitchFamily="18" charset="2"/>
              </a:rPr>
              <a:t>fleksiyonu</a:t>
            </a:r>
            <a:r>
              <a:rPr lang="en-US" altLang="tr-TR" b="1" dirty="0">
                <a:sym typeface="Symbol" panose="05050102010706020507" pitchFamily="18" charset="2"/>
              </a:rPr>
              <a:t>:</a:t>
            </a:r>
            <a:r>
              <a:rPr lang="tr-TR" altLang="tr-TR" dirty="0">
                <a:sym typeface="Symbol" panose="05050102010706020507" pitchFamily="18" charset="2"/>
              </a:rPr>
              <a:t> </a:t>
            </a:r>
            <a:endParaRPr lang="tr-TR" altLang="tr-TR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tr-TR" altLang="tr-TR" b="1" dirty="0" smtClean="0">
                <a:sym typeface="Symbol" panose="05050102010706020507" pitchFamily="18" charset="2"/>
              </a:rPr>
              <a:t>2)</a:t>
            </a:r>
            <a:r>
              <a:rPr lang="en-US" altLang="tr-TR" b="1" dirty="0" err="1">
                <a:sym typeface="Symbol" panose="05050102010706020507" pitchFamily="18" charset="2"/>
              </a:rPr>
              <a:t>Gecikmiş</a:t>
            </a:r>
            <a:r>
              <a:rPr lang="en-US" altLang="tr-TR" b="1" dirty="0">
                <a:sym typeface="Symbol" panose="05050102010706020507" pitchFamily="18" charset="2"/>
              </a:rPr>
              <a:t> </a:t>
            </a:r>
            <a:r>
              <a:rPr lang="en-US" altLang="tr-TR" b="1" dirty="0" err="1">
                <a:sym typeface="Symbol" panose="05050102010706020507" pitchFamily="18" charset="2"/>
              </a:rPr>
              <a:t>diz</a:t>
            </a:r>
            <a:r>
              <a:rPr lang="en-US" altLang="tr-TR" b="1" dirty="0">
                <a:sym typeface="Symbol" panose="05050102010706020507" pitchFamily="18" charset="2"/>
              </a:rPr>
              <a:t> </a:t>
            </a:r>
            <a:r>
              <a:rPr lang="en-US" altLang="tr-TR" b="1" dirty="0" err="1">
                <a:sym typeface="Symbol" panose="05050102010706020507" pitchFamily="18" charset="2"/>
              </a:rPr>
              <a:t>fleksiyonu</a:t>
            </a:r>
            <a:r>
              <a:rPr lang="tr-TR" altLang="tr-TR" dirty="0">
                <a:sym typeface="Symbol" panose="05050102010706020507" pitchFamily="18" charset="2"/>
              </a:rPr>
              <a:t> </a:t>
            </a:r>
            <a:endParaRPr lang="tr-TR" altLang="tr-TR" dirty="0" smtClean="0">
              <a:sym typeface="Symbol" panose="05050102010706020507" pitchFamily="18" charset="2"/>
            </a:endParaRPr>
          </a:p>
          <a:p>
            <a:pPr marL="442913" indent="-90488">
              <a:buFont typeface="Arial" panose="020B0604020202020204" pitchFamily="34" charset="0"/>
              <a:buChar char="•"/>
            </a:pPr>
            <a:endParaRPr lang="tr-TR" altLang="tr-TR" dirty="0">
              <a:sym typeface="Symbol" panose="05050102010706020507" pitchFamily="18" charset="2"/>
            </a:endParaRPr>
          </a:p>
          <a:p>
            <a:pPr marL="442913" indent="-90488">
              <a:buFont typeface="Arial" panose="020B0604020202020204" pitchFamily="34" charset="0"/>
              <a:buChar char="•"/>
            </a:pPr>
            <a:endParaRPr lang="en-US" altLang="tr-TR" dirty="0" smtClean="0">
              <a:sym typeface="Symbol" panose="05050102010706020507" pitchFamily="18" charset="2"/>
            </a:endParaRPr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55" y="787510"/>
            <a:ext cx="9720073" cy="4023360"/>
          </a:xfrm>
        </p:spPr>
        <p:txBody>
          <a:bodyPr>
            <a:noAutofit/>
          </a:bodyPr>
          <a:lstStyle/>
          <a:p>
            <a:pPr marL="609600" indent="-609600">
              <a:buNone/>
            </a:pPr>
            <a:r>
              <a:rPr lang="tr-TR" altLang="tr-TR" sz="2400" b="1" dirty="0" smtClean="0"/>
              <a:t>Diz üstü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tr-TR" sz="2000" dirty="0" err="1" smtClean="0"/>
              <a:t>Gövde</a:t>
            </a:r>
            <a:r>
              <a:rPr lang="en-US" altLang="tr-TR" sz="2000" dirty="0" smtClean="0"/>
              <a:t> lateral </a:t>
            </a:r>
            <a:r>
              <a:rPr lang="en-US" altLang="tr-TR" sz="2000" dirty="0" err="1" smtClean="0"/>
              <a:t>fleksiyonu</a:t>
            </a:r>
            <a:endParaRPr lang="tr-TR" altLang="tr-TR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tr-TR" sz="2000" dirty="0" err="1" smtClean="0"/>
              <a:t>Abduksiyon</a:t>
            </a:r>
            <a:r>
              <a:rPr lang="en-US" altLang="tr-TR" sz="2000" dirty="0" smtClean="0"/>
              <a:t> </a:t>
            </a:r>
            <a:r>
              <a:rPr lang="en-US" altLang="tr-TR" sz="2000" dirty="0" err="1" smtClean="0"/>
              <a:t>yürüyüşü</a:t>
            </a:r>
            <a:endParaRPr lang="tr-TR" altLang="tr-TR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pt-BR" altLang="tr-TR" sz="2000" dirty="0" smtClean="0"/>
              <a:t>Sirkümdiksiyon</a:t>
            </a:r>
            <a:r>
              <a:rPr lang="tr-TR" altLang="tr-TR" sz="20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pt-BR" altLang="tr-TR" sz="2000" dirty="0" smtClean="0"/>
              <a:t>Vaulting</a:t>
            </a:r>
            <a:endParaRPr lang="tr-TR" altLang="tr-TR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pt-BR" altLang="tr-TR" sz="2000" dirty="0" smtClean="0"/>
              <a:t>Sallanma fazı rotasyonu</a:t>
            </a:r>
            <a:r>
              <a:rPr lang="tr-TR" altLang="tr-TR" sz="2000" dirty="0" smtClean="0"/>
              <a:t> </a:t>
            </a:r>
            <a:r>
              <a:rPr lang="pt-BR" altLang="tr-TR" sz="2000" dirty="0" smtClean="0"/>
              <a:t>(toe-off başlangıcında)</a:t>
            </a:r>
            <a:r>
              <a:rPr lang="tr-TR" altLang="tr-TR" sz="2000" dirty="0" smtClean="0"/>
              <a:t> </a:t>
            </a:r>
            <a:endParaRPr lang="tr-TR" altLang="tr-TR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tr-TR" sz="2000" dirty="0" err="1" smtClean="0"/>
              <a:t>Topuk</a:t>
            </a:r>
            <a:r>
              <a:rPr lang="en-US" altLang="tr-TR" sz="2000" dirty="0" smtClean="0"/>
              <a:t> </a:t>
            </a:r>
            <a:r>
              <a:rPr lang="en-US" altLang="tr-TR" sz="2000" dirty="0" err="1"/>
              <a:t>vuruşunda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ayak</a:t>
            </a:r>
            <a:r>
              <a:rPr lang="en-US" altLang="tr-TR" sz="2000" dirty="0"/>
              <a:t> </a:t>
            </a:r>
            <a:r>
              <a:rPr lang="en-US" altLang="tr-TR" sz="2000" dirty="0" err="1"/>
              <a:t>rotasyonu</a:t>
            </a:r>
            <a:endParaRPr lang="tr-TR" altLang="tr-TR" sz="2000" dirty="0"/>
          </a:p>
          <a:p>
            <a:pPr marL="457200" indent="-457200">
              <a:buFont typeface="+mj-lt"/>
              <a:buAutoNum type="arabicPeriod"/>
            </a:pPr>
            <a:r>
              <a:rPr lang="en-US" altLang="tr-TR" sz="2000" dirty="0" smtClean="0"/>
              <a:t>Foot </a:t>
            </a:r>
            <a:r>
              <a:rPr lang="en-US" altLang="tr-TR" sz="2000" dirty="0"/>
              <a:t>slap</a:t>
            </a:r>
            <a:endParaRPr lang="tr-TR" altLang="tr-TR" sz="2000" dirty="0"/>
          </a:p>
          <a:p>
            <a:pPr marL="457200" indent="-457200">
              <a:buFont typeface="+mj-lt"/>
              <a:buAutoNum type="arabicPeriod"/>
            </a:pPr>
            <a:r>
              <a:rPr lang="en-US" altLang="tr-TR" sz="2000" dirty="0" err="1" smtClean="0"/>
              <a:t>Uygun</a:t>
            </a:r>
            <a:r>
              <a:rPr lang="en-US" altLang="tr-TR" sz="2000" dirty="0" smtClean="0"/>
              <a:t> </a:t>
            </a:r>
            <a:r>
              <a:rPr lang="en-US" altLang="tr-TR" sz="2000" dirty="0" err="1"/>
              <a:t>olmayan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topuk</a:t>
            </a:r>
            <a:r>
              <a:rPr lang="en-US" altLang="tr-TR" sz="2000" dirty="0"/>
              <a:t> </a:t>
            </a:r>
            <a:r>
              <a:rPr lang="en-US" altLang="tr-TR" sz="2000" dirty="0" err="1"/>
              <a:t>kalkışı</a:t>
            </a:r>
            <a:r>
              <a:rPr lang="tr-TR" altLang="tr-TR" sz="2000" dirty="0"/>
              <a:t> (topuğun yetersiz ya da az kalkışı)</a:t>
            </a:r>
          </a:p>
          <a:p>
            <a:pPr marL="457200" indent="-457200">
              <a:buFont typeface="+mj-lt"/>
              <a:buAutoNum type="arabicPeriod"/>
            </a:pPr>
            <a:r>
              <a:rPr lang="pt-BR" altLang="tr-TR" sz="2000" dirty="0" smtClean="0"/>
              <a:t>Terminal </a:t>
            </a:r>
            <a:r>
              <a:rPr lang="pt-BR" altLang="tr-TR" sz="2000" dirty="0"/>
              <a:t>çarpma(sallanma fazı sonunda)</a:t>
            </a:r>
            <a:endParaRPr lang="tr-TR" altLang="tr-TR" sz="2000" dirty="0"/>
          </a:p>
          <a:p>
            <a:pPr marL="457200" indent="-457200">
              <a:buFont typeface="+mj-lt"/>
              <a:buAutoNum type="arabicPeriod"/>
            </a:pPr>
            <a:r>
              <a:rPr lang="pt-BR" altLang="tr-TR" sz="2000" dirty="0" smtClean="0"/>
              <a:t>Uygun </a:t>
            </a:r>
            <a:r>
              <a:rPr lang="pt-BR" altLang="tr-TR" sz="2000" dirty="0"/>
              <a:t>olmayan adım uzunluğu</a:t>
            </a:r>
            <a:endParaRPr lang="tr-TR" altLang="tr-TR" sz="2000" dirty="0"/>
          </a:p>
          <a:p>
            <a:pPr marL="457200" indent="-457200">
              <a:buFont typeface="+mj-lt"/>
              <a:buAutoNum type="arabicPeriod"/>
            </a:pPr>
            <a:r>
              <a:rPr lang="pt-BR" altLang="tr-TR" sz="2000" dirty="0" smtClean="0"/>
              <a:t>Aşırı </a:t>
            </a:r>
            <a:r>
              <a:rPr lang="pt-BR" altLang="tr-TR" sz="2000" dirty="0"/>
              <a:t>lordoz</a:t>
            </a:r>
            <a:endParaRPr lang="tr-TR" altLang="tr-TR" sz="2000" dirty="0"/>
          </a:p>
          <a:p>
            <a:pPr marL="609600" indent="-609600">
              <a:buFontTx/>
              <a:buAutoNum type="arabicParenR"/>
            </a:pPr>
            <a:endParaRPr lang="tr-TR" altLang="tr-TR" sz="2000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50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Üst </a:t>
            </a:r>
            <a:r>
              <a:rPr lang="tr-TR" sz="2800" dirty="0" err="1" smtClean="0"/>
              <a:t>ekstremite</a:t>
            </a:r>
            <a:r>
              <a:rPr lang="tr-TR" sz="2800" dirty="0" smtClean="0"/>
              <a:t> protezlerinde </a:t>
            </a:r>
            <a:r>
              <a:rPr lang="tr-TR" sz="2800" dirty="0" err="1" smtClean="0"/>
              <a:t>myoelektrik</a:t>
            </a:r>
            <a:r>
              <a:rPr lang="tr-TR" sz="2800" dirty="0" smtClean="0"/>
              <a:t> kontrol ilk defa 1948’de </a:t>
            </a:r>
            <a:r>
              <a:rPr lang="tr-TR" sz="2800" dirty="0" err="1" smtClean="0"/>
              <a:t>Reiter</a:t>
            </a:r>
            <a:r>
              <a:rPr lang="tr-TR" sz="2800" dirty="0" smtClean="0"/>
              <a:t> tarafından denenmiştir.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1960’lı yıllarda tedavi amaçlı ilk defa </a:t>
            </a:r>
            <a:r>
              <a:rPr lang="tr-TR" sz="2800" dirty="0" err="1" smtClean="0"/>
              <a:t>transradial</a:t>
            </a:r>
            <a:r>
              <a:rPr lang="tr-TR" sz="2800" dirty="0" smtClean="0"/>
              <a:t> </a:t>
            </a:r>
            <a:r>
              <a:rPr lang="tr-TR" sz="2800" dirty="0" err="1" smtClean="0"/>
              <a:t>ampütelerde</a:t>
            </a:r>
            <a:r>
              <a:rPr lang="tr-TR" sz="2800" dirty="0" smtClean="0"/>
              <a:t> kullanılmıştır.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5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S</a:t>
            </a:r>
            <a:r>
              <a:rPr lang="tr-TR" cap="none" dirty="0" smtClean="0"/>
              <a:t>istemin esası;</a:t>
            </a:r>
            <a:endParaRPr lang="tr-TR" cap="none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712175"/>
              </p:ext>
            </p:extLst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16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271463"/>
            <a:ext cx="9720073" cy="60378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u="sng" dirty="0" smtClean="0"/>
              <a:t>Elektrot</a:t>
            </a:r>
            <a:r>
              <a:rPr lang="tr-TR" sz="2800" dirty="0" smtClean="0"/>
              <a:t> </a:t>
            </a:r>
            <a:r>
              <a:rPr lang="tr-TR" sz="2800" dirty="0" err="1" smtClean="0"/>
              <a:t>myotester</a:t>
            </a:r>
            <a:r>
              <a:rPr lang="tr-TR" sz="2800" dirty="0" smtClean="0"/>
              <a:t>, </a:t>
            </a:r>
            <a:r>
              <a:rPr lang="tr-TR" sz="2800" dirty="0" err="1" smtClean="0"/>
              <a:t>myotrainer</a:t>
            </a:r>
            <a:r>
              <a:rPr lang="tr-TR" sz="2800" dirty="0"/>
              <a:t> </a:t>
            </a:r>
            <a:r>
              <a:rPr lang="tr-TR" sz="2800" dirty="0" smtClean="0"/>
              <a:t>ve </a:t>
            </a:r>
            <a:r>
              <a:rPr lang="tr-TR" sz="2800" dirty="0" err="1" smtClean="0"/>
              <a:t>myoboy</a:t>
            </a:r>
            <a:r>
              <a:rPr lang="tr-TR" sz="2800" dirty="0" smtClean="0"/>
              <a:t> cihazlarından birisi ile tespit edilen ve </a:t>
            </a:r>
            <a:r>
              <a:rPr lang="tr-TR" sz="2800" u="sng" dirty="0" smtClean="0"/>
              <a:t>kastan optimum cevabın alındığı bölgeye yerleştirilir.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u="sng" dirty="0" smtClean="0"/>
              <a:t>Sinyal</a:t>
            </a:r>
            <a:r>
              <a:rPr lang="tr-TR" sz="2800" dirty="0" smtClean="0"/>
              <a:t> belirli bir </a:t>
            </a:r>
            <a:r>
              <a:rPr lang="tr-TR" sz="2800" u="sng" dirty="0" smtClean="0"/>
              <a:t>eşik değeri geçince motor aktive olur </a:t>
            </a:r>
            <a:r>
              <a:rPr lang="tr-TR" sz="2800" dirty="0" smtClean="0"/>
              <a:t>ve </a:t>
            </a:r>
            <a:r>
              <a:rPr lang="tr-TR" sz="2800" u="sng" dirty="0" smtClean="0"/>
              <a:t>sinyal sonlanana kadar devam eder.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u="sng" dirty="0" smtClean="0"/>
              <a:t>Motor eğitim </a:t>
            </a:r>
            <a:r>
              <a:rPr lang="tr-TR" sz="2800" dirty="0" smtClean="0"/>
              <a:t>bilgisayarda </a:t>
            </a:r>
            <a:r>
              <a:rPr lang="tr-TR" sz="2800" dirty="0" err="1" smtClean="0"/>
              <a:t>myoboy</a:t>
            </a:r>
            <a:r>
              <a:rPr lang="tr-TR" sz="2800" dirty="0" smtClean="0"/>
              <a:t> software ve soket elektrot kullanılarak </a:t>
            </a:r>
            <a:r>
              <a:rPr lang="tr-TR" sz="2800" u="sng" dirty="0" smtClean="0"/>
              <a:t>yapılır</a:t>
            </a:r>
            <a:r>
              <a:rPr lang="tr-TR" sz="2800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EMG ekranına benzer bir ekranda belirlenen kaslardan alınan </a:t>
            </a:r>
            <a:r>
              <a:rPr lang="tr-TR" sz="2800" u="sng" dirty="0" smtClean="0"/>
              <a:t>değişik renkler ile gösterilen elektrot sinyallerini kullanarak terminal ucu kontrol etmeye çalışır.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Monitörden açığa çıkarmış olduğu </a:t>
            </a:r>
            <a:r>
              <a:rPr lang="tr-TR" sz="2800" u="sng" dirty="0" smtClean="0"/>
              <a:t>sinyalleri görebilir</a:t>
            </a:r>
            <a:r>
              <a:rPr lang="tr-TR" sz="2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Kastaki </a:t>
            </a:r>
            <a:r>
              <a:rPr lang="tr-TR" sz="2800" u="sng" dirty="0" err="1" smtClean="0"/>
              <a:t>myoelektrik</a:t>
            </a:r>
            <a:r>
              <a:rPr lang="tr-TR" sz="2800" u="sng" dirty="0" smtClean="0"/>
              <a:t> sinyallerin uzatılması kavrama kuvvetinde artış sağlar.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8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65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Orantılı kontrol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dirty="0" err="1" smtClean="0"/>
              <a:t>Ampute</a:t>
            </a:r>
            <a:r>
              <a:rPr lang="tr-TR" sz="2800" dirty="0" smtClean="0"/>
              <a:t> </a:t>
            </a:r>
            <a:r>
              <a:rPr lang="tr-TR" sz="2800" u="sng" dirty="0" smtClean="0"/>
              <a:t>kas sinyallerini ayırmayı başarabildiğinde </a:t>
            </a:r>
            <a:r>
              <a:rPr lang="tr-TR" sz="2800" dirty="0" smtClean="0"/>
              <a:t>orantılı kontrole başlanır.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b="1" dirty="0" smtClean="0"/>
              <a:t>Orantılı Kontrol: </a:t>
            </a:r>
            <a:r>
              <a:rPr lang="tr-TR" sz="2800" dirty="0" smtClean="0"/>
              <a:t>Seçilmiş kas </a:t>
            </a:r>
            <a:r>
              <a:rPr lang="tr-TR" sz="2800" dirty="0" err="1" smtClean="0"/>
              <a:t>kontraksiyon</a:t>
            </a:r>
            <a:r>
              <a:rPr lang="tr-TR" sz="2800" dirty="0" smtClean="0"/>
              <a:t> kuvvetinin terminal ucun kavrama kuvveti ve hızı ile kademeli ilişkisi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5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09840" y="814386"/>
            <a:ext cx="9720073" cy="565631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Daha hızlı ve daha yavaş hareketleri açığa çıkarmak için farklı kuvvette ve hızda kas </a:t>
            </a:r>
            <a:r>
              <a:rPr lang="tr-TR" sz="2800" dirty="0" err="1" smtClean="0"/>
              <a:t>kontraksiyonuna</a:t>
            </a:r>
            <a:r>
              <a:rPr lang="tr-TR" sz="2800" dirty="0" smtClean="0"/>
              <a:t> ihtiyaç vardır.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err="1" smtClean="0"/>
              <a:t>Amputede</a:t>
            </a:r>
            <a:r>
              <a:rPr lang="tr-TR" sz="2800" dirty="0" smtClean="0"/>
              <a:t> elektrot sinyalleri kuvvetli ise seçilir.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err="1" smtClean="0"/>
              <a:t>Amputenin</a:t>
            </a:r>
            <a:r>
              <a:rPr lang="tr-TR" sz="2800" dirty="0" smtClean="0"/>
              <a:t> kullanacağı elin içerdiği kontrol sistemine göre eğitim verilir.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Rehabilitasyonda öncelikle üst </a:t>
            </a:r>
            <a:r>
              <a:rPr lang="tr-TR" sz="2800" dirty="0" err="1" smtClean="0"/>
              <a:t>ekstremite</a:t>
            </a:r>
            <a:r>
              <a:rPr lang="tr-TR" sz="2800" dirty="0" smtClean="0"/>
              <a:t> orta hatta ve gevşemiş pozisyonda  başlanmalıdır.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Gelişime göre farklı çalışmalar planlanmalıdır.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Motor eğitim sırasında izole kasların kullanımında </a:t>
            </a:r>
            <a:r>
              <a:rPr lang="tr-TR" sz="2800" dirty="0" err="1" smtClean="0"/>
              <a:t>endurans</a:t>
            </a:r>
            <a:r>
              <a:rPr lang="tr-TR" sz="2800" dirty="0" smtClean="0"/>
              <a:t> göz önünde bulundurulmalıdır.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En </a:t>
            </a:r>
            <a:r>
              <a:rPr lang="tr-TR" sz="2800" dirty="0"/>
              <a:t>kuvvetli kas grubu seçilir</a:t>
            </a:r>
            <a:r>
              <a:rPr lang="tr-TR" sz="2800" dirty="0" smtClean="0"/>
              <a:t>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58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42900" y="2084832"/>
            <a:ext cx="10401301" cy="4224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Bir sonraki aşama elektrotlar ile terminal uç bağlantısı yapılır </a:t>
            </a:r>
            <a:r>
              <a:rPr lang="tr-TR" sz="3200" dirty="0" smtClean="0">
                <a:sym typeface="Wingdings" pitchFamily="2" charset="2"/>
              </a:rPr>
              <a:t> 3 boyutlu algılama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err="1" smtClean="0">
                <a:sym typeface="Wingdings" pitchFamily="2" charset="2"/>
              </a:rPr>
              <a:t>Amputasyonu</a:t>
            </a:r>
            <a:r>
              <a:rPr lang="tr-TR" sz="3200" dirty="0" smtClean="0">
                <a:sym typeface="Wingdings" pitchFamily="2" charset="2"/>
              </a:rPr>
              <a:t> takiben 30 gün içerisinde protez kullanımı  protezi benimseme ve işe geri dönüşü kısaltır.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>
                <a:sym typeface="Wingdings" pitchFamily="2" charset="2"/>
              </a:rPr>
              <a:t>Güdük iyileşmesini takiben 2-3 hafta sonra </a:t>
            </a:r>
            <a:r>
              <a:rPr lang="tr-TR" sz="3200" dirty="0" err="1" smtClean="0">
                <a:sym typeface="Wingdings" pitchFamily="2" charset="2"/>
              </a:rPr>
              <a:t>myoelektrik</a:t>
            </a:r>
            <a:r>
              <a:rPr lang="tr-TR" sz="3200" dirty="0" smtClean="0">
                <a:sym typeface="Wingdings" pitchFamily="2" charset="2"/>
              </a:rPr>
              <a:t> protez yapımına kadar elektrot yerleşimi ve eğitime başlanabilir.</a:t>
            </a:r>
            <a:endParaRPr lang="tr-TR" sz="3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48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251" y="2258839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Kontrol sistem seçimini belirleyen kriterler;</a:t>
            </a:r>
          </a:p>
          <a:p>
            <a:pPr marL="900113" indent="-90488">
              <a:buFont typeface="Wingdings" panose="05000000000000000000" pitchFamily="2" charset="2"/>
              <a:buChar char="§"/>
            </a:pPr>
            <a:r>
              <a:rPr lang="tr-TR" sz="2400" dirty="0" err="1" smtClean="0"/>
              <a:t>Amputenin</a:t>
            </a:r>
            <a:r>
              <a:rPr lang="tr-TR" sz="2400" dirty="0" smtClean="0"/>
              <a:t> bağımsız olarak kontrol edebildiği kas alanı sayısı</a:t>
            </a:r>
          </a:p>
          <a:p>
            <a:pPr marL="900113" indent="-90488">
              <a:buFont typeface="Wingdings" panose="05000000000000000000" pitchFamily="2" charset="2"/>
              <a:buChar char="§"/>
            </a:pPr>
            <a:r>
              <a:rPr lang="tr-TR" sz="2400" dirty="0" err="1" smtClean="0"/>
              <a:t>Komponent</a:t>
            </a:r>
            <a:r>
              <a:rPr lang="tr-TR" sz="2400" dirty="0" smtClean="0"/>
              <a:t> sayısı ve özellikleri</a:t>
            </a:r>
          </a:p>
          <a:p>
            <a:pPr marL="900113" indent="-90488">
              <a:buFont typeface="Wingdings" panose="05000000000000000000" pitchFamily="2" charset="2"/>
              <a:buChar char="§"/>
            </a:pPr>
            <a:r>
              <a:rPr lang="tr-TR" sz="2400" dirty="0" smtClean="0"/>
              <a:t>EMG sinyallerinin karakteristikleri</a:t>
            </a:r>
          </a:p>
          <a:p>
            <a:pPr marL="900113" indent="-90488">
              <a:buFont typeface="Wingdings" panose="05000000000000000000" pitchFamily="2" charset="2"/>
              <a:buChar char="§"/>
            </a:pPr>
            <a:r>
              <a:rPr lang="tr-TR" sz="2400" dirty="0" err="1" smtClean="0"/>
              <a:t>Amputenin</a:t>
            </a:r>
            <a:r>
              <a:rPr lang="tr-TR" sz="2400" dirty="0" smtClean="0"/>
              <a:t> başarabileceği zorluk sınırı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96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90928" y="594270"/>
            <a:ext cx="9720072" cy="1499616"/>
          </a:xfrm>
        </p:spPr>
        <p:txBody>
          <a:bodyPr/>
          <a:lstStyle/>
          <a:p>
            <a:pPr algn="l"/>
            <a:r>
              <a:rPr lang="tr-TR" b="1" dirty="0" smtClean="0"/>
              <a:t>Yararları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90929" y="2277864"/>
            <a:ext cx="7225088" cy="402336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Estetik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Fonksiyon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Kavrama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Ek </a:t>
            </a:r>
            <a:r>
              <a:rPr lang="tr-TR" sz="2400" dirty="0" err="1" smtClean="0"/>
              <a:t>suspansiyona</a:t>
            </a:r>
            <a:r>
              <a:rPr lang="tr-TR" sz="2400" dirty="0" smtClean="0"/>
              <a:t> ihtiyaç duyulmaması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Enerji tasarrufu</a:t>
            </a:r>
          </a:p>
          <a:p>
            <a:pPr marL="514350" indent="-514350">
              <a:buFont typeface="+mj-lt"/>
              <a:buAutoNum type="arabicPeriod"/>
            </a:pPr>
            <a:endParaRPr lang="tr-TR" sz="2400" dirty="0" smtClean="0"/>
          </a:p>
          <a:p>
            <a:pPr marL="514350" indent="-514350">
              <a:buFont typeface="+mj-lt"/>
              <a:buAutoNum type="arabicPeriod"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B966-C5BA-45F1-B3A5-2BFF13BF780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60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3970</TotalTime>
  <Words>485</Words>
  <Application>Microsoft Office PowerPoint</Application>
  <PresentationFormat>Geniş ekran</PresentationFormat>
  <Paragraphs>91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Arial</vt:lpstr>
      <vt:lpstr>Calibri</vt:lpstr>
      <vt:lpstr>Symbol</vt:lpstr>
      <vt:lpstr>Tw Cen MT</vt:lpstr>
      <vt:lpstr>Tw Cen MT Condensed</vt:lpstr>
      <vt:lpstr>Wingdings</vt:lpstr>
      <vt:lpstr>Wingdings 3</vt:lpstr>
      <vt:lpstr>Entegral</vt:lpstr>
      <vt:lpstr>MYOELEKTRİK PROTEZLER</vt:lpstr>
      <vt:lpstr>PowerPoint Sunusu</vt:lpstr>
      <vt:lpstr>Sistemin esası;</vt:lpstr>
      <vt:lpstr>PowerPoint Sunusu</vt:lpstr>
      <vt:lpstr>Orantılı kontrol </vt:lpstr>
      <vt:lpstr>PowerPoint Sunusu</vt:lpstr>
      <vt:lpstr>PowerPoint Sunusu</vt:lpstr>
      <vt:lpstr>PowerPoint Sunusu</vt:lpstr>
      <vt:lpstr>Yararları</vt:lpstr>
      <vt:lpstr>Dezavantajları</vt:lpstr>
      <vt:lpstr>PowerPoint Sunusu</vt:lpstr>
      <vt:lpstr>Alt ekstremitede görülen yürüyüş bozuklukları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MYOELEKTRİK PROTEZLER</dc:title>
  <dc:creator>Seher</dc:creator>
  <cp:lastModifiedBy>user02</cp:lastModifiedBy>
  <cp:revision>95</cp:revision>
  <dcterms:created xsi:type="dcterms:W3CDTF">2016-12-02T12:18:02Z</dcterms:created>
  <dcterms:modified xsi:type="dcterms:W3CDTF">2018-06-22T08:18:35Z</dcterms:modified>
</cp:coreProperties>
</file>