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1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1A5A-87D8-4E74-9572-77FFC3DA6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Предложение 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DB9E3-E72C-4EFE-9204-A7F7C062C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3959087"/>
          </a:xfrm>
        </p:spPr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Главной синтаксической единицей является предложение. Предложение обладает рядом признаков: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Предложение является высказыванием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Предложение всегда имеет интонационную завершенность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"/>
            </a:pP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предложении всегда есть грамматическая основа</a:t>
            </a:r>
            <a:endParaRPr lang="en-US" sz="200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53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02B73-4EA2-474F-96FE-193C9463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5435"/>
          </a:xfrm>
        </p:spPr>
        <p:txBody>
          <a:bodyPr>
            <a:normAutofit/>
          </a:bodyPr>
          <a:lstStyle/>
          <a:p>
            <a:r>
              <a:rPr lang="ru-RU" sz="2800" dirty="0"/>
              <a:t>Актуальное членение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66C3-9841-4277-B43E-CD969185F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0017"/>
            <a:ext cx="9601200" cy="4237383"/>
          </a:xfrm>
        </p:spPr>
        <p:txBody>
          <a:bodyPr/>
          <a:lstStyle/>
          <a:p>
            <a:r>
              <a:rPr lang="ru-RU" dirty="0"/>
              <a:t>Основная функция и цель предложения состоят в сообщении чего-то о чем-то. Другими словами в каждом предложении есть указание на предмет речи и на то, что о нем говорится. В каждом предложении есть исходный пункт сообщения, который называет предмет речи – </a:t>
            </a:r>
            <a:r>
              <a:rPr lang="ru-RU" b="1" dirty="0"/>
              <a:t>тема</a:t>
            </a:r>
            <a:r>
              <a:rPr lang="ru-RU" dirty="0"/>
              <a:t> и часть, содержащая сообщение о теме, – </a:t>
            </a:r>
            <a:r>
              <a:rPr lang="ru-RU" b="1" dirty="0"/>
              <a:t>рема</a:t>
            </a:r>
            <a:r>
              <a:rPr lang="ru-RU" dirty="0"/>
              <a:t>. Тема – это старая информация, рема – это новая информация. </a:t>
            </a:r>
          </a:p>
          <a:p>
            <a:r>
              <a:rPr lang="ru-RU" dirty="0"/>
              <a:t>Такое деление предложения на тему и рему называется актуальным членением.</a:t>
            </a:r>
          </a:p>
          <a:p>
            <a:r>
              <a:rPr lang="ru-RU" dirty="0"/>
              <a:t>Актуальное членение определяют порядок слов в русском предложении. </a:t>
            </a:r>
          </a:p>
          <a:p>
            <a:r>
              <a:rPr lang="ru-RU" dirty="0"/>
              <a:t>В стилистически нейтральном предложении тема находится в начале предложения, а рема в конце этого предложения. В таких предложениях подлежащее всегда предшествует сказуемому.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61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702B73-4EA2-474F-96FE-193C9463A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5435"/>
          </a:xfrm>
        </p:spPr>
        <p:txBody>
          <a:bodyPr>
            <a:normAutofit/>
          </a:bodyPr>
          <a:lstStyle/>
          <a:p>
            <a:r>
              <a:rPr lang="ru-RU" sz="2800" dirty="0"/>
              <a:t>Актуальное членение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666C3-9841-4277-B43E-CD969185F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0017"/>
            <a:ext cx="9601200" cy="4237383"/>
          </a:xfrm>
        </p:spPr>
        <p:txBody>
          <a:bodyPr/>
          <a:lstStyle/>
          <a:p>
            <a:r>
              <a:rPr lang="ru-RU" dirty="0"/>
              <a:t>В русском языке часто употребляются предложения, состоящие только из ремы.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Весна.</a:t>
            </a:r>
          </a:p>
          <a:p>
            <a:pPr marL="0" indent="0">
              <a:buNone/>
            </a:pPr>
            <a:r>
              <a:rPr lang="ru-RU" dirty="0"/>
              <a:t>	Пригревает солнышко. </a:t>
            </a:r>
          </a:p>
          <a:p>
            <a:pPr marL="0" indent="0">
              <a:buNone/>
            </a:pPr>
            <a:r>
              <a:rPr lang="ru-RU" dirty="0"/>
              <a:t>	Тает снег. </a:t>
            </a:r>
          </a:p>
          <a:p>
            <a:r>
              <a:rPr lang="ru-RU" dirty="0"/>
              <a:t>В таких предложениях сказуемое предшествует подлежащему. Они называются </a:t>
            </a:r>
            <a:r>
              <a:rPr lang="ru-RU" i="1" dirty="0"/>
              <a:t>нерасчлененными с нулевой ремой. </a:t>
            </a:r>
          </a:p>
          <a:p>
            <a:r>
              <a:rPr lang="ru-RU" dirty="0"/>
              <a:t>Актуальное членения главный, но не единственный фактор, определяющий порядок слов в русском предложении.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4170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132654-AF86-48A8-A1D8-999F89F09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22852"/>
            <a:ext cx="9601200" cy="5244548"/>
          </a:xfrm>
        </p:spPr>
        <p:txBody>
          <a:bodyPr/>
          <a:lstStyle/>
          <a:p>
            <a:r>
              <a:rPr lang="ru-RU" dirty="0"/>
              <a:t>Словосочетания можно назвать строительным материалом для предложений. </a:t>
            </a:r>
          </a:p>
          <a:p>
            <a:r>
              <a:rPr lang="ru-RU" dirty="0"/>
              <a:t>Словосочетания могут включаться в предложения целиком либо в тему, либо в рему, или разъединяться, когда одна часть словосочетания входит в рему, а другая в тему.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</a:p>
          <a:p>
            <a:pPr marL="0" indent="0">
              <a:buNone/>
            </a:pPr>
            <a:r>
              <a:rPr lang="ru-RU" dirty="0"/>
              <a:t>	В этом году (Т)// была необычайно </a:t>
            </a:r>
            <a:r>
              <a:rPr lang="ru-RU" u="sng" dirty="0"/>
              <a:t>холодная зима </a:t>
            </a:r>
            <a:r>
              <a:rPr lang="ru-RU" dirty="0"/>
              <a:t>(Р).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u="sng" dirty="0"/>
              <a:t>Зима</a:t>
            </a:r>
            <a:r>
              <a:rPr lang="ru-RU" dirty="0"/>
              <a:t> в этом году (Т)// была необычайно </a:t>
            </a:r>
            <a:r>
              <a:rPr lang="ru-RU" u="sng" dirty="0"/>
              <a:t>холодная</a:t>
            </a:r>
            <a:r>
              <a:rPr lang="ru-RU" dirty="0"/>
              <a:t> (Р).</a:t>
            </a:r>
          </a:p>
          <a:p>
            <a:r>
              <a:rPr lang="ru-RU" dirty="0"/>
              <a:t>Если под влиянием требований актуального членения словосочетание разрушается и его компоненты разъединяются границей между темой и ремой, то тема всегда стоит перед ремой.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44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AEF6-640F-414B-A400-D3E131284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Простое предложение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82F2-35E1-49A7-BEAD-A825AF660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4731"/>
            <a:ext cx="9601200" cy="3551582"/>
          </a:xfrm>
        </p:spPr>
        <p:txBody>
          <a:bodyPr/>
          <a:lstStyle/>
          <a:p>
            <a:pPr algn="just" fontAlgn="base"/>
            <a:r>
              <a:rPr lang="ru-RU" b="1" i="0" dirty="0">
                <a:solidFill>
                  <a:srgbClr val="333333"/>
                </a:solidFill>
                <a:effectLst/>
              </a:rPr>
              <a:t>Предложение</a:t>
            </a:r>
            <a:r>
              <a:rPr lang="ru-RU" b="0" i="0" dirty="0">
                <a:solidFill>
                  <a:srgbClr val="333333"/>
                </a:solidFill>
                <a:effectLst/>
              </a:rPr>
              <a:t> — одна из основных единиц языка. </a:t>
            </a:r>
            <a:r>
              <a:rPr lang="ru-RU" b="1" i="0" dirty="0">
                <a:solidFill>
                  <a:srgbClr val="333333"/>
                </a:solidFill>
                <a:effectLst/>
              </a:rPr>
              <a:t>Простое предложение</a:t>
            </a:r>
            <a:r>
              <a:rPr lang="ru-RU" b="0" i="0" dirty="0">
                <a:solidFill>
                  <a:srgbClr val="333333"/>
                </a:solidFill>
                <a:effectLst/>
              </a:rPr>
              <a:t> — это синтаксическая единица, обладающая предикативностью, смысловой и интонационной завершенностью.</a:t>
            </a:r>
          </a:p>
          <a:p>
            <a:pPr algn="just" fontAlgn="base"/>
            <a:r>
              <a:rPr lang="ru-RU" b="0" i="0" dirty="0">
                <a:solidFill>
                  <a:srgbClr val="333333"/>
                </a:solidFill>
                <a:effectLst/>
              </a:rPr>
              <a:t>Предложением называется слово или несколько слов, в которых заключается сообщение, вопрос или побуждение (приказ, просьба, совет).</a:t>
            </a:r>
          </a:p>
          <a:p>
            <a:pPr algn="just" fontAlgn="base"/>
            <a:r>
              <a:rPr lang="ru-RU" b="0" i="0" dirty="0">
                <a:solidFill>
                  <a:srgbClr val="333333"/>
                </a:solidFill>
                <a:effectLst/>
              </a:rPr>
              <a:t>Предложение характеризуется интонационной и смысловой законченностью, то есть представляет собой отдельное высказывание. Интонационная законченность выражается большой паузой в конце предложения.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239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AEF6-640F-414B-A400-D3E131284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Простое предложение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82F2-35E1-49A7-BEAD-A825AF660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4731"/>
            <a:ext cx="9601200" cy="3551582"/>
          </a:xfrm>
        </p:spPr>
        <p:txBody>
          <a:bodyPr/>
          <a:lstStyle/>
          <a:p>
            <a:pPr algn="just" fontAlgn="base"/>
            <a:r>
              <a:rPr lang="ru-RU" b="0" i="0" dirty="0">
                <a:solidFill>
                  <a:srgbClr val="333333"/>
                </a:solidFill>
                <a:effectLst/>
              </a:rPr>
              <a:t>От словосочетания, как минимальной синтаксической единицы, предложение отличает главный признак: в нем имеются равноправные члены предложения, а именно: подлежащее и сказуемое, между которыми существует предикативная связь.</a:t>
            </a:r>
          </a:p>
          <a:p>
            <a:pPr algn="just" fontAlgn="base"/>
            <a:r>
              <a:rPr lang="ru-RU" b="0" i="0" dirty="0">
                <a:solidFill>
                  <a:srgbClr val="333333"/>
                </a:solidFill>
                <a:effectLst/>
              </a:rPr>
              <a:t>Чтобы было понятно, что представляет собой такая связь, переведем с латинского языка слово </a:t>
            </a:r>
            <a:r>
              <a:rPr lang="ru-RU" b="0" i="1" dirty="0">
                <a:solidFill>
                  <a:srgbClr val="333333"/>
                </a:solidFill>
                <a:effectLst/>
              </a:rPr>
              <a:t>«предикат»</a:t>
            </a:r>
            <a:r>
              <a:rPr lang="ru-RU" b="0" i="0" dirty="0">
                <a:solidFill>
                  <a:srgbClr val="333333"/>
                </a:solidFill>
                <a:effectLst/>
              </a:rPr>
              <a:t>. Оно буквально значит </a:t>
            </a:r>
            <a:r>
              <a:rPr lang="ru-RU" b="0" i="1" dirty="0">
                <a:solidFill>
                  <a:srgbClr val="333333"/>
                </a:solidFill>
                <a:effectLst/>
              </a:rPr>
              <a:t>«сказуемое»</a:t>
            </a:r>
            <a:r>
              <a:rPr lang="ru-RU" b="0" i="0" dirty="0">
                <a:solidFill>
                  <a:srgbClr val="333333"/>
                </a:solidFill>
                <a:effectLst/>
              </a:rPr>
              <a:t>. В простом предложении предмет выполняет действие. Предмет — это подлежащее, а действие, которое выполняет предмет, выражает сказуемое,</a:t>
            </a:r>
          </a:p>
          <a:p>
            <a:pPr algn="l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7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AEF6-640F-414B-A400-D3E131284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Простое предложение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282F2-35E1-49A7-BEAD-A825AF660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4731"/>
            <a:ext cx="9601200" cy="3551582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rgbClr val="333333"/>
                </a:solidFill>
                <a:effectLst/>
              </a:rPr>
              <a:t>Подлежащее со сказуемым или только один главный член составляют грамматическую основу простого предложения. Еще укажем один важный момент:</a:t>
            </a:r>
          </a:p>
          <a:p>
            <a:pPr algn="l" fontAlgn="base"/>
            <a:r>
              <a:rPr lang="ru-RU" b="0" i="0" dirty="0">
                <a:solidFill>
                  <a:srgbClr val="333333"/>
                </a:solidFill>
                <a:effectLst/>
              </a:rPr>
              <a:t>В</a:t>
            </a:r>
            <a:r>
              <a:rPr lang="ru-RU" b="0" i="0" dirty="0">
                <a:solidFill>
                  <a:srgbClr val="000000"/>
                </a:solidFill>
                <a:effectLst/>
              </a:rPr>
              <a:t> простом предложении </a:t>
            </a:r>
            <a:r>
              <a:rPr lang="ru-RU" b="0" i="0" dirty="0">
                <a:solidFill>
                  <a:srgbClr val="333333"/>
                </a:solidFill>
                <a:effectLst/>
              </a:rPr>
              <a:t>содержится только одна грамматическая основа.</a:t>
            </a:r>
          </a:p>
          <a:p>
            <a:pPr algn="l" fontAlgn="base"/>
            <a:endParaRPr lang="ru-RU" dirty="0">
              <a:solidFill>
                <a:srgbClr val="333333"/>
              </a:solidFill>
            </a:endParaRP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333333"/>
                </a:solidFill>
                <a:effectLst/>
              </a:rPr>
              <a:t>Пример:</a:t>
            </a:r>
          </a:p>
          <a:p>
            <a:pPr marL="0" indent="0" algn="l" fontAlgn="base">
              <a:buNone/>
            </a:pPr>
            <a:r>
              <a:rPr lang="ru-RU" dirty="0"/>
              <a:t>	Золотые звезды задремали.</a:t>
            </a:r>
          </a:p>
          <a:p>
            <a:pPr marL="0" indent="0" algn="l" fontAlgn="base">
              <a:buNone/>
            </a:pPr>
            <a:r>
              <a:rPr lang="ru-RU" dirty="0"/>
              <a:t>	Задремали звезды золотые.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4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1358</TotalTime>
  <Words>627</Words>
  <Application>Microsoft Office PowerPoint</Application>
  <PresentationFormat>Widescreen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Franklin Gothic Book</vt:lpstr>
      <vt:lpstr>Wingdings</vt:lpstr>
      <vt:lpstr>Crop</vt:lpstr>
      <vt:lpstr>Синтаксис I</vt:lpstr>
      <vt:lpstr>Предложение </vt:lpstr>
      <vt:lpstr>Актуальное членение</vt:lpstr>
      <vt:lpstr>Актуальное членение</vt:lpstr>
      <vt:lpstr>PowerPoint Presentation</vt:lpstr>
      <vt:lpstr>Простое предложение</vt:lpstr>
      <vt:lpstr>Простое предложение</vt:lpstr>
      <vt:lpstr>Простое предложение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220</cp:revision>
  <dcterms:created xsi:type="dcterms:W3CDTF">2020-03-16T17:46:39Z</dcterms:created>
  <dcterms:modified xsi:type="dcterms:W3CDTF">2020-06-27T15:03:26Z</dcterms:modified>
</cp:coreProperties>
</file>