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310" r:id="rId4"/>
    <p:sldId id="257" r:id="rId5"/>
    <p:sldId id="258" r:id="rId6"/>
    <p:sldId id="259" r:id="rId7"/>
    <p:sldId id="265" r:id="rId8"/>
    <p:sldId id="260" r:id="rId9"/>
    <p:sldId id="261" r:id="rId10"/>
    <p:sldId id="263" r:id="rId11"/>
    <p:sldId id="264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307" r:id="rId20"/>
    <p:sldId id="276" r:id="rId21"/>
    <p:sldId id="273" r:id="rId22"/>
    <p:sldId id="274" r:id="rId23"/>
    <p:sldId id="311" r:id="rId24"/>
    <p:sldId id="279" r:id="rId25"/>
    <p:sldId id="277" r:id="rId26"/>
    <p:sldId id="278" r:id="rId27"/>
    <p:sldId id="281" r:id="rId28"/>
    <p:sldId id="282" r:id="rId29"/>
    <p:sldId id="283" r:id="rId30"/>
    <p:sldId id="339" r:id="rId31"/>
    <p:sldId id="288" r:id="rId32"/>
    <p:sldId id="291" r:id="rId33"/>
    <p:sldId id="289" r:id="rId34"/>
    <p:sldId id="290" r:id="rId35"/>
    <p:sldId id="293" r:id="rId36"/>
    <p:sldId id="294" r:id="rId37"/>
    <p:sldId id="295" r:id="rId38"/>
    <p:sldId id="296" r:id="rId39"/>
    <p:sldId id="297" r:id="rId40"/>
    <p:sldId id="298" r:id="rId41"/>
    <p:sldId id="280" r:id="rId42"/>
    <p:sldId id="284" r:id="rId43"/>
    <p:sldId id="285" r:id="rId44"/>
    <p:sldId id="286" r:id="rId45"/>
    <p:sldId id="287" r:id="rId46"/>
    <p:sldId id="299" r:id="rId47"/>
    <p:sldId id="300" r:id="rId48"/>
    <p:sldId id="301" r:id="rId49"/>
    <p:sldId id="303" r:id="rId50"/>
    <p:sldId id="304" r:id="rId51"/>
    <p:sldId id="305" r:id="rId52"/>
    <p:sldId id="306" r:id="rId53"/>
    <p:sldId id="302" r:id="rId54"/>
    <p:sldId id="308" r:id="rId55"/>
    <p:sldId id="309" r:id="rId56"/>
    <p:sldId id="313" r:id="rId57"/>
    <p:sldId id="314" r:id="rId58"/>
    <p:sldId id="315" r:id="rId59"/>
    <p:sldId id="316" r:id="rId60"/>
    <p:sldId id="317" r:id="rId61"/>
    <p:sldId id="319" r:id="rId62"/>
    <p:sldId id="320" r:id="rId63"/>
    <p:sldId id="321" r:id="rId64"/>
    <p:sldId id="318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29" autoAdjust="0"/>
  </p:normalViewPr>
  <p:slideViewPr>
    <p:cSldViewPr>
      <p:cViewPr varScale="1">
        <p:scale>
          <a:sx n="97" d="100"/>
          <a:sy n="97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60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7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42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A324-3A35-4EF4-9D76-5AF6B07050C0}" type="datetimeFigureOut">
              <a:rPr lang="tr-TR" smtClean="0"/>
              <a:pPr/>
              <a:t>04.04.2018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16A5-9B24-4495-B3F1-3D68703B67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45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40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2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6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0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86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79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006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B67A28-080A-4E1C-A983-111CD1665BC5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04.04.2018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3EFE36-20CD-434B-A8BD-AE2D2877719E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848600" cy="2102073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Makrozomİ</a:t>
            </a:r>
            <a:r>
              <a:rPr lang="tr-TR" sz="4000" b="1" dirty="0" smtClean="0"/>
              <a:t>, </a:t>
            </a:r>
            <a:r>
              <a:rPr lang="tr-TR" sz="4000" b="1" dirty="0" err="1" smtClean="0"/>
              <a:t>İntrauterİn</a:t>
            </a:r>
            <a:r>
              <a:rPr lang="tr-TR" sz="4000" b="1" dirty="0" smtClean="0"/>
              <a:t> </a:t>
            </a:r>
            <a:r>
              <a:rPr lang="tr-TR" sz="4000" b="1" smtClean="0"/>
              <a:t>Büyüme KISITLILIĞI </a:t>
            </a:r>
            <a:r>
              <a:rPr lang="tr-TR" sz="4000" b="1" dirty="0" smtClean="0"/>
              <a:t>ve </a:t>
            </a:r>
            <a:r>
              <a:rPr lang="tr-TR" sz="4000" b="1" dirty="0" err="1" smtClean="0"/>
              <a:t>Amnİyotİk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SIvI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Patolojİlerİ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6400800" cy="1176536"/>
          </a:xfrm>
        </p:spPr>
        <p:txBody>
          <a:bodyPr/>
          <a:lstStyle/>
          <a:p>
            <a:r>
              <a:rPr lang="tr-TR" dirty="0" smtClean="0"/>
              <a:t>Dr. Şerife Esra Çetinkaya</a:t>
            </a:r>
          </a:p>
          <a:p>
            <a:r>
              <a:rPr lang="tr-TR" dirty="0" smtClean="0"/>
              <a:t>AÜTF Kadın Hastalıkları ve Doğum AD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643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Tanı: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Klinik değerlendirme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Standart ultrasonografi</a:t>
            </a:r>
            <a:r>
              <a:rPr lang="tr-TR" sz="3200" dirty="0" smtClean="0"/>
              <a:t> </a:t>
            </a:r>
          </a:p>
          <a:p>
            <a:pPr lvl="1"/>
            <a:r>
              <a:rPr lang="tr-TR" sz="2400" dirty="0" smtClean="0"/>
              <a:t>Normal ağırlıklı bebeklerde doğruluk oranı </a:t>
            </a:r>
            <a:r>
              <a:rPr lang="tr-TR" sz="2400" dirty="0" err="1" smtClean="0"/>
              <a:t>makrozomiklere</a:t>
            </a:r>
            <a:r>
              <a:rPr lang="tr-TR" sz="2400" dirty="0" smtClean="0"/>
              <a:t> göre daha yüksek</a:t>
            </a:r>
          </a:p>
        </p:txBody>
      </p:sp>
    </p:spTree>
    <p:extLst>
      <p:ext uri="{BB962C8B-B14F-4D97-AF65-F5344CB8AC3E}">
        <p14:creationId xmlns="" xmlns:p14="http://schemas.microsoft.com/office/powerpoint/2010/main" val="2954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Klinik değerlendirme: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Supin</a:t>
            </a:r>
            <a:r>
              <a:rPr lang="tr-TR" sz="3600" dirty="0" smtClean="0"/>
              <a:t> pozisyonda ve mesane boş iken:</a:t>
            </a:r>
          </a:p>
          <a:p>
            <a:endParaRPr lang="tr-TR" sz="2800" dirty="0" smtClean="0"/>
          </a:p>
          <a:p>
            <a:r>
              <a:rPr lang="tr-T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Leopold</a:t>
            </a:r>
            <a:r>
              <a:rPr 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manevraları</a:t>
            </a:r>
          </a:p>
          <a:p>
            <a:r>
              <a:rPr lang="tr-T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Fundus</a:t>
            </a:r>
            <a:r>
              <a:rPr 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yüksekliği ölçümü </a:t>
            </a:r>
          </a:p>
          <a:p>
            <a:pPr lvl="1"/>
            <a:r>
              <a:rPr lang="tr-TR" sz="2800" dirty="0" err="1" smtClean="0"/>
              <a:t>Simfizis</a:t>
            </a:r>
            <a:r>
              <a:rPr lang="tr-TR" sz="2800" dirty="0" smtClean="0"/>
              <a:t> </a:t>
            </a:r>
            <a:r>
              <a:rPr lang="tr-TR" sz="2800" dirty="0" err="1" smtClean="0"/>
              <a:t>pubis</a:t>
            </a:r>
            <a:r>
              <a:rPr lang="tr-TR" sz="2800" dirty="0" smtClean="0"/>
              <a:t> üzeri- </a:t>
            </a:r>
            <a:r>
              <a:rPr lang="tr-TR" sz="2800" dirty="0" err="1" smtClean="0"/>
              <a:t>uterin</a:t>
            </a:r>
            <a:r>
              <a:rPr lang="tr-TR" sz="2800" dirty="0" smtClean="0"/>
              <a:t> </a:t>
            </a:r>
            <a:r>
              <a:rPr lang="tr-TR" sz="2800" dirty="0" err="1" smtClean="0"/>
              <a:t>fundus</a:t>
            </a:r>
            <a:r>
              <a:rPr lang="tr-TR" sz="2800" dirty="0" smtClean="0"/>
              <a:t> üst ucu, cm</a:t>
            </a:r>
          </a:p>
          <a:p>
            <a:r>
              <a:rPr lang="tr-TR" sz="2800" dirty="0" smtClean="0"/>
              <a:t>Ucuz, güvenilir, öğrenmesi kolay</a:t>
            </a:r>
          </a:p>
          <a:p>
            <a:r>
              <a:rPr lang="tr-TR" sz="2800" dirty="0" err="1" smtClean="0"/>
              <a:t>Maternal</a:t>
            </a:r>
            <a:r>
              <a:rPr lang="tr-TR" sz="2800" dirty="0" smtClean="0"/>
              <a:t> habitus, </a:t>
            </a:r>
            <a:r>
              <a:rPr lang="tr-TR" sz="2800" dirty="0" err="1" smtClean="0"/>
              <a:t>fetal</a:t>
            </a:r>
            <a:r>
              <a:rPr lang="tr-TR" sz="2800" dirty="0" smtClean="0"/>
              <a:t> pozisyon, </a:t>
            </a:r>
            <a:r>
              <a:rPr lang="tr-TR" sz="2800" dirty="0" err="1" smtClean="0"/>
              <a:t>amniyon</a:t>
            </a:r>
            <a:r>
              <a:rPr lang="tr-TR" sz="2800" dirty="0" smtClean="0"/>
              <a:t> sıvısı miktarı, </a:t>
            </a:r>
            <a:r>
              <a:rPr lang="tr-TR" sz="2800" dirty="0" err="1" smtClean="0"/>
              <a:t>klinisyenin</a:t>
            </a:r>
            <a:r>
              <a:rPr lang="tr-TR" sz="2800" dirty="0" smtClean="0"/>
              <a:t> deneyimine bağlı</a:t>
            </a:r>
          </a:p>
          <a:p>
            <a:r>
              <a:rPr lang="tr-TR" sz="2800" dirty="0" smtClean="0"/>
              <a:t>Duyarlılık ve pozitif </a:t>
            </a:r>
            <a:r>
              <a:rPr lang="tr-TR" sz="2800" dirty="0" err="1" smtClean="0"/>
              <a:t>prediktif</a:t>
            </a:r>
            <a:r>
              <a:rPr lang="tr-TR" sz="2800" dirty="0" smtClean="0"/>
              <a:t> değeri düşük</a:t>
            </a:r>
          </a:p>
        </p:txBody>
      </p:sp>
    </p:spTree>
    <p:extLst>
      <p:ext uri="{BB962C8B-B14F-4D97-AF65-F5344CB8AC3E}">
        <p14:creationId xmlns="" xmlns:p14="http://schemas.microsoft.com/office/powerpoint/2010/main" val="20496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US: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 (‘</a:t>
            </a:r>
            <a:r>
              <a:rPr lang="tr-TR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Abdominal</a:t>
            </a:r>
            <a:r>
              <a:rPr lang="tr-TR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circumference</a:t>
            </a:r>
            <a:r>
              <a:rPr lang="tr-TR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’-Karın çevresi): </a:t>
            </a:r>
            <a:endParaRPr lang="tr-TR" sz="2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4320" lvl="1" indent="0">
              <a:buNone/>
            </a:pPr>
            <a:endParaRPr lang="tr-TR" sz="2800" dirty="0" smtClean="0"/>
          </a:p>
          <a:p>
            <a:pPr lvl="1"/>
            <a:r>
              <a:rPr lang="tr-TR" sz="2800" dirty="0" err="1" smtClean="0"/>
              <a:t>Makrozomi</a:t>
            </a:r>
            <a:r>
              <a:rPr lang="tr-TR" sz="2800" dirty="0" smtClean="0"/>
              <a:t> </a:t>
            </a:r>
            <a:r>
              <a:rPr lang="tr-TR" sz="2800" dirty="0"/>
              <a:t>için eşik → </a:t>
            </a:r>
            <a:r>
              <a:rPr lang="tr-TR" sz="2800" dirty="0" smtClean="0"/>
              <a:t>35-38cm</a:t>
            </a:r>
          </a:p>
          <a:p>
            <a:pPr lvl="1"/>
            <a:r>
              <a:rPr lang="tr-TR" sz="2800" dirty="0" smtClean="0"/>
              <a:t>Duyarlılığı seçilen eşik değere, </a:t>
            </a:r>
            <a:r>
              <a:rPr lang="tr-TR" sz="2800" dirty="0" err="1" smtClean="0"/>
              <a:t>makrozominin</a:t>
            </a:r>
            <a:r>
              <a:rPr lang="tr-TR" sz="2800" dirty="0" smtClean="0"/>
              <a:t> tanımına ve ölçümün yapıldığı gebelik haftasına göre değişir…</a:t>
            </a:r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 algn="r">
              <a:buNone/>
            </a:pPr>
            <a:r>
              <a:rPr lang="tr-TR" sz="1600" i="1" dirty="0" smtClean="0"/>
              <a:t>			</a:t>
            </a:r>
            <a:r>
              <a:rPr lang="tr-TR" sz="1600" i="1" dirty="0" err="1" smtClean="0"/>
              <a:t>Rosati</a:t>
            </a:r>
            <a:r>
              <a:rPr lang="tr-TR" sz="1600" i="1" dirty="0" smtClean="0"/>
              <a:t> </a:t>
            </a:r>
            <a:r>
              <a:rPr lang="tr-TR" sz="1600" i="1" dirty="0"/>
              <a:t>P, </a:t>
            </a:r>
            <a:r>
              <a:rPr lang="tr-TR" sz="1600" i="1" dirty="0" smtClean="0"/>
              <a:t>ve ark. </a:t>
            </a:r>
            <a:r>
              <a:rPr lang="tr-TR" sz="1600" i="1" dirty="0"/>
              <a:t>J </a:t>
            </a:r>
            <a:r>
              <a:rPr lang="tr-TR" sz="1600" i="1" dirty="0" err="1"/>
              <a:t>Matern</a:t>
            </a:r>
            <a:r>
              <a:rPr lang="tr-TR" sz="1600" i="1" dirty="0"/>
              <a:t> </a:t>
            </a:r>
            <a:r>
              <a:rPr lang="tr-TR" sz="1600" i="1" dirty="0" err="1"/>
              <a:t>Fetal</a:t>
            </a:r>
            <a:r>
              <a:rPr lang="tr-TR" sz="1600" i="1" dirty="0"/>
              <a:t> </a:t>
            </a:r>
            <a:r>
              <a:rPr lang="tr-TR" sz="1600" i="1" dirty="0" err="1"/>
              <a:t>Neonatal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</a:t>
            </a:r>
            <a:r>
              <a:rPr lang="tr-TR" sz="1600" i="1" dirty="0" smtClean="0"/>
              <a:t>2010</a:t>
            </a:r>
          </a:p>
          <a:p>
            <a:pPr marL="457200" lvl="1" indent="0" algn="r">
              <a:buNone/>
            </a:pPr>
            <a:r>
              <a:rPr lang="tr-TR" sz="1600" i="1" dirty="0" smtClean="0"/>
              <a:t>				De </a:t>
            </a:r>
            <a:r>
              <a:rPr lang="tr-TR" sz="1600" i="1" dirty="0" err="1" smtClean="0"/>
              <a:t>Reu</a:t>
            </a:r>
            <a:r>
              <a:rPr lang="tr-TR" sz="1600" i="1" dirty="0" smtClean="0"/>
              <a:t> PA</a:t>
            </a:r>
            <a:r>
              <a:rPr lang="tr-TR" sz="1600" i="1" dirty="0"/>
              <a:t>, </a:t>
            </a:r>
            <a:r>
              <a:rPr lang="tr-TR" sz="1600" i="1" dirty="0" smtClean="0"/>
              <a:t>ve ark.. </a:t>
            </a:r>
            <a:r>
              <a:rPr lang="tr-TR" sz="1600" i="1" dirty="0"/>
              <a:t>J </a:t>
            </a:r>
            <a:r>
              <a:rPr lang="tr-TR" sz="1600" i="1" dirty="0" err="1"/>
              <a:t>Perinat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</a:t>
            </a:r>
            <a:r>
              <a:rPr lang="tr-TR" sz="1600" i="1" dirty="0" smtClean="0"/>
              <a:t>2008</a:t>
            </a:r>
            <a:endParaRPr lang="tr-TR" sz="1600" i="1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9327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US: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35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5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Tahmini </a:t>
            </a:r>
            <a:r>
              <a:rPr lang="tr-TR" sz="35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fetal</a:t>
            </a:r>
            <a:r>
              <a:rPr lang="tr-TR" sz="35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ağırlık</a:t>
            </a:r>
          </a:p>
          <a:p>
            <a:pPr lvl="1"/>
            <a:r>
              <a:rPr lang="tr-TR" sz="3000" b="1" i="1" dirty="0" err="1" smtClean="0"/>
              <a:t>Hadlock</a:t>
            </a:r>
            <a:r>
              <a:rPr lang="tr-TR" sz="3000" b="1" i="1" dirty="0" smtClean="0"/>
              <a:t> formülü</a:t>
            </a:r>
            <a:r>
              <a:rPr lang="tr-TR" sz="3300" b="1" i="1" dirty="0" smtClean="0"/>
              <a:t>: </a:t>
            </a:r>
            <a:r>
              <a:rPr lang="tr-TR" sz="3000" dirty="0" smtClean="0"/>
              <a:t>En sık kullanılan/en doğru ölçüm</a:t>
            </a:r>
          </a:p>
          <a:p>
            <a:pPr marL="0" indent="0">
              <a:buNone/>
            </a:pPr>
            <a:r>
              <a:rPr lang="tr-TR" sz="2000" dirty="0" smtClean="0"/>
              <a:t>	</a:t>
            </a:r>
          </a:p>
          <a:p>
            <a:pPr marL="0" indent="0">
              <a:buNone/>
            </a:pPr>
            <a:r>
              <a:rPr lang="tr-TR" sz="1700" dirty="0" smtClean="0"/>
              <a:t>Log10 </a:t>
            </a:r>
            <a:r>
              <a:rPr lang="tr-TR" sz="1700" dirty="0"/>
              <a:t>BW = 1.3598 + 0.051 </a:t>
            </a:r>
            <a:r>
              <a:rPr lang="tr-TR" sz="1900" b="1" dirty="0">
                <a:solidFill>
                  <a:srgbClr val="FF0000"/>
                </a:solidFill>
              </a:rPr>
              <a:t>(AC)</a:t>
            </a:r>
            <a:r>
              <a:rPr lang="tr-TR" sz="1900" dirty="0">
                <a:solidFill>
                  <a:srgbClr val="FF0000"/>
                </a:solidFill>
              </a:rPr>
              <a:t> </a:t>
            </a:r>
            <a:r>
              <a:rPr lang="tr-TR" sz="1700" dirty="0"/>
              <a:t>+ 0.1844 </a:t>
            </a:r>
            <a:r>
              <a:rPr lang="tr-TR" sz="1900" b="1" dirty="0">
                <a:solidFill>
                  <a:srgbClr val="FF0000"/>
                </a:solidFill>
              </a:rPr>
              <a:t>(FL) </a:t>
            </a:r>
            <a:r>
              <a:rPr lang="tr-TR" sz="1700" dirty="0"/>
              <a:t>– 0.0037 </a:t>
            </a:r>
            <a:r>
              <a:rPr lang="tr-TR" sz="1900" b="1" dirty="0">
                <a:solidFill>
                  <a:srgbClr val="FF0000"/>
                </a:solidFill>
              </a:rPr>
              <a:t>(AC X FL)</a:t>
            </a:r>
            <a:r>
              <a:rPr lang="tr-TR" sz="1900" b="1" dirty="0"/>
              <a:t>, </a:t>
            </a:r>
            <a:r>
              <a:rPr lang="tr-TR" sz="1700" dirty="0" smtClean="0"/>
              <a:t>veya</a:t>
            </a: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Log10 </a:t>
            </a:r>
            <a:r>
              <a:rPr lang="tr-TR" sz="1700" dirty="0"/>
              <a:t>BW = 1.4787 + 0.001837 </a:t>
            </a:r>
            <a:r>
              <a:rPr lang="tr-TR" sz="1900" b="1" dirty="0">
                <a:solidFill>
                  <a:srgbClr val="FF0000"/>
                </a:solidFill>
              </a:rPr>
              <a:t>(BPD)</a:t>
            </a:r>
            <a:r>
              <a:rPr lang="tr-TR" sz="1900" b="1" baseline="30000" dirty="0">
                <a:solidFill>
                  <a:srgbClr val="FF0000"/>
                </a:solidFill>
              </a:rPr>
              <a:t>2</a:t>
            </a:r>
            <a:r>
              <a:rPr lang="tr-TR" sz="1900" b="1" dirty="0">
                <a:solidFill>
                  <a:srgbClr val="FF0000"/>
                </a:solidFill>
              </a:rPr>
              <a:t> </a:t>
            </a:r>
            <a:r>
              <a:rPr lang="tr-TR" sz="1700" dirty="0"/>
              <a:t>+ 0.0458 </a:t>
            </a:r>
            <a:r>
              <a:rPr lang="tr-TR" sz="1900" b="1" dirty="0">
                <a:solidFill>
                  <a:srgbClr val="FF0000"/>
                </a:solidFill>
              </a:rPr>
              <a:t>(AC)</a:t>
            </a:r>
            <a:r>
              <a:rPr lang="tr-TR" sz="1900" b="1" dirty="0"/>
              <a:t> </a:t>
            </a:r>
            <a:r>
              <a:rPr lang="tr-TR" sz="1700" dirty="0"/>
              <a:t>+ 0.158 </a:t>
            </a:r>
            <a:r>
              <a:rPr lang="tr-TR" sz="1900" b="1" dirty="0">
                <a:solidFill>
                  <a:srgbClr val="FF0000"/>
                </a:solidFill>
              </a:rPr>
              <a:t>(FL)</a:t>
            </a:r>
            <a:r>
              <a:rPr lang="tr-TR" sz="1700" dirty="0">
                <a:solidFill>
                  <a:srgbClr val="FF0000"/>
                </a:solidFill>
              </a:rPr>
              <a:t> </a:t>
            </a:r>
            <a:r>
              <a:rPr lang="tr-TR" sz="1700" dirty="0"/>
              <a:t>– </a:t>
            </a:r>
            <a:r>
              <a:rPr lang="tr-TR" sz="1700" dirty="0" smtClean="0"/>
              <a:t>0.0033 </a:t>
            </a:r>
            <a:r>
              <a:rPr lang="tr-TR" sz="1900" b="1" dirty="0">
                <a:solidFill>
                  <a:srgbClr val="FF0000"/>
                </a:solidFill>
              </a:rPr>
              <a:t>(AC X FL)</a:t>
            </a:r>
            <a:endParaRPr lang="tr-TR" sz="1700" b="1" dirty="0">
              <a:solidFill>
                <a:srgbClr val="FF0000"/>
              </a:solidFill>
            </a:endParaRPr>
          </a:p>
          <a:p>
            <a:pPr lvl="1"/>
            <a:endParaRPr lang="tr-TR" sz="2800" dirty="0" smtClean="0"/>
          </a:p>
          <a:p>
            <a:r>
              <a:rPr lang="tr-TR" sz="2600" dirty="0" smtClean="0"/>
              <a:t>Pozitif ölçümün doğruluğu negatife göre daha yüksek</a:t>
            </a:r>
          </a:p>
          <a:p>
            <a:endParaRPr lang="tr-TR" sz="2600" dirty="0" smtClean="0"/>
          </a:p>
          <a:p>
            <a:r>
              <a:rPr lang="tr-TR" sz="2600" dirty="0" smtClean="0"/>
              <a:t>Tahmini doğum tarihine, </a:t>
            </a:r>
            <a:r>
              <a:rPr lang="tr-TR" sz="2600" dirty="0" err="1" smtClean="0"/>
              <a:t>maternal</a:t>
            </a:r>
            <a:r>
              <a:rPr lang="tr-TR" sz="2600" dirty="0" smtClean="0"/>
              <a:t> boy-kiloya ve diyabete göre düzeltme ile doğruluk artar</a:t>
            </a:r>
          </a:p>
          <a:p>
            <a:pPr marL="0" indent="0" algn="r">
              <a:buNone/>
            </a:pPr>
            <a:r>
              <a:rPr lang="tr-TR" sz="1600" dirty="0" smtClean="0"/>
              <a:t>					</a:t>
            </a:r>
            <a:r>
              <a:rPr lang="tr-TR" sz="1600" i="1" dirty="0" smtClean="0"/>
              <a:t>									</a:t>
            </a:r>
            <a:r>
              <a:rPr lang="tr-TR" sz="1600" i="1" dirty="0" err="1" smtClean="0"/>
              <a:t>Sokol</a:t>
            </a:r>
            <a:r>
              <a:rPr lang="tr-TR" sz="1600" i="1" dirty="0" smtClean="0"/>
              <a:t> </a:t>
            </a:r>
            <a:r>
              <a:rPr lang="tr-TR" sz="1600" i="1" dirty="0"/>
              <a:t>RJ, </a:t>
            </a:r>
            <a:r>
              <a:rPr lang="tr-TR" sz="1600" i="1" dirty="0" smtClean="0"/>
              <a:t>ve ark. </a:t>
            </a:r>
            <a:r>
              <a:rPr lang="tr-TR" sz="1600" i="1" dirty="0" err="1"/>
              <a:t>Am</a:t>
            </a:r>
            <a:r>
              <a:rPr lang="tr-TR" sz="1600" i="1" dirty="0"/>
              <a:t> J </a:t>
            </a:r>
            <a:r>
              <a:rPr lang="tr-TR" sz="1600" i="1" dirty="0" err="1"/>
              <a:t>Obstet</a:t>
            </a:r>
            <a:r>
              <a:rPr lang="tr-TR" sz="1600" i="1" dirty="0"/>
              <a:t> </a:t>
            </a:r>
            <a:r>
              <a:rPr lang="tr-TR" sz="1600" i="1" dirty="0" err="1"/>
              <a:t>Gynecol</a:t>
            </a:r>
            <a:r>
              <a:rPr lang="tr-TR" sz="1600" i="1" dirty="0"/>
              <a:t> </a:t>
            </a:r>
            <a:r>
              <a:rPr lang="tr-TR" sz="1600" i="1" dirty="0" smtClean="0"/>
              <a:t>2000</a:t>
            </a:r>
          </a:p>
          <a:p>
            <a:pPr marL="0" indent="0" algn="r">
              <a:buNone/>
            </a:pPr>
            <a:r>
              <a:rPr lang="tr-TR" sz="1600" i="1" dirty="0" err="1" smtClean="0"/>
              <a:t>Faschingbauer</a:t>
            </a:r>
            <a:r>
              <a:rPr lang="tr-TR" sz="1600" i="1" dirty="0" smtClean="0"/>
              <a:t> F ve ark. </a:t>
            </a:r>
            <a:r>
              <a:rPr lang="tr-TR" sz="1600" i="1" dirty="0" err="1" smtClean="0"/>
              <a:t>Ultraschall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Med</a:t>
            </a:r>
            <a:r>
              <a:rPr lang="tr-TR" sz="1600" i="1" dirty="0" smtClean="0"/>
              <a:t> 2012</a:t>
            </a:r>
          </a:p>
          <a:p>
            <a:pPr marL="0" indent="0" algn="r">
              <a:buNone/>
            </a:pPr>
            <a:r>
              <a:rPr lang="tr-TR" sz="1600" i="1" dirty="0" err="1" smtClean="0"/>
              <a:t>Coomasaramy</a:t>
            </a:r>
            <a:r>
              <a:rPr lang="tr-TR" sz="1600" i="1" dirty="0" smtClean="0"/>
              <a:t> A ve ar. BJOG 200</a:t>
            </a:r>
            <a:r>
              <a:rPr lang="tr-TR" sz="1600" dirty="0" smtClean="0"/>
              <a:t>5</a:t>
            </a:r>
            <a:endParaRPr lang="tr-TR" sz="1600" dirty="0"/>
          </a:p>
        </p:txBody>
      </p:sp>
    </p:spTree>
    <p:extLst>
      <p:ext uri="{BB962C8B-B14F-4D97-AF65-F5344CB8AC3E}">
        <p14:creationId xmlns="" xmlns:p14="http://schemas.microsoft.com/office/powerpoint/2010/main" val="39935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US: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Seri ölçümler – bireysel büyüme eğrileri</a:t>
            </a:r>
          </a:p>
          <a:p>
            <a:pPr lvl="1"/>
            <a:r>
              <a:rPr lang="tr-TR" dirty="0" smtClean="0"/>
              <a:t>Üstünlük? Maliyet etkinlik?</a:t>
            </a:r>
          </a:p>
          <a:p>
            <a:r>
              <a:rPr lang="tr-TR" sz="2800" dirty="0" smtClean="0"/>
              <a:t>Yumuşak doku ölçümleri</a:t>
            </a:r>
          </a:p>
          <a:p>
            <a:pPr lvl="1"/>
            <a:r>
              <a:rPr lang="tr-TR" dirty="0" smtClean="0"/>
              <a:t>Cilt altı yağ doku: </a:t>
            </a:r>
            <a:r>
              <a:rPr lang="tr-TR" dirty="0" err="1" smtClean="0"/>
              <a:t>Humerus</a:t>
            </a:r>
            <a:r>
              <a:rPr lang="tr-TR" dirty="0" smtClean="0"/>
              <a:t> ortası, omuz, karın duvarı, uyluk, </a:t>
            </a:r>
            <a:r>
              <a:rPr lang="tr-TR" dirty="0" err="1" smtClean="0"/>
              <a:t>peribukkal</a:t>
            </a:r>
            <a:r>
              <a:rPr lang="tr-TR" dirty="0" smtClean="0"/>
              <a:t> alan</a:t>
            </a:r>
          </a:p>
          <a:p>
            <a:pPr lvl="1"/>
            <a:r>
              <a:rPr lang="tr-TR" dirty="0" err="1" smtClean="0"/>
              <a:t>TFA’dan</a:t>
            </a:r>
            <a:r>
              <a:rPr lang="tr-TR" dirty="0" smtClean="0"/>
              <a:t> üstün değil</a:t>
            </a:r>
          </a:p>
          <a:p>
            <a:r>
              <a:rPr lang="tr-TR" sz="2800" dirty="0" smtClean="0"/>
              <a:t>Hacim ölçümleri</a:t>
            </a:r>
          </a:p>
          <a:p>
            <a:pPr lvl="1"/>
            <a:r>
              <a:rPr lang="tr-TR" dirty="0" smtClean="0"/>
              <a:t>2 boyutlu, 3 boyutlu, kombine</a:t>
            </a:r>
          </a:p>
          <a:p>
            <a:r>
              <a:rPr lang="tr-TR" sz="2800" dirty="0" err="1" smtClean="0"/>
              <a:t>Nöral</a:t>
            </a:r>
            <a:r>
              <a:rPr lang="tr-TR" sz="2800" dirty="0" smtClean="0"/>
              <a:t> network</a:t>
            </a:r>
            <a:r>
              <a:rPr lang="tr-TR" dirty="0" smtClean="0"/>
              <a:t>: Deneysel</a:t>
            </a:r>
          </a:p>
          <a:p>
            <a:r>
              <a:rPr lang="tr-TR" sz="2800" dirty="0" smtClean="0"/>
              <a:t>HC/AC oranı</a:t>
            </a:r>
            <a:r>
              <a:rPr lang="tr-TR" dirty="0" smtClean="0"/>
              <a:t>: </a:t>
            </a:r>
            <a:r>
              <a:rPr lang="tr-TR" dirty="0" err="1" smtClean="0"/>
              <a:t>Makrozomi</a:t>
            </a:r>
            <a:r>
              <a:rPr lang="tr-TR" dirty="0" smtClean="0"/>
              <a:t> tanısında yeri yok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8008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/>
              <a:t> </a:t>
            </a:r>
            <a:r>
              <a:rPr lang="tr-TR" dirty="0" smtClean="0"/>
              <a:t>-DM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5869111" cy="4925144"/>
          </a:xfrm>
          <a:ln>
            <a:gradFill>
              <a:gsLst>
                <a:gs pos="17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lvl="1"/>
            <a:r>
              <a:rPr lang="tr-TR" sz="2400" dirty="0" smtClean="0"/>
              <a:t>Omuzlar daha geniş, vücut yağ oranı </a:t>
            </a:r>
            <a:r>
              <a:rPr lang="tr-TR" sz="2400" dirty="0" smtClean="0">
                <a:latin typeface="Calibri"/>
              </a:rPr>
              <a:t>↑</a:t>
            </a:r>
            <a:r>
              <a:rPr lang="tr-TR" sz="2400" dirty="0" smtClean="0"/>
              <a:t>, baş-omuz oranı </a:t>
            </a:r>
            <a:r>
              <a:rPr lang="tr-TR" sz="2400" dirty="0" smtClean="0">
                <a:latin typeface="Calibri"/>
              </a:rPr>
              <a:t>↓</a:t>
            </a:r>
            <a:r>
              <a:rPr lang="tr-TR" sz="2400" dirty="0" smtClean="0"/>
              <a:t>, üst </a:t>
            </a:r>
            <a:r>
              <a:rPr lang="tr-TR" sz="2400" dirty="0" err="1" smtClean="0"/>
              <a:t>ekstremitelerde</a:t>
            </a:r>
            <a:r>
              <a:rPr lang="tr-TR" sz="2400" dirty="0" smtClean="0"/>
              <a:t> cilt </a:t>
            </a:r>
            <a:r>
              <a:rPr lang="tr-TR" sz="2400" dirty="0" err="1" smtClean="0"/>
              <a:t>katlantısı</a:t>
            </a:r>
            <a:r>
              <a:rPr lang="tr-TR" sz="2400" dirty="0" smtClean="0"/>
              <a:t> </a:t>
            </a:r>
            <a:r>
              <a:rPr lang="tr-TR" sz="2400" dirty="0" smtClean="0">
                <a:latin typeface="Calibri"/>
              </a:rPr>
              <a:t>↑</a:t>
            </a:r>
            <a:endParaRPr lang="tr-TR" sz="2400" dirty="0" smtClean="0"/>
          </a:p>
          <a:p>
            <a:pPr lvl="1"/>
            <a:r>
              <a:rPr lang="tr-TR" sz="2400" dirty="0" smtClean="0"/>
              <a:t>Omuz </a:t>
            </a:r>
            <a:r>
              <a:rPr lang="tr-TR" sz="2400" dirty="0" err="1" smtClean="0"/>
              <a:t>distosisi</a:t>
            </a:r>
            <a:r>
              <a:rPr lang="tr-TR" sz="2400" dirty="0" smtClean="0"/>
              <a:t> riski </a:t>
            </a:r>
            <a:r>
              <a:rPr lang="tr-TR" sz="2400" dirty="0" smtClean="0">
                <a:latin typeface="Calibri"/>
              </a:rPr>
              <a:t>↑</a:t>
            </a:r>
          </a:p>
          <a:p>
            <a:pPr lvl="1"/>
            <a:r>
              <a:rPr lang="tr-TR" sz="2400" dirty="0" smtClean="0">
                <a:latin typeface="Calibri"/>
              </a:rPr>
              <a:t>US ile TFA ölçümleri AC ölçümüne dayanır; TFA yanlış olarak fazla ölçülebilir</a:t>
            </a:r>
          </a:p>
          <a:p>
            <a:pPr lvl="1"/>
            <a:r>
              <a:rPr lang="tr-TR" sz="2400" dirty="0" smtClean="0"/>
              <a:t>Diyabetik gebeliklerde </a:t>
            </a:r>
            <a:r>
              <a:rPr lang="tr-TR" sz="2400" dirty="0" err="1" smtClean="0"/>
              <a:t>glisemik</a:t>
            </a:r>
            <a:r>
              <a:rPr lang="tr-TR" sz="2400" dirty="0" smtClean="0"/>
              <a:t> kontrol ve </a:t>
            </a:r>
            <a:r>
              <a:rPr lang="tr-TR" sz="2400" dirty="0" err="1" smtClean="0"/>
              <a:t>makrozomi</a:t>
            </a:r>
            <a:r>
              <a:rPr lang="tr-TR" sz="2400" dirty="0" smtClean="0"/>
              <a:t> riskinin ölçümünde : </a:t>
            </a:r>
            <a:r>
              <a:rPr lang="tr-TR" sz="2400" b="1" i="1" dirty="0" smtClean="0"/>
              <a:t>AC &gt; 75 </a:t>
            </a:r>
            <a:r>
              <a:rPr lang="tr-TR" sz="2400" b="1" i="1" dirty="0" err="1" smtClean="0"/>
              <a:t>persentil</a:t>
            </a:r>
            <a:endParaRPr lang="tr-TR" sz="2400" b="1" i="1" dirty="0" smtClean="0"/>
          </a:p>
          <a:p>
            <a:pPr marL="457200" lvl="1" indent="0">
              <a:buNone/>
            </a:pPr>
            <a:endParaRPr lang="tr-TR" sz="1800" dirty="0" smtClean="0"/>
          </a:p>
          <a:p>
            <a:pPr marL="457200" lvl="1" indent="0">
              <a:buNone/>
            </a:pPr>
            <a:r>
              <a:rPr lang="en-US" sz="1600" i="1" dirty="0" smtClean="0"/>
              <a:t>Fifth </a:t>
            </a:r>
            <a:r>
              <a:rPr lang="en-US" sz="1600" i="1" dirty="0"/>
              <a:t>International Workshop-Conference on Gestational Diabetes. November, 2005. Chicago, IL.</a:t>
            </a:r>
            <a:endParaRPr lang="tr-TR" sz="1600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7793"/>
            <a:ext cx="2790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353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Makadi</a:t>
            </a: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prezentasyon</a:t>
            </a:r>
            <a:endParaRPr lang="tr-T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tr-TR" dirty="0" smtClean="0"/>
              <a:t>BPD ölçümleri </a:t>
            </a:r>
            <a:r>
              <a:rPr lang="tr-TR" dirty="0" err="1" smtClean="0"/>
              <a:t>verteks</a:t>
            </a:r>
            <a:r>
              <a:rPr lang="tr-TR" dirty="0" smtClean="0"/>
              <a:t> </a:t>
            </a:r>
            <a:r>
              <a:rPr lang="tr-TR" dirty="0" err="1" smtClean="0"/>
              <a:t>fetuslara</a:t>
            </a:r>
            <a:r>
              <a:rPr lang="tr-TR" dirty="0" smtClean="0"/>
              <a:t> göre 2-3 mm daha küçük</a:t>
            </a:r>
          </a:p>
          <a:p>
            <a:pPr lvl="1"/>
            <a:r>
              <a:rPr lang="tr-TR" dirty="0" smtClean="0"/>
              <a:t>AC ve FL ölçümleri formüllerde daha baskın</a:t>
            </a:r>
          </a:p>
          <a:p>
            <a:pPr lvl="1"/>
            <a:r>
              <a:rPr lang="tr-TR" dirty="0" err="1" smtClean="0"/>
              <a:t>Makrozomi</a:t>
            </a:r>
            <a:r>
              <a:rPr lang="tr-TR" dirty="0" smtClean="0"/>
              <a:t> riski daha düşük (</a:t>
            </a:r>
            <a:r>
              <a:rPr lang="tr-TR" dirty="0" err="1" smtClean="0"/>
              <a:t>Vertekse</a:t>
            </a:r>
            <a:r>
              <a:rPr lang="tr-TR" dirty="0" smtClean="0"/>
              <a:t> göre %4.9 daha hafif bebekler) </a:t>
            </a:r>
          </a:p>
          <a:p>
            <a:pPr marL="457200" lvl="1" indent="0" algn="r">
              <a:buNone/>
            </a:pPr>
            <a:r>
              <a:rPr lang="tr-TR" sz="1600" dirty="0" smtClean="0"/>
              <a:t>			</a:t>
            </a:r>
            <a:r>
              <a:rPr lang="tr-TR" sz="1600" i="1" dirty="0" err="1" smtClean="0"/>
              <a:t>Luterkort</a:t>
            </a:r>
            <a:r>
              <a:rPr lang="tr-TR" sz="1600" i="1" dirty="0" smtClean="0"/>
              <a:t> M ve ark. </a:t>
            </a:r>
            <a:r>
              <a:rPr lang="tr-TR" sz="1600" i="1" dirty="0" err="1" smtClean="0"/>
              <a:t>Acta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Scand</a:t>
            </a:r>
            <a:r>
              <a:rPr lang="tr-TR" sz="1600" i="1" dirty="0" smtClean="0"/>
              <a:t> 1986</a:t>
            </a:r>
            <a:endParaRPr lang="tr-TR" sz="1700" i="1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Çoğul gebelik</a:t>
            </a:r>
          </a:p>
          <a:p>
            <a:pPr lvl="1"/>
            <a:r>
              <a:rPr lang="tr-TR" dirty="0" smtClean="0"/>
              <a:t>Özellikle &lt;2500 g bebeklerde TFA yanlış olarak fazla ölçülebilir</a:t>
            </a:r>
          </a:p>
          <a:p>
            <a:pPr lvl="1"/>
            <a:r>
              <a:rPr lang="tr-TR" dirty="0" err="1" smtClean="0"/>
              <a:t>Makrozomi</a:t>
            </a:r>
            <a:r>
              <a:rPr lang="tr-TR" dirty="0" smtClean="0"/>
              <a:t> riski düşük</a:t>
            </a:r>
          </a:p>
          <a:p>
            <a:pPr marL="457200" lvl="1" indent="0">
              <a:buNone/>
            </a:pPr>
            <a:r>
              <a:rPr lang="tr-TR" sz="1600" dirty="0" smtClean="0"/>
              <a:t>				</a:t>
            </a:r>
            <a:r>
              <a:rPr lang="tr-TR" sz="1600" i="1" dirty="0" smtClean="0"/>
              <a:t>Lynch L ve ark. </a:t>
            </a:r>
            <a:r>
              <a:rPr lang="tr-TR" sz="1600" i="1" dirty="0" err="1" smtClean="0"/>
              <a:t>Ultrasound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1995</a:t>
            </a:r>
          </a:p>
        </p:txBody>
      </p:sp>
    </p:spTree>
    <p:extLst>
      <p:ext uri="{BB962C8B-B14F-4D97-AF65-F5344CB8AC3E}">
        <p14:creationId xmlns="" xmlns:p14="http://schemas.microsoft.com/office/powerpoint/2010/main" val="34363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endParaRPr lang="tr-TR" sz="2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 ile izlem </a:t>
            </a:r>
          </a:p>
          <a:p>
            <a:pPr lvl="1"/>
            <a:r>
              <a:rPr lang="tr-TR" sz="2400" dirty="0" smtClean="0"/>
              <a:t>3-4 haftada bir, özellikle diyabetiklerde</a:t>
            </a:r>
          </a:p>
          <a:p>
            <a:pPr lvl="1"/>
            <a:r>
              <a:rPr lang="tr-TR" sz="2400" dirty="0" smtClean="0"/>
              <a:t>Arka arkaya iki ölçümde artmış AC </a:t>
            </a:r>
            <a:r>
              <a:rPr lang="tr-TR" sz="2400" dirty="0" err="1" smtClean="0"/>
              <a:t>makrozomi</a:t>
            </a:r>
            <a:r>
              <a:rPr lang="tr-TR" sz="2400" dirty="0" smtClean="0"/>
              <a:t> varlığı ya da yokluğunun öngörülmesi için yeterli</a:t>
            </a:r>
          </a:p>
          <a:p>
            <a:pPr marL="457200" lvl="1" indent="0">
              <a:buNone/>
            </a:pPr>
            <a:r>
              <a:rPr lang="tr-TR" sz="1600" dirty="0" smtClean="0"/>
              <a:t>				</a:t>
            </a:r>
            <a:r>
              <a:rPr lang="tr-TR" sz="1600" i="1" dirty="0" smtClean="0"/>
              <a:t>								</a:t>
            </a:r>
            <a:r>
              <a:rPr lang="tr-TR" sz="1600" i="1" dirty="0" err="1" smtClean="0"/>
              <a:t>Schaefer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Graaf</a:t>
            </a:r>
            <a:r>
              <a:rPr lang="tr-TR" sz="1600" i="1" dirty="0" smtClean="0"/>
              <a:t> UM ve ark. </a:t>
            </a:r>
            <a:r>
              <a:rPr lang="tr-TR" sz="1600" i="1" dirty="0" err="1" smtClean="0"/>
              <a:t>Diabetes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Care</a:t>
            </a:r>
            <a:r>
              <a:rPr lang="tr-TR" sz="1600" i="1" dirty="0" smtClean="0"/>
              <a:t> 2011</a:t>
            </a:r>
          </a:p>
        </p:txBody>
      </p:sp>
    </p:spTree>
    <p:extLst>
      <p:ext uri="{BB962C8B-B14F-4D97-AF65-F5344CB8AC3E}">
        <p14:creationId xmlns="" xmlns:p14="http://schemas.microsoft.com/office/powerpoint/2010/main" val="41043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Doğum </a:t>
            </a:r>
            <a:r>
              <a:rPr lang="tr-TR" sz="3200" dirty="0"/>
              <a:t>ağırlığına göre omuz </a:t>
            </a:r>
            <a:r>
              <a:rPr lang="tr-TR" sz="3200" dirty="0" err="1"/>
              <a:t>distosisi</a:t>
            </a:r>
            <a:r>
              <a:rPr lang="tr-TR" sz="3200" dirty="0"/>
              <a:t> </a:t>
            </a:r>
            <a:r>
              <a:rPr lang="tr-TR" sz="3200" dirty="0" err="1"/>
              <a:t>insidansı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827602"/>
              </p:ext>
            </p:extLst>
          </p:nvPr>
        </p:nvGraphicFramePr>
        <p:xfrm>
          <a:off x="395535" y="1600200"/>
          <a:ext cx="8291265" cy="469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92525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Doğum ağırlığı </a:t>
                      </a:r>
                    </a:p>
                    <a:p>
                      <a:r>
                        <a:rPr lang="tr-TR" sz="2400" dirty="0" smtClean="0"/>
                        <a:t>(g)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Diyabetik</a:t>
                      </a:r>
                      <a:r>
                        <a:rPr lang="tr-TR" sz="2400" baseline="0" dirty="0" smtClean="0"/>
                        <a:t> olmayan gebelerde  omuz </a:t>
                      </a:r>
                      <a:r>
                        <a:rPr lang="tr-TR" sz="2400" baseline="0" dirty="0" err="1" smtClean="0"/>
                        <a:t>distosisi</a:t>
                      </a:r>
                      <a:r>
                        <a:rPr lang="tr-TR" sz="2400" baseline="0" dirty="0" smtClean="0"/>
                        <a:t> (%)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Diyabetik gebelerde  omuz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distosisi</a:t>
                      </a:r>
                      <a:endParaRPr kumimoji="0" lang="tr-T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  <a:tr h="92525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&lt; 4000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0.1-1.1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0.6-3.7</a:t>
                      </a:r>
                      <a:endParaRPr lang="tr-TR" sz="2400" dirty="0"/>
                    </a:p>
                  </a:txBody>
                  <a:tcPr/>
                </a:tc>
              </a:tr>
              <a:tr h="92525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4000-4499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1.1-10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4.9-23.1</a:t>
                      </a:r>
                      <a:endParaRPr lang="tr-TR" sz="2400" dirty="0"/>
                    </a:p>
                  </a:txBody>
                  <a:tcPr/>
                </a:tc>
              </a:tr>
              <a:tr h="92525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&gt;4500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2.7-22.6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20-50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68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Yaklaşım: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Omuz </a:t>
            </a:r>
            <a:r>
              <a:rPr lang="tr-TR" dirty="0" err="1" smtClean="0"/>
              <a:t>distosisi</a:t>
            </a:r>
            <a:r>
              <a:rPr lang="tr-TR" dirty="0" smtClean="0"/>
              <a:t> olgularının %2-16’sında </a:t>
            </a:r>
            <a:r>
              <a:rPr lang="tr-TR" dirty="0" err="1" smtClean="0"/>
              <a:t>brakiyal</a:t>
            </a:r>
            <a:r>
              <a:rPr lang="tr-TR" dirty="0" smtClean="0"/>
              <a:t> </a:t>
            </a:r>
            <a:r>
              <a:rPr lang="tr-TR" dirty="0" err="1" smtClean="0"/>
              <a:t>pleksus</a:t>
            </a:r>
            <a:r>
              <a:rPr lang="tr-TR" dirty="0" smtClean="0"/>
              <a:t> zedelenmesi, bu olguların da %30’unda kalıcı hasar…</a:t>
            </a:r>
          </a:p>
          <a:p>
            <a:pPr marL="0" indent="0" algn="r">
              <a:buNone/>
            </a:pPr>
            <a:r>
              <a:rPr lang="tr-TR" sz="1600" i="1" dirty="0" err="1" smtClean="0"/>
              <a:t>Lagerkvist</a:t>
            </a:r>
            <a:r>
              <a:rPr lang="tr-TR" sz="1600" i="1" dirty="0" smtClean="0"/>
              <a:t> AL ve ark. Dev </a:t>
            </a:r>
            <a:r>
              <a:rPr lang="tr-TR" sz="1600" i="1" dirty="0" err="1" smtClean="0"/>
              <a:t>Med</a:t>
            </a:r>
            <a:r>
              <a:rPr lang="tr-TR" sz="1600" i="1" dirty="0" smtClean="0"/>
              <a:t> Child </a:t>
            </a:r>
            <a:r>
              <a:rPr lang="tr-TR" sz="1600" i="1" dirty="0" err="1" smtClean="0"/>
              <a:t>Neurol</a:t>
            </a:r>
            <a:r>
              <a:rPr lang="tr-TR" sz="1600" i="1" dirty="0" smtClean="0"/>
              <a:t> 2010</a:t>
            </a:r>
          </a:p>
          <a:p>
            <a:pPr marL="0" indent="0" algn="r">
              <a:buNone/>
            </a:pPr>
            <a:r>
              <a:rPr lang="tr-TR" sz="1600" i="1" dirty="0" err="1" smtClean="0"/>
              <a:t>Foad</a:t>
            </a:r>
            <a:r>
              <a:rPr lang="tr-TR" sz="1600" i="1" dirty="0" smtClean="0"/>
              <a:t> SL ve ark. J </a:t>
            </a:r>
            <a:r>
              <a:rPr lang="tr-TR" sz="1600" i="1" dirty="0" err="1" smtClean="0"/>
              <a:t>Chld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Orthop</a:t>
            </a:r>
            <a:r>
              <a:rPr lang="tr-TR" sz="1600" i="1" dirty="0" smtClean="0"/>
              <a:t> 2009</a:t>
            </a:r>
            <a:endParaRPr lang="tr-TR" sz="1700" i="1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Omuz </a:t>
            </a:r>
            <a:r>
              <a:rPr lang="tr-TR" dirty="0" err="1" smtClean="0"/>
              <a:t>distosisi</a:t>
            </a:r>
            <a:r>
              <a:rPr lang="tr-TR" dirty="0" smtClean="0"/>
              <a:t> olgularının %50’si &lt; 4000g bebeklerde</a:t>
            </a:r>
          </a:p>
          <a:p>
            <a:pPr marL="0" indent="0" algn="r">
              <a:buNone/>
            </a:pPr>
            <a:r>
              <a:rPr lang="tr-TR" sz="1600" dirty="0" smtClean="0"/>
              <a:t>				</a:t>
            </a:r>
            <a:r>
              <a:rPr lang="tr-TR" sz="1600" i="1" dirty="0" err="1" smtClean="0"/>
              <a:t>Langer</a:t>
            </a:r>
            <a:r>
              <a:rPr lang="tr-TR" sz="1600" i="1" dirty="0" smtClean="0"/>
              <a:t> O ve ark. </a:t>
            </a:r>
            <a:r>
              <a:rPr lang="tr-TR" sz="1600" i="1" dirty="0" err="1" smtClean="0"/>
              <a:t>Am</a:t>
            </a:r>
            <a:r>
              <a:rPr lang="tr-TR" sz="1600" i="1" dirty="0" smtClean="0"/>
              <a:t> J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1991</a:t>
            </a:r>
          </a:p>
          <a:p>
            <a:endParaRPr lang="tr-TR" dirty="0" smtClean="0"/>
          </a:p>
          <a:p>
            <a:r>
              <a:rPr lang="tr-TR" dirty="0" smtClean="0"/>
              <a:t>Doğumdan önce doğum ağırlığının öngörülmesi zor…</a:t>
            </a:r>
            <a:r>
              <a:rPr lang="tr-TR" dirty="0" err="1" smtClean="0"/>
              <a:t>US’nin</a:t>
            </a:r>
            <a:r>
              <a:rPr lang="tr-TR" dirty="0" smtClean="0"/>
              <a:t> duyarlılığı %22-69…</a:t>
            </a:r>
          </a:p>
          <a:p>
            <a:pPr marL="0" indent="0">
              <a:buNone/>
            </a:pPr>
            <a:r>
              <a:rPr lang="tr-TR" sz="1600" dirty="0" smtClean="0"/>
              <a:t>				</a:t>
            </a:r>
          </a:p>
          <a:p>
            <a:pPr marL="0" indent="0" algn="r">
              <a:buNone/>
            </a:pPr>
            <a:r>
              <a:rPr lang="tr-TR" sz="1600" dirty="0"/>
              <a:t>	</a:t>
            </a:r>
            <a:r>
              <a:rPr lang="tr-TR" sz="1600" dirty="0" smtClean="0"/>
              <a:t>		</a:t>
            </a:r>
            <a:r>
              <a:rPr lang="tr-TR" sz="1600" i="1" dirty="0" err="1" smtClean="0"/>
              <a:t>Chauchan</a:t>
            </a:r>
            <a:r>
              <a:rPr lang="tr-TR" sz="1600" i="1" dirty="0" smtClean="0"/>
              <a:t> SP ve ark. </a:t>
            </a:r>
            <a:r>
              <a:rPr lang="tr-TR" sz="1600" i="1" dirty="0" err="1" smtClean="0"/>
              <a:t>Am</a:t>
            </a:r>
            <a:r>
              <a:rPr lang="tr-TR" sz="1600" i="1" dirty="0" smtClean="0"/>
              <a:t> J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2005</a:t>
            </a:r>
            <a:endParaRPr lang="tr-TR" sz="1600" i="1" dirty="0"/>
          </a:p>
        </p:txBody>
      </p:sp>
    </p:spTree>
    <p:extLst>
      <p:ext uri="{BB962C8B-B14F-4D97-AF65-F5344CB8AC3E}">
        <p14:creationId xmlns="" xmlns:p14="http://schemas.microsoft.com/office/powerpoint/2010/main" val="140360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b="1" i="1" dirty="0" err="1" smtClean="0"/>
              <a:t>Makrozomi</a:t>
            </a:r>
            <a:endParaRPr lang="tr-TR" sz="44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405922" cy="33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64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Yaklaşım: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Elektif</a:t>
            </a:r>
            <a:r>
              <a:rPr lang="tr-TR" dirty="0" smtClean="0"/>
              <a:t> doğum indüksiyonu sezaryen ya da omuz </a:t>
            </a:r>
            <a:r>
              <a:rPr lang="tr-TR" dirty="0" err="1" smtClean="0"/>
              <a:t>distosisini</a:t>
            </a:r>
            <a:r>
              <a:rPr lang="tr-TR" dirty="0" smtClean="0"/>
              <a:t> azaltmıyor, hatta sezaryen oranlarını arttırıyor…</a:t>
            </a:r>
          </a:p>
          <a:p>
            <a:pPr marL="0" indent="0" algn="r">
              <a:buNone/>
            </a:pPr>
            <a:r>
              <a:rPr lang="tr-TR" sz="1600" i="1" dirty="0" err="1" smtClean="0"/>
              <a:t>Gonen</a:t>
            </a:r>
            <a:r>
              <a:rPr lang="tr-TR" sz="1600" i="1" dirty="0" smtClean="0"/>
              <a:t> O ve ark.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1997</a:t>
            </a:r>
          </a:p>
          <a:p>
            <a:pPr marL="0" indent="0" algn="r">
              <a:buNone/>
            </a:pPr>
            <a:r>
              <a:rPr lang="tr-TR" sz="1600" i="1" dirty="0" err="1" smtClean="0"/>
              <a:t>Leaphart</a:t>
            </a:r>
            <a:r>
              <a:rPr lang="tr-TR" sz="1600" i="1" dirty="0" smtClean="0"/>
              <a:t>  WL ve ark. J </a:t>
            </a:r>
            <a:r>
              <a:rPr lang="tr-TR" sz="1600" i="1" dirty="0" err="1" smtClean="0"/>
              <a:t>Maternal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Fetal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Med</a:t>
            </a:r>
            <a:r>
              <a:rPr lang="tr-TR" sz="1600" i="1" dirty="0" smtClean="0"/>
              <a:t>  1997</a:t>
            </a:r>
          </a:p>
          <a:p>
            <a:pPr marL="0" indent="0" algn="r">
              <a:buNone/>
            </a:pPr>
            <a:r>
              <a:rPr lang="tr-TR" sz="1600" i="1" dirty="0" err="1" smtClean="0"/>
              <a:t>Sanchez-Ramos</a:t>
            </a:r>
            <a:r>
              <a:rPr lang="tr-TR" sz="1600" i="1" dirty="0" smtClean="0"/>
              <a:t>  L ve ark.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2002</a:t>
            </a:r>
            <a:endParaRPr lang="tr-TR" sz="1600" i="1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Makrozomi</a:t>
            </a:r>
            <a:r>
              <a:rPr lang="tr-TR" dirty="0" smtClean="0"/>
              <a:t> şüphesi ile </a:t>
            </a:r>
            <a:r>
              <a:rPr lang="tr-TR" dirty="0" err="1" smtClean="0"/>
              <a:t>elektif</a:t>
            </a:r>
            <a:r>
              <a:rPr lang="tr-TR" dirty="0" smtClean="0"/>
              <a:t> doğum indüksiyonu, özellikle 39 haftadan önce önerilmemekte…</a:t>
            </a:r>
          </a:p>
          <a:p>
            <a:pPr marL="0" indent="0">
              <a:buNone/>
            </a:pPr>
            <a:r>
              <a:rPr lang="tr-TR" sz="1600" i="1" dirty="0" smtClean="0"/>
              <a:t>							ACOG 2013. </a:t>
            </a:r>
            <a:endParaRPr lang="tr-TR" sz="1600" i="1" dirty="0"/>
          </a:p>
        </p:txBody>
      </p:sp>
    </p:spTree>
    <p:extLst>
      <p:ext uri="{BB962C8B-B14F-4D97-AF65-F5344CB8AC3E}">
        <p14:creationId xmlns="" xmlns:p14="http://schemas.microsoft.com/office/powerpoint/2010/main" val="362777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Yaklaşım: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</p:spPr>
        <p:txBody>
          <a:bodyPr/>
          <a:lstStyle/>
          <a:p>
            <a:endParaRPr lang="tr-TR" sz="2800" dirty="0" smtClean="0"/>
          </a:p>
          <a:p>
            <a:pPr marL="0" indent="0">
              <a:buNone/>
            </a:pPr>
            <a:r>
              <a:rPr lang="tr-TR" sz="2800" dirty="0" err="1" smtClean="0"/>
              <a:t>Elektif</a:t>
            </a:r>
            <a:r>
              <a:rPr lang="tr-TR" sz="2800" dirty="0" smtClean="0"/>
              <a:t> sezaryen</a:t>
            </a:r>
          </a:p>
          <a:p>
            <a:pPr lvl="1"/>
            <a:r>
              <a:rPr lang="tr-TR" sz="2800" dirty="0" smtClean="0"/>
              <a:t>Diyabetik olmayan gebelerde TFA &lt; 5000g,</a:t>
            </a:r>
          </a:p>
          <a:p>
            <a:pPr lvl="1"/>
            <a:r>
              <a:rPr lang="tr-TR" sz="2800" dirty="0" smtClean="0"/>
              <a:t>Diyabetik gebelerde TFA &lt; 4500 g </a:t>
            </a:r>
          </a:p>
          <a:p>
            <a:pPr marL="457200" lvl="1" indent="0">
              <a:buNone/>
            </a:pPr>
            <a:r>
              <a:rPr lang="tr-TR" sz="2800" dirty="0"/>
              <a:t>	</a:t>
            </a:r>
            <a:r>
              <a:rPr lang="tr-TR" sz="2800" dirty="0" smtClean="0"/>
              <a:t>				ise önerilmemekte…</a:t>
            </a:r>
          </a:p>
          <a:p>
            <a:pPr marL="457200" lvl="1" indent="0">
              <a:buNone/>
            </a:pPr>
            <a:r>
              <a:rPr lang="tr-TR" sz="1600" i="1" dirty="0" smtClean="0"/>
              <a:t>							ACOG 2013</a:t>
            </a:r>
            <a:endParaRPr lang="tr-TR" sz="1600" i="1" dirty="0"/>
          </a:p>
        </p:txBody>
      </p:sp>
    </p:spTree>
    <p:extLst>
      <p:ext uri="{BB962C8B-B14F-4D97-AF65-F5344CB8AC3E}">
        <p14:creationId xmlns="" xmlns:p14="http://schemas.microsoft.com/office/powerpoint/2010/main" val="301286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b="1" i="1" dirty="0" err="1"/>
              <a:t>İntrauterin</a:t>
            </a:r>
            <a:r>
              <a:rPr lang="tr-TR" sz="4400" b="1" i="1" dirty="0"/>
              <a:t> büyüme geriliği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433564" cy="27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392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Genetik veya çevresel faktörler nedeni ile genetik büyüme potansiyelini yakalayamamış </a:t>
            </a:r>
            <a:r>
              <a:rPr lang="tr-TR" sz="2800" dirty="0" err="1" smtClean="0"/>
              <a:t>fetus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Perinatal</a:t>
            </a:r>
            <a:r>
              <a:rPr lang="tr-TR" sz="2800" dirty="0" smtClean="0"/>
              <a:t> </a:t>
            </a:r>
            <a:r>
              <a:rPr lang="tr-TR" sz="2800" dirty="0" err="1" smtClean="0"/>
              <a:t>mortalite</a:t>
            </a:r>
            <a:r>
              <a:rPr lang="tr-TR" sz="2800" dirty="0" smtClean="0"/>
              <a:t> ve </a:t>
            </a:r>
            <a:r>
              <a:rPr lang="tr-TR" sz="2800" dirty="0" err="1" smtClean="0"/>
              <a:t>morbidite</a:t>
            </a:r>
            <a:r>
              <a:rPr lang="tr-TR" sz="2800" dirty="0" smtClean="0">
                <a:latin typeface="Calibri"/>
              </a:rPr>
              <a:t>↑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Uzun dönemde erişkin hayatta hipertansiyon, </a:t>
            </a:r>
            <a:r>
              <a:rPr lang="tr-TR" sz="2800" dirty="0" err="1" smtClean="0"/>
              <a:t>hiperlipidemi</a:t>
            </a:r>
            <a:r>
              <a:rPr lang="tr-TR" sz="2800" dirty="0" smtClean="0"/>
              <a:t>, koroner arter hastalığı, diyabet</a:t>
            </a:r>
            <a:endParaRPr lang="tr-T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175"/>
            <a:ext cx="2974070" cy="19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666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 – Tanım: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Gestasyonel</a:t>
            </a:r>
            <a:r>
              <a:rPr lang="tr-TR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yaşa göre </a:t>
            </a:r>
            <a:r>
              <a:rPr lang="tr-TR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fetal</a:t>
            </a:r>
            <a:r>
              <a:rPr lang="tr-TR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ağırlık &lt; 10 </a:t>
            </a:r>
            <a:r>
              <a:rPr lang="tr-TR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persentil</a:t>
            </a:r>
            <a:endParaRPr lang="tr-T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Yapısal olarak küçük </a:t>
            </a:r>
            <a:r>
              <a:rPr lang="tr-TR" dirty="0" err="1" smtClean="0"/>
              <a:t>fetuslar</a:t>
            </a:r>
            <a:endParaRPr lang="tr-TR" dirty="0" smtClean="0"/>
          </a:p>
          <a:p>
            <a:pPr lvl="2"/>
            <a:r>
              <a:rPr lang="tr-TR" dirty="0"/>
              <a:t>Etnik köken, parite, kız bebekler, VKİ</a:t>
            </a:r>
          </a:p>
          <a:p>
            <a:pPr lvl="2"/>
            <a:r>
              <a:rPr lang="tr-TR" dirty="0" err="1"/>
              <a:t>Perinatal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</a:t>
            </a:r>
            <a:r>
              <a:rPr lang="tr-TR" dirty="0"/>
              <a:t> </a:t>
            </a:r>
            <a:r>
              <a:rPr lang="tr-TR" b="1" dirty="0"/>
              <a:t>artmaz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Patolojik </a:t>
            </a:r>
            <a:r>
              <a:rPr lang="tr-TR" sz="2400" dirty="0"/>
              <a:t>nedenlerle genetik büyüme potansiyelini yakalayamamış </a:t>
            </a:r>
            <a:r>
              <a:rPr lang="tr-TR" sz="2400" dirty="0" smtClean="0"/>
              <a:t>küçük </a:t>
            </a:r>
            <a:r>
              <a:rPr lang="tr-TR" sz="2400" dirty="0" err="1" smtClean="0"/>
              <a:t>fetuslar</a:t>
            </a:r>
            <a:endParaRPr lang="tr-TR" sz="2400" dirty="0"/>
          </a:p>
          <a:p>
            <a:endParaRPr lang="tr-T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2400" dirty="0"/>
              <a:t>Patolojik nedenlerle genetik büyüme potansiyelini yakalayamamış </a:t>
            </a:r>
            <a:r>
              <a:rPr lang="tr-TR" sz="2400" dirty="0" smtClean="0"/>
              <a:t>ama tanım olarak küçük olmayan </a:t>
            </a:r>
            <a:r>
              <a:rPr lang="tr-TR" sz="2400" dirty="0" err="1"/>
              <a:t>fetuslar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0943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 – Tanım: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Gestasyonel</a:t>
            </a: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yaşa göre </a:t>
            </a: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fetal</a:t>
            </a:r>
            <a:r>
              <a:rPr lang="tr-T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ağırlık &lt; 3 </a:t>
            </a:r>
            <a:r>
              <a:rPr lang="tr-T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persentil</a:t>
            </a:r>
            <a:endParaRPr lang="tr-T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tr-TR" sz="2800" dirty="0" smtClean="0"/>
          </a:p>
          <a:p>
            <a:pPr lvl="1"/>
            <a:r>
              <a:rPr lang="tr-TR" sz="2400" dirty="0" err="1" smtClean="0"/>
              <a:t>Perinatal</a:t>
            </a:r>
            <a:r>
              <a:rPr lang="tr-TR" sz="2400" dirty="0" smtClean="0"/>
              <a:t> </a:t>
            </a:r>
            <a:r>
              <a:rPr lang="tr-TR" sz="2400" dirty="0" err="1" smtClean="0"/>
              <a:t>mortalite</a:t>
            </a:r>
            <a:r>
              <a:rPr lang="tr-TR" sz="2400" dirty="0" smtClean="0"/>
              <a:t> ve </a:t>
            </a:r>
            <a:r>
              <a:rPr lang="tr-TR" sz="2400" dirty="0" err="1" smtClean="0"/>
              <a:t>morbidite</a:t>
            </a:r>
            <a:r>
              <a:rPr lang="tr-TR" sz="2400" dirty="0" smtClean="0"/>
              <a:t> daha fazla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Bu eşik kullanıldığında büyüme geriliği olan </a:t>
            </a:r>
            <a:r>
              <a:rPr lang="tr-TR" sz="2400" dirty="0" err="1" smtClean="0"/>
              <a:t>fetusların</a:t>
            </a:r>
            <a:r>
              <a:rPr lang="tr-TR" sz="2400" dirty="0" smtClean="0"/>
              <a:t> bir kısmı atlanır…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75891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</a:t>
            </a:r>
            <a:r>
              <a:rPr lang="tr-TR" dirty="0" err="1" smtClean="0"/>
              <a:t>fetal</a:t>
            </a:r>
            <a:r>
              <a:rPr lang="tr-TR" dirty="0" smtClean="0"/>
              <a:t> büyüme (Tekil gebelik)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75656" y="1484784"/>
            <a:ext cx="2952328" cy="23042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b="1" dirty="0"/>
              <a:t>&lt; 16 </a:t>
            </a:r>
            <a:r>
              <a:rPr lang="tr-TR" sz="3200" b="1" dirty="0" err="1" smtClean="0"/>
              <a:t>hft</a:t>
            </a:r>
            <a:r>
              <a:rPr lang="tr-TR" sz="3200" b="1" dirty="0" smtClean="0"/>
              <a:t>:</a:t>
            </a:r>
            <a:endParaRPr lang="tr-TR" sz="3200" b="1" dirty="0"/>
          </a:p>
          <a:p>
            <a:pPr lvl="1"/>
            <a:r>
              <a:rPr lang="tr-TR" sz="2400" i="1" dirty="0"/>
              <a:t>Hücresel </a:t>
            </a:r>
            <a:r>
              <a:rPr lang="tr-TR" sz="2400" i="1" dirty="0" err="1"/>
              <a:t>hiperplazi</a:t>
            </a:r>
            <a:endParaRPr lang="tr-TR" sz="2400" i="1" dirty="0"/>
          </a:p>
          <a:p>
            <a:pPr lvl="1"/>
            <a:r>
              <a:rPr lang="tr-TR" sz="2000" dirty="0"/>
              <a:t>15 </a:t>
            </a:r>
            <a:r>
              <a:rPr lang="tr-TR" sz="2000" dirty="0" err="1" smtClean="0"/>
              <a:t>hft</a:t>
            </a:r>
            <a:r>
              <a:rPr lang="tr-TR" sz="2000" dirty="0" smtClean="0"/>
              <a:t> → 5 </a:t>
            </a:r>
            <a:r>
              <a:rPr lang="tr-TR" sz="2000" dirty="0"/>
              <a:t>g/gün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5292080" y="2204864"/>
            <a:ext cx="3312368" cy="29249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b="1" dirty="0" smtClean="0"/>
              <a:t>16-32 </a:t>
            </a:r>
            <a:r>
              <a:rPr lang="tr-TR" sz="3200" b="1" dirty="0" err="1" smtClean="0"/>
              <a:t>hft</a:t>
            </a:r>
            <a:r>
              <a:rPr lang="tr-TR" sz="3200" b="1" dirty="0" smtClean="0"/>
              <a:t>:</a:t>
            </a:r>
            <a:endParaRPr lang="tr-TR" sz="3200" b="1" dirty="0"/>
          </a:p>
          <a:p>
            <a:pPr lvl="1"/>
            <a:r>
              <a:rPr lang="tr-TR" sz="2400" i="1" dirty="0" err="1" smtClean="0"/>
              <a:t>Hiperplazi</a:t>
            </a:r>
            <a:r>
              <a:rPr lang="tr-TR" sz="2400" i="1" dirty="0" smtClean="0"/>
              <a:t> ve </a:t>
            </a:r>
            <a:r>
              <a:rPr lang="tr-TR" sz="2400" i="1" dirty="0" err="1" smtClean="0"/>
              <a:t>hipertrofi</a:t>
            </a:r>
            <a:endParaRPr lang="tr-TR" sz="2400" i="1" dirty="0"/>
          </a:p>
          <a:p>
            <a:pPr lvl="1"/>
            <a:r>
              <a:rPr lang="tr-TR" sz="2000" dirty="0"/>
              <a:t>20 haftada 10 g/gün</a:t>
            </a:r>
          </a:p>
          <a:p>
            <a:pPr lvl="1"/>
            <a:r>
              <a:rPr lang="tr-TR" sz="2000" dirty="0"/>
              <a:t>24 haftada 15-20 g/gün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919039" y="3933056"/>
            <a:ext cx="4176464" cy="2664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b="1" dirty="0"/>
              <a:t>&gt; 32 </a:t>
            </a:r>
            <a:r>
              <a:rPr lang="tr-TR" sz="3200" b="1" dirty="0" err="1" smtClean="0"/>
              <a:t>hft</a:t>
            </a:r>
            <a:r>
              <a:rPr lang="tr-TR" sz="3200" b="1" dirty="0" smtClean="0"/>
              <a:t>:</a:t>
            </a:r>
            <a:endParaRPr lang="tr-TR" sz="3200" b="1" dirty="0"/>
          </a:p>
          <a:p>
            <a:pPr lvl="1"/>
            <a:r>
              <a:rPr lang="tr-TR" sz="2400" i="1" dirty="0"/>
              <a:t>Hücresel </a:t>
            </a:r>
            <a:r>
              <a:rPr lang="tr-TR" sz="2400" i="1" dirty="0" err="1"/>
              <a:t>hipertrofi</a:t>
            </a:r>
            <a:endParaRPr lang="tr-TR" sz="2400" i="1" dirty="0"/>
          </a:p>
          <a:p>
            <a:pPr lvl="1"/>
            <a:r>
              <a:rPr lang="tr-TR" sz="2400" i="1" dirty="0" err="1"/>
              <a:t>Fetal</a:t>
            </a:r>
            <a:r>
              <a:rPr lang="tr-TR" sz="2400" i="1" dirty="0"/>
              <a:t> yağ ve glikojen depolanması</a:t>
            </a:r>
          </a:p>
          <a:p>
            <a:pPr lvl="1"/>
            <a:r>
              <a:rPr lang="tr-TR" sz="2000" dirty="0"/>
              <a:t>32-34 hafta: 30-35 g/gün</a:t>
            </a:r>
          </a:p>
        </p:txBody>
      </p:sp>
    </p:spTree>
    <p:extLst>
      <p:ext uri="{BB962C8B-B14F-4D97-AF65-F5344CB8AC3E}">
        <p14:creationId xmlns="" xmlns:p14="http://schemas.microsoft.com/office/powerpoint/2010/main" val="411717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Simetrik </a:t>
            </a:r>
            <a:r>
              <a:rPr lang="tr-TR" dirty="0" err="1" smtClean="0"/>
              <a:t>intrauterin</a:t>
            </a:r>
            <a:r>
              <a:rPr lang="tr-TR" dirty="0" smtClean="0"/>
              <a:t> büyüme geriliği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16224"/>
            <a:ext cx="7931224" cy="4421088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Büyüme geriliği olan </a:t>
            </a:r>
            <a:r>
              <a:rPr lang="tr-TR" sz="2800" dirty="0" err="1" smtClean="0"/>
              <a:t>fetusların</a:t>
            </a:r>
            <a:r>
              <a:rPr lang="tr-TR" sz="2800" dirty="0" smtClean="0"/>
              <a:t> % 20-30’u</a:t>
            </a:r>
          </a:p>
          <a:p>
            <a:endParaRPr lang="tr-TR" sz="2800" dirty="0" smtClean="0"/>
          </a:p>
          <a:p>
            <a:r>
              <a:rPr lang="tr-TR" sz="2800" dirty="0" smtClean="0"/>
              <a:t>Erken dönemde </a:t>
            </a:r>
            <a:r>
              <a:rPr lang="tr-TR" sz="2800" dirty="0" err="1" smtClean="0"/>
              <a:t>fetal</a:t>
            </a:r>
            <a:r>
              <a:rPr lang="tr-TR" sz="2800" dirty="0" smtClean="0"/>
              <a:t> hücresel </a:t>
            </a:r>
            <a:r>
              <a:rPr lang="tr-TR" sz="2800" dirty="0" err="1" smtClean="0"/>
              <a:t>hiperplazinin</a:t>
            </a:r>
            <a:r>
              <a:rPr lang="tr-TR" sz="2800" dirty="0" smtClean="0"/>
              <a:t> bozulmasına bağlı</a:t>
            </a:r>
          </a:p>
          <a:p>
            <a:endParaRPr lang="tr-TR" sz="2800" dirty="0" smtClean="0"/>
          </a:p>
          <a:p>
            <a:r>
              <a:rPr lang="tr-TR" sz="2800" dirty="0" smtClean="0"/>
              <a:t>Bütün </a:t>
            </a:r>
            <a:r>
              <a:rPr lang="tr-TR" sz="2800" dirty="0" err="1" smtClean="0"/>
              <a:t>fetal</a:t>
            </a:r>
            <a:r>
              <a:rPr lang="tr-TR" sz="2800" dirty="0" smtClean="0"/>
              <a:t> organlarda büyüme orantılı olarak </a:t>
            </a:r>
            <a:r>
              <a:rPr lang="tr-TR" sz="2800" dirty="0" smtClean="0">
                <a:latin typeface="Calibri"/>
              </a:rPr>
              <a:t>↓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765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Asimetrik </a:t>
            </a:r>
            <a:r>
              <a:rPr lang="tr-TR" dirty="0" err="1" smtClean="0"/>
              <a:t>intrauterin</a:t>
            </a:r>
            <a:r>
              <a:rPr lang="tr-TR" dirty="0" smtClean="0"/>
              <a:t> büyüme geriliği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16" y="1816224"/>
            <a:ext cx="7787208" cy="434908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Büyüme geriliği olan </a:t>
            </a:r>
            <a:r>
              <a:rPr lang="tr-TR" sz="2800" dirty="0" err="1" smtClean="0"/>
              <a:t>fetusların</a:t>
            </a:r>
            <a:r>
              <a:rPr lang="tr-TR" sz="2800" dirty="0" smtClean="0"/>
              <a:t> % 70-80’i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AC’deki</a:t>
            </a:r>
            <a:r>
              <a:rPr lang="tr-TR" sz="2800" dirty="0" smtClean="0"/>
              <a:t> gerilik </a:t>
            </a:r>
            <a:r>
              <a:rPr lang="tr-TR" sz="2800" dirty="0" err="1" smtClean="0"/>
              <a:t>HC’ye</a:t>
            </a:r>
            <a:r>
              <a:rPr lang="tr-TR" sz="2800" dirty="0" smtClean="0"/>
              <a:t> göre daha fazla</a:t>
            </a:r>
          </a:p>
          <a:p>
            <a:endParaRPr lang="tr-TR" sz="2800" dirty="0" smtClean="0"/>
          </a:p>
          <a:p>
            <a:r>
              <a:rPr lang="tr-TR" sz="2800" dirty="0" smtClean="0"/>
              <a:t>Kan akımının </a:t>
            </a:r>
            <a:r>
              <a:rPr lang="tr-TR" sz="2800" dirty="0" err="1" smtClean="0"/>
              <a:t>vital</a:t>
            </a:r>
            <a:r>
              <a:rPr lang="tr-TR" sz="2800" dirty="0" smtClean="0"/>
              <a:t> organlara </a:t>
            </a:r>
            <a:r>
              <a:rPr lang="tr-TR" sz="2800" dirty="0" err="1" smtClean="0"/>
              <a:t>redistribüsyonu</a:t>
            </a:r>
            <a:endParaRPr lang="tr-TR" sz="2800" dirty="0" smtClean="0"/>
          </a:p>
          <a:p>
            <a:pPr lvl="1"/>
            <a:r>
              <a:rPr lang="tr-TR" sz="2800" dirty="0" smtClean="0"/>
              <a:t>Beyin, kalp korunması</a:t>
            </a:r>
          </a:p>
        </p:txBody>
      </p:sp>
    </p:spTree>
    <p:extLst>
      <p:ext uri="{BB962C8B-B14F-4D97-AF65-F5344CB8AC3E}">
        <p14:creationId xmlns="" xmlns:p14="http://schemas.microsoft.com/office/powerpoint/2010/main" val="19486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 – </a:t>
            </a:r>
            <a:r>
              <a:rPr lang="tr-TR" dirty="0" err="1" smtClean="0"/>
              <a:t>Patofizyoloji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Anormal </a:t>
            </a:r>
            <a:r>
              <a:rPr lang="tr-TR" sz="2800" dirty="0" err="1"/>
              <a:t>plasental</a:t>
            </a:r>
            <a:r>
              <a:rPr lang="tr-TR" sz="2800" dirty="0"/>
              <a:t> fonksiyon (</a:t>
            </a:r>
            <a:r>
              <a:rPr lang="tr-TR" sz="2800" dirty="0" err="1"/>
              <a:t>plasental</a:t>
            </a:r>
            <a:r>
              <a:rPr lang="tr-TR" sz="2800" dirty="0"/>
              <a:t>)</a:t>
            </a:r>
          </a:p>
          <a:p>
            <a:endParaRPr lang="tr-TR" sz="2800" dirty="0" smtClean="0"/>
          </a:p>
          <a:p>
            <a:r>
              <a:rPr lang="tr-TR" sz="2800" dirty="0" smtClean="0"/>
              <a:t>Yetersiz </a:t>
            </a:r>
            <a:r>
              <a:rPr lang="tr-TR" sz="2800" dirty="0" err="1"/>
              <a:t>maternal</a:t>
            </a:r>
            <a:r>
              <a:rPr lang="tr-TR" sz="2800" dirty="0"/>
              <a:t> O2 ve </a:t>
            </a:r>
            <a:r>
              <a:rPr lang="tr-TR" sz="2800" dirty="0" err="1"/>
              <a:t>nutrisyon</a:t>
            </a:r>
            <a:r>
              <a:rPr lang="tr-TR" sz="2800" dirty="0"/>
              <a:t> (</a:t>
            </a:r>
            <a:r>
              <a:rPr lang="tr-TR" sz="2800" dirty="0" err="1"/>
              <a:t>maternal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r>
              <a:rPr lang="tr-TR" sz="2800" dirty="0" smtClean="0"/>
              <a:t>Fetüsün </a:t>
            </a:r>
            <a:r>
              <a:rPr lang="tr-TR" sz="2800" dirty="0" err="1"/>
              <a:t>materna-plasental</a:t>
            </a:r>
            <a:r>
              <a:rPr lang="tr-TR" sz="2800" dirty="0"/>
              <a:t> yapıdan gelen desteği kullanmasında yetersizlik (</a:t>
            </a:r>
            <a:r>
              <a:rPr lang="tr-TR" sz="2800" dirty="0" err="1"/>
              <a:t>fetal</a:t>
            </a:r>
            <a:r>
              <a:rPr lang="tr-TR" sz="28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8104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Tanım: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 smtClean="0"/>
              <a:t>Belirli bir eşik değerin üzerindeki büyüme</a:t>
            </a:r>
          </a:p>
          <a:p>
            <a:endParaRPr lang="tr-TR" sz="2800" u="sng" dirty="0" smtClean="0"/>
          </a:p>
          <a:p>
            <a:pPr marL="0" indent="0">
              <a:buNone/>
            </a:pPr>
            <a:r>
              <a:rPr lang="tr-TR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Ampirik doğum ağırlığı:</a:t>
            </a:r>
          </a:p>
          <a:p>
            <a:endParaRPr lang="tr-TR" sz="2800" dirty="0" smtClean="0"/>
          </a:p>
          <a:p>
            <a:r>
              <a:rPr lang="tr-TR" sz="2800" dirty="0" smtClean="0"/>
              <a:t>Sık kullanılan eşik değerler: 4000-4500g</a:t>
            </a:r>
          </a:p>
          <a:p>
            <a:r>
              <a:rPr lang="tr-TR" sz="2800" dirty="0" smtClean="0"/>
              <a:t>ACOG 2013: &gt; 4500g doğum ağırlığı</a:t>
            </a:r>
          </a:p>
          <a:p>
            <a:pPr lvl="1"/>
            <a:r>
              <a:rPr lang="tr-TR" sz="2800" dirty="0" err="1" smtClean="0"/>
              <a:t>Morbidite</a:t>
            </a:r>
            <a:r>
              <a:rPr lang="tr-TR" sz="2800" dirty="0" smtClean="0"/>
              <a:t> keskin artış gösterir…</a:t>
            </a:r>
          </a:p>
          <a:p>
            <a:pPr lvl="1"/>
            <a:r>
              <a:rPr lang="tr-TR" sz="2800" dirty="0" smtClean="0"/>
              <a:t>&gt; 4000g için de </a:t>
            </a:r>
            <a:r>
              <a:rPr lang="tr-TR" sz="2800" dirty="0" err="1" smtClean="0"/>
              <a:t>morbidite</a:t>
            </a:r>
            <a:r>
              <a:rPr lang="tr-TR" sz="2800" dirty="0" smtClean="0"/>
              <a:t> artar…</a:t>
            </a:r>
          </a:p>
          <a:p>
            <a:pPr marL="457200" lvl="1" indent="0">
              <a:buNone/>
            </a:pPr>
            <a:r>
              <a:rPr lang="tr-TR" sz="2800" i="1" dirty="0" smtClean="0"/>
              <a:t>				</a:t>
            </a:r>
            <a:r>
              <a:rPr lang="tr-TR" sz="1800" i="1" dirty="0" smtClean="0"/>
              <a:t>						</a:t>
            </a:r>
            <a:r>
              <a:rPr lang="en-US" sz="1800" i="1" dirty="0" smtClean="0"/>
              <a:t>ACOG </a:t>
            </a:r>
            <a:r>
              <a:rPr lang="en-US" sz="1800" i="1" dirty="0"/>
              <a:t>Practice Bulletin No.22: Fetal </a:t>
            </a:r>
            <a:r>
              <a:rPr lang="en-US" sz="1800" i="1" dirty="0" err="1" smtClean="0"/>
              <a:t>Macrosomia</a:t>
            </a:r>
            <a:r>
              <a:rPr lang="tr-TR" sz="1800" i="1" dirty="0" smtClean="0"/>
              <a:t> 2000, 2013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0721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Etyoloji</a:t>
            </a:r>
            <a:r>
              <a:rPr lang="tr-TR" dirty="0" smtClean="0"/>
              <a:t> ve risk faktörleri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248472" cy="211683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1900" b="1" i="1" dirty="0" smtClean="0"/>
          </a:p>
          <a:p>
            <a:r>
              <a:rPr lang="tr-TR" sz="2400" b="1" i="1" dirty="0" err="1" smtClean="0"/>
              <a:t>Fetal</a:t>
            </a:r>
            <a:endParaRPr lang="tr-TR" sz="2400" b="1" i="1" dirty="0" smtClean="0"/>
          </a:p>
          <a:p>
            <a:pPr lvl="1"/>
            <a:r>
              <a:rPr lang="tr-TR" sz="1900" dirty="0" smtClean="0"/>
              <a:t>Genetik</a:t>
            </a:r>
          </a:p>
          <a:p>
            <a:pPr lvl="1"/>
            <a:r>
              <a:rPr lang="tr-TR" sz="1900" dirty="0" err="1" smtClean="0"/>
              <a:t>Konjenital</a:t>
            </a:r>
            <a:r>
              <a:rPr lang="tr-TR" sz="1900" dirty="0" smtClean="0"/>
              <a:t> anomaliler</a:t>
            </a:r>
          </a:p>
          <a:p>
            <a:pPr lvl="1"/>
            <a:r>
              <a:rPr lang="tr-TR" sz="1900" dirty="0" smtClean="0"/>
              <a:t>Enfeksiyonlar</a:t>
            </a:r>
          </a:p>
          <a:p>
            <a:pPr lvl="1"/>
            <a:r>
              <a:rPr lang="tr-TR" sz="1900" dirty="0" smtClean="0"/>
              <a:t>Çoğul gebelik</a:t>
            </a:r>
          </a:p>
          <a:p>
            <a:pPr lvl="1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248472" cy="43924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1800" b="1" i="1" dirty="0" smtClean="0"/>
          </a:p>
          <a:p>
            <a:r>
              <a:rPr lang="tr-TR" sz="2400" b="1" i="1" dirty="0" err="1" smtClean="0"/>
              <a:t>Maternal</a:t>
            </a:r>
            <a:endParaRPr lang="tr-TR" sz="2400" b="1" i="1" dirty="0" smtClean="0"/>
          </a:p>
          <a:p>
            <a:pPr lvl="1"/>
            <a:r>
              <a:rPr lang="tr-TR" sz="1800" dirty="0" err="1" smtClean="0"/>
              <a:t>Uteroplasental</a:t>
            </a:r>
            <a:r>
              <a:rPr lang="tr-TR" sz="1800" dirty="0" smtClean="0"/>
              <a:t> kan akımını bozan nedenler</a:t>
            </a:r>
          </a:p>
          <a:p>
            <a:pPr lvl="1"/>
            <a:r>
              <a:rPr lang="tr-TR" sz="1800" dirty="0" smtClean="0"/>
              <a:t>Gebelik öncesi düşük VKİ </a:t>
            </a:r>
          </a:p>
          <a:p>
            <a:pPr lvl="1"/>
            <a:r>
              <a:rPr lang="tr-TR" sz="1800" dirty="0" smtClean="0"/>
              <a:t>Gebelikte yetersiz kilo alımı</a:t>
            </a:r>
          </a:p>
          <a:p>
            <a:pPr lvl="1"/>
            <a:r>
              <a:rPr lang="tr-TR" sz="1800" dirty="0" err="1" smtClean="0"/>
              <a:t>Hipoksemi</a:t>
            </a:r>
            <a:endParaRPr lang="tr-TR" sz="1800" dirty="0" smtClean="0"/>
          </a:p>
          <a:p>
            <a:pPr lvl="1"/>
            <a:r>
              <a:rPr lang="tr-TR" sz="1800" dirty="0" smtClean="0"/>
              <a:t>Hematolojik ve immünolojik bozukluklar</a:t>
            </a:r>
          </a:p>
          <a:p>
            <a:pPr lvl="1"/>
            <a:r>
              <a:rPr lang="tr-TR" sz="1800" dirty="0" smtClean="0"/>
              <a:t>Madde bağımlılığı ve sigara</a:t>
            </a:r>
          </a:p>
          <a:p>
            <a:pPr lvl="1"/>
            <a:r>
              <a:rPr lang="tr-TR" sz="1800" dirty="0" smtClean="0"/>
              <a:t>Toksinler</a:t>
            </a:r>
          </a:p>
          <a:p>
            <a:pPr lvl="1"/>
            <a:r>
              <a:rPr lang="tr-TR" sz="1800" dirty="0" smtClean="0"/>
              <a:t>Yardımla üreme teknikleri</a:t>
            </a:r>
          </a:p>
          <a:p>
            <a:pPr lvl="1"/>
            <a:r>
              <a:rPr lang="tr-TR" sz="1800" dirty="0" err="1" smtClean="0"/>
              <a:t>Uterin</a:t>
            </a:r>
            <a:r>
              <a:rPr lang="tr-TR" sz="1800" dirty="0" smtClean="0"/>
              <a:t> </a:t>
            </a:r>
            <a:r>
              <a:rPr lang="tr-TR" sz="1800" dirty="0" err="1" smtClean="0"/>
              <a:t>malformasyonlar</a:t>
            </a:r>
            <a:endParaRPr lang="tr-TR" sz="1800" dirty="0" smtClean="0"/>
          </a:p>
          <a:p>
            <a:pPr lvl="1"/>
            <a:r>
              <a:rPr lang="tr-TR" sz="1800" dirty="0" smtClean="0"/>
              <a:t>Yaş </a:t>
            </a:r>
            <a:endParaRPr lang="tr-TR" sz="18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3789040"/>
            <a:ext cx="4248472" cy="2880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6400" dirty="0" smtClean="0"/>
          </a:p>
          <a:p>
            <a:r>
              <a:rPr lang="tr-TR" sz="9600" b="1" i="1" dirty="0" err="1" smtClean="0"/>
              <a:t>Plasental</a:t>
            </a:r>
            <a:endParaRPr lang="tr-TR" sz="9600" b="1" i="1" dirty="0" smtClean="0"/>
          </a:p>
          <a:p>
            <a:pPr lvl="1"/>
            <a:r>
              <a:rPr lang="tr-TR" sz="6400" dirty="0" smtClean="0"/>
              <a:t>Anormal </a:t>
            </a:r>
            <a:r>
              <a:rPr lang="tr-TR" sz="6400" dirty="0" err="1" smtClean="0"/>
              <a:t>uteroplasental</a:t>
            </a:r>
            <a:r>
              <a:rPr lang="tr-TR" sz="6400" dirty="0" smtClean="0"/>
              <a:t> </a:t>
            </a:r>
            <a:r>
              <a:rPr lang="tr-TR" sz="6400" dirty="0" err="1" smtClean="0"/>
              <a:t>vaskülarite</a:t>
            </a:r>
            <a:r>
              <a:rPr lang="tr-TR" sz="6400" dirty="0" smtClean="0"/>
              <a:t> </a:t>
            </a:r>
          </a:p>
          <a:p>
            <a:pPr lvl="1"/>
            <a:r>
              <a:rPr lang="tr-TR" sz="6400" dirty="0" smtClean="0"/>
              <a:t>Kronik </a:t>
            </a:r>
            <a:r>
              <a:rPr lang="tr-TR" sz="6400" dirty="0" err="1" smtClean="0"/>
              <a:t>ablasyo</a:t>
            </a:r>
            <a:endParaRPr lang="tr-TR" sz="6400" dirty="0" smtClean="0"/>
          </a:p>
          <a:p>
            <a:pPr lvl="1"/>
            <a:r>
              <a:rPr lang="tr-TR" sz="6400" dirty="0" smtClean="0"/>
              <a:t>Kronik enfeksiyonlar ve </a:t>
            </a:r>
            <a:r>
              <a:rPr lang="tr-TR" sz="6400" dirty="0" err="1" smtClean="0"/>
              <a:t>idyopatik</a:t>
            </a:r>
            <a:r>
              <a:rPr lang="tr-TR" sz="6400" dirty="0" smtClean="0"/>
              <a:t>  </a:t>
            </a:r>
            <a:r>
              <a:rPr lang="tr-TR" sz="6400" dirty="0" err="1" smtClean="0"/>
              <a:t>inflamasyon</a:t>
            </a:r>
            <a:r>
              <a:rPr lang="tr-TR" sz="6400" dirty="0" smtClean="0"/>
              <a:t> (</a:t>
            </a:r>
            <a:r>
              <a:rPr lang="tr-TR" sz="6400" dirty="0" err="1" smtClean="0"/>
              <a:t>Diffüz</a:t>
            </a:r>
            <a:r>
              <a:rPr lang="tr-TR" sz="6400" dirty="0" smtClean="0"/>
              <a:t> kronik </a:t>
            </a:r>
            <a:r>
              <a:rPr lang="tr-TR" sz="6400" dirty="0" err="1" smtClean="0"/>
              <a:t>villit</a:t>
            </a:r>
            <a:r>
              <a:rPr lang="tr-TR" sz="6400" dirty="0" smtClean="0"/>
              <a:t> gibi)</a:t>
            </a:r>
          </a:p>
          <a:p>
            <a:pPr lvl="1"/>
            <a:r>
              <a:rPr lang="tr-TR" sz="6400" dirty="0" err="1" smtClean="0"/>
              <a:t>Enfarkt</a:t>
            </a:r>
            <a:endParaRPr lang="tr-TR" sz="6400" dirty="0" smtClean="0"/>
          </a:p>
          <a:p>
            <a:pPr lvl="1"/>
            <a:r>
              <a:rPr lang="tr-TR" sz="6400" dirty="0" err="1" smtClean="0"/>
              <a:t>Distal</a:t>
            </a:r>
            <a:r>
              <a:rPr lang="tr-TR" sz="6400" dirty="0" smtClean="0"/>
              <a:t> </a:t>
            </a:r>
            <a:r>
              <a:rPr lang="tr-TR" sz="6400" dirty="0" err="1" smtClean="0"/>
              <a:t>villöz</a:t>
            </a:r>
            <a:r>
              <a:rPr lang="tr-TR" sz="6400" dirty="0" smtClean="0"/>
              <a:t> </a:t>
            </a:r>
            <a:r>
              <a:rPr lang="tr-TR" sz="6400" dirty="0" err="1" smtClean="0"/>
              <a:t>hipoplazi</a:t>
            </a:r>
            <a:endParaRPr lang="tr-TR" sz="6400" dirty="0" smtClean="0"/>
          </a:p>
          <a:p>
            <a:pPr lvl="1"/>
            <a:r>
              <a:rPr lang="tr-TR" sz="6400" dirty="0" smtClean="0"/>
              <a:t>Masif </a:t>
            </a:r>
            <a:r>
              <a:rPr lang="tr-TR" sz="6400" dirty="0" err="1" smtClean="0"/>
              <a:t>perivillöz</a:t>
            </a:r>
            <a:r>
              <a:rPr lang="tr-TR" sz="6400" dirty="0" smtClean="0"/>
              <a:t> fibrin depolanması</a:t>
            </a:r>
          </a:p>
          <a:p>
            <a:pPr lvl="1"/>
            <a:r>
              <a:rPr lang="tr-TR" sz="6400" dirty="0" err="1" smtClean="0"/>
              <a:t>Tromboz</a:t>
            </a:r>
            <a:r>
              <a:rPr lang="tr-TR" sz="6400" dirty="0" smtClean="0"/>
              <a:t> 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42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Fetal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tr-TR" sz="2800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Genetik faktörler</a:t>
            </a:r>
            <a:r>
              <a:rPr lang="tr-T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lvl="1"/>
            <a:r>
              <a:rPr lang="tr-TR" sz="2400" dirty="0" smtClean="0"/>
              <a:t>Doğum ağırlığındaki değişkenliğin %30-50’sinden sorumlu</a:t>
            </a:r>
          </a:p>
          <a:p>
            <a:pPr lvl="1"/>
            <a:r>
              <a:rPr lang="tr-TR" sz="2400" dirty="0" smtClean="0"/>
              <a:t>GCK, HNF1</a:t>
            </a:r>
            <a:r>
              <a:rPr lang="el-GR" sz="2400" dirty="0" smtClean="0"/>
              <a:t>β</a:t>
            </a:r>
            <a:r>
              <a:rPr lang="tr-TR" sz="2400" dirty="0" smtClean="0"/>
              <a:t>, ADCY5, CCNL1 genlerinde mutasyonlar düşük doğum ağırlığı ile ilişkili</a:t>
            </a:r>
          </a:p>
          <a:p>
            <a:pPr lvl="1"/>
            <a:r>
              <a:rPr lang="tr-TR" sz="2400" dirty="0" err="1" smtClean="0"/>
              <a:t>Maternal</a:t>
            </a:r>
            <a:r>
              <a:rPr lang="tr-TR" sz="2400" dirty="0" smtClean="0"/>
              <a:t> – </a:t>
            </a:r>
            <a:r>
              <a:rPr lang="tr-TR" sz="2400" dirty="0" err="1" smtClean="0"/>
              <a:t>paternal</a:t>
            </a:r>
            <a:r>
              <a:rPr lang="tr-TR" sz="2400" dirty="0" smtClean="0"/>
              <a:t> genler </a:t>
            </a:r>
          </a:p>
          <a:p>
            <a:pPr lvl="2"/>
            <a:r>
              <a:rPr lang="tr-TR" sz="2400" dirty="0" err="1" smtClean="0"/>
              <a:t>Maternal</a:t>
            </a:r>
            <a:r>
              <a:rPr lang="tr-TR" sz="2400" dirty="0" smtClean="0"/>
              <a:t> genler doğum ağırlığının belirlenmesinde daha baskın</a:t>
            </a:r>
          </a:p>
          <a:p>
            <a:pPr lvl="1"/>
            <a:r>
              <a:rPr lang="tr-TR" sz="2400" dirty="0" smtClean="0"/>
              <a:t>Kendisi de SGA olan kadınların bebeklerinde büyüme geriliği olma olasılığı 2 kat </a:t>
            </a:r>
            <a:r>
              <a:rPr lang="tr-TR" sz="2400" dirty="0" smtClean="0">
                <a:latin typeface="Calibri"/>
              </a:rPr>
              <a:t>↑</a:t>
            </a:r>
          </a:p>
          <a:p>
            <a:pPr lvl="1"/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8740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Fetal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4042792" cy="367240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Genetik faktörler: </a:t>
            </a:r>
          </a:p>
          <a:p>
            <a:pPr lvl="1"/>
            <a:r>
              <a:rPr lang="tr-TR" b="1" u="sng" dirty="0" err="1" smtClean="0"/>
              <a:t>Kromozomal</a:t>
            </a:r>
            <a:r>
              <a:rPr lang="tr-TR" b="1" u="sng" dirty="0" smtClean="0"/>
              <a:t> anomaliler</a:t>
            </a:r>
            <a:endParaRPr lang="tr-TR" b="1" u="sng" dirty="0" smtClean="0">
              <a:latin typeface="Calibri"/>
            </a:endParaRPr>
          </a:p>
          <a:p>
            <a:pPr lvl="2"/>
            <a:r>
              <a:rPr lang="tr-TR" dirty="0" err="1" smtClean="0"/>
              <a:t>Anöploidiler</a:t>
            </a:r>
            <a:endParaRPr lang="tr-TR" dirty="0" smtClean="0"/>
          </a:p>
          <a:p>
            <a:pPr lvl="2"/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delesyonlar</a:t>
            </a:r>
            <a:r>
              <a:rPr lang="tr-TR" dirty="0" smtClean="0"/>
              <a:t>, </a:t>
            </a:r>
            <a:r>
              <a:rPr lang="tr-TR" dirty="0" err="1" smtClean="0"/>
              <a:t>duplikasyonlar</a:t>
            </a:r>
            <a:r>
              <a:rPr lang="tr-TR" dirty="0" smtClean="0"/>
              <a:t>, mutasyonlar </a:t>
            </a:r>
          </a:p>
          <a:p>
            <a:pPr lvl="2"/>
            <a:r>
              <a:rPr lang="tr-TR" dirty="0" smtClean="0"/>
              <a:t>Halka kromozomlar</a:t>
            </a:r>
          </a:p>
          <a:p>
            <a:pPr lvl="2"/>
            <a:r>
              <a:rPr lang="tr-TR" dirty="0" err="1" smtClean="0"/>
              <a:t>Uniparental</a:t>
            </a:r>
            <a:r>
              <a:rPr lang="tr-TR" dirty="0" smtClean="0"/>
              <a:t> </a:t>
            </a:r>
            <a:r>
              <a:rPr lang="tr-TR" dirty="0" err="1" smtClean="0"/>
              <a:t>dizomi</a:t>
            </a:r>
            <a:endParaRPr lang="tr-TR" dirty="0" smtClean="0"/>
          </a:p>
          <a:p>
            <a:pPr lvl="2"/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mozaisizm</a:t>
            </a:r>
            <a:endParaRPr lang="tr-TR" dirty="0" smtClean="0"/>
          </a:p>
          <a:p>
            <a:pPr lvl="2"/>
            <a:r>
              <a:rPr lang="tr-TR" dirty="0" err="1" smtClean="0"/>
              <a:t>Genomik</a:t>
            </a:r>
            <a:r>
              <a:rPr lang="tr-TR" dirty="0" smtClean="0"/>
              <a:t> </a:t>
            </a:r>
            <a:r>
              <a:rPr lang="tr-TR" dirty="0" err="1" smtClean="0"/>
              <a:t>imprinting</a:t>
            </a:r>
            <a:endParaRPr lang="tr-TR" dirty="0" smtClean="0"/>
          </a:p>
          <a:p>
            <a:pPr lvl="2"/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9862567"/>
              </p:ext>
            </p:extLst>
          </p:nvPr>
        </p:nvGraphicFramePr>
        <p:xfrm>
          <a:off x="5148064" y="1628802"/>
          <a:ext cx="3456384" cy="4968558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Trisomy</a:t>
                      </a:r>
                      <a:r>
                        <a:rPr lang="tr-TR" sz="1100" dirty="0"/>
                        <a:t> 21 (</a:t>
                      </a:r>
                      <a:r>
                        <a:rPr lang="tr-TR" sz="1100" dirty="0" err="1"/>
                        <a:t>Down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r>
                        <a:rPr lang="tr-TR" sz="1100" dirty="0"/>
                        <a:t>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Trisomy</a:t>
                      </a:r>
                      <a:r>
                        <a:rPr lang="tr-TR" sz="1100" dirty="0"/>
                        <a:t> 18 (</a:t>
                      </a:r>
                      <a:r>
                        <a:rPr lang="tr-TR" sz="1100" dirty="0" err="1"/>
                        <a:t>Edwards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r>
                        <a:rPr lang="tr-TR" sz="1100" dirty="0"/>
                        <a:t>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Trisomy 13 (Patau syndrome)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Trisomy 9q mosaic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Wolf-Hirschhorn syndrome (partial deletion 4q)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fr-FR" sz="1100"/>
                        <a:t>Cri du chat syndrome (partial deletion 5q)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Turner syndrome (45, XO)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Triploidy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/>
                        <a:t>Cornelia de Lange syndrome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Brachmann</a:t>
                      </a:r>
                      <a:r>
                        <a:rPr lang="tr-TR" sz="1100" dirty="0"/>
                        <a:t>-de </a:t>
                      </a:r>
                      <a:r>
                        <a:rPr lang="tr-TR" sz="1100" dirty="0" err="1"/>
                        <a:t>Lange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Mulibrey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nanism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Rubenstein-Taybi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r>
                        <a:rPr lang="tr-TR" sz="1100" dirty="0"/>
                        <a:t> (</a:t>
                      </a:r>
                      <a:r>
                        <a:rPr lang="tr-TR" sz="1100" dirty="0" err="1"/>
                        <a:t>deletion</a:t>
                      </a:r>
                      <a:r>
                        <a:rPr lang="tr-TR" sz="1100" dirty="0"/>
                        <a:t> 16p13.3)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Russell</a:t>
                      </a:r>
                      <a:r>
                        <a:rPr lang="tr-TR" sz="1100" dirty="0"/>
                        <a:t>-Silver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Dubowitz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Seckel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Bloom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Johanson-Blizzard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Fanconi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/>
                        <a:t>Roberts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/>
                        <a:t>De </a:t>
                      </a:r>
                      <a:r>
                        <a:rPr lang="tr-TR" sz="1100" dirty="0" err="1"/>
                        <a:t>Sanctis-Cacchione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syndrome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r>
                        <a:rPr lang="tr-TR" sz="1100" dirty="0" err="1"/>
                        <a:t>Skeletal</a:t>
                      </a:r>
                      <a:r>
                        <a:rPr lang="tr-TR" sz="1100" dirty="0"/>
                        <a:t> </a:t>
                      </a:r>
                      <a:r>
                        <a:rPr lang="tr-TR" sz="1100" dirty="0" err="1"/>
                        <a:t>dysplasias</a:t>
                      </a:r>
                      <a:endParaRPr lang="tr-TR" sz="110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932040" y="1556792"/>
            <a:ext cx="3600400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098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Fetal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tr-TR" sz="2800" u="sng" dirty="0" smtClean="0"/>
          </a:p>
          <a:p>
            <a:pPr marL="0" lvl="1" indent="0">
              <a:buNone/>
            </a:pPr>
            <a:r>
              <a:rPr lang="tr-TR" sz="28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Konjenital</a:t>
            </a: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anomaliler: </a:t>
            </a:r>
            <a:r>
              <a:rPr lang="tr-TR" sz="2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%1-2</a:t>
            </a:r>
            <a:endParaRPr lang="tr-TR" sz="28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tr-TR" dirty="0" err="1" smtClean="0"/>
              <a:t>Yapısal+kromozomal</a:t>
            </a:r>
            <a:r>
              <a:rPr lang="tr-TR" dirty="0" smtClean="0"/>
              <a:t> </a:t>
            </a:r>
          </a:p>
          <a:p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Enfeksiyonlar:&lt; %5</a:t>
            </a:r>
          </a:p>
          <a:p>
            <a:pPr lvl="1"/>
            <a:r>
              <a:rPr lang="tr-TR" dirty="0" smtClean="0"/>
              <a:t>E</a:t>
            </a:r>
            <a:r>
              <a:rPr lang="tr-TR" b="1" dirty="0" smtClean="0"/>
              <a:t>r</a:t>
            </a:r>
            <a:r>
              <a:rPr lang="tr-TR" dirty="0" smtClean="0"/>
              <a:t>ken gebelikte geçirilmesi </a:t>
            </a:r>
            <a:r>
              <a:rPr lang="tr-TR" dirty="0" err="1" smtClean="0"/>
              <a:t>fetal</a:t>
            </a:r>
            <a:r>
              <a:rPr lang="tr-TR" dirty="0" smtClean="0"/>
              <a:t> büyüme üzerine en etkili</a:t>
            </a:r>
          </a:p>
          <a:p>
            <a:pPr lvl="1"/>
            <a:r>
              <a:rPr lang="tr-TR" dirty="0" err="1" smtClean="0"/>
              <a:t>Transplasental</a:t>
            </a:r>
            <a:r>
              <a:rPr lang="tr-TR" dirty="0" smtClean="0"/>
              <a:t>/</a:t>
            </a:r>
            <a:r>
              <a:rPr lang="tr-TR" dirty="0" err="1" smtClean="0"/>
              <a:t>intakt</a:t>
            </a:r>
            <a:r>
              <a:rPr lang="tr-TR" dirty="0" smtClean="0"/>
              <a:t> </a:t>
            </a:r>
            <a:r>
              <a:rPr lang="tr-TR" dirty="0" err="1" smtClean="0"/>
              <a:t>membranlardan</a:t>
            </a:r>
            <a:r>
              <a:rPr lang="tr-TR" dirty="0" smtClean="0"/>
              <a:t> </a:t>
            </a:r>
            <a:r>
              <a:rPr lang="tr-TR" dirty="0" err="1" smtClean="0"/>
              <a:t>fetusa</a:t>
            </a:r>
            <a:r>
              <a:rPr lang="tr-TR" dirty="0" smtClean="0"/>
              <a:t> geçiş</a:t>
            </a:r>
          </a:p>
          <a:p>
            <a:pPr lvl="1"/>
            <a:r>
              <a:rPr lang="tr-TR" dirty="0" err="1" smtClean="0"/>
              <a:t>Viral</a:t>
            </a:r>
            <a:r>
              <a:rPr lang="tr-TR" dirty="0" smtClean="0"/>
              <a:t> – </a:t>
            </a:r>
            <a:r>
              <a:rPr lang="tr-TR" dirty="0" err="1" smtClean="0"/>
              <a:t>paraziter</a:t>
            </a:r>
            <a:r>
              <a:rPr lang="tr-TR" dirty="0" smtClean="0"/>
              <a:t> enfeksiyonlar</a:t>
            </a:r>
          </a:p>
          <a:p>
            <a:pPr lvl="2"/>
            <a:r>
              <a:rPr lang="tr-TR" sz="2000" dirty="0" err="1" smtClean="0"/>
              <a:t>Rubella</a:t>
            </a:r>
            <a:r>
              <a:rPr lang="tr-TR" sz="2000" dirty="0" smtClean="0"/>
              <a:t>, </a:t>
            </a:r>
            <a:r>
              <a:rPr lang="tr-TR" sz="2000" dirty="0" err="1" smtClean="0"/>
              <a:t>toksoplazma</a:t>
            </a:r>
            <a:r>
              <a:rPr lang="tr-TR" sz="2000" dirty="0" smtClean="0"/>
              <a:t>, CMV, </a:t>
            </a:r>
            <a:r>
              <a:rPr lang="tr-TR" sz="2000" dirty="0" err="1"/>
              <a:t>v</a:t>
            </a:r>
            <a:r>
              <a:rPr lang="tr-TR" sz="2000" dirty="0" err="1" smtClean="0"/>
              <a:t>arisella</a:t>
            </a:r>
            <a:r>
              <a:rPr lang="tr-TR" sz="2000" dirty="0" smtClean="0"/>
              <a:t>, malarya, </a:t>
            </a:r>
            <a:r>
              <a:rPr lang="tr-TR" sz="2000" dirty="0" err="1" smtClean="0"/>
              <a:t>sifiliz</a:t>
            </a:r>
            <a:r>
              <a:rPr lang="tr-TR" sz="2000" dirty="0" smtClean="0"/>
              <a:t>, </a:t>
            </a:r>
            <a:r>
              <a:rPr lang="tr-TR" sz="2000" dirty="0" err="1" smtClean="0"/>
              <a:t>herpes</a:t>
            </a:r>
            <a:endParaRPr lang="tr-TR" sz="2000" dirty="0" smtClean="0"/>
          </a:p>
          <a:p>
            <a:pPr lvl="1"/>
            <a:r>
              <a:rPr lang="tr-TR" dirty="0" smtClean="0"/>
              <a:t>Bakteriyel enfeksiyonlar da riski artırabilir</a:t>
            </a:r>
          </a:p>
          <a:p>
            <a:pPr lvl="2"/>
            <a:r>
              <a:rPr lang="tr-TR" sz="2000" dirty="0" err="1" smtClean="0"/>
              <a:t>Listeria</a:t>
            </a:r>
            <a:r>
              <a:rPr lang="tr-TR" sz="2000" dirty="0" smtClean="0"/>
              <a:t>, </a:t>
            </a:r>
            <a:r>
              <a:rPr lang="tr-TR" sz="2000" dirty="0" err="1" smtClean="0"/>
              <a:t>klamidya</a:t>
            </a:r>
            <a:r>
              <a:rPr lang="tr-TR" sz="2000" dirty="0" smtClean="0"/>
              <a:t>, tüberküloz, </a:t>
            </a:r>
            <a:r>
              <a:rPr lang="tr-TR" sz="2000" dirty="0" err="1" smtClean="0"/>
              <a:t>mikoplazma</a:t>
            </a:r>
            <a:endParaRPr lang="tr-TR" sz="2000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1036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Fetal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u="sng" dirty="0" smtClean="0"/>
          </a:p>
          <a:p>
            <a:pPr marL="0" indent="0">
              <a:buNone/>
            </a:pPr>
            <a:r>
              <a:rPr lang="tr-TR" sz="32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Çoğul gebelikler</a:t>
            </a: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err="1" smtClean="0"/>
              <a:t>Fetus</a:t>
            </a:r>
            <a:r>
              <a:rPr lang="tr-TR" sz="2400" dirty="0" smtClean="0"/>
              <a:t> sayısı</a:t>
            </a:r>
          </a:p>
          <a:p>
            <a:pPr lvl="1"/>
            <a:r>
              <a:rPr lang="tr-TR" sz="2400" dirty="0" err="1" smtClean="0"/>
              <a:t>Plasentasyon</a:t>
            </a:r>
            <a:r>
              <a:rPr lang="tr-TR" sz="2400" dirty="0" smtClean="0"/>
              <a:t> tipi (mono-</a:t>
            </a:r>
            <a:r>
              <a:rPr lang="tr-TR" sz="2400" dirty="0" err="1" smtClean="0"/>
              <a:t>dikoryonik</a:t>
            </a:r>
            <a:r>
              <a:rPr lang="tr-TR" sz="2400" dirty="0" smtClean="0"/>
              <a:t>)</a:t>
            </a:r>
          </a:p>
          <a:p>
            <a:pPr lvl="1"/>
            <a:r>
              <a:rPr lang="tr-TR" sz="2400" dirty="0" err="1" smtClean="0"/>
              <a:t>Fetal</a:t>
            </a:r>
            <a:r>
              <a:rPr lang="tr-TR" sz="2400" dirty="0" smtClean="0"/>
              <a:t> büyüme3.trimestere kadar tekil gebelik gibi</a:t>
            </a:r>
          </a:p>
          <a:p>
            <a:pPr lvl="1"/>
            <a:r>
              <a:rPr lang="tr-TR" sz="2400" dirty="0" smtClean="0"/>
              <a:t>Birden fazla </a:t>
            </a:r>
            <a:r>
              <a:rPr lang="tr-TR" sz="2400" dirty="0" err="1" smtClean="0"/>
              <a:t>fetusun</a:t>
            </a:r>
            <a:r>
              <a:rPr lang="tr-TR" sz="2400" dirty="0" smtClean="0"/>
              <a:t> beslenme gereksiniminin karşılanamaması</a:t>
            </a:r>
          </a:p>
          <a:p>
            <a:pPr lvl="1"/>
            <a:r>
              <a:rPr lang="tr-TR" sz="2400" dirty="0" smtClean="0"/>
              <a:t>Gebelik komplikasyonları çoğul gebeliklerde daha sık</a:t>
            </a:r>
          </a:p>
          <a:p>
            <a:pPr lvl="2"/>
            <a:r>
              <a:rPr lang="tr-TR" sz="2400" dirty="0" err="1" smtClean="0"/>
              <a:t>Preeklampsi</a:t>
            </a:r>
            <a:r>
              <a:rPr lang="tr-TR" sz="2400" dirty="0" smtClean="0"/>
              <a:t>, ikizden ikize transfüzyon, </a:t>
            </a:r>
            <a:r>
              <a:rPr lang="tr-TR" sz="2400" dirty="0" err="1" smtClean="0"/>
              <a:t>konjenital</a:t>
            </a:r>
            <a:r>
              <a:rPr lang="tr-TR" sz="2400" dirty="0" smtClean="0"/>
              <a:t> anomaliler, plasenta ve </a:t>
            </a:r>
            <a:r>
              <a:rPr lang="tr-TR" sz="2400" dirty="0" err="1" smtClean="0"/>
              <a:t>kord</a:t>
            </a:r>
            <a:r>
              <a:rPr lang="tr-TR" sz="2400" dirty="0" smtClean="0"/>
              <a:t> anomalileri, </a:t>
            </a:r>
            <a:r>
              <a:rPr lang="tr-TR" dirty="0" smtClean="0"/>
              <a:t>…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8770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Plasental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lang="tr-TR" sz="28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Uteroplasental</a:t>
            </a: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yetmezlik’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Erken dönemde anormal / yetersiz </a:t>
            </a:r>
            <a:r>
              <a:rPr lang="tr-TR" dirty="0" err="1" smtClean="0"/>
              <a:t>plasentasyon</a:t>
            </a:r>
            <a:endParaRPr lang="tr-TR" dirty="0" smtClean="0"/>
          </a:p>
          <a:p>
            <a:pPr lvl="1"/>
            <a:r>
              <a:rPr lang="tr-TR" dirty="0" err="1" smtClean="0"/>
              <a:t>Uteroplasental</a:t>
            </a:r>
            <a:r>
              <a:rPr lang="tr-TR" dirty="0" smtClean="0"/>
              <a:t> </a:t>
            </a:r>
            <a:r>
              <a:rPr lang="tr-TR" dirty="0" err="1" smtClean="0"/>
              <a:t>vaskülaritede</a:t>
            </a:r>
            <a:r>
              <a:rPr lang="tr-TR" dirty="0" smtClean="0"/>
              <a:t> anormallikler (</a:t>
            </a:r>
            <a:r>
              <a:rPr lang="tr-TR" dirty="0" err="1" smtClean="0"/>
              <a:t>hipovaskülarite</a:t>
            </a:r>
            <a:r>
              <a:rPr lang="tr-TR" dirty="0" smtClean="0"/>
              <a:t>, anormal gelişim, daralma-obstrüksiyon)</a:t>
            </a:r>
          </a:p>
          <a:p>
            <a:pPr lvl="1"/>
            <a:r>
              <a:rPr lang="tr-TR" dirty="0" smtClean="0"/>
              <a:t>Kronik plasenta </a:t>
            </a:r>
            <a:r>
              <a:rPr lang="tr-TR" dirty="0" err="1" smtClean="0"/>
              <a:t>dekolmanı</a:t>
            </a:r>
            <a:endParaRPr lang="tr-TR" dirty="0" smtClean="0"/>
          </a:p>
          <a:p>
            <a:pPr lvl="1"/>
            <a:r>
              <a:rPr lang="tr-TR" dirty="0" smtClean="0"/>
              <a:t>Kronik </a:t>
            </a:r>
            <a:r>
              <a:rPr lang="tr-TR" dirty="0" err="1" smtClean="0"/>
              <a:t>enfeksiyöz-idyopatik</a:t>
            </a:r>
            <a:r>
              <a:rPr lang="tr-TR" dirty="0" smtClean="0"/>
              <a:t> </a:t>
            </a:r>
            <a:r>
              <a:rPr lang="tr-TR" dirty="0" err="1" smtClean="0"/>
              <a:t>inflamatuar</a:t>
            </a:r>
            <a:r>
              <a:rPr lang="tr-TR" dirty="0" smtClean="0"/>
              <a:t> lezyonlar </a:t>
            </a:r>
          </a:p>
          <a:p>
            <a:pPr lvl="2"/>
            <a:r>
              <a:rPr lang="tr-TR" sz="2000" i="1" dirty="0" err="1"/>
              <a:t>D</a:t>
            </a:r>
            <a:r>
              <a:rPr lang="tr-TR" sz="2000" i="1" dirty="0" err="1" smtClean="0"/>
              <a:t>iffüz</a:t>
            </a:r>
            <a:r>
              <a:rPr lang="tr-TR" sz="2000" i="1" dirty="0" smtClean="0"/>
              <a:t> kronik </a:t>
            </a:r>
            <a:r>
              <a:rPr lang="tr-TR" sz="2000" i="1" dirty="0" err="1" smtClean="0"/>
              <a:t>villitis→idyopatik</a:t>
            </a:r>
            <a:r>
              <a:rPr lang="tr-TR" sz="2000" i="1" dirty="0" smtClean="0"/>
              <a:t> büyüme geriliğinde en sık rastlanan bulgu</a:t>
            </a:r>
            <a:endParaRPr lang="tr-TR" sz="2000" i="1" dirty="0"/>
          </a:p>
          <a:p>
            <a:pPr lvl="1"/>
            <a:r>
              <a:rPr lang="tr-TR" dirty="0" smtClean="0"/>
              <a:t>Masif </a:t>
            </a:r>
            <a:r>
              <a:rPr lang="tr-TR" dirty="0" err="1" smtClean="0"/>
              <a:t>perivillöz</a:t>
            </a:r>
            <a:r>
              <a:rPr lang="tr-TR" dirty="0" smtClean="0"/>
              <a:t> fibrin depolanması</a:t>
            </a:r>
          </a:p>
          <a:p>
            <a:pPr lvl="1"/>
            <a:r>
              <a:rPr lang="tr-TR" dirty="0" err="1" smtClean="0"/>
              <a:t>Uteroplasental</a:t>
            </a:r>
            <a:r>
              <a:rPr lang="tr-TR" dirty="0" smtClean="0"/>
              <a:t>, </a:t>
            </a:r>
            <a:r>
              <a:rPr lang="tr-TR" dirty="0" err="1" smtClean="0"/>
              <a:t>intervillöz</a:t>
            </a:r>
            <a:r>
              <a:rPr lang="tr-TR" dirty="0" smtClean="0"/>
              <a:t> ve/veya </a:t>
            </a:r>
            <a:r>
              <a:rPr lang="tr-TR" dirty="0" err="1" smtClean="0"/>
              <a:t>fetoplasental</a:t>
            </a:r>
            <a:r>
              <a:rPr lang="tr-TR" dirty="0" smtClean="0"/>
              <a:t> </a:t>
            </a:r>
            <a:r>
              <a:rPr lang="tr-TR" dirty="0" err="1" smtClean="0"/>
              <a:t>tromboz</a:t>
            </a:r>
            <a:endParaRPr lang="tr-TR" dirty="0" smtClean="0"/>
          </a:p>
          <a:p>
            <a:pPr lvl="1"/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mozaisizm</a:t>
            </a:r>
            <a:endParaRPr lang="tr-TR" dirty="0" smtClean="0"/>
          </a:p>
          <a:p>
            <a:pPr lvl="2"/>
            <a:r>
              <a:rPr lang="tr-TR" dirty="0" smtClean="0"/>
              <a:t>Kromozom sayısı, mozaik hücrelerin oranı ile büyüme geriliğinin derecesi ilişkili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2809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Maternal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sz="2800" u="sng" dirty="0" smtClean="0"/>
          </a:p>
          <a:p>
            <a:pPr marL="0" indent="0">
              <a:buNone/>
            </a:pPr>
            <a:r>
              <a:rPr lang="tr-TR" sz="30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Uteroplasental</a:t>
            </a:r>
            <a:r>
              <a:rPr lang="tr-TR" sz="3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kan akımını bozan hastalıklar</a:t>
            </a:r>
          </a:p>
          <a:p>
            <a:pPr lvl="1"/>
            <a:endParaRPr lang="tr-TR" dirty="0" smtClean="0"/>
          </a:p>
          <a:p>
            <a:pPr lvl="1"/>
            <a:r>
              <a:rPr lang="tr-TR" sz="2400" i="1" dirty="0" err="1" smtClean="0"/>
              <a:t>Maternal</a:t>
            </a:r>
            <a:r>
              <a:rPr lang="tr-TR" sz="2400" i="1" dirty="0" smtClean="0"/>
              <a:t> medikal hastalıklar</a:t>
            </a:r>
          </a:p>
          <a:p>
            <a:pPr lvl="2"/>
            <a:r>
              <a:rPr lang="tr-TR" sz="2400" dirty="0"/>
              <a:t>H</a:t>
            </a:r>
            <a:r>
              <a:rPr lang="tr-TR" sz="2400" dirty="0" smtClean="0"/>
              <a:t>ipertansiyon </a:t>
            </a:r>
          </a:p>
          <a:p>
            <a:pPr lvl="2"/>
            <a:r>
              <a:rPr lang="tr-TR" sz="2400" dirty="0" err="1" smtClean="0"/>
              <a:t>Renal</a:t>
            </a:r>
            <a:r>
              <a:rPr lang="tr-TR" sz="2400" dirty="0" smtClean="0"/>
              <a:t> yetmezlik</a:t>
            </a:r>
          </a:p>
          <a:p>
            <a:pPr lvl="2"/>
            <a:r>
              <a:rPr lang="tr-TR" sz="2400" dirty="0" smtClean="0"/>
              <a:t>Diyabet</a:t>
            </a:r>
          </a:p>
          <a:p>
            <a:pPr lvl="2"/>
            <a:r>
              <a:rPr lang="tr-TR" sz="2400" dirty="0" err="1" smtClean="0"/>
              <a:t>Kollajen</a:t>
            </a:r>
            <a:r>
              <a:rPr lang="tr-TR" sz="2400" dirty="0" smtClean="0"/>
              <a:t> 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hastalıklar</a:t>
            </a:r>
          </a:p>
          <a:p>
            <a:pPr lvl="2"/>
            <a:r>
              <a:rPr lang="tr-TR" sz="2400" dirty="0" smtClean="0"/>
              <a:t>SLE</a:t>
            </a:r>
          </a:p>
          <a:p>
            <a:pPr lvl="2"/>
            <a:r>
              <a:rPr lang="tr-TR" sz="2400" dirty="0" smtClean="0"/>
              <a:t>APAS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i="1" dirty="0" err="1" smtClean="0"/>
              <a:t>Obstetrik</a:t>
            </a:r>
            <a:r>
              <a:rPr lang="tr-TR" sz="2400" i="1" dirty="0" smtClean="0"/>
              <a:t> komplikasyonlar</a:t>
            </a:r>
          </a:p>
          <a:p>
            <a:pPr lvl="2"/>
            <a:r>
              <a:rPr lang="tr-TR" sz="2400" dirty="0" err="1" smtClean="0"/>
              <a:t>Preeklampsi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		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4536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Maternal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Gebelik öncesi düşük vücut ağırlığı-gebelikte yetersiz kilo alımı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Orta </a:t>
            </a:r>
            <a:r>
              <a:rPr lang="tr-TR" dirty="0"/>
              <a:t>derecede beslenme yetersizliği: &lt; 2500 g bebek doğurma riski ↑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Ciddi açlık: 450-750 </a:t>
            </a:r>
            <a:r>
              <a:rPr lang="tr-TR" dirty="0" err="1" smtClean="0"/>
              <a:t>kcal</a:t>
            </a:r>
            <a:r>
              <a:rPr lang="tr-TR" dirty="0" smtClean="0"/>
              <a:t>/gün → doğum ağırlığı 250 g</a:t>
            </a:r>
            <a:r>
              <a:rPr lang="tr-TR" dirty="0" smtClean="0">
                <a:latin typeface="Calibri"/>
              </a:rPr>
              <a:t>↓</a:t>
            </a:r>
          </a:p>
          <a:p>
            <a:pPr marL="457200" lvl="1" indent="0">
              <a:buNone/>
            </a:pPr>
            <a:r>
              <a:rPr lang="tr-TR" dirty="0">
                <a:latin typeface="Calibri"/>
              </a:rPr>
              <a:t>	</a:t>
            </a:r>
            <a:r>
              <a:rPr lang="tr-TR" dirty="0" smtClean="0">
                <a:latin typeface="Calibri"/>
              </a:rPr>
              <a:t>	       300 </a:t>
            </a:r>
            <a:r>
              <a:rPr lang="tr-TR" dirty="0" err="1" smtClean="0">
                <a:latin typeface="Calibri"/>
              </a:rPr>
              <a:t>kcal</a:t>
            </a:r>
            <a:r>
              <a:rPr lang="tr-TR" dirty="0" smtClean="0">
                <a:latin typeface="Calibri"/>
              </a:rPr>
              <a:t>/gün → doğum ağırlığı 500 g ↓</a:t>
            </a:r>
          </a:p>
          <a:p>
            <a:pPr marL="457200" lvl="1" indent="0">
              <a:buNone/>
            </a:pPr>
            <a:endParaRPr lang="tr-TR" sz="1600" i="1" dirty="0" smtClean="0"/>
          </a:p>
          <a:p>
            <a:pPr marL="457200" lvl="1" indent="0">
              <a:buNone/>
            </a:pPr>
            <a:r>
              <a:rPr lang="en-US" sz="1600" i="1" dirty="0" err="1" smtClean="0"/>
              <a:t>Nathanielsz</a:t>
            </a:r>
            <a:r>
              <a:rPr lang="en-US" sz="1600" i="1" dirty="0"/>
              <a:t>, PW. The Dutch hunger winter. In, Life in the womb: the origin of health and disease. Ithaca, NY, Promethean press, 1999 </a:t>
            </a:r>
            <a:endParaRPr lang="tr-TR" sz="1600" i="1" dirty="0"/>
          </a:p>
          <a:p>
            <a:pPr marL="457200" lvl="1" indent="0">
              <a:buNone/>
            </a:pPr>
            <a:endParaRPr lang="tr-TR" dirty="0" smtClean="0"/>
          </a:p>
          <a:p>
            <a:pPr marL="914400" lvl="2" indent="0">
              <a:buNone/>
            </a:pPr>
            <a:r>
              <a:rPr lang="tr-TR" dirty="0" smtClean="0"/>
              <a:t>		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251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Maternal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Hipoksemi</a:t>
            </a:r>
            <a:endParaRPr lang="tr-TR" sz="2800" b="1" i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tr-TR" dirty="0" err="1" smtClean="0"/>
              <a:t>Pulmoner</a:t>
            </a:r>
            <a:r>
              <a:rPr lang="tr-TR" dirty="0" smtClean="0"/>
              <a:t> hastalık</a:t>
            </a:r>
          </a:p>
          <a:p>
            <a:pPr lvl="1"/>
            <a:r>
              <a:rPr lang="tr-TR" dirty="0" err="1" smtClean="0"/>
              <a:t>Siyanotik</a:t>
            </a:r>
            <a:r>
              <a:rPr lang="tr-TR" dirty="0" smtClean="0"/>
              <a:t> kalp hastalığı</a:t>
            </a:r>
          </a:p>
          <a:p>
            <a:pPr lvl="1"/>
            <a:r>
              <a:rPr lang="tr-TR" dirty="0" smtClean="0"/>
              <a:t>Ciddi anemi</a:t>
            </a:r>
          </a:p>
          <a:p>
            <a:pPr lvl="1"/>
            <a:r>
              <a:rPr lang="tr-TR" dirty="0" smtClean="0"/>
              <a:t>Deniz seviyesinden yüksekte yaşamak</a:t>
            </a:r>
          </a:p>
          <a:p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Hematolojik ve immünolojik hastalıklar</a:t>
            </a:r>
          </a:p>
          <a:p>
            <a:pPr lvl="1"/>
            <a:r>
              <a:rPr lang="tr-TR" dirty="0" smtClean="0"/>
              <a:t>Orak hücreli anemi: </a:t>
            </a:r>
            <a:r>
              <a:rPr lang="tr-TR" dirty="0" err="1" smtClean="0"/>
              <a:t>intervillöz</a:t>
            </a:r>
            <a:r>
              <a:rPr lang="tr-TR" dirty="0" smtClean="0"/>
              <a:t> aralıkta </a:t>
            </a:r>
            <a:r>
              <a:rPr lang="tr-TR" dirty="0" err="1" smtClean="0"/>
              <a:t>tromboz</a:t>
            </a:r>
            <a:endParaRPr lang="tr-TR" dirty="0" smtClean="0"/>
          </a:p>
          <a:p>
            <a:pPr lvl="1"/>
            <a:r>
              <a:rPr lang="tr-TR" dirty="0" err="1" smtClean="0"/>
              <a:t>Otoimmün</a:t>
            </a:r>
            <a:r>
              <a:rPr lang="tr-TR" dirty="0" smtClean="0"/>
              <a:t>/</a:t>
            </a:r>
            <a:r>
              <a:rPr lang="tr-TR" dirty="0" err="1" smtClean="0"/>
              <a:t>alloimmün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 (APAS): kronik </a:t>
            </a:r>
            <a:r>
              <a:rPr lang="tr-TR" dirty="0" err="1" smtClean="0"/>
              <a:t>villitis</a:t>
            </a:r>
            <a:r>
              <a:rPr lang="tr-TR" dirty="0" smtClean="0"/>
              <a:t>, </a:t>
            </a:r>
            <a:r>
              <a:rPr lang="tr-TR" dirty="0" err="1" smtClean="0"/>
              <a:t>vaskülopati</a:t>
            </a:r>
            <a:endParaRPr lang="tr-TR" dirty="0" smtClean="0"/>
          </a:p>
          <a:p>
            <a:pPr lvl="1"/>
            <a:r>
              <a:rPr lang="tr-TR" dirty="0" smtClean="0"/>
              <a:t>Kalıtsal </a:t>
            </a:r>
            <a:r>
              <a:rPr lang="tr-TR" dirty="0" err="1" smtClean="0"/>
              <a:t>trombofililer</a:t>
            </a:r>
            <a:r>
              <a:rPr lang="tr-TR" dirty="0" smtClean="0"/>
              <a:t>?</a:t>
            </a:r>
          </a:p>
          <a:p>
            <a:pPr marL="914400" lvl="2" indent="0">
              <a:buNone/>
            </a:pPr>
            <a:r>
              <a:rPr lang="tr-TR" dirty="0" smtClean="0"/>
              <a:t>		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65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/>
              <a:t>büyüme </a:t>
            </a:r>
            <a:r>
              <a:rPr lang="tr-TR" dirty="0" smtClean="0"/>
              <a:t>geriliği </a:t>
            </a:r>
            <a:br>
              <a:rPr lang="tr-TR" dirty="0" smtClean="0"/>
            </a:br>
            <a:r>
              <a:rPr lang="tr-TR" dirty="0" err="1"/>
              <a:t>E</a:t>
            </a:r>
            <a:r>
              <a:rPr lang="tr-TR" dirty="0" err="1" smtClean="0"/>
              <a:t>tyoloji</a:t>
            </a:r>
            <a:r>
              <a:rPr lang="tr-TR" dirty="0" smtClean="0"/>
              <a:t> ve risk faktörleri-</a:t>
            </a:r>
            <a:r>
              <a:rPr lang="tr-TR" dirty="0" err="1" smtClean="0"/>
              <a:t>Maternal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Madde bağımlılığı ve sigara</a:t>
            </a:r>
          </a:p>
          <a:p>
            <a:pPr lvl="1"/>
            <a:r>
              <a:rPr lang="tr-TR" dirty="0" err="1" smtClean="0"/>
              <a:t>Sitotoksik</a:t>
            </a:r>
            <a:r>
              <a:rPr lang="tr-TR" dirty="0" smtClean="0"/>
              <a:t> etki/yetersiz beslenme</a:t>
            </a:r>
          </a:p>
          <a:p>
            <a:pPr lvl="1"/>
            <a:r>
              <a:rPr lang="tr-TR" dirty="0" smtClean="0"/>
              <a:t>Sigaranın en büyük etkisi 3.trimesterde</a:t>
            </a:r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Toksinler</a:t>
            </a:r>
          </a:p>
          <a:p>
            <a:pPr lvl="1"/>
            <a:r>
              <a:rPr lang="tr-TR" dirty="0" err="1" smtClean="0"/>
              <a:t>Warfarin</a:t>
            </a:r>
            <a:r>
              <a:rPr lang="tr-TR" dirty="0" smtClean="0"/>
              <a:t>, </a:t>
            </a:r>
            <a:r>
              <a:rPr lang="tr-TR" dirty="0" err="1" smtClean="0"/>
              <a:t>antikonvulzanlar</a:t>
            </a:r>
            <a:r>
              <a:rPr lang="tr-TR" dirty="0" smtClean="0"/>
              <a:t>, </a:t>
            </a:r>
            <a:r>
              <a:rPr lang="tr-TR" dirty="0" err="1" smtClean="0"/>
              <a:t>antineoplastik</a:t>
            </a:r>
            <a:r>
              <a:rPr lang="tr-TR" dirty="0" smtClean="0"/>
              <a:t> ajanlar, </a:t>
            </a:r>
            <a:r>
              <a:rPr lang="tr-TR" dirty="0" err="1" smtClean="0"/>
              <a:t>folik</a:t>
            </a:r>
            <a:r>
              <a:rPr lang="tr-TR" dirty="0" smtClean="0"/>
              <a:t> asit antagonistleri</a:t>
            </a:r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Radyasyon</a:t>
            </a:r>
          </a:p>
          <a:p>
            <a:pPr lvl="1"/>
            <a:r>
              <a:rPr lang="tr-TR" dirty="0" err="1" smtClean="0"/>
              <a:t>Terapötik</a:t>
            </a:r>
            <a:r>
              <a:rPr lang="tr-TR" dirty="0" smtClean="0"/>
              <a:t> dozlarda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maruziyet</a:t>
            </a:r>
            <a:endParaRPr lang="tr-TR" dirty="0" smtClean="0"/>
          </a:p>
          <a:p>
            <a:pPr lvl="1"/>
            <a:r>
              <a:rPr lang="tr-TR" dirty="0" smtClean="0"/>
              <a:t>Gebelik öncesi pelvik </a:t>
            </a:r>
            <a:r>
              <a:rPr lang="tr-TR" dirty="0" err="1" smtClean="0"/>
              <a:t>RT→pelvik</a:t>
            </a:r>
            <a:r>
              <a:rPr lang="tr-TR" dirty="0" smtClean="0"/>
              <a:t> damarlarda anatomik değişiklikler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8023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Tanım: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Doğum ağırlığı dağılımı: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800" dirty="0" smtClean="0"/>
              <a:t>Toplumlara göre, istatistiksel</a:t>
            </a:r>
          </a:p>
          <a:p>
            <a:pPr lvl="1"/>
            <a:r>
              <a:rPr lang="tr-TR" sz="2800" dirty="0" smtClean="0"/>
              <a:t>Gebelik haftasına göre doğum ağırlığı </a:t>
            </a:r>
            <a:r>
              <a:rPr lang="tr-TR" sz="2800" dirty="0" err="1" smtClean="0"/>
              <a:t>persentilleri</a:t>
            </a:r>
            <a:endParaRPr lang="tr-TR" sz="2800" dirty="0" smtClean="0"/>
          </a:p>
          <a:p>
            <a:pPr lvl="2"/>
            <a:r>
              <a:rPr lang="tr-TR" sz="2800" dirty="0" smtClean="0"/>
              <a:t>10-90 </a:t>
            </a:r>
            <a:r>
              <a:rPr lang="tr-TR" sz="2800" dirty="0" err="1" smtClean="0"/>
              <a:t>persentil</a:t>
            </a:r>
            <a:r>
              <a:rPr lang="tr-TR" sz="2800" dirty="0" smtClean="0"/>
              <a:t>: Normal ağırlık</a:t>
            </a:r>
          </a:p>
          <a:p>
            <a:pPr lvl="2"/>
            <a:r>
              <a:rPr lang="tr-TR" sz="2800" dirty="0" smtClean="0"/>
              <a:t>&gt; 90 </a:t>
            </a:r>
            <a:r>
              <a:rPr lang="tr-TR" sz="2800" dirty="0" err="1" smtClean="0"/>
              <a:t>persentil</a:t>
            </a:r>
            <a:r>
              <a:rPr lang="tr-TR" sz="2800" dirty="0" smtClean="0"/>
              <a:t>: LGA (‘</a:t>
            </a:r>
            <a:r>
              <a:rPr lang="tr-TR" sz="2800" dirty="0" err="1" smtClean="0"/>
              <a:t>Large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gestational</a:t>
            </a:r>
            <a:r>
              <a:rPr lang="tr-TR" sz="2800" dirty="0" smtClean="0"/>
              <a:t> </a:t>
            </a:r>
            <a:r>
              <a:rPr lang="tr-TR" sz="2800" dirty="0" err="1" smtClean="0"/>
              <a:t>age</a:t>
            </a:r>
            <a:r>
              <a:rPr lang="tr-TR" sz="2800" dirty="0" smtClean="0"/>
              <a:t>’-</a:t>
            </a:r>
            <a:r>
              <a:rPr lang="tr-TR" sz="2800" dirty="0" err="1" smtClean="0"/>
              <a:t>gestasyonel</a:t>
            </a:r>
            <a:r>
              <a:rPr lang="tr-TR" sz="2800" dirty="0" smtClean="0"/>
              <a:t> yaşa göre büyük)</a:t>
            </a:r>
          </a:p>
          <a:p>
            <a:pPr lvl="2"/>
            <a:r>
              <a:rPr lang="tr-TR" sz="2800" dirty="0" smtClean="0"/>
              <a:t>Diğer:</a:t>
            </a:r>
          </a:p>
          <a:p>
            <a:pPr marL="822960" lvl="3" indent="0">
              <a:buNone/>
            </a:pPr>
            <a:r>
              <a:rPr lang="tr-TR" sz="2000" dirty="0" smtClean="0"/>
              <a:t>	&gt; 95 </a:t>
            </a:r>
            <a:r>
              <a:rPr lang="tr-TR" sz="2000" dirty="0" err="1" smtClean="0"/>
              <a:t>persentil</a:t>
            </a:r>
            <a:r>
              <a:rPr lang="tr-TR" sz="2000" dirty="0" smtClean="0"/>
              <a:t>: Ortalamanın 1.90 SD üzeri</a:t>
            </a:r>
          </a:p>
          <a:p>
            <a:pPr marL="822960" lvl="3" indent="0">
              <a:buNone/>
            </a:pPr>
            <a:r>
              <a:rPr lang="tr-TR" sz="2000" dirty="0" smtClean="0"/>
              <a:t>	&gt; 97.5 </a:t>
            </a:r>
            <a:r>
              <a:rPr lang="tr-TR" sz="2000" dirty="0" err="1" smtClean="0"/>
              <a:t>persentil</a:t>
            </a:r>
            <a:r>
              <a:rPr lang="tr-TR" sz="2000" dirty="0" smtClean="0"/>
              <a:t>: </a:t>
            </a:r>
            <a:r>
              <a:rPr lang="tr-TR" sz="2000" dirty="0"/>
              <a:t>Ortalamanın 1.96 SD üzeri</a:t>
            </a:r>
            <a:endParaRPr lang="tr-TR" sz="2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93049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880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800" b="1" dirty="0" smtClean="0"/>
              <a:t>Amaç:</a:t>
            </a:r>
          </a:p>
          <a:p>
            <a:r>
              <a:rPr lang="tr-TR" sz="2800" b="1" dirty="0" smtClean="0"/>
              <a:t>Risk faktörlerinin saptanması</a:t>
            </a:r>
          </a:p>
          <a:p>
            <a:r>
              <a:rPr lang="tr-TR" sz="2800" b="1" dirty="0" err="1" smtClean="0"/>
              <a:t>Fetal</a:t>
            </a:r>
            <a:r>
              <a:rPr lang="tr-TR" sz="2800" b="1" dirty="0" smtClean="0"/>
              <a:t> büyümenin değerlendirilmesi </a:t>
            </a:r>
          </a:p>
          <a:p>
            <a:r>
              <a:rPr lang="tr-TR" sz="2800" b="1" dirty="0" err="1" smtClean="0"/>
              <a:t>Perinatal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mortalitenin</a:t>
            </a:r>
            <a:r>
              <a:rPr lang="tr-TR" sz="2800" b="1" dirty="0" smtClean="0"/>
              <a:t> azaltılması</a:t>
            </a:r>
          </a:p>
          <a:p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37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İntrauterin</a:t>
            </a:r>
            <a:r>
              <a:rPr lang="tr-TR" dirty="0" smtClean="0"/>
              <a:t> büyüme geriliği</a:t>
            </a:r>
            <a:br>
              <a:rPr lang="tr-TR" dirty="0" smtClean="0"/>
            </a:br>
            <a:r>
              <a:rPr lang="tr-TR" dirty="0" smtClean="0"/>
              <a:t>Klinik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205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pPr marL="0" lvl="0" indent="0" algn="ctr">
              <a:buNone/>
            </a:pPr>
            <a:r>
              <a:rPr lang="tr-TR" sz="3000" dirty="0">
                <a:solidFill>
                  <a:prstClr val="black"/>
                </a:solidFill>
              </a:rPr>
              <a:t>Risk faktörleri + fizik muayene</a:t>
            </a:r>
          </a:p>
          <a:p>
            <a:pPr marL="0" lvl="0" indent="0" algn="ctr">
              <a:buNone/>
            </a:pPr>
            <a:r>
              <a:rPr lang="tr-TR" sz="3000" dirty="0">
                <a:solidFill>
                  <a:prstClr val="black"/>
                </a:solidFill>
              </a:rPr>
              <a:t>↓</a:t>
            </a:r>
          </a:p>
          <a:p>
            <a:pPr marL="0" lvl="0" indent="0" algn="ctr">
              <a:buNone/>
            </a:pPr>
            <a:r>
              <a:rPr lang="tr-TR" sz="3000" dirty="0">
                <a:solidFill>
                  <a:prstClr val="black"/>
                </a:solidFill>
              </a:rPr>
              <a:t>Klinik şüphe </a:t>
            </a:r>
          </a:p>
          <a:p>
            <a:pPr marL="0" lvl="0" indent="0" algn="ctr">
              <a:buNone/>
            </a:pPr>
            <a:r>
              <a:rPr lang="tr-TR" sz="3000" dirty="0">
                <a:solidFill>
                  <a:prstClr val="black"/>
                </a:solidFill>
              </a:rPr>
              <a:t>↓</a:t>
            </a:r>
          </a:p>
          <a:p>
            <a:pPr marL="0" lvl="0" indent="0" algn="ctr">
              <a:buNone/>
            </a:pPr>
            <a:r>
              <a:rPr lang="tr-TR" sz="3000" dirty="0" err="1">
                <a:solidFill>
                  <a:prstClr val="black"/>
                </a:solidFill>
              </a:rPr>
              <a:t>Fetus</a:t>
            </a:r>
            <a:r>
              <a:rPr lang="tr-TR" sz="3000" dirty="0">
                <a:solidFill>
                  <a:prstClr val="black"/>
                </a:solidFill>
              </a:rPr>
              <a:t>, plasenta ve </a:t>
            </a:r>
            <a:r>
              <a:rPr lang="tr-TR" sz="3000" dirty="0" err="1">
                <a:solidFill>
                  <a:prstClr val="black"/>
                </a:solidFill>
              </a:rPr>
              <a:t>amnion</a:t>
            </a:r>
            <a:r>
              <a:rPr lang="tr-TR" sz="3000" dirty="0">
                <a:solidFill>
                  <a:prstClr val="black"/>
                </a:solidFill>
              </a:rPr>
              <a:t> sıvısının detaylı </a:t>
            </a:r>
            <a:r>
              <a:rPr lang="tr-TR" sz="3000" dirty="0" smtClean="0">
                <a:solidFill>
                  <a:prstClr val="black"/>
                </a:solidFill>
              </a:rPr>
              <a:t>değerlendirilmesi (US)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166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507288" cy="1143000"/>
          </a:xfrm>
        </p:spPr>
        <p:txBody>
          <a:bodyPr>
            <a:noAutofit/>
          </a:bodyPr>
          <a:lstStyle/>
          <a:p>
            <a:r>
              <a:rPr lang="tr-TR" sz="3600" dirty="0" err="1">
                <a:solidFill>
                  <a:srgbClr val="D2533C"/>
                </a:solidFill>
              </a:rPr>
              <a:t>İntrauterin</a:t>
            </a:r>
            <a:r>
              <a:rPr lang="tr-TR" sz="3600" dirty="0">
                <a:solidFill>
                  <a:srgbClr val="D2533C"/>
                </a:solidFill>
              </a:rPr>
              <a:t> büyüme geriliği</a:t>
            </a:r>
            <a:br>
              <a:rPr lang="tr-TR" sz="3600" dirty="0">
                <a:solidFill>
                  <a:srgbClr val="D2533C"/>
                </a:solidFill>
              </a:rPr>
            </a:br>
            <a:r>
              <a:rPr lang="tr-TR" sz="3600" dirty="0">
                <a:solidFill>
                  <a:srgbClr val="D2533C"/>
                </a:solidFill>
              </a:rPr>
              <a:t>Klinik değerlendirme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2800" b="1" dirty="0" smtClean="0"/>
              <a:t>Gebelik haftasının doğru değerlendirilmesi</a:t>
            </a:r>
          </a:p>
          <a:p>
            <a:pPr lvl="1"/>
            <a:r>
              <a:rPr lang="tr-TR" dirty="0" smtClean="0"/>
              <a:t>1.trimester US ölçümü daha üstün – biyolojik değişkenlik daha az</a:t>
            </a:r>
          </a:p>
          <a:p>
            <a:endParaRPr lang="tr-TR" dirty="0" smtClean="0"/>
          </a:p>
          <a:p>
            <a:r>
              <a:rPr lang="tr-TR" sz="2800" dirty="0" smtClean="0"/>
              <a:t>Fizik muayene</a:t>
            </a:r>
          </a:p>
          <a:p>
            <a:pPr lvl="1"/>
            <a:r>
              <a:rPr lang="tr-TR" dirty="0" err="1" smtClean="0"/>
              <a:t>Simfizis</a:t>
            </a:r>
            <a:r>
              <a:rPr lang="tr-TR" dirty="0" smtClean="0"/>
              <a:t>- </a:t>
            </a:r>
            <a:r>
              <a:rPr lang="tr-TR" dirty="0" err="1" smtClean="0"/>
              <a:t>uterin</a:t>
            </a:r>
            <a:r>
              <a:rPr lang="tr-TR" dirty="0" smtClean="0"/>
              <a:t> </a:t>
            </a:r>
            <a:r>
              <a:rPr lang="tr-TR" dirty="0" err="1" smtClean="0"/>
              <a:t>fundus</a:t>
            </a:r>
            <a:r>
              <a:rPr lang="tr-TR" dirty="0" smtClean="0"/>
              <a:t> yüksekliği ölçümü</a:t>
            </a:r>
          </a:p>
          <a:p>
            <a:pPr lvl="2"/>
            <a:r>
              <a:rPr lang="tr-TR" dirty="0" smtClean="0"/>
              <a:t>Ucuz, basit, yaygın</a:t>
            </a:r>
          </a:p>
          <a:p>
            <a:pPr lvl="2"/>
            <a:r>
              <a:rPr lang="tr-TR" dirty="0" smtClean="0"/>
              <a:t>Gebelik haftasına göre cm cinsinden 3 cm ve daha az olması </a:t>
            </a:r>
          </a:p>
          <a:p>
            <a:pPr lvl="2"/>
            <a:r>
              <a:rPr lang="tr-TR" dirty="0" err="1" smtClean="0"/>
              <a:t>Maternal</a:t>
            </a:r>
            <a:r>
              <a:rPr lang="tr-TR" dirty="0" smtClean="0"/>
              <a:t> VKİ, mesane doluluğu, parite, etnik köken, aynı </a:t>
            </a:r>
            <a:r>
              <a:rPr lang="tr-TR" dirty="0" err="1" smtClean="0"/>
              <a:t>klinisyen</a:t>
            </a:r>
            <a:r>
              <a:rPr lang="tr-TR" dirty="0" smtClean="0"/>
              <a:t> tarafından ölçüm, her </a:t>
            </a:r>
            <a:r>
              <a:rPr lang="tr-TR" dirty="0" err="1" smtClean="0"/>
              <a:t>fetus</a:t>
            </a:r>
            <a:r>
              <a:rPr lang="tr-TR" dirty="0" smtClean="0"/>
              <a:t> için büyümenin bireysel değerlendirilmesi</a:t>
            </a:r>
          </a:p>
          <a:p>
            <a:pPr lvl="1"/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palpasyon</a:t>
            </a:r>
            <a:endParaRPr lang="tr-TR" dirty="0" smtClean="0"/>
          </a:p>
          <a:p>
            <a:pPr lvl="2"/>
            <a:r>
              <a:rPr lang="tr-TR" dirty="0" smtClean="0"/>
              <a:t>Duyarlılığı </a:t>
            </a:r>
            <a:r>
              <a:rPr lang="tr-TR" dirty="0" smtClean="0">
                <a:latin typeface="Calibri"/>
              </a:rPr>
              <a:t>↓ (%30-50)</a:t>
            </a:r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Ultrasonografi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4244415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İntrauterin</a:t>
            </a:r>
            <a:r>
              <a:rPr lang="tr-TR" sz="3600" dirty="0"/>
              <a:t> büyüme geriliği - </a:t>
            </a:r>
            <a:r>
              <a:rPr lang="tr-TR" sz="3600" dirty="0" smtClean="0"/>
              <a:t>Ultrasonografi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Klinik değerlendirme büyüme geriliği için yüksek riskli gebelerde yetersiz</a:t>
            </a:r>
          </a:p>
          <a:p>
            <a:endParaRPr lang="tr-TR" dirty="0" smtClean="0"/>
          </a:p>
          <a:p>
            <a:r>
              <a:rPr lang="tr-TR" dirty="0" smtClean="0"/>
              <a:t>Tanının doğrulanması – dışlanması için US</a:t>
            </a:r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3608" y="3501008"/>
            <a:ext cx="6768752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tr-TR" sz="2400" dirty="0" err="1"/>
              <a:t>Fundus</a:t>
            </a:r>
            <a:r>
              <a:rPr lang="tr-TR" sz="2400" dirty="0"/>
              <a:t> yüksekliğinin geri kalması</a:t>
            </a:r>
          </a:p>
          <a:p>
            <a:pPr lvl="1"/>
            <a:r>
              <a:rPr lang="tr-TR" sz="2400" dirty="0"/>
              <a:t>Önceki ultrasonda </a:t>
            </a:r>
            <a:r>
              <a:rPr lang="tr-TR" sz="2400" dirty="0" smtClean="0"/>
              <a:t>yetersiz </a:t>
            </a:r>
            <a:r>
              <a:rPr lang="tr-TR" sz="2400" dirty="0"/>
              <a:t>büyüme</a:t>
            </a:r>
          </a:p>
          <a:p>
            <a:pPr lvl="1"/>
            <a:r>
              <a:rPr lang="tr-TR" sz="2400" dirty="0"/>
              <a:t>Büyüme geriliği olan </a:t>
            </a:r>
            <a:r>
              <a:rPr lang="tr-TR" sz="2400" dirty="0" err="1"/>
              <a:t>infant</a:t>
            </a:r>
            <a:r>
              <a:rPr lang="tr-TR" sz="2400" dirty="0"/>
              <a:t> öyküsü</a:t>
            </a:r>
          </a:p>
          <a:p>
            <a:pPr lvl="1"/>
            <a:r>
              <a:rPr lang="tr-TR" sz="2400" dirty="0"/>
              <a:t>Yetersiz </a:t>
            </a:r>
            <a:r>
              <a:rPr lang="tr-TR" sz="2400" dirty="0" err="1"/>
              <a:t>maternal</a:t>
            </a:r>
            <a:r>
              <a:rPr lang="tr-TR" sz="2400" dirty="0"/>
              <a:t> kilo alımı</a:t>
            </a:r>
          </a:p>
          <a:p>
            <a:pPr lvl="1"/>
            <a:r>
              <a:rPr lang="tr-TR" sz="2400" dirty="0" err="1"/>
              <a:t>Preeklampsi</a:t>
            </a:r>
            <a:endParaRPr lang="tr-TR" sz="2400" dirty="0"/>
          </a:p>
          <a:p>
            <a:pPr lvl="1"/>
            <a:r>
              <a:rPr lang="tr-TR" sz="2400" dirty="0" err="1"/>
              <a:t>Fetal</a:t>
            </a:r>
            <a:r>
              <a:rPr lang="tr-TR" sz="2400" dirty="0"/>
              <a:t> büyüme geriliği ile ilişkili </a:t>
            </a:r>
            <a:r>
              <a:rPr lang="tr-TR" sz="2400" dirty="0" err="1"/>
              <a:t>maternal</a:t>
            </a:r>
            <a:r>
              <a:rPr lang="tr-TR" sz="2400" dirty="0"/>
              <a:t> patolojiler (hipertansiyon, SLE,..)</a:t>
            </a:r>
          </a:p>
        </p:txBody>
      </p:sp>
    </p:spTree>
    <p:extLst>
      <p:ext uri="{BB962C8B-B14F-4D97-AF65-F5344CB8AC3E}">
        <p14:creationId xmlns="" xmlns:p14="http://schemas.microsoft.com/office/powerpoint/2010/main" val="2862373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rgbClr val="D2533C"/>
                </a:solidFill>
              </a:rPr>
              <a:t>İntrauterin</a:t>
            </a:r>
            <a:r>
              <a:rPr lang="tr-TR" sz="3600" dirty="0">
                <a:solidFill>
                  <a:srgbClr val="D2533C"/>
                </a:solidFill>
              </a:rPr>
              <a:t> büyüme geriliği - Ultrasonografi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r>
              <a:rPr lang="tr-TR" sz="28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Fetal</a:t>
            </a: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karın çevresi (AC): </a:t>
            </a:r>
          </a:p>
          <a:p>
            <a:pPr lvl="1"/>
            <a:r>
              <a:rPr lang="tr-TR" sz="2400" dirty="0" err="1" smtClean="0"/>
              <a:t>Abdominal</a:t>
            </a:r>
            <a:r>
              <a:rPr lang="tr-TR" sz="2400" dirty="0" smtClean="0"/>
              <a:t> yağ dokusu &amp; karaciğer boyutu </a:t>
            </a:r>
            <a:r>
              <a:rPr lang="tr-TR" sz="2400" dirty="0" smtClean="0">
                <a:latin typeface="Calibri"/>
              </a:rPr>
              <a:t>↓</a:t>
            </a:r>
          </a:p>
          <a:p>
            <a:pPr lvl="1"/>
            <a:r>
              <a:rPr lang="tr-TR" sz="2400" dirty="0" smtClean="0"/>
              <a:t>En </a:t>
            </a:r>
            <a:r>
              <a:rPr lang="tr-TR" sz="2400" dirty="0"/>
              <a:t>duyarlı tek </a:t>
            </a:r>
            <a:r>
              <a:rPr lang="tr-TR" sz="2400" dirty="0" err="1"/>
              <a:t>morfometrik</a:t>
            </a:r>
            <a:r>
              <a:rPr lang="tr-TR" sz="2400" dirty="0"/>
              <a:t> </a:t>
            </a:r>
            <a:r>
              <a:rPr lang="tr-TR" sz="2400" dirty="0" smtClean="0"/>
              <a:t>gösterge</a:t>
            </a:r>
          </a:p>
          <a:p>
            <a:pPr lvl="1"/>
            <a:r>
              <a:rPr lang="tr-TR" sz="2400" dirty="0" smtClean="0"/>
              <a:t>Asimetrik büyüme geriliğinde, ileri gebelik haftalarında daha duyarlı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Tahmini </a:t>
            </a:r>
            <a:r>
              <a:rPr lang="tr-TR" sz="28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fetal</a:t>
            </a:r>
            <a:r>
              <a:rPr lang="tr-TR" sz="28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ağırlık:</a:t>
            </a:r>
          </a:p>
          <a:p>
            <a:pPr lvl="1"/>
            <a:r>
              <a:rPr lang="tr-TR" sz="2400" dirty="0" smtClean="0"/>
              <a:t>Tanıda en iyi </a:t>
            </a:r>
            <a:r>
              <a:rPr lang="tr-TR" sz="2400" dirty="0" err="1" smtClean="0"/>
              <a:t>morfometrik</a:t>
            </a:r>
            <a:r>
              <a:rPr lang="tr-TR" sz="2400" dirty="0" smtClean="0"/>
              <a:t> test</a:t>
            </a:r>
          </a:p>
          <a:p>
            <a:pPr lvl="1"/>
            <a:r>
              <a:rPr lang="tr-TR" sz="2400" dirty="0" smtClean="0"/>
              <a:t>BPD, AC, FL </a:t>
            </a:r>
          </a:p>
          <a:p>
            <a:pPr lvl="1"/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7000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rgbClr val="D2533C"/>
                </a:solidFill>
              </a:rPr>
              <a:t>İntrauterin</a:t>
            </a:r>
            <a:r>
              <a:rPr lang="tr-TR" sz="3600" dirty="0">
                <a:solidFill>
                  <a:srgbClr val="D2533C"/>
                </a:solidFill>
              </a:rPr>
              <a:t> büyüme geriliği - Ultrasonografi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Büyüme hızı</a:t>
            </a:r>
          </a:p>
          <a:p>
            <a:pPr lvl="1"/>
            <a:r>
              <a:rPr lang="tr-TR" dirty="0" smtClean="0"/>
              <a:t>En az iki hafta ara ile ölçüm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Vücut oranları</a:t>
            </a:r>
          </a:p>
          <a:p>
            <a:pPr lvl="1"/>
            <a:r>
              <a:rPr lang="tr-TR" dirty="0" smtClean="0"/>
              <a:t>HC/AC</a:t>
            </a:r>
          </a:p>
          <a:p>
            <a:pPr lvl="1"/>
            <a:r>
              <a:rPr lang="tr-TR" dirty="0" smtClean="0"/>
              <a:t>FL/AC</a:t>
            </a:r>
          </a:p>
          <a:p>
            <a:pPr lvl="1"/>
            <a:r>
              <a:rPr lang="tr-TR" dirty="0" smtClean="0"/>
              <a:t>Asimetrik büyüme geriliğinde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Bireyselleştirilmiş büyüme eğrileri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974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rgbClr val="D2533C"/>
                </a:solidFill>
              </a:rPr>
              <a:t>İntrauterin</a:t>
            </a:r>
            <a:r>
              <a:rPr lang="tr-TR" sz="3600" dirty="0">
                <a:solidFill>
                  <a:srgbClr val="D2533C"/>
                </a:solidFill>
              </a:rPr>
              <a:t> büyüme geriliği - Ultrasonografi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Oligohidramnios</a:t>
            </a:r>
            <a:endParaRPr lang="tr-TR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Hipoksi</a:t>
            </a:r>
            <a:r>
              <a:rPr lang="tr-TR" dirty="0" smtClean="0"/>
              <a:t> → kan akımının </a:t>
            </a:r>
            <a:r>
              <a:rPr lang="tr-TR" dirty="0" err="1" smtClean="0"/>
              <a:t>vital</a:t>
            </a:r>
            <a:r>
              <a:rPr lang="tr-TR" dirty="0" smtClean="0"/>
              <a:t> organlara </a:t>
            </a:r>
            <a:r>
              <a:rPr lang="tr-TR" dirty="0" err="1" smtClean="0"/>
              <a:t>redistribüsyonu</a:t>
            </a:r>
            <a:r>
              <a:rPr lang="tr-TR" dirty="0" smtClean="0"/>
              <a:t> → </a:t>
            </a:r>
            <a:r>
              <a:rPr lang="tr-TR" dirty="0" err="1" smtClean="0"/>
              <a:t>fetal</a:t>
            </a:r>
            <a:r>
              <a:rPr lang="tr-TR" dirty="0" smtClean="0"/>
              <a:t> idrar çıkışında </a:t>
            </a:r>
            <a:r>
              <a:rPr lang="tr-TR" dirty="0" smtClean="0">
                <a:latin typeface="Calibri"/>
              </a:rPr>
              <a:t>↓</a:t>
            </a:r>
          </a:p>
          <a:p>
            <a:pPr lvl="1"/>
            <a:endParaRPr lang="tr-TR" dirty="0" smtClean="0">
              <a:latin typeface="Calibri"/>
            </a:endParaRPr>
          </a:p>
          <a:p>
            <a:pPr lvl="1"/>
            <a:r>
              <a:rPr lang="tr-TR" dirty="0" smtClean="0">
                <a:latin typeface="Calibri"/>
              </a:rPr>
              <a:t>Büyüme geriliği olan </a:t>
            </a:r>
            <a:r>
              <a:rPr lang="tr-TR" dirty="0" err="1" smtClean="0">
                <a:latin typeface="Calibri"/>
              </a:rPr>
              <a:t>fetusların</a:t>
            </a:r>
            <a:r>
              <a:rPr lang="tr-TR" dirty="0" smtClean="0">
                <a:latin typeface="Calibri"/>
              </a:rPr>
              <a:t> %15-80’inde yok..</a:t>
            </a:r>
            <a:r>
              <a:rPr lang="tr-TR" dirty="0" err="1" smtClean="0">
                <a:latin typeface="Calibri"/>
              </a:rPr>
              <a:t>Suboptimal</a:t>
            </a:r>
            <a:r>
              <a:rPr lang="tr-TR" dirty="0" smtClean="0">
                <a:latin typeface="Calibri"/>
              </a:rPr>
              <a:t> büyümenin taranmasında yetersiz..</a:t>
            </a:r>
          </a:p>
          <a:p>
            <a:pPr lvl="1"/>
            <a:endParaRPr lang="tr-TR" dirty="0" smtClean="0">
              <a:latin typeface="Calibri"/>
            </a:endParaRPr>
          </a:p>
          <a:p>
            <a:pPr lvl="1"/>
            <a:r>
              <a:rPr lang="tr-TR" dirty="0" smtClean="0">
                <a:latin typeface="Calibri"/>
              </a:rPr>
              <a:t>EMR, </a:t>
            </a:r>
            <a:r>
              <a:rPr lang="tr-TR" dirty="0" err="1" smtClean="0">
                <a:latin typeface="Calibri"/>
              </a:rPr>
              <a:t>postterm</a:t>
            </a:r>
            <a:r>
              <a:rPr lang="tr-TR" dirty="0" smtClean="0">
                <a:latin typeface="Calibri"/>
              </a:rPr>
              <a:t> gebelik, </a:t>
            </a:r>
            <a:r>
              <a:rPr lang="tr-TR" dirty="0" err="1" smtClean="0">
                <a:latin typeface="Calibri"/>
              </a:rPr>
              <a:t>konjenital</a:t>
            </a:r>
            <a:r>
              <a:rPr lang="tr-TR" dirty="0" smtClean="0">
                <a:latin typeface="Calibri"/>
              </a:rPr>
              <a:t> </a:t>
            </a:r>
            <a:r>
              <a:rPr lang="tr-TR" dirty="0" err="1" smtClean="0">
                <a:latin typeface="Calibri"/>
              </a:rPr>
              <a:t>genitoüriner</a:t>
            </a:r>
            <a:r>
              <a:rPr lang="tr-TR" dirty="0" smtClean="0">
                <a:latin typeface="Calibri"/>
              </a:rPr>
              <a:t> anomali yok ise </a:t>
            </a:r>
            <a:r>
              <a:rPr lang="tr-TR" dirty="0" err="1" smtClean="0">
                <a:latin typeface="Calibri"/>
              </a:rPr>
              <a:t>oligohidramnios</a:t>
            </a:r>
            <a:r>
              <a:rPr lang="tr-TR" dirty="0" smtClean="0">
                <a:latin typeface="Calibri"/>
              </a:rPr>
              <a:t> </a:t>
            </a:r>
            <a:r>
              <a:rPr lang="tr-TR" dirty="0" err="1" smtClean="0">
                <a:latin typeface="Calibri"/>
              </a:rPr>
              <a:t>etyolojisinde</a:t>
            </a:r>
            <a:r>
              <a:rPr lang="tr-TR" dirty="0" smtClean="0">
                <a:latin typeface="Calibri"/>
              </a:rPr>
              <a:t> en olası tanı </a:t>
            </a:r>
            <a:r>
              <a:rPr lang="tr-TR" dirty="0" err="1" smtClean="0">
                <a:latin typeface="Calibri"/>
              </a:rPr>
              <a:t>fetal</a:t>
            </a:r>
            <a:r>
              <a:rPr lang="tr-TR" dirty="0" smtClean="0">
                <a:latin typeface="Calibri"/>
              </a:rPr>
              <a:t> büyüme geriliği…</a:t>
            </a:r>
          </a:p>
          <a:p>
            <a:pPr lvl="1"/>
            <a:endParaRPr lang="tr-TR" dirty="0" smtClean="0">
              <a:latin typeface="Calibri"/>
            </a:endParaRPr>
          </a:p>
          <a:p>
            <a:pPr lvl="1"/>
            <a:r>
              <a:rPr lang="tr-TR" dirty="0" smtClean="0">
                <a:latin typeface="Calibri"/>
              </a:rPr>
              <a:t>Şiddetli </a:t>
            </a:r>
            <a:r>
              <a:rPr lang="tr-TR" dirty="0" err="1" smtClean="0">
                <a:latin typeface="Calibri"/>
              </a:rPr>
              <a:t>oligohidramnios→perinatal</a:t>
            </a:r>
            <a:r>
              <a:rPr lang="tr-TR" dirty="0" smtClean="0">
                <a:latin typeface="Calibri"/>
              </a:rPr>
              <a:t> </a:t>
            </a:r>
            <a:r>
              <a:rPr lang="tr-TR" dirty="0" err="1" smtClean="0">
                <a:latin typeface="Calibri"/>
              </a:rPr>
              <a:t>mortalite</a:t>
            </a:r>
            <a:r>
              <a:rPr lang="tr-TR" dirty="0" smtClean="0">
                <a:latin typeface="Calibri"/>
              </a:rPr>
              <a:t> oranı, </a:t>
            </a:r>
            <a:r>
              <a:rPr lang="tr-TR" dirty="0" err="1" smtClean="0">
                <a:latin typeface="Calibri"/>
              </a:rPr>
              <a:t>konjenital</a:t>
            </a:r>
            <a:r>
              <a:rPr lang="tr-TR" dirty="0" smtClean="0">
                <a:latin typeface="Calibri"/>
              </a:rPr>
              <a:t> anomali ve büyüme geriliği </a:t>
            </a:r>
            <a:r>
              <a:rPr lang="tr-TR" dirty="0" err="1" smtClean="0">
                <a:latin typeface="Calibri"/>
              </a:rPr>
              <a:t>insidansı</a:t>
            </a:r>
            <a:r>
              <a:rPr lang="tr-TR" dirty="0" smtClean="0">
                <a:latin typeface="Calibri"/>
              </a:rPr>
              <a:t>↑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56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İntrauterin</a:t>
            </a:r>
            <a:r>
              <a:rPr lang="tr-TR" sz="3600" dirty="0"/>
              <a:t> büyüme geriliği - </a:t>
            </a:r>
            <a:r>
              <a:rPr lang="tr-TR" sz="3600" dirty="0" err="1" smtClean="0"/>
              <a:t>Doppler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Maternal-fetal</a:t>
            </a:r>
            <a:r>
              <a:rPr lang="tr-TR" dirty="0" smtClean="0"/>
              <a:t> </a:t>
            </a:r>
            <a:r>
              <a:rPr lang="tr-TR" dirty="0" err="1" smtClean="0"/>
              <a:t>hemodinaminin</a:t>
            </a:r>
            <a:r>
              <a:rPr lang="tr-TR" dirty="0" smtClean="0"/>
              <a:t> değerlendirmesinde </a:t>
            </a:r>
            <a:r>
              <a:rPr lang="tr-TR" dirty="0" err="1" smtClean="0"/>
              <a:t>noninvaziv</a:t>
            </a:r>
            <a:r>
              <a:rPr lang="tr-TR" dirty="0" smtClean="0"/>
              <a:t> teknik</a:t>
            </a:r>
          </a:p>
          <a:p>
            <a:r>
              <a:rPr lang="tr-TR" dirty="0" err="1" smtClean="0"/>
              <a:t>İntrauterin</a:t>
            </a:r>
            <a:r>
              <a:rPr lang="tr-TR" dirty="0" smtClean="0"/>
              <a:t> büyüme geriliğinde </a:t>
            </a:r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kan akımlarında bozulma ve anormal </a:t>
            </a:r>
            <a:r>
              <a:rPr lang="tr-TR" dirty="0" err="1" smtClean="0"/>
              <a:t>Doppler</a:t>
            </a:r>
            <a:r>
              <a:rPr lang="tr-TR" dirty="0" smtClean="0"/>
              <a:t> dalga formları</a:t>
            </a:r>
          </a:p>
          <a:p>
            <a:r>
              <a:rPr lang="tr-TR" dirty="0" smtClean="0"/>
              <a:t>Büyüme geriliğinin taranmasında yeri yok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27584" y="4149080"/>
            <a:ext cx="6696744" cy="2304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tr-TR" sz="2400" b="1" i="1" u="sng" dirty="0" err="1">
                <a:solidFill>
                  <a:srgbClr val="292934"/>
                </a:solidFill>
              </a:rPr>
              <a:t>Umbilikal</a:t>
            </a:r>
            <a:r>
              <a:rPr lang="tr-TR" sz="2400" b="1" i="1" u="sng" dirty="0">
                <a:solidFill>
                  <a:srgbClr val="292934"/>
                </a:solidFill>
              </a:rPr>
              <a:t> arter </a:t>
            </a:r>
            <a:r>
              <a:rPr lang="tr-TR" sz="2400" b="1" i="1" u="sng" dirty="0" err="1">
                <a:solidFill>
                  <a:srgbClr val="292934"/>
                </a:solidFill>
              </a:rPr>
              <a:t>Doppleri</a:t>
            </a:r>
            <a:r>
              <a:rPr lang="tr-TR" sz="2400" b="1" i="1" u="sng" dirty="0">
                <a:solidFill>
                  <a:srgbClr val="292934"/>
                </a:solidFill>
              </a:rPr>
              <a:t>: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000" dirty="0" err="1">
                <a:solidFill>
                  <a:srgbClr val="292934"/>
                </a:solidFill>
              </a:rPr>
              <a:t>İntrauterin</a:t>
            </a:r>
            <a:r>
              <a:rPr lang="tr-TR" sz="2000" dirty="0">
                <a:solidFill>
                  <a:srgbClr val="292934"/>
                </a:solidFill>
              </a:rPr>
              <a:t> büyüme geriliği şüphesi olan </a:t>
            </a:r>
            <a:r>
              <a:rPr lang="tr-TR" sz="2000" dirty="0" err="1">
                <a:solidFill>
                  <a:srgbClr val="292934"/>
                </a:solidFill>
              </a:rPr>
              <a:t>fetusların</a:t>
            </a:r>
            <a:r>
              <a:rPr lang="tr-TR" sz="2000" dirty="0">
                <a:solidFill>
                  <a:srgbClr val="292934"/>
                </a:solidFill>
              </a:rPr>
              <a:t> değerlendirilmesi ve yönetiminde 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000" dirty="0">
                <a:solidFill>
                  <a:srgbClr val="292934"/>
                </a:solidFill>
              </a:rPr>
              <a:t>Patolojik büyüme geriliği – yapısal küçük </a:t>
            </a:r>
            <a:r>
              <a:rPr lang="tr-TR" sz="2000" dirty="0" err="1">
                <a:solidFill>
                  <a:srgbClr val="292934"/>
                </a:solidFill>
              </a:rPr>
              <a:t>fetusların</a:t>
            </a:r>
            <a:r>
              <a:rPr lang="tr-TR" sz="2000" dirty="0">
                <a:solidFill>
                  <a:srgbClr val="292934"/>
                </a:solidFill>
              </a:rPr>
              <a:t> ayırımında yararlı</a:t>
            </a:r>
          </a:p>
        </p:txBody>
      </p:sp>
    </p:spTree>
    <p:extLst>
      <p:ext uri="{BB962C8B-B14F-4D97-AF65-F5344CB8AC3E}">
        <p14:creationId xmlns="" xmlns:p14="http://schemas.microsoft.com/office/powerpoint/2010/main" val="5423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İntrauterin</a:t>
            </a:r>
            <a:r>
              <a:rPr lang="tr-TR" sz="3200" dirty="0" smtClean="0"/>
              <a:t> büyüme geriliği – </a:t>
            </a:r>
            <a:r>
              <a:rPr lang="tr-TR" sz="3200" dirty="0" err="1" smtClean="0"/>
              <a:t>Obstetrik</a:t>
            </a:r>
            <a:r>
              <a:rPr lang="tr-TR" sz="3200" dirty="0" smtClean="0"/>
              <a:t> yönetim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800" dirty="0" smtClean="0"/>
          </a:p>
          <a:p>
            <a:r>
              <a:rPr lang="tr-TR" sz="2800" dirty="0" err="1" smtClean="0"/>
              <a:t>Fetal</a:t>
            </a:r>
            <a:r>
              <a:rPr lang="tr-TR" sz="2800" dirty="0" smtClean="0"/>
              <a:t> büyümenin izlemi</a:t>
            </a:r>
          </a:p>
          <a:p>
            <a:r>
              <a:rPr lang="tr-TR" sz="2800" dirty="0" smtClean="0"/>
              <a:t>Biyofizik profil</a:t>
            </a:r>
          </a:p>
          <a:p>
            <a:r>
              <a:rPr lang="tr-TR" sz="2800" dirty="0" err="1" smtClean="0"/>
              <a:t>Fetal</a:t>
            </a:r>
            <a:r>
              <a:rPr lang="tr-TR" sz="2800" dirty="0" smtClean="0"/>
              <a:t> </a:t>
            </a:r>
            <a:r>
              <a:rPr lang="tr-TR" sz="2800" dirty="0" err="1" smtClean="0"/>
              <a:t>arteriyel</a:t>
            </a:r>
            <a:r>
              <a:rPr lang="tr-TR" sz="2800" dirty="0" smtClean="0"/>
              <a:t> ve </a:t>
            </a:r>
            <a:r>
              <a:rPr lang="tr-TR" sz="2800" dirty="0" err="1" smtClean="0"/>
              <a:t>venöz</a:t>
            </a:r>
            <a:r>
              <a:rPr lang="tr-TR" sz="2800" dirty="0" smtClean="0"/>
              <a:t> kan akımlarının değerlendirilmesi-</a:t>
            </a:r>
            <a:r>
              <a:rPr lang="tr-TR" sz="2800" dirty="0" err="1" smtClean="0"/>
              <a:t>Doppler</a:t>
            </a:r>
            <a:endParaRPr lang="tr-TR" sz="2800" dirty="0" smtClean="0"/>
          </a:p>
          <a:p>
            <a:r>
              <a:rPr lang="tr-TR" sz="2800" dirty="0" err="1" smtClean="0"/>
              <a:t>Antenatal</a:t>
            </a:r>
            <a:r>
              <a:rPr lang="tr-TR" sz="2800" dirty="0" smtClean="0"/>
              <a:t> </a:t>
            </a:r>
            <a:r>
              <a:rPr lang="tr-TR" sz="2800" dirty="0" err="1" smtClean="0"/>
              <a:t>steroid</a:t>
            </a:r>
            <a:r>
              <a:rPr lang="tr-TR" sz="2800" dirty="0" smtClean="0"/>
              <a:t> uygulaması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7945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İntrauterin</a:t>
            </a:r>
            <a:r>
              <a:rPr lang="tr-TR" sz="3200" dirty="0" smtClean="0"/>
              <a:t> büyüme geriliği – </a:t>
            </a:r>
            <a:r>
              <a:rPr lang="tr-TR" sz="3200" dirty="0" err="1" smtClean="0"/>
              <a:t>Obstetrik</a:t>
            </a:r>
            <a:r>
              <a:rPr lang="tr-TR" sz="3200" dirty="0" smtClean="0"/>
              <a:t> yönetim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Fetal</a:t>
            </a:r>
            <a:r>
              <a:rPr lang="tr-TR" sz="2800" dirty="0" smtClean="0"/>
              <a:t> büyümenin izlemi</a:t>
            </a:r>
          </a:p>
          <a:p>
            <a:pPr lvl="1"/>
            <a:r>
              <a:rPr lang="tr-TR" sz="2400" dirty="0" smtClean="0"/>
              <a:t>2-4 hafta ara ile ölçüm</a:t>
            </a:r>
          </a:p>
          <a:p>
            <a:pPr lvl="1"/>
            <a:r>
              <a:rPr lang="tr-TR" sz="2400" dirty="0" smtClean="0"/>
              <a:t>Normal büyüme: yapısal küçük </a:t>
            </a:r>
            <a:r>
              <a:rPr lang="tr-TR" sz="2400" dirty="0" err="1" smtClean="0"/>
              <a:t>fetus</a:t>
            </a:r>
            <a:endParaRPr lang="tr-TR" sz="2400" dirty="0" smtClean="0"/>
          </a:p>
          <a:p>
            <a:endParaRPr lang="tr-TR" dirty="0" smtClean="0"/>
          </a:p>
          <a:p>
            <a:r>
              <a:rPr lang="tr-TR" sz="2800" dirty="0" smtClean="0"/>
              <a:t>Biyofizik profil</a:t>
            </a:r>
          </a:p>
          <a:p>
            <a:pPr lvl="1"/>
            <a:r>
              <a:rPr lang="tr-TR" sz="2400" dirty="0" err="1" smtClean="0"/>
              <a:t>Fetusun</a:t>
            </a:r>
            <a:r>
              <a:rPr lang="tr-TR" sz="2400" dirty="0" smtClean="0"/>
              <a:t> fizyolojik parametrelerinin, </a:t>
            </a:r>
            <a:r>
              <a:rPr lang="tr-TR" sz="2400" dirty="0" err="1" smtClean="0"/>
              <a:t>antepartum</a:t>
            </a:r>
            <a:r>
              <a:rPr lang="tr-TR" sz="2400" dirty="0" smtClean="0"/>
              <a:t> iyilik halinin değerlendirilmesi</a:t>
            </a:r>
          </a:p>
          <a:p>
            <a:pPr lvl="1"/>
            <a:r>
              <a:rPr lang="tr-TR" sz="2400" dirty="0" err="1" smtClean="0"/>
              <a:t>Preterm</a:t>
            </a:r>
            <a:r>
              <a:rPr lang="tr-TR" sz="2400" dirty="0" smtClean="0"/>
              <a:t> </a:t>
            </a:r>
            <a:r>
              <a:rPr lang="tr-TR" sz="2400" dirty="0" err="1" smtClean="0"/>
              <a:t>fetusta</a:t>
            </a:r>
            <a:r>
              <a:rPr lang="tr-TR" sz="2400" dirty="0" smtClean="0"/>
              <a:t> daha az güvenilir</a:t>
            </a:r>
          </a:p>
          <a:p>
            <a:pPr lvl="1"/>
            <a:r>
              <a:rPr lang="tr-TR" sz="2400" dirty="0" smtClean="0"/>
              <a:t>Haftada 1-2 veya günlük</a:t>
            </a:r>
          </a:p>
        </p:txBody>
      </p:sp>
    </p:spTree>
    <p:extLst>
      <p:ext uri="{BB962C8B-B14F-4D97-AF65-F5344CB8AC3E}">
        <p14:creationId xmlns="" xmlns:p14="http://schemas.microsoft.com/office/powerpoint/2010/main" val="25989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800" dirty="0" smtClean="0"/>
              <a:t>Cinsiyet</a:t>
            </a:r>
          </a:p>
          <a:p>
            <a:pPr lvl="1"/>
            <a:r>
              <a:rPr lang="tr-TR" sz="2400" dirty="0" smtClean="0"/>
              <a:t>Erkek </a:t>
            </a:r>
            <a:r>
              <a:rPr lang="tr-TR" sz="2400" dirty="0" err="1" smtClean="0"/>
              <a:t>fetuslar</a:t>
            </a:r>
            <a:r>
              <a:rPr lang="tr-TR" sz="2400" dirty="0" smtClean="0"/>
              <a:t> kızlardan daha ağır</a:t>
            </a:r>
          </a:p>
          <a:p>
            <a:r>
              <a:rPr lang="tr-TR" sz="2800" dirty="0" smtClean="0"/>
              <a:t>Irk-etnik köken</a:t>
            </a:r>
          </a:p>
          <a:p>
            <a:r>
              <a:rPr lang="tr-TR" sz="2800" dirty="0" smtClean="0"/>
              <a:t>Son yıllarda doğum ağırlıklarında artış</a:t>
            </a:r>
          </a:p>
          <a:p>
            <a:pPr lvl="1"/>
            <a:r>
              <a:rPr lang="tr-TR" sz="2400" dirty="0" smtClean="0"/>
              <a:t>Eski toplum doğum ağırlığı tablolarının kullanımı?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747791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İntrauterin</a:t>
            </a:r>
            <a:r>
              <a:rPr lang="tr-TR" sz="3200" dirty="0" smtClean="0"/>
              <a:t> büyüme geriliği – </a:t>
            </a:r>
            <a:r>
              <a:rPr lang="tr-TR" sz="3200" dirty="0" err="1" smtClean="0"/>
              <a:t>Obstetrik</a:t>
            </a:r>
            <a:r>
              <a:rPr lang="tr-TR" sz="3200" dirty="0" smtClean="0"/>
              <a:t> yönetim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000" dirty="0" err="1" smtClean="0">
                <a:solidFill>
                  <a:prstClr val="black"/>
                </a:solidFill>
              </a:rPr>
              <a:t>Doppler</a:t>
            </a:r>
            <a:endParaRPr lang="tr-TR" sz="3000" dirty="0" smtClean="0">
              <a:solidFill>
                <a:prstClr val="black"/>
              </a:solidFill>
            </a:endParaRPr>
          </a:p>
          <a:p>
            <a:pPr lvl="1"/>
            <a:r>
              <a:rPr lang="tr-TR" sz="2600" dirty="0" err="1" smtClean="0">
                <a:solidFill>
                  <a:prstClr val="black"/>
                </a:solidFill>
              </a:rPr>
              <a:t>Umbilikal</a:t>
            </a:r>
            <a:r>
              <a:rPr lang="tr-TR" sz="2600" dirty="0" smtClean="0">
                <a:solidFill>
                  <a:prstClr val="black"/>
                </a:solidFill>
              </a:rPr>
              <a:t> arter:</a:t>
            </a:r>
          </a:p>
          <a:p>
            <a:pPr lvl="2"/>
            <a:r>
              <a:rPr lang="tr-TR" sz="2200" dirty="0" smtClean="0">
                <a:solidFill>
                  <a:prstClr val="black"/>
                </a:solidFill>
              </a:rPr>
              <a:t>Direnç artışı → </a:t>
            </a:r>
            <a:r>
              <a:rPr lang="tr-TR" sz="2200" dirty="0" err="1" smtClean="0">
                <a:solidFill>
                  <a:prstClr val="black"/>
                </a:solidFill>
              </a:rPr>
              <a:t>end</a:t>
            </a:r>
            <a:r>
              <a:rPr lang="tr-TR" sz="2200" dirty="0" smtClean="0">
                <a:solidFill>
                  <a:prstClr val="black"/>
                </a:solidFill>
              </a:rPr>
              <a:t> </a:t>
            </a:r>
            <a:r>
              <a:rPr lang="tr-TR" sz="2200" dirty="0" err="1" smtClean="0">
                <a:solidFill>
                  <a:prstClr val="black"/>
                </a:solidFill>
              </a:rPr>
              <a:t>diastolik</a:t>
            </a:r>
            <a:r>
              <a:rPr lang="tr-TR" sz="2200" dirty="0" smtClean="0">
                <a:solidFill>
                  <a:prstClr val="black"/>
                </a:solidFill>
              </a:rPr>
              <a:t> akım 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↓</a:t>
            </a:r>
          </a:p>
          <a:p>
            <a:pPr lvl="2"/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End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diastolik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akım kaybı-ters akım →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Villöz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damar yatağının %60-70’i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oblitere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→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fetal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sıkıntı</a:t>
            </a:r>
          </a:p>
          <a:p>
            <a:pPr lvl="1"/>
            <a:r>
              <a:rPr lang="tr-TR" sz="2600" dirty="0" smtClean="0">
                <a:solidFill>
                  <a:prstClr val="black"/>
                </a:solidFill>
                <a:latin typeface="Calibri"/>
              </a:rPr>
              <a:t>Orta </a:t>
            </a:r>
            <a:r>
              <a:rPr lang="tr-TR" sz="2600" dirty="0" err="1" smtClean="0">
                <a:solidFill>
                  <a:prstClr val="black"/>
                </a:solidFill>
                <a:latin typeface="Calibri"/>
              </a:rPr>
              <a:t>serebral</a:t>
            </a:r>
            <a:r>
              <a:rPr lang="tr-TR" sz="2600" dirty="0" smtClean="0">
                <a:solidFill>
                  <a:prstClr val="black"/>
                </a:solidFill>
                <a:latin typeface="Calibri"/>
              </a:rPr>
              <a:t> arter:</a:t>
            </a:r>
          </a:p>
          <a:p>
            <a:pPr lvl="2"/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Vazodilatasyon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ve artmış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diastolik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akım →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kompansatuar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vazodilatasyon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-’beyin koruyucu etki’</a:t>
            </a:r>
          </a:p>
          <a:p>
            <a:pPr lvl="1"/>
            <a:r>
              <a:rPr lang="tr-TR" sz="2600" dirty="0" err="1" smtClean="0">
                <a:solidFill>
                  <a:prstClr val="black"/>
                </a:solidFill>
                <a:latin typeface="Calibri"/>
              </a:rPr>
              <a:t>Duktus</a:t>
            </a:r>
            <a:r>
              <a:rPr lang="tr-TR" sz="2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600" dirty="0" err="1" smtClean="0">
                <a:solidFill>
                  <a:prstClr val="black"/>
                </a:solidFill>
                <a:latin typeface="Calibri"/>
              </a:rPr>
              <a:t>venozus</a:t>
            </a:r>
            <a:r>
              <a:rPr lang="tr-TR" sz="26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2"/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UA direnç artışı →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fetal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kardiyak performansta azalma → santral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venöz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basınç artışı →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duktus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venozus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diastolik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akımında azalma</a:t>
            </a:r>
          </a:p>
          <a:p>
            <a:pPr lvl="2"/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‘a’ dalgası kaybı-ters ‘a’ dalgası: kardiyak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instabilite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2200" dirty="0" err="1" smtClean="0">
                <a:solidFill>
                  <a:prstClr val="black"/>
                </a:solidFill>
                <a:latin typeface="Calibri"/>
              </a:rPr>
              <a:t>fetal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 asidemi ve ölüm</a:t>
            </a:r>
            <a:endParaRPr lang="tr-T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İntrauterin</a:t>
            </a:r>
            <a:r>
              <a:rPr lang="tr-TR" sz="3200" dirty="0" smtClean="0"/>
              <a:t> büyüme geriliğinde değişiklikler</a:t>
            </a:r>
            <a:endParaRPr lang="tr-TR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80728"/>
            <a:ext cx="8640960" cy="588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471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100"/>
            <a:ext cx="7848872" cy="63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07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tr-TR" sz="4000" b="1" i="1" dirty="0" err="1"/>
              <a:t>Amniyotik</a:t>
            </a:r>
            <a:r>
              <a:rPr lang="tr-TR" sz="4000" b="1" i="1" dirty="0"/>
              <a:t> Sıvı Patolojileri</a:t>
            </a:r>
            <a:endParaRPr lang="tr-TR" b="1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39"/>
            <a:ext cx="3027040" cy="29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3044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Fetusun</a:t>
            </a:r>
            <a:r>
              <a:rPr lang="tr-TR" sz="2800" dirty="0" smtClean="0"/>
              <a:t> travmalardan korunması</a:t>
            </a:r>
          </a:p>
          <a:p>
            <a:r>
              <a:rPr lang="tr-TR" sz="2800" dirty="0" err="1" smtClean="0"/>
              <a:t>Umbilikal</a:t>
            </a:r>
            <a:r>
              <a:rPr lang="tr-TR" sz="2800" dirty="0" smtClean="0"/>
              <a:t> kordun basıya uğramasının engellenmesi</a:t>
            </a:r>
          </a:p>
          <a:p>
            <a:r>
              <a:rPr lang="tr-TR" sz="2800" dirty="0" smtClean="0"/>
              <a:t>Enfeksiyona karşı koruma sağlayan </a:t>
            </a:r>
            <a:r>
              <a:rPr lang="tr-TR" sz="2800" dirty="0" err="1" smtClean="0"/>
              <a:t>antibakteriyel</a:t>
            </a:r>
            <a:r>
              <a:rPr lang="tr-TR" sz="2800" dirty="0" smtClean="0"/>
              <a:t> özellik</a:t>
            </a:r>
          </a:p>
          <a:p>
            <a:r>
              <a:rPr lang="tr-TR" sz="2800" dirty="0" smtClean="0"/>
              <a:t>Sıvı ve besin maddeleri için rezervuar</a:t>
            </a:r>
          </a:p>
          <a:p>
            <a:r>
              <a:rPr lang="tr-TR" sz="2800" dirty="0" err="1" smtClean="0"/>
              <a:t>Fetal</a:t>
            </a:r>
            <a:r>
              <a:rPr lang="tr-TR" sz="2800" dirty="0" smtClean="0"/>
              <a:t> akciğerler, kas-iskelet sistemi ve </a:t>
            </a:r>
            <a:r>
              <a:rPr lang="tr-TR" sz="2800" dirty="0" err="1" smtClean="0"/>
              <a:t>gastrointestinal</a:t>
            </a:r>
            <a:r>
              <a:rPr lang="tr-TR" sz="2800" dirty="0" smtClean="0"/>
              <a:t> sistemin normal gelişimi için sıvı, yeterli boşluk ve büyüme faktörleri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75266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Erken gebelik: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aternal</a:t>
            </a:r>
            <a:r>
              <a:rPr lang="tr-TR" dirty="0" smtClean="0"/>
              <a:t> sıvı </a:t>
            </a:r>
            <a:r>
              <a:rPr lang="tr-TR" dirty="0" err="1" smtClean="0"/>
              <a:t>transudasyonu</a:t>
            </a:r>
            <a:endParaRPr lang="tr-TR" dirty="0" smtClean="0"/>
          </a:p>
          <a:p>
            <a:pPr lvl="1"/>
            <a:r>
              <a:rPr lang="tr-TR" sz="2400" u="sng" dirty="0" err="1" smtClean="0"/>
              <a:t>Çölomik</a:t>
            </a:r>
            <a:r>
              <a:rPr lang="tr-TR" sz="2400" u="sng" dirty="0" smtClean="0"/>
              <a:t> sıvı: </a:t>
            </a:r>
          </a:p>
          <a:p>
            <a:pPr lvl="2"/>
            <a:r>
              <a:rPr lang="tr-TR" sz="2400" dirty="0" smtClean="0"/>
              <a:t>7 hafta civarında </a:t>
            </a:r>
            <a:r>
              <a:rPr lang="tr-TR" sz="2400" dirty="0" err="1" smtClean="0"/>
              <a:t>amniyon</a:t>
            </a:r>
            <a:r>
              <a:rPr lang="tr-TR" sz="2400" dirty="0" smtClean="0"/>
              <a:t> ve </a:t>
            </a:r>
            <a:r>
              <a:rPr lang="tr-TR" sz="2400" dirty="0" err="1" smtClean="0"/>
              <a:t>koryon</a:t>
            </a:r>
            <a:r>
              <a:rPr lang="tr-TR" sz="2400" dirty="0" smtClean="0"/>
              <a:t> arasında görülmeye başlanır, 10 haftada maksimum düzeyine ulaşır, 12-14 haftada </a:t>
            </a:r>
            <a:r>
              <a:rPr lang="tr-TR" sz="2400" dirty="0" err="1" smtClean="0"/>
              <a:t>amniyon</a:t>
            </a:r>
            <a:r>
              <a:rPr lang="tr-TR" sz="2400" dirty="0" smtClean="0"/>
              <a:t> ve </a:t>
            </a:r>
            <a:r>
              <a:rPr lang="tr-TR" sz="2400" dirty="0" err="1" smtClean="0"/>
              <a:t>koryonun</a:t>
            </a:r>
            <a:r>
              <a:rPr lang="tr-TR" sz="2400" dirty="0" smtClean="0"/>
              <a:t> birleşmesiyle kaybolur</a:t>
            </a:r>
          </a:p>
          <a:p>
            <a:pPr lvl="2"/>
            <a:r>
              <a:rPr lang="tr-TR" sz="2400" dirty="0" err="1" smtClean="0"/>
              <a:t>Maternal</a:t>
            </a:r>
            <a:r>
              <a:rPr lang="tr-TR" sz="2400" dirty="0" smtClean="0"/>
              <a:t> plazma ile benzer yapıda, </a:t>
            </a:r>
            <a:r>
              <a:rPr lang="tr-TR" sz="2400" dirty="0" err="1" smtClean="0"/>
              <a:t>amniyotik</a:t>
            </a:r>
            <a:r>
              <a:rPr lang="tr-TR" sz="2400" dirty="0" smtClean="0"/>
              <a:t> sıvıdan farklı</a:t>
            </a:r>
          </a:p>
          <a:p>
            <a:pPr lvl="2"/>
            <a:r>
              <a:rPr lang="tr-TR" sz="2400" dirty="0" err="1" smtClean="0"/>
              <a:t>Maternal</a:t>
            </a:r>
            <a:r>
              <a:rPr lang="tr-TR" sz="2400" dirty="0" smtClean="0"/>
              <a:t> plazmadan geçiş? </a:t>
            </a:r>
            <a:r>
              <a:rPr lang="tr-TR" sz="2400" dirty="0" err="1" smtClean="0"/>
              <a:t>Endometriyal</a:t>
            </a:r>
            <a:r>
              <a:rPr lang="tr-TR" sz="2400" dirty="0" smtClean="0"/>
              <a:t> </a:t>
            </a:r>
            <a:r>
              <a:rPr lang="tr-TR" sz="2400" dirty="0" err="1" smtClean="0"/>
              <a:t>gland</a:t>
            </a:r>
            <a:r>
              <a:rPr lang="tr-TR" sz="2400" dirty="0" smtClean="0"/>
              <a:t> </a:t>
            </a:r>
            <a:r>
              <a:rPr lang="tr-TR" sz="2400" dirty="0" err="1" smtClean="0"/>
              <a:t>sekresyonları</a:t>
            </a:r>
            <a:r>
              <a:rPr lang="tr-TR" sz="2400" dirty="0" smtClean="0"/>
              <a:t>?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89026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Erken gebelik: </a:t>
            </a:r>
          </a:p>
          <a:p>
            <a:pPr lvl="1"/>
            <a:r>
              <a:rPr lang="tr-TR" sz="2400" u="sng" dirty="0" err="1" smtClean="0"/>
              <a:t>Amniyotik</a:t>
            </a:r>
            <a:r>
              <a:rPr lang="tr-TR" sz="2400" u="sng" dirty="0" smtClean="0"/>
              <a:t> sıvı: </a:t>
            </a:r>
          </a:p>
          <a:p>
            <a:pPr lvl="2"/>
            <a:r>
              <a:rPr lang="tr-TR" sz="2400" dirty="0" smtClean="0"/>
              <a:t>10 haftada artar</a:t>
            </a:r>
          </a:p>
          <a:p>
            <a:pPr lvl="2"/>
            <a:r>
              <a:rPr lang="tr-TR" sz="2400" dirty="0" smtClean="0"/>
              <a:t>Plasentanın </a:t>
            </a:r>
            <a:r>
              <a:rPr lang="tr-TR" sz="2400" dirty="0" err="1" smtClean="0"/>
              <a:t>fetal</a:t>
            </a:r>
            <a:r>
              <a:rPr lang="tr-TR" sz="2400" dirty="0" smtClean="0"/>
              <a:t> yüzü</a:t>
            </a:r>
          </a:p>
          <a:p>
            <a:pPr lvl="2"/>
            <a:r>
              <a:rPr lang="tr-TR" sz="2400" dirty="0" err="1" smtClean="0"/>
              <a:t>Maternal</a:t>
            </a:r>
            <a:r>
              <a:rPr lang="tr-TR" sz="2400" dirty="0" smtClean="0"/>
              <a:t> </a:t>
            </a:r>
            <a:r>
              <a:rPr lang="tr-TR" sz="2400" dirty="0" err="1" smtClean="0"/>
              <a:t>kompartmandan</a:t>
            </a:r>
            <a:r>
              <a:rPr lang="tr-TR" sz="2400" dirty="0" smtClean="0"/>
              <a:t> </a:t>
            </a:r>
            <a:r>
              <a:rPr lang="tr-TR" sz="2400" dirty="0" err="1" smtClean="0"/>
              <a:t>amniyon</a:t>
            </a:r>
            <a:r>
              <a:rPr lang="tr-TR" sz="2400" dirty="0" smtClean="0"/>
              <a:t> yolu ile geçiş (</a:t>
            </a:r>
            <a:r>
              <a:rPr lang="tr-TR" sz="2400" dirty="0" err="1" smtClean="0"/>
              <a:t>transmembranöz</a:t>
            </a:r>
            <a:r>
              <a:rPr lang="tr-TR" sz="2400" dirty="0" smtClean="0"/>
              <a:t>)</a:t>
            </a:r>
          </a:p>
          <a:p>
            <a:pPr lvl="2"/>
            <a:r>
              <a:rPr lang="tr-TR" sz="2400" dirty="0" err="1" smtClean="0"/>
              <a:t>Embryo</a:t>
            </a:r>
            <a:r>
              <a:rPr lang="tr-TR" sz="2400" dirty="0" smtClean="0"/>
              <a:t> yüzeyinden</a:t>
            </a:r>
          </a:p>
          <a:p>
            <a:pPr lvl="1"/>
            <a:r>
              <a:rPr lang="tr-TR" sz="2400" dirty="0" err="1" smtClean="0"/>
              <a:t>Anembryonik</a:t>
            </a:r>
            <a:r>
              <a:rPr lang="tr-TR" sz="2400" dirty="0" smtClean="0"/>
              <a:t> gebeliklerde hem </a:t>
            </a:r>
            <a:r>
              <a:rPr lang="tr-TR" sz="2400" dirty="0" err="1" smtClean="0"/>
              <a:t>çölomik</a:t>
            </a:r>
            <a:r>
              <a:rPr lang="tr-TR" sz="2400" dirty="0" smtClean="0"/>
              <a:t> hem </a:t>
            </a:r>
            <a:r>
              <a:rPr lang="tr-TR" sz="2400" dirty="0" err="1" smtClean="0"/>
              <a:t>amniyotik</a:t>
            </a:r>
            <a:r>
              <a:rPr lang="tr-TR" sz="2400" dirty="0" smtClean="0"/>
              <a:t> sıvı +</a:t>
            </a:r>
          </a:p>
          <a:p>
            <a:pPr lvl="2"/>
            <a:r>
              <a:rPr lang="tr-TR" sz="2400" dirty="0" smtClean="0"/>
              <a:t>Erken gebelikte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</a:t>
            </a:r>
            <a:r>
              <a:rPr lang="tr-TR" sz="2400" dirty="0" err="1" smtClean="0"/>
              <a:t>amniyotik</a:t>
            </a:r>
            <a:r>
              <a:rPr lang="tr-TR" sz="2400" dirty="0" smtClean="0"/>
              <a:t> sıvı kaynağı </a:t>
            </a:r>
            <a:r>
              <a:rPr lang="tr-TR" sz="2400" dirty="0" err="1" smtClean="0"/>
              <a:t>fetus</a:t>
            </a:r>
            <a:r>
              <a:rPr lang="tr-TR" sz="2400" dirty="0" smtClean="0"/>
              <a:t> olmayabilir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13036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Midgestasyon</a:t>
            </a:r>
            <a:r>
              <a:rPr lang="tr-T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lvl="1"/>
            <a:endParaRPr lang="tr-TR" dirty="0" smtClean="0"/>
          </a:p>
          <a:p>
            <a:pPr lvl="1"/>
            <a:r>
              <a:rPr lang="tr-TR" sz="2400" dirty="0" err="1" smtClean="0"/>
              <a:t>Fetal</a:t>
            </a:r>
            <a:r>
              <a:rPr lang="tr-TR" sz="2400" dirty="0" smtClean="0"/>
              <a:t> idrar üretimi</a:t>
            </a:r>
          </a:p>
          <a:p>
            <a:pPr lvl="1"/>
            <a:r>
              <a:rPr lang="tr-TR" sz="2400" dirty="0" smtClean="0"/>
              <a:t>Akciğerlerden </a:t>
            </a:r>
            <a:r>
              <a:rPr lang="tr-TR" sz="2400" dirty="0" err="1" smtClean="0"/>
              <a:t>sekresyon</a:t>
            </a:r>
            <a:endParaRPr lang="tr-TR" sz="2400" dirty="0" smtClean="0"/>
          </a:p>
          <a:p>
            <a:pPr lvl="1"/>
            <a:r>
              <a:rPr lang="tr-TR" sz="2400" dirty="0" err="1" smtClean="0"/>
              <a:t>Fetal</a:t>
            </a:r>
            <a:r>
              <a:rPr lang="tr-TR" sz="2400" dirty="0" smtClean="0"/>
              <a:t> yutma </a:t>
            </a:r>
          </a:p>
          <a:p>
            <a:pPr marL="457200" lvl="1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				başlar…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835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4968552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Gebeliğin ikinci yarısından sonra: </a:t>
            </a:r>
          </a:p>
          <a:p>
            <a:pPr lvl="1"/>
            <a:r>
              <a:rPr lang="tr-TR" b="1" dirty="0" smtClean="0"/>
              <a:t>Üretim: </a:t>
            </a:r>
          </a:p>
          <a:p>
            <a:pPr lvl="2"/>
            <a:r>
              <a:rPr lang="tr-TR" sz="2800" dirty="0" err="1"/>
              <a:t>F</a:t>
            </a:r>
            <a:r>
              <a:rPr lang="tr-TR" sz="2800" dirty="0" err="1" smtClean="0"/>
              <a:t>etal</a:t>
            </a:r>
            <a:r>
              <a:rPr lang="tr-TR" sz="2800" dirty="0" smtClean="0"/>
              <a:t> idrar ve akciğer sıvısı</a:t>
            </a:r>
          </a:p>
          <a:p>
            <a:pPr lvl="2"/>
            <a:r>
              <a:rPr lang="tr-TR" sz="2800" dirty="0" err="1" smtClean="0"/>
              <a:t>Fetal</a:t>
            </a:r>
            <a:r>
              <a:rPr lang="tr-TR" sz="2800" dirty="0" smtClean="0"/>
              <a:t> oral – nazal boşluklardan</a:t>
            </a:r>
          </a:p>
          <a:p>
            <a:pPr lvl="1"/>
            <a:r>
              <a:rPr lang="tr-TR" b="1" dirty="0" err="1" smtClean="0"/>
              <a:t>Klirens</a:t>
            </a:r>
            <a:r>
              <a:rPr lang="tr-TR" b="1" dirty="0" smtClean="0"/>
              <a:t>: </a:t>
            </a:r>
          </a:p>
          <a:p>
            <a:pPr lvl="2"/>
            <a:r>
              <a:rPr lang="tr-TR" sz="2800" dirty="0" err="1"/>
              <a:t>F</a:t>
            </a:r>
            <a:r>
              <a:rPr lang="tr-TR" sz="2800" dirty="0" err="1" smtClean="0"/>
              <a:t>etal</a:t>
            </a:r>
            <a:r>
              <a:rPr lang="tr-TR" sz="2800" dirty="0" smtClean="0"/>
              <a:t> yutma</a:t>
            </a:r>
          </a:p>
          <a:p>
            <a:pPr lvl="2"/>
            <a:r>
              <a:rPr lang="tr-TR" sz="2800" dirty="0" err="1" smtClean="0"/>
              <a:t>İntramembranöz</a:t>
            </a:r>
            <a:r>
              <a:rPr lang="tr-TR" sz="2800" dirty="0" smtClean="0"/>
              <a:t> yol (AS-</a:t>
            </a:r>
            <a:r>
              <a:rPr lang="tr-TR" sz="2800" dirty="0" err="1" smtClean="0"/>
              <a:t>fetal</a:t>
            </a:r>
            <a:r>
              <a:rPr lang="tr-TR" sz="2800" dirty="0" smtClean="0"/>
              <a:t> kan, </a:t>
            </a:r>
            <a:r>
              <a:rPr lang="tr-TR" sz="2800" dirty="0" err="1" smtClean="0"/>
              <a:t>akuaporinler</a:t>
            </a:r>
            <a:r>
              <a:rPr lang="tr-TR" sz="2800" dirty="0" smtClean="0"/>
              <a:t>)</a:t>
            </a:r>
          </a:p>
          <a:p>
            <a:pPr lvl="2"/>
            <a:r>
              <a:rPr lang="tr-TR" sz="2800" dirty="0" err="1" smtClean="0"/>
              <a:t>Transmembranöz</a:t>
            </a:r>
            <a:r>
              <a:rPr lang="tr-TR" sz="2800" dirty="0" smtClean="0"/>
              <a:t> yol (AS-</a:t>
            </a:r>
            <a:r>
              <a:rPr lang="tr-TR" sz="2800" dirty="0" err="1" smtClean="0"/>
              <a:t>maternal</a:t>
            </a:r>
            <a:r>
              <a:rPr lang="tr-TR" sz="2800" dirty="0" smtClean="0"/>
              <a:t> kan)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ciltten geçiş 22-24 haftada cildin </a:t>
            </a:r>
            <a:r>
              <a:rPr lang="tr-TR" dirty="0" err="1" smtClean="0"/>
              <a:t>keratinizasyonu</a:t>
            </a:r>
            <a:r>
              <a:rPr lang="tr-TR" dirty="0" smtClean="0"/>
              <a:t> ile azalır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6105"/>
            <a:ext cx="3816350" cy="41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7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Terme yakın: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idrar üretimi: 800-1200mL/gün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akciğer </a:t>
            </a:r>
            <a:r>
              <a:rPr lang="tr-TR" dirty="0" err="1" smtClean="0"/>
              <a:t>sekresyonları</a:t>
            </a:r>
            <a:r>
              <a:rPr lang="tr-TR" dirty="0" smtClean="0"/>
              <a:t>: 170 </a:t>
            </a:r>
            <a:r>
              <a:rPr lang="tr-TR" dirty="0" err="1" smtClean="0"/>
              <a:t>mL</a:t>
            </a:r>
            <a:r>
              <a:rPr lang="tr-TR" dirty="0" smtClean="0"/>
              <a:t>/gün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yutma: 500-1000mL/gün</a:t>
            </a:r>
          </a:p>
          <a:p>
            <a:pPr lvl="1"/>
            <a:r>
              <a:rPr lang="tr-TR" dirty="0" err="1" smtClean="0"/>
              <a:t>İntramembranöz</a:t>
            </a:r>
            <a:r>
              <a:rPr lang="tr-TR" dirty="0" smtClean="0"/>
              <a:t> akım: 200-400mL/gün</a:t>
            </a:r>
          </a:p>
          <a:p>
            <a:pPr lvl="1"/>
            <a:r>
              <a:rPr lang="tr-TR" dirty="0" smtClean="0"/>
              <a:t>Oral-nazal </a:t>
            </a:r>
            <a:r>
              <a:rPr lang="tr-TR" dirty="0" err="1" smtClean="0"/>
              <a:t>sekresyonlar</a:t>
            </a:r>
            <a:r>
              <a:rPr lang="tr-TR" dirty="0" smtClean="0"/>
              <a:t>: 25mL/gün</a:t>
            </a:r>
          </a:p>
          <a:p>
            <a:pPr lvl="1"/>
            <a:r>
              <a:rPr lang="tr-TR" dirty="0" err="1" smtClean="0"/>
              <a:t>Transmembranöz</a:t>
            </a:r>
            <a:r>
              <a:rPr lang="tr-TR" dirty="0" smtClean="0"/>
              <a:t> akım: 10mL/gün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2296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Sıklık: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tr-TR" dirty="0" smtClean="0"/>
              <a:t>&gt; </a:t>
            </a:r>
            <a:r>
              <a:rPr lang="tr-TR" dirty="0"/>
              <a:t>4000 g: % </a:t>
            </a:r>
            <a:r>
              <a:rPr lang="tr-TR" dirty="0" smtClean="0"/>
              <a:t>9</a:t>
            </a:r>
          </a:p>
          <a:p>
            <a:r>
              <a:rPr lang="tr-TR" dirty="0" smtClean="0"/>
              <a:t>&gt; 4500 g: %0.9</a:t>
            </a:r>
            <a:endParaRPr lang="tr-TR" dirty="0"/>
          </a:p>
          <a:p>
            <a:r>
              <a:rPr lang="tr-TR" dirty="0"/>
              <a:t>&gt; 5000 g : % </a:t>
            </a:r>
            <a:r>
              <a:rPr lang="tr-TR" dirty="0" smtClean="0"/>
              <a:t>0.1</a:t>
            </a:r>
          </a:p>
          <a:p>
            <a:pPr marL="0" indent="0">
              <a:buNone/>
            </a:pPr>
            <a:r>
              <a:rPr lang="tr-TR" sz="1600" i="1" dirty="0" smtClean="0"/>
              <a:t>			</a:t>
            </a:r>
            <a:r>
              <a:rPr lang="tr-TR" sz="1600" i="1" dirty="0" err="1" smtClean="0"/>
              <a:t>Chauchan</a:t>
            </a:r>
            <a:r>
              <a:rPr lang="tr-TR" sz="1600" i="1" dirty="0" smtClean="0"/>
              <a:t> SP ve ark.  </a:t>
            </a:r>
            <a:r>
              <a:rPr lang="tr-TR" sz="1600" i="1" dirty="0" err="1" smtClean="0"/>
              <a:t>Am</a:t>
            </a:r>
            <a:r>
              <a:rPr lang="tr-TR" sz="1600" i="1" dirty="0" smtClean="0"/>
              <a:t> J </a:t>
            </a:r>
            <a:r>
              <a:rPr lang="tr-TR" sz="1600" i="1" dirty="0" err="1" smtClean="0"/>
              <a:t>Obstet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Gynecol</a:t>
            </a:r>
            <a:r>
              <a:rPr lang="tr-TR" sz="1600" i="1" dirty="0" smtClean="0"/>
              <a:t> 2005</a:t>
            </a:r>
            <a:endParaRPr lang="tr-TR" sz="1600" i="1" dirty="0"/>
          </a:p>
          <a:p>
            <a:endParaRPr lang="tr-TR" dirty="0" smtClean="0"/>
          </a:p>
          <a:p>
            <a:r>
              <a:rPr lang="tr-TR" dirty="0" err="1" smtClean="0"/>
              <a:t>Maternal</a:t>
            </a:r>
            <a:r>
              <a:rPr lang="tr-TR" dirty="0" smtClean="0"/>
              <a:t> diyabet yok</a:t>
            </a:r>
          </a:p>
          <a:p>
            <a:pPr lvl="1"/>
            <a:r>
              <a:rPr lang="tr-TR" dirty="0" smtClean="0"/>
              <a:t>Normal ağırlıklı kadınlarda %7.7</a:t>
            </a:r>
          </a:p>
          <a:p>
            <a:pPr lvl="1"/>
            <a:r>
              <a:rPr lang="tr-TR" dirty="0" err="1" smtClean="0"/>
              <a:t>Obez</a:t>
            </a:r>
            <a:r>
              <a:rPr lang="tr-TR" dirty="0" smtClean="0"/>
              <a:t> kadınlarda %12.7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Maternal</a:t>
            </a:r>
            <a:r>
              <a:rPr lang="tr-TR" dirty="0" smtClean="0"/>
              <a:t> diyabet var</a:t>
            </a:r>
          </a:p>
          <a:p>
            <a:pPr lvl="1"/>
            <a:r>
              <a:rPr lang="tr-TR" dirty="0" smtClean="0"/>
              <a:t>Normal ağırlıklı kadınlarda %13.6</a:t>
            </a:r>
          </a:p>
          <a:p>
            <a:pPr lvl="1"/>
            <a:r>
              <a:rPr lang="tr-TR" dirty="0" err="1" smtClean="0"/>
              <a:t>Obez</a:t>
            </a:r>
            <a:r>
              <a:rPr lang="tr-TR" dirty="0" smtClean="0"/>
              <a:t> kadınlarda %22.3</a:t>
            </a:r>
          </a:p>
          <a:p>
            <a:pPr marL="457200" lvl="1" indent="0">
              <a:buNone/>
            </a:pPr>
            <a:r>
              <a:rPr lang="tr-TR" sz="1600" i="1" dirty="0" smtClean="0"/>
              <a:t>					Black MH ve ark. </a:t>
            </a:r>
            <a:r>
              <a:rPr lang="tr-TR" sz="1600" i="1" dirty="0" err="1" smtClean="0"/>
              <a:t>Diabetes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Care</a:t>
            </a:r>
            <a:r>
              <a:rPr lang="tr-TR" sz="1600" i="1" dirty="0" smtClean="0"/>
              <a:t> 2013</a:t>
            </a:r>
            <a:endParaRPr lang="tr-TR" sz="1600" i="1" dirty="0"/>
          </a:p>
        </p:txBody>
      </p:sp>
    </p:spTree>
    <p:extLst>
      <p:ext uri="{BB962C8B-B14F-4D97-AF65-F5344CB8AC3E}">
        <p14:creationId xmlns="" xmlns:p14="http://schemas.microsoft.com/office/powerpoint/2010/main" val="3581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miktarı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53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5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miktarı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3541884"/>
              </p:ext>
            </p:extLst>
          </p:nvPr>
        </p:nvGraphicFramePr>
        <p:xfrm>
          <a:off x="457200" y="1600200"/>
          <a:ext cx="8229605" cy="37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/>
                <a:gridCol w="1645921"/>
                <a:gridCol w="1645921"/>
                <a:gridCol w="1645921"/>
                <a:gridCol w="1645921"/>
              </a:tblGrid>
              <a:tr h="63939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Gebelik haftası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Fetus</a:t>
                      </a:r>
                      <a:r>
                        <a:rPr lang="tr-TR" sz="2400" dirty="0" smtClean="0"/>
                        <a:t> (g)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Plasenta (g)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Amniyotik</a:t>
                      </a:r>
                      <a:r>
                        <a:rPr lang="tr-TR" sz="2400" baseline="0" dirty="0" smtClean="0"/>
                        <a:t> sıvı (</a:t>
                      </a:r>
                      <a:r>
                        <a:rPr lang="tr-TR" sz="2400" baseline="0" dirty="0" err="1" smtClean="0"/>
                        <a:t>mL</a:t>
                      </a:r>
                      <a:r>
                        <a:rPr lang="tr-TR" sz="2400" baseline="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Sıvı oranı</a:t>
                      </a:r>
                      <a:endParaRPr lang="tr-TR" sz="2400" dirty="0"/>
                    </a:p>
                  </a:txBody>
                  <a:tcPr/>
                </a:tc>
              </a:tr>
              <a:tr h="63939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50</a:t>
                      </a:r>
                      <a:endParaRPr lang="tr-TR" sz="2400" dirty="0"/>
                    </a:p>
                  </a:txBody>
                  <a:tcPr/>
                </a:tc>
              </a:tr>
              <a:tr h="63939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45</a:t>
                      </a:r>
                      <a:endParaRPr lang="tr-TR" sz="2400" dirty="0"/>
                    </a:p>
                  </a:txBody>
                  <a:tcPr/>
                </a:tc>
              </a:tr>
              <a:tr h="63939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2500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900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24</a:t>
                      </a:r>
                      <a:endParaRPr lang="tr-TR" sz="2400" dirty="0"/>
                    </a:p>
                  </a:txBody>
                  <a:tcPr/>
                </a:tc>
              </a:tr>
              <a:tr h="63939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3300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17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95536" y="5661248"/>
            <a:ext cx="82089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&gt;40.hafta→AS haftada %8</a:t>
            </a:r>
            <a:r>
              <a:rPr lang="tr-TR" sz="2800" dirty="0" smtClean="0">
                <a:latin typeface="Calibri"/>
              </a:rPr>
              <a:t>↓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5622944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ölçümü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Kalitatif:	</a:t>
            </a:r>
          </a:p>
          <a:p>
            <a:pPr lvl="1"/>
            <a:r>
              <a:rPr lang="tr-TR" dirty="0" smtClean="0"/>
              <a:t>Normal/azalmış</a:t>
            </a:r>
          </a:p>
          <a:p>
            <a:r>
              <a:rPr lang="tr-TR" dirty="0" smtClean="0"/>
              <a:t>Kantitatif:</a:t>
            </a:r>
          </a:p>
          <a:p>
            <a:pPr lvl="1"/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Histerotomi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ile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doğrudan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ölçüm (gebeliğin devamı!!!)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Boya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dilüsyon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teknikleri (zor, invaziv, </a:t>
            </a:r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gereksinimi)</a:t>
            </a:r>
          </a:p>
          <a:p>
            <a:pPr lvl="1"/>
            <a:r>
              <a:rPr lang="tr-TR" dirty="0" smtClean="0"/>
              <a:t>US: </a:t>
            </a:r>
          </a:p>
          <a:p>
            <a:pPr lvl="2"/>
            <a:r>
              <a:rPr lang="tr-TR" sz="2800" b="1" i="1" dirty="0" err="1" smtClean="0"/>
              <a:t>Amnion</a:t>
            </a:r>
            <a:r>
              <a:rPr lang="tr-TR" sz="2800" b="1" i="1" dirty="0" smtClean="0"/>
              <a:t> sıvısı indeksi (AFI)</a:t>
            </a:r>
          </a:p>
          <a:p>
            <a:pPr lvl="2"/>
            <a:r>
              <a:rPr lang="tr-TR" sz="2800" b="1" i="1" dirty="0" smtClean="0"/>
              <a:t>Tek en derin cep ölçümü</a:t>
            </a:r>
            <a:endParaRPr lang="tr-TR" sz="28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6" y="3717032"/>
            <a:ext cx="34569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3451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 bozuklukları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/>
          <a:lstStyle/>
          <a:p>
            <a:pPr marL="0" indent="0">
              <a:buNone/>
            </a:pPr>
            <a:endParaRPr lang="tr-TR" sz="3200" u="sng" dirty="0" smtClean="0"/>
          </a:p>
          <a:p>
            <a:pPr marL="0" indent="0">
              <a:buNone/>
            </a:pPr>
            <a:r>
              <a:rPr lang="tr-TR" sz="3200" u="sng" dirty="0" err="1" smtClean="0"/>
              <a:t>Oligohidramnios</a:t>
            </a:r>
            <a:r>
              <a:rPr lang="tr-TR" sz="3200" u="sng" dirty="0" smtClean="0"/>
              <a:t>:</a:t>
            </a:r>
          </a:p>
          <a:p>
            <a:pPr lvl="1"/>
            <a:r>
              <a:rPr lang="tr-TR" sz="2400" dirty="0" err="1" smtClean="0"/>
              <a:t>Amniyotik</a:t>
            </a:r>
            <a:r>
              <a:rPr lang="tr-TR" sz="2400" dirty="0" smtClean="0"/>
              <a:t> sıvının gebelik haftasına göre beklenenden az olması</a:t>
            </a:r>
          </a:p>
          <a:p>
            <a:pPr lvl="1"/>
            <a:endParaRPr lang="tr-TR" dirty="0" smtClean="0"/>
          </a:p>
          <a:p>
            <a:pPr marL="0" indent="0">
              <a:buNone/>
            </a:pPr>
            <a:r>
              <a:rPr lang="tr-TR" sz="3200" u="sng" dirty="0" err="1" smtClean="0"/>
              <a:t>Polihidramnios</a:t>
            </a:r>
            <a:r>
              <a:rPr lang="tr-TR" sz="3200" u="sng" dirty="0" smtClean="0"/>
              <a:t>:</a:t>
            </a:r>
          </a:p>
          <a:p>
            <a:pPr lvl="1"/>
            <a:r>
              <a:rPr lang="tr-TR" sz="2400" dirty="0" err="1" smtClean="0"/>
              <a:t>Amniyotik</a:t>
            </a:r>
            <a:r>
              <a:rPr lang="tr-TR" sz="2400" dirty="0" smtClean="0"/>
              <a:t> sıvının fazla olması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230734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Oligohidramnios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3A299"/>
              </a:buClr>
            </a:pPr>
            <a:endParaRPr lang="tr-TR" altLang="tr-TR" sz="28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tr-TR" altLang="tr-TR" sz="2800" dirty="0" err="1" smtClean="0">
                <a:solidFill>
                  <a:srgbClr val="292934"/>
                </a:solidFill>
              </a:rPr>
              <a:t>Fundus</a:t>
            </a:r>
            <a:r>
              <a:rPr lang="tr-TR" altLang="tr-TR" sz="2800" dirty="0" smtClean="0">
                <a:solidFill>
                  <a:srgbClr val="292934"/>
                </a:solidFill>
              </a:rPr>
              <a:t> yüksekliği gebelik </a:t>
            </a:r>
            <a:r>
              <a:rPr lang="tr-TR" altLang="tr-TR" sz="2800" dirty="0">
                <a:solidFill>
                  <a:srgbClr val="292934"/>
                </a:solidFill>
              </a:rPr>
              <a:t>haftasına göre </a:t>
            </a:r>
            <a:r>
              <a:rPr lang="tr-TR" altLang="tr-TR" sz="2800" dirty="0">
                <a:solidFill>
                  <a:srgbClr val="292934"/>
                </a:solidFill>
                <a:latin typeface="Calibri"/>
              </a:rPr>
              <a:t>↓</a:t>
            </a:r>
          </a:p>
          <a:p>
            <a:pPr lvl="1">
              <a:buClr>
                <a:srgbClr val="93A299"/>
              </a:buClr>
            </a:pPr>
            <a:r>
              <a:rPr lang="tr-TR" altLang="tr-TR" sz="2800" dirty="0">
                <a:solidFill>
                  <a:srgbClr val="292934"/>
                </a:solidFill>
              </a:rPr>
              <a:t>  </a:t>
            </a:r>
            <a:r>
              <a:rPr lang="tr-TR" sz="2800" dirty="0">
                <a:solidFill>
                  <a:srgbClr val="292934"/>
                </a:solidFill>
              </a:rPr>
              <a:t>AFI &lt; 5 cm</a:t>
            </a:r>
          </a:p>
          <a:p>
            <a:pPr lvl="1">
              <a:buClr>
                <a:srgbClr val="93A299"/>
              </a:buClr>
            </a:pPr>
            <a:r>
              <a:rPr lang="tr-TR" sz="2800" dirty="0">
                <a:solidFill>
                  <a:srgbClr val="292934"/>
                </a:solidFill>
              </a:rPr>
              <a:t>Tek en derin cep &lt; 2 cm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941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tr-TR" dirty="0" err="1" smtClean="0"/>
              <a:t>Oligohidramnios</a:t>
            </a:r>
            <a:r>
              <a:rPr lang="tr-TR" dirty="0" smtClean="0"/>
              <a:t> – </a:t>
            </a:r>
            <a:r>
              <a:rPr lang="tr-TR" dirty="0" err="1" smtClean="0"/>
              <a:t>Etyoloji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Clr>
                <a:srgbClr val="93A299"/>
              </a:buClr>
              <a:buNone/>
            </a:pPr>
            <a:endParaRPr lang="tr-TR" altLang="tr-TR" sz="2800" dirty="0" smtClean="0">
              <a:solidFill>
                <a:srgbClr val="292934"/>
              </a:solidFill>
            </a:endParaRP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1113229"/>
              </p:ext>
            </p:extLst>
          </p:nvPr>
        </p:nvGraphicFramePr>
        <p:xfrm>
          <a:off x="395536" y="1052736"/>
          <a:ext cx="8424936" cy="56166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424936"/>
              </a:tblGrid>
              <a:tr h="1651449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2060"/>
                          </a:solidFill>
                        </a:rPr>
                        <a:t>MATERNAL</a:t>
                      </a:r>
                    </a:p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Uteroplasental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yetmezlikle ilişkili medikal veya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obstetrik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komplikasyonlar</a:t>
                      </a:r>
                    </a:p>
                    <a:p>
                      <a:r>
                        <a:rPr lang="tr-TR" dirty="0" smtClean="0"/>
                        <a:t>        </a:t>
                      </a:r>
                      <a:r>
                        <a:rPr lang="tr-TR" b="0" i="1" dirty="0" err="1" smtClean="0">
                          <a:solidFill>
                            <a:schemeClr val="tx1"/>
                          </a:solidFill>
                        </a:rPr>
                        <a:t>Preeklampsi</a:t>
                      </a:r>
                      <a:r>
                        <a:rPr lang="tr-TR" b="0" i="1" dirty="0" smtClean="0">
                          <a:solidFill>
                            <a:schemeClr val="tx1"/>
                          </a:solidFill>
                        </a:rPr>
                        <a:t>, kronik hipertansiyon, </a:t>
                      </a:r>
                      <a:r>
                        <a:rPr lang="tr-TR" b="0" i="1" dirty="0" err="1" smtClean="0">
                          <a:solidFill>
                            <a:schemeClr val="tx1"/>
                          </a:solidFill>
                        </a:rPr>
                        <a:t>kollajen</a:t>
                      </a:r>
                      <a:r>
                        <a:rPr lang="tr-TR" b="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i="1" dirty="0" err="1" smtClean="0">
                          <a:solidFill>
                            <a:schemeClr val="tx1"/>
                          </a:solidFill>
                        </a:rPr>
                        <a:t>vasküler</a:t>
                      </a:r>
                      <a:r>
                        <a:rPr lang="tr-TR" b="0" i="1" dirty="0" smtClean="0">
                          <a:solidFill>
                            <a:schemeClr val="tx1"/>
                          </a:solidFill>
                        </a:rPr>
                        <a:t> hastalıklar,    </a:t>
                      </a:r>
                      <a:r>
                        <a:rPr lang="tr-TR" b="0" i="1" dirty="0" err="1" smtClean="0">
                          <a:solidFill>
                            <a:schemeClr val="tx1"/>
                          </a:solidFill>
                        </a:rPr>
                        <a:t>nefropati</a:t>
                      </a:r>
                      <a:r>
                        <a:rPr lang="tr-TR" b="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b="0" i="1" dirty="0" err="1" smtClean="0">
                          <a:solidFill>
                            <a:schemeClr val="tx1"/>
                          </a:solidFill>
                        </a:rPr>
                        <a:t>trombofili</a:t>
                      </a:r>
                      <a:endParaRPr lang="tr-TR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İlaçlar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tr-TR" b="0" i="1" dirty="0" smtClean="0">
                          <a:solidFill>
                            <a:schemeClr val="tx1"/>
                          </a:solidFill>
                        </a:rPr>
                        <a:t>ACE</a:t>
                      </a:r>
                      <a:r>
                        <a:rPr lang="tr-TR" b="0" i="1" baseline="0" dirty="0" smtClean="0">
                          <a:solidFill>
                            <a:schemeClr val="tx1"/>
                          </a:solidFill>
                        </a:rPr>
                        <a:t> inhibitörleri, </a:t>
                      </a:r>
                      <a:r>
                        <a:rPr lang="tr-TR" b="0" i="1" baseline="0" dirty="0" err="1" smtClean="0">
                          <a:solidFill>
                            <a:schemeClr val="tx1"/>
                          </a:solidFill>
                        </a:rPr>
                        <a:t>prostaglandin</a:t>
                      </a:r>
                      <a:r>
                        <a:rPr lang="tr-TR" b="0" i="1" baseline="0" dirty="0" smtClean="0">
                          <a:solidFill>
                            <a:schemeClr val="tx1"/>
                          </a:solidFill>
                        </a:rPr>
                        <a:t> sentez inhibitörleri</a:t>
                      </a:r>
                      <a:endParaRPr lang="tr-TR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700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2993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</a:rPr>
                        <a:t>PLASENTAL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Dekolman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İkizden ikize transfüzyon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Plasental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tromboz-infarkt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700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220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</a:rPr>
                        <a:t>FETAL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Kromozomal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anomaliler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Konjenital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anomaliler (İdrar yapım azlığı ile karakterize üriner sistem anomalileri)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Fetal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ölüm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Postterm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gebelik</a:t>
                      </a: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Büyüme geriliği</a:t>
                      </a: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Erken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membran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rüptürü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700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544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</a:rPr>
                        <a:t>İDYOPATİK</a:t>
                      </a:r>
                      <a:endParaRPr lang="tr-T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1700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2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D2533C"/>
                </a:solidFill>
              </a:rPr>
              <a:t>Oligohidramnios</a:t>
            </a:r>
            <a:r>
              <a:rPr lang="tr-TR" dirty="0">
                <a:solidFill>
                  <a:srgbClr val="D2533C"/>
                </a:solidFill>
              </a:rPr>
              <a:t> – </a:t>
            </a:r>
            <a:r>
              <a:rPr lang="tr-TR" dirty="0" err="1">
                <a:solidFill>
                  <a:srgbClr val="D2533C"/>
                </a:solidFill>
              </a:rPr>
              <a:t>Etyoloji</a:t>
            </a:r>
            <a:r>
              <a:rPr lang="tr-TR" dirty="0">
                <a:solidFill>
                  <a:srgbClr val="D2533C"/>
                </a:solidFill>
              </a:rPr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u="sng" dirty="0" smtClean="0"/>
              <a:t>Erken başlangıçlı (2.trimester):</a:t>
            </a:r>
          </a:p>
          <a:p>
            <a:r>
              <a:rPr lang="tr-TR" dirty="0" smtClean="0"/>
              <a:t>İdrar yapımının azaldığı anomaliler</a:t>
            </a:r>
          </a:p>
          <a:p>
            <a:r>
              <a:rPr lang="tr-TR" dirty="0" err="1" smtClean="0"/>
              <a:t>Perfüzyonu</a:t>
            </a:r>
            <a:r>
              <a:rPr lang="tr-TR" dirty="0" smtClean="0"/>
              <a:t> bozacak derecede ciddi </a:t>
            </a:r>
            <a:r>
              <a:rPr lang="tr-TR" dirty="0" err="1" smtClean="0"/>
              <a:t>plasental</a:t>
            </a:r>
            <a:r>
              <a:rPr lang="tr-TR" dirty="0" smtClean="0"/>
              <a:t> anomaliler</a:t>
            </a:r>
          </a:p>
          <a:p>
            <a:r>
              <a:rPr lang="tr-TR" dirty="0" smtClean="0"/>
              <a:t>Erken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2800" u="sng" dirty="0" smtClean="0"/>
              <a:t>Geç başlangıçlı (2.trimester sonu-3.trimester):</a:t>
            </a:r>
          </a:p>
          <a:p>
            <a:r>
              <a:rPr lang="tr-TR" dirty="0" err="1" smtClean="0"/>
              <a:t>Uteroplasental</a:t>
            </a:r>
            <a:r>
              <a:rPr lang="tr-TR" dirty="0" smtClean="0"/>
              <a:t> yetmezlikle ilişkili durumlar</a:t>
            </a:r>
          </a:p>
          <a:p>
            <a:pPr lvl="1"/>
            <a:r>
              <a:rPr lang="tr-TR" dirty="0" err="1" smtClean="0"/>
              <a:t>Preeklampsi</a:t>
            </a:r>
            <a:r>
              <a:rPr lang="tr-TR" dirty="0" smtClean="0"/>
              <a:t>, 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hastalık, </a:t>
            </a:r>
            <a:r>
              <a:rPr lang="tr-TR" dirty="0" err="1" smtClean="0"/>
              <a:t>fetal</a:t>
            </a:r>
            <a:r>
              <a:rPr lang="tr-TR" dirty="0" smtClean="0"/>
              <a:t> büyüme geriliği, </a:t>
            </a:r>
            <a:r>
              <a:rPr lang="tr-TR" dirty="0" err="1" smtClean="0"/>
              <a:t>plasental</a:t>
            </a:r>
            <a:r>
              <a:rPr lang="tr-TR" dirty="0" smtClean="0"/>
              <a:t> anormallikler</a:t>
            </a:r>
          </a:p>
          <a:p>
            <a:r>
              <a:rPr lang="tr-TR" dirty="0" err="1" smtClean="0"/>
              <a:t>Postterm</a:t>
            </a:r>
            <a:r>
              <a:rPr lang="tr-TR" dirty="0" smtClean="0"/>
              <a:t> gebelik</a:t>
            </a:r>
          </a:p>
          <a:p>
            <a:r>
              <a:rPr lang="tr-TR" dirty="0" smtClean="0"/>
              <a:t>Erken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943863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D2533C"/>
                </a:solidFill>
              </a:rPr>
              <a:t>Oligohidramnios</a:t>
            </a:r>
            <a:r>
              <a:rPr lang="tr-TR" dirty="0">
                <a:solidFill>
                  <a:srgbClr val="D2533C"/>
                </a:solidFill>
              </a:rPr>
              <a:t> – </a:t>
            </a:r>
            <a:r>
              <a:rPr lang="tr-TR" dirty="0" err="1">
                <a:solidFill>
                  <a:srgbClr val="D2533C"/>
                </a:solidFill>
              </a:rPr>
              <a:t>Etyoloji</a:t>
            </a:r>
            <a:r>
              <a:rPr lang="tr-TR" dirty="0">
                <a:solidFill>
                  <a:srgbClr val="D2533C"/>
                </a:solidFill>
              </a:rPr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u="sng" dirty="0" err="1" smtClean="0"/>
              <a:t>Konjenital</a:t>
            </a:r>
            <a:r>
              <a:rPr lang="tr-TR" sz="2800" u="sng" dirty="0" smtClean="0"/>
              <a:t> anomaliler</a:t>
            </a:r>
          </a:p>
          <a:p>
            <a:r>
              <a:rPr lang="tr-TR" i="1" dirty="0" err="1" smtClean="0"/>
              <a:t>Genitoüriner</a:t>
            </a:r>
            <a:r>
              <a:rPr lang="tr-TR" i="1" dirty="0" smtClean="0"/>
              <a:t> anomaliler</a:t>
            </a:r>
          </a:p>
          <a:p>
            <a:pPr lvl="1"/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agenezi</a:t>
            </a:r>
            <a:endParaRPr lang="tr-TR" dirty="0" smtClean="0"/>
          </a:p>
          <a:p>
            <a:pPr lvl="1"/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multikistik</a:t>
            </a:r>
            <a:r>
              <a:rPr lang="tr-TR" dirty="0" smtClean="0"/>
              <a:t> </a:t>
            </a:r>
            <a:r>
              <a:rPr lang="tr-TR" dirty="0" err="1" smtClean="0"/>
              <a:t>displastik</a:t>
            </a:r>
            <a:r>
              <a:rPr lang="tr-TR" dirty="0" smtClean="0"/>
              <a:t> böbrek</a:t>
            </a:r>
          </a:p>
          <a:p>
            <a:pPr lvl="1"/>
            <a:r>
              <a:rPr lang="tr-TR" dirty="0" err="1" smtClean="0"/>
              <a:t>Otozomal</a:t>
            </a:r>
            <a:r>
              <a:rPr lang="tr-TR" dirty="0" smtClean="0"/>
              <a:t> resesif </a:t>
            </a:r>
            <a:r>
              <a:rPr lang="tr-TR" dirty="0" err="1" smtClean="0"/>
              <a:t>polikistik</a:t>
            </a:r>
            <a:r>
              <a:rPr lang="tr-TR" dirty="0" smtClean="0"/>
              <a:t> böbrek</a:t>
            </a:r>
          </a:p>
          <a:p>
            <a:pPr lvl="1"/>
            <a:r>
              <a:rPr lang="tr-TR" dirty="0" smtClean="0"/>
              <a:t>Mesane çıkım obstrüksiyonu (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valv</a:t>
            </a:r>
            <a:r>
              <a:rPr lang="tr-TR" dirty="0" smtClean="0"/>
              <a:t>, </a:t>
            </a: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atrezi</a:t>
            </a:r>
            <a:r>
              <a:rPr lang="tr-TR" dirty="0" smtClean="0"/>
              <a:t>/</a:t>
            </a:r>
            <a:r>
              <a:rPr lang="tr-TR" dirty="0" err="1" smtClean="0"/>
              <a:t>stenoz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i="1" dirty="0" smtClean="0"/>
              <a:t>Diğer</a:t>
            </a:r>
          </a:p>
          <a:p>
            <a:pPr lvl="1"/>
            <a:r>
              <a:rPr lang="tr-TR" dirty="0" smtClean="0"/>
              <a:t>Diğer organ sistemleri      </a:t>
            </a:r>
          </a:p>
          <a:p>
            <a:pPr lvl="1"/>
            <a:r>
              <a:rPr lang="tr-TR" dirty="0" err="1" smtClean="0"/>
              <a:t>Anöploidiler</a:t>
            </a:r>
            <a:endParaRPr lang="tr-TR" dirty="0" smtClean="0"/>
          </a:p>
          <a:p>
            <a:pPr lvl="1"/>
            <a:r>
              <a:rPr lang="tr-TR" dirty="0" smtClean="0"/>
              <a:t>Genetik sendromlar</a:t>
            </a:r>
          </a:p>
          <a:p>
            <a:pPr marL="274320" lvl="1" indent="0">
              <a:buNone/>
            </a:pPr>
            <a:r>
              <a:rPr lang="tr-TR" sz="2400" dirty="0" smtClean="0"/>
              <a:t>→ Dolaylı olarak </a:t>
            </a:r>
            <a:r>
              <a:rPr lang="tr-TR" sz="2400" dirty="0" err="1" smtClean="0"/>
              <a:t>fetal</a:t>
            </a:r>
            <a:r>
              <a:rPr lang="tr-TR" sz="2400" dirty="0" smtClean="0"/>
              <a:t> </a:t>
            </a:r>
            <a:r>
              <a:rPr lang="tr-TR" sz="2400" dirty="0" err="1" smtClean="0"/>
              <a:t>dekompensasyon</a:t>
            </a:r>
            <a:r>
              <a:rPr lang="tr-TR" sz="2400" dirty="0" smtClean="0"/>
              <a:t>, büyüme geriliği veya eşlik eden </a:t>
            </a:r>
            <a:r>
              <a:rPr lang="tr-TR" sz="2400" dirty="0" err="1" smtClean="0"/>
              <a:t>plasental</a:t>
            </a:r>
            <a:r>
              <a:rPr lang="tr-TR" sz="2400" dirty="0" smtClean="0"/>
              <a:t> anomali nedeni ile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812488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Oligohidramnios</a:t>
            </a:r>
            <a:r>
              <a:rPr lang="tr-TR" dirty="0" smtClean="0"/>
              <a:t> – </a:t>
            </a:r>
            <a:r>
              <a:rPr lang="tr-TR" dirty="0" err="1" smtClean="0"/>
              <a:t>Obstetrik</a:t>
            </a:r>
            <a:r>
              <a:rPr lang="tr-TR" dirty="0" smtClean="0"/>
              <a:t> sonuçlar: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(öz 22-24 haftadan önce başlamışsa)</a:t>
            </a:r>
          </a:p>
          <a:p>
            <a:r>
              <a:rPr lang="tr-TR" dirty="0" smtClean="0"/>
              <a:t>Kas-iskelet anomalileri</a:t>
            </a:r>
          </a:p>
          <a:p>
            <a:r>
              <a:rPr lang="tr-TR" dirty="0" smtClean="0"/>
              <a:t>Büyüme </a:t>
            </a:r>
            <a:r>
              <a:rPr lang="tr-TR" dirty="0"/>
              <a:t>geriliği </a:t>
            </a:r>
          </a:p>
          <a:p>
            <a:r>
              <a:rPr lang="tr-TR" dirty="0" smtClean="0"/>
              <a:t>Kalp atımlarında bozulma-değişken </a:t>
            </a:r>
            <a:r>
              <a:rPr lang="tr-TR" dirty="0" err="1" smtClean="0"/>
              <a:t>deselerasyonlar</a:t>
            </a:r>
            <a:endParaRPr lang="tr-TR" dirty="0" smtClean="0"/>
          </a:p>
          <a:p>
            <a:r>
              <a:rPr lang="tr-TR" dirty="0" smtClean="0"/>
              <a:t>Sezaryen </a:t>
            </a:r>
          </a:p>
          <a:p>
            <a:r>
              <a:rPr lang="tr-TR" dirty="0" smtClean="0"/>
              <a:t>Erken doğum</a:t>
            </a:r>
          </a:p>
          <a:p>
            <a:r>
              <a:rPr lang="tr-TR" dirty="0" err="1" smtClean="0"/>
              <a:t>Mekonyum</a:t>
            </a:r>
            <a:r>
              <a:rPr lang="tr-TR" dirty="0" smtClean="0"/>
              <a:t> </a:t>
            </a:r>
            <a:r>
              <a:rPr lang="tr-TR" dirty="0" err="1" smtClean="0"/>
              <a:t>aspirasyonu</a:t>
            </a:r>
            <a:endParaRPr lang="tr-TR" dirty="0" smtClean="0"/>
          </a:p>
          <a:p>
            <a:r>
              <a:rPr lang="tr-TR" dirty="0" err="1"/>
              <a:t>Fetal</a:t>
            </a:r>
            <a:r>
              <a:rPr lang="tr-TR" dirty="0"/>
              <a:t> ölüm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536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</a:t>
            </a:r>
            <a:r>
              <a:rPr lang="tr-TR" dirty="0" err="1" smtClean="0"/>
              <a:t>ligohidramnios</a:t>
            </a:r>
            <a:r>
              <a:rPr lang="tr-TR" dirty="0" smtClean="0"/>
              <a:t> – Değerlendirme: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Altta yatan sebebin </a:t>
            </a:r>
            <a:r>
              <a:rPr lang="tr-TR" sz="2800" dirty="0" err="1" smtClean="0"/>
              <a:t>araştırılmasi</a:t>
            </a:r>
            <a:r>
              <a:rPr lang="tr-TR" sz="2800" dirty="0" smtClean="0"/>
              <a:t>…</a:t>
            </a:r>
          </a:p>
          <a:p>
            <a:r>
              <a:rPr lang="tr-TR" sz="2800" dirty="0" smtClean="0"/>
              <a:t>İyi bir öykü +fizik muayene…</a:t>
            </a:r>
          </a:p>
          <a:p>
            <a:r>
              <a:rPr lang="tr-TR" sz="2800" dirty="0" smtClean="0"/>
              <a:t>Erken </a:t>
            </a:r>
            <a:r>
              <a:rPr lang="tr-TR" sz="2800" dirty="0" err="1" smtClean="0"/>
              <a:t>membran</a:t>
            </a:r>
            <a:r>
              <a:rPr lang="tr-TR" sz="2800" dirty="0" smtClean="0"/>
              <a:t> </a:t>
            </a:r>
            <a:r>
              <a:rPr lang="tr-TR" sz="2800" dirty="0" err="1" smtClean="0"/>
              <a:t>rüptürünün</a:t>
            </a:r>
            <a:r>
              <a:rPr lang="tr-TR" sz="2800" dirty="0" smtClean="0"/>
              <a:t> dışlanması</a:t>
            </a:r>
          </a:p>
          <a:p>
            <a:r>
              <a:rPr lang="tr-TR" sz="2800" dirty="0" smtClean="0"/>
              <a:t>US ile </a:t>
            </a:r>
            <a:r>
              <a:rPr lang="tr-TR" sz="2800" dirty="0" err="1" smtClean="0"/>
              <a:t>fetal</a:t>
            </a:r>
            <a:r>
              <a:rPr lang="tr-TR" sz="2800" dirty="0" smtClean="0"/>
              <a:t> büyümenin değerlendirilmesi ve anomalilerin araştırılması</a:t>
            </a:r>
          </a:p>
          <a:p>
            <a:r>
              <a:rPr lang="tr-TR" sz="2800" dirty="0" smtClean="0"/>
              <a:t>  </a:t>
            </a:r>
            <a:r>
              <a:rPr lang="tr-TR" sz="2800" dirty="0" err="1" smtClean="0"/>
              <a:t>Amniyosentez-karyotip</a:t>
            </a:r>
            <a:r>
              <a:rPr lang="tr-TR" sz="2800" dirty="0" smtClean="0"/>
              <a:t> analizi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4902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Önemi: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971600" y="1484218"/>
            <a:ext cx="3816424" cy="51851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200" b="1" i="1" dirty="0" err="1" smtClean="0"/>
              <a:t>Maternal</a:t>
            </a:r>
            <a:r>
              <a:rPr lang="tr-TR" sz="3200" b="1" i="1" dirty="0" smtClean="0"/>
              <a:t> </a:t>
            </a:r>
            <a:r>
              <a:rPr lang="tr-TR" sz="3200" b="1" i="1" dirty="0"/>
              <a:t>riskler</a:t>
            </a:r>
            <a:r>
              <a:rPr lang="tr-TR" sz="3200" b="1" i="1" dirty="0" smtClean="0"/>
              <a:t>:</a:t>
            </a:r>
          </a:p>
          <a:p>
            <a:pPr lvl="1"/>
            <a:r>
              <a:rPr lang="tr-TR" sz="2800" dirty="0" err="1"/>
              <a:t>Distosi</a:t>
            </a:r>
            <a:endParaRPr lang="tr-TR" sz="2800" dirty="0"/>
          </a:p>
          <a:p>
            <a:pPr lvl="1"/>
            <a:r>
              <a:rPr lang="tr-TR" sz="2800" dirty="0" err="1"/>
              <a:t>Operatif</a:t>
            </a:r>
            <a:r>
              <a:rPr lang="tr-TR" sz="2800" dirty="0"/>
              <a:t> vajinal doğum</a:t>
            </a:r>
          </a:p>
          <a:p>
            <a:pPr lvl="1"/>
            <a:r>
              <a:rPr lang="tr-TR" sz="2800" dirty="0"/>
              <a:t>Sezaryen doğum</a:t>
            </a:r>
          </a:p>
          <a:p>
            <a:pPr lvl="1"/>
            <a:r>
              <a:rPr lang="tr-TR" sz="2800" dirty="0" err="1"/>
              <a:t>Genital</a:t>
            </a:r>
            <a:r>
              <a:rPr lang="tr-TR" sz="2800" dirty="0"/>
              <a:t> yol </a:t>
            </a:r>
            <a:r>
              <a:rPr lang="tr-TR" sz="2800" dirty="0" err="1"/>
              <a:t>laserasyonları</a:t>
            </a:r>
            <a:endParaRPr lang="tr-TR" sz="2800" dirty="0"/>
          </a:p>
          <a:p>
            <a:pPr lvl="1"/>
            <a:r>
              <a:rPr lang="tr-TR" sz="2800" dirty="0" err="1"/>
              <a:t>Postpartum</a:t>
            </a:r>
            <a:r>
              <a:rPr lang="tr-TR" sz="2800" dirty="0"/>
              <a:t> kanama</a:t>
            </a:r>
          </a:p>
          <a:p>
            <a:pPr lvl="1"/>
            <a:r>
              <a:rPr lang="tr-TR" sz="2800" dirty="0" err="1"/>
              <a:t>Uterin</a:t>
            </a:r>
            <a:r>
              <a:rPr lang="tr-TR" sz="2800" dirty="0"/>
              <a:t> </a:t>
            </a:r>
            <a:r>
              <a:rPr lang="tr-TR" sz="2800" dirty="0" err="1"/>
              <a:t>rüptür</a:t>
            </a:r>
            <a:endParaRPr lang="tr-TR" sz="2800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48514"/>
            <a:ext cx="2771800" cy="207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82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Oligohidramnios</a:t>
            </a:r>
            <a:r>
              <a:rPr lang="tr-TR" dirty="0" smtClean="0"/>
              <a:t> – Yaklaşım: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Altta yatan sebebe yönelik…</a:t>
            </a:r>
          </a:p>
          <a:p>
            <a:r>
              <a:rPr lang="tr-TR" sz="2800" dirty="0" err="1" smtClean="0"/>
              <a:t>Oligohidramniosun</a:t>
            </a:r>
            <a:r>
              <a:rPr lang="tr-TR" sz="2800" dirty="0" smtClean="0"/>
              <a:t> derecesi ve gebelik haftası önemli</a:t>
            </a:r>
          </a:p>
          <a:p>
            <a:r>
              <a:rPr lang="tr-TR" sz="2800" dirty="0" smtClean="0"/>
              <a:t>Etkin-uzun süreli tedavi yok…</a:t>
            </a:r>
          </a:p>
          <a:p>
            <a:r>
              <a:rPr lang="tr-TR" sz="2800" dirty="0" smtClean="0"/>
              <a:t>İstirahat (sol yan pozisyon)</a:t>
            </a:r>
          </a:p>
          <a:p>
            <a:r>
              <a:rPr lang="tr-TR" sz="2800" dirty="0" err="1" smtClean="0"/>
              <a:t>Maternal</a:t>
            </a:r>
            <a:r>
              <a:rPr lang="tr-TR" sz="2800" dirty="0" smtClean="0"/>
              <a:t> </a:t>
            </a:r>
            <a:r>
              <a:rPr lang="tr-TR" sz="2800" dirty="0" err="1" smtClean="0"/>
              <a:t>hidrasyon</a:t>
            </a:r>
            <a:endParaRPr lang="tr-TR" sz="2800" dirty="0" smtClean="0"/>
          </a:p>
          <a:p>
            <a:r>
              <a:rPr lang="tr-TR" sz="2800" dirty="0" err="1" smtClean="0"/>
              <a:t>Amnioinfüzyon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4778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9" y="1600200"/>
            <a:ext cx="8680770" cy="4876800"/>
          </a:xfrm>
        </p:spPr>
        <p:txBody>
          <a:bodyPr/>
          <a:lstStyle/>
          <a:p>
            <a:pPr lvl="1">
              <a:buClr>
                <a:srgbClr val="93A299"/>
              </a:buClr>
            </a:pPr>
            <a:endParaRPr lang="tr-TR" altLang="tr-TR" sz="28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tr-TR" altLang="tr-TR" sz="2800" dirty="0" err="1" smtClean="0">
                <a:solidFill>
                  <a:srgbClr val="292934"/>
                </a:solidFill>
              </a:rPr>
              <a:t>Fundus</a:t>
            </a:r>
            <a:r>
              <a:rPr lang="tr-TR" altLang="tr-TR" sz="2800" dirty="0" smtClean="0">
                <a:solidFill>
                  <a:srgbClr val="292934"/>
                </a:solidFill>
              </a:rPr>
              <a:t> yüksekliği-</a:t>
            </a:r>
            <a:r>
              <a:rPr lang="tr-TR" altLang="tr-TR" sz="2800" dirty="0" err="1" smtClean="0">
                <a:solidFill>
                  <a:srgbClr val="292934"/>
                </a:solidFill>
              </a:rPr>
              <a:t>uterus</a:t>
            </a:r>
            <a:r>
              <a:rPr lang="tr-TR" altLang="tr-TR" sz="2800" dirty="0" smtClean="0">
                <a:solidFill>
                  <a:srgbClr val="292934"/>
                </a:solidFill>
              </a:rPr>
              <a:t> </a:t>
            </a:r>
            <a:r>
              <a:rPr lang="tr-TR" altLang="tr-TR" sz="2800" dirty="0">
                <a:solidFill>
                  <a:srgbClr val="292934"/>
                </a:solidFill>
              </a:rPr>
              <a:t>gebelik haftasına göre </a:t>
            </a:r>
            <a:r>
              <a:rPr lang="tr-TR" altLang="tr-TR" sz="2800" dirty="0" smtClean="0">
                <a:solidFill>
                  <a:srgbClr val="292934"/>
                </a:solidFill>
                <a:latin typeface="Calibri"/>
              </a:rPr>
              <a:t>↑</a:t>
            </a:r>
          </a:p>
          <a:p>
            <a:pPr lvl="1">
              <a:buClr>
                <a:srgbClr val="93A299"/>
              </a:buClr>
            </a:pPr>
            <a:r>
              <a:rPr lang="tr-TR" altLang="tr-TR" sz="2800" dirty="0" err="1" smtClean="0">
                <a:solidFill>
                  <a:srgbClr val="292934"/>
                </a:solidFill>
                <a:latin typeface="Calibri"/>
              </a:rPr>
              <a:t>Fetal</a:t>
            </a:r>
            <a:r>
              <a:rPr lang="tr-TR" altLang="tr-TR" sz="2800" dirty="0" smtClean="0">
                <a:solidFill>
                  <a:srgbClr val="292934"/>
                </a:solidFill>
                <a:latin typeface="Calibri"/>
              </a:rPr>
              <a:t> kısımlar </a:t>
            </a:r>
            <a:r>
              <a:rPr lang="tr-TR" altLang="tr-TR" sz="2800" dirty="0" err="1" smtClean="0">
                <a:solidFill>
                  <a:srgbClr val="292934"/>
                </a:solidFill>
                <a:latin typeface="Calibri"/>
              </a:rPr>
              <a:t>palpe</a:t>
            </a:r>
            <a:r>
              <a:rPr lang="tr-TR" altLang="tr-TR" sz="2800" dirty="0" smtClean="0">
                <a:solidFill>
                  <a:srgbClr val="292934"/>
                </a:solidFill>
                <a:latin typeface="Calibri"/>
              </a:rPr>
              <a:t> edilemez</a:t>
            </a:r>
            <a:endParaRPr lang="tr-TR" altLang="tr-TR" sz="2800" dirty="0">
              <a:solidFill>
                <a:srgbClr val="292934"/>
              </a:solidFill>
              <a:latin typeface="Calibri"/>
            </a:endParaRPr>
          </a:p>
          <a:p>
            <a:pPr lvl="1">
              <a:buClr>
                <a:srgbClr val="93A299"/>
              </a:buClr>
            </a:pPr>
            <a:r>
              <a:rPr lang="tr-TR" sz="2800" dirty="0" smtClean="0">
                <a:solidFill>
                  <a:srgbClr val="292934"/>
                </a:solidFill>
              </a:rPr>
              <a:t>Gebeliklerin %1-2’sinde</a:t>
            </a:r>
            <a:endParaRPr lang="tr-TR" sz="2800" dirty="0">
              <a:solidFill>
                <a:srgbClr val="292934"/>
              </a:solidFill>
            </a:endParaRP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20" y="3501008"/>
            <a:ext cx="348447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8188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3A299"/>
              </a:buClr>
            </a:pPr>
            <a:r>
              <a:rPr lang="tr-TR" sz="2800" dirty="0">
                <a:solidFill>
                  <a:srgbClr val="292934"/>
                </a:solidFill>
              </a:rPr>
              <a:t>AFI &gt; 24 cm</a:t>
            </a:r>
          </a:p>
          <a:p>
            <a:pPr lvl="1">
              <a:buClr>
                <a:srgbClr val="93A299"/>
              </a:buClr>
            </a:pPr>
            <a:r>
              <a:rPr lang="tr-TR" sz="2800" dirty="0">
                <a:solidFill>
                  <a:srgbClr val="292934"/>
                </a:solidFill>
              </a:rPr>
              <a:t>Tek en derin cep &gt; 8 cm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831908"/>
              </p:ext>
            </p:extLst>
          </p:nvPr>
        </p:nvGraphicFramePr>
        <p:xfrm>
          <a:off x="683568" y="2996952"/>
          <a:ext cx="7272808" cy="20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61206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Hafif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Orta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Şiddetli</a:t>
                      </a:r>
                      <a:endParaRPr lang="tr-T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AFI (cm)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25-29.9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30-34.9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&gt;35</a:t>
                      </a:r>
                      <a:endParaRPr lang="tr-T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Tek cep (cm)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8-9.9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10-11.9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&gt;12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15616" y="5373216"/>
            <a:ext cx="66967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Şiddetli → Sıklıkla altta yatan patoloji +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Hafif → </a:t>
            </a:r>
            <a:r>
              <a:rPr lang="tr-TR" sz="2400" dirty="0" err="1">
                <a:solidFill>
                  <a:srgbClr val="292934"/>
                </a:solidFill>
              </a:rPr>
              <a:t>İdyopatik</a:t>
            </a:r>
            <a:r>
              <a:rPr lang="tr-TR" sz="2400" dirty="0">
                <a:solidFill>
                  <a:srgbClr val="292934"/>
                </a:solidFill>
              </a:rPr>
              <a:t> &amp; genellikle </a:t>
            </a:r>
            <a:r>
              <a:rPr lang="tr-TR" sz="2400" dirty="0" err="1">
                <a:solidFill>
                  <a:srgbClr val="292934"/>
                </a:solidFill>
              </a:rPr>
              <a:t>benign</a:t>
            </a:r>
            <a:endParaRPr lang="tr-TR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90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r>
              <a:rPr lang="tr-TR" dirty="0" smtClean="0"/>
              <a:t> – </a:t>
            </a:r>
            <a:r>
              <a:rPr lang="tr-TR" dirty="0" err="1" smtClean="0"/>
              <a:t>Etyoloji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800" dirty="0" smtClean="0"/>
          </a:p>
          <a:p>
            <a:r>
              <a:rPr lang="tr-TR" sz="2800" dirty="0" err="1" smtClean="0"/>
              <a:t>İdyopatik</a:t>
            </a:r>
            <a:r>
              <a:rPr lang="tr-TR" sz="2800" dirty="0" smtClean="0"/>
              <a:t> (%70)</a:t>
            </a:r>
          </a:p>
          <a:p>
            <a:r>
              <a:rPr lang="tr-TR" sz="2800" dirty="0" err="1" smtClean="0"/>
              <a:t>Konjenital</a:t>
            </a:r>
            <a:r>
              <a:rPr lang="tr-TR" sz="2800" dirty="0" smtClean="0"/>
              <a:t> anomaliler (%15)</a:t>
            </a:r>
          </a:p>
          <a:p>
            <a:r>
              <a:rPr lang="tr-TR" sz="2800" dirty="0" err="1" smtClean="0"/>
              <a:t>Diyabetes</a:t>
            </a:r>
            <a:r>
              <a:rPr lang="tr-TR" sz="2800" dirty="0" smtClean="0"/>
              <a:t> </a:t>
            </a:r>
            <a:r>
              <a:rPr lang="tr-TR" sz="2800" dirty="0" err="1" smtClean="0"/>
              <a:t>mellitus</a:t>
            </a:r>
            <a:r>
              <a:rPr lang="tr-TR" sz="2800" dirty="0" smtClean="0"/>
              <a:t> (%15-20)</a:t>
            </a:r>
          </a:p>
          <a:p>
            <a:r>
              <a:rPr lang="tr-TR" sz="2800" dirty="0" err="1" smtClean="0"/>
              <a:t>Konjenital</a:t>
            </a:r>
            <a:r>
              <a:rPr lang="tr-TR" sz="2800" dirty="0" smtClean="0"/>
              <a:t> enfeksiyonlar</a:t>
            </a:r>
          </a:p>
          <a:p>
            <a:pPr lvl="1"/>
            <a:r>
              <a:rPr lang="tr-TR" dirty="0" smtClean="0"/>
              <a:t>CMV, </a:t>
            </a:r>
            <a:r>
              <a:rPr lang="tr-TR" dirty="0" err="1" smtClean="0"/>
              <a:t>toksoplazma</a:t>
            </a:r>
            <a:r>
              <a:rPr lang="tr-TR" dirty="0" smtClean="0"/>
              <a:t>, </a:t>
            </a:r>
            <a:r>
              <a:rPr lang="tr-TR" dirty="0" err="1" smtClean="0"/>
              <a:t>sifiliz</a:t>
            </a:r>
            <a:r>
              <a:rPr lang="tr-TR" dirty="0" smtClean="0"/>
              <a:t>, </a:t>
            </a:r>
            <a:r>
              <a:rPr lang="tr-TR" dirty="0" err="1" smtClean="0"/>
              <a:t>parvovirüs</a:t>
            </a:r>
            <a:endParaRPr lang="tr-TR" dirty="0" smtClean="0"/>
          </a:p>
          <a:p>
            <a:r>
              <a:rPr lang="tr-TR" sz="2800" dirty="0" err="1" smtClean="0"/>
              <a:t>Alloimmünizasyon</a:t>
            </a:r>
            <a:endParaRPr lang="tr-TR" sz="2800" dirty="0" smtClean="0"/>
          </a:p>
          <a:p>
            <a:r>
              <a:rPr lang="tr-TR" sz="2800" dirty="0" smtClean="0"/>
              <a:t>İkizden ikize transfüzyon (Alıcı </a:t>
            </a:r>
            <a:r>
              <a:rPr lang="tr-TR" sz="2800" dirty="0" err="1" smtClean="0"/>
              <a:t>fetus</a:t>
            </a:r>
            <a:r>
              <a:rPr lang="tr-TR" sz="2800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5512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r>
              <a:rPr lang="tr-TR" dirty="0" smtClean="0"/>
              <a:t> – </a:t>
            </a:r>
            <a:r>
              <a:rPr lang="tr-TR" dirty="0" err="1" smtClean="0"/>
              <a:t>Etyoloji</a:t>
            </a:r>
            <a:r>
              <a:rPr lang="tr-TR" dirty="0" smtClean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u="sng" dirty="0" err="1" smtClean="0"/>
              <a:t>Konjenital</a:t>
            </a:r>
            <a:r>
              <a:rPr lang="tr-TR" sz="2800" u="sng" dirty="0" smtClean="0"/>
              <a:t> anomaliler :</a:t>
            </a:r>
          </a:p>
          <a:p>
            <a:r>
              <a:rPr lang="tr-TR" dirty="0" smtClean="0"/>
              <a:t>Merkezi sinir sistemi anomalileri</a:t>
            </a:r>
          </a:p>
          <a:p>
            <a:pPr lvl="1"/>
            <a:r>
              <a:rPr lang="tr-TR" dirty="0" err="1" smtClean="0"/>
              <a:t>Anensefali</a:t>
            </a:r>
            <a:r>
              <a:rPr lang="tr-TR" dirty="0" smtClean="0"/>
              <a:t>, </a:t>
            </a:r>
            <a:r>
              <a:rPr lang="tr-TR" dirty="0" err="1" smtClean="0"/>
              <a:t>Hidranensefali</a:t>
            </a:r>
            <a:r>
              <a:rPr lang="tr-TR" dirty="0" smtClean="0"/>
              <a:t>, </a:t>
            </a:r>
            <a:r>
              <a:rPr lang="tr-TR" dirty="0" err="1" smtClean="0"/>
              <a:t>Holoprozensefali</a:t>
            </a:r>
            <a:r>
              <a:rPr lang="tr-TR" dirty="0" smtClean="0"/>
              <a:t>.. </a:t>
            </a:r>
          </a:p>
          <a:p>
            <a:r>
              <a:rPr lang="tr-TR" dirty="0" err="1" smtClean="0"/>
              <a:t>Nöromüsküler</a:t>
            </a:r>
            <a:r>
              <a:rPr lang="tr-TR" dirty="0" smtClean="0"/>
              <a:t> hastalıklar-</a:t>
            </a:r>
            <a:r>
              <a:rPr lang="tr-TR" dirty="0" err="1" smtClean="0"/>
              <a:t>myotonik</a:t>
            </a:r>
            <a:r>
              <a:rPr lang="tr-TR" dirty="0" smtClean="0"/>
              <a:t> </a:t>
            </a:r>
            <a:r>
              <a:rPr lang="tr-TR" dirty="0" err="1" smtClean="0"/>
              <a:t>distrofi</a:t>
            </a:r>
            <a:endParaRPr lang="tr-TR" dirty="0" smtClean="0"/>
          </a:p>
          <a:p>
            <a:r>
              <a:rPr lang="tr-TR" dirty="0" smtClean="0"/>
              <a:t>Üst GIS obstrüksiyonları</a:t>
            </a:r>
          </a:p>
          <a:p>
            <a:pPr lvl="1"/>
            <a:r>
              <a:rPr lang="tr-TR" dirty="0" err="1" smtClean="0"/>
              <a:t>Özefagial-duodenal</a:t>
            </a:r>
            <a:r>
              <a:rPr lang="tr-TR" dirty="0" smtClean="0"/>
              <a:t> </a:t>
            </a:r>
            <a:r>
              <a:rPr lang="tr-TR" dirty="0" err="1" smtClean="0"/>
              <a:t>atrezi</a:t>
            </a:r>
            <a:r>
              <a:rPr lang="tr-TR" dirty="0" smtClean="0"/>
              <a:t>..</a:t>
            </a:r>
          </a:p>
          <a:p>
            <a:r>
              <a:rPr lang="tr-TR" dirty="0" err="1" smtClean="0"/>
              <a:t>Torakal</a:t>
            </a:r>
            <a:r>
              <a:rPr lang="tr-TR" dirty="0" smtClean="0"/>
              <a:t> anomaliler</a:t>
            </a:r>
          </a:p>
          <a:p>
            <a:pPr lvl="1"/>
            <a:r>
              <a:rPr lang="tr-TR" dirty="0" err="1" smtClean="0"/>
              <a:t>Diyafragma</a:t>
            </a:r>
            <a:r>
              <a:rPr lang="tr-TR" dirty="0" smtClean="0"/>
              <a:t> </a:t>
            </a:r>
            <a:r>
              <a:rPr lang="tr-TR" dirty="0" err="1" smtClean="0"/>
              <a:t>hernisi</a:t>
            </a:r>
            <a:r>
              <a:rPr lang="tr-TR" dirty="0" smtClean="0"/>
              <a:t>,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adenomatoid</a:t>
            </a:r>
            <a:r>
              <a:rPr lang="tr-TR" dirty="0" smtClean="0"/>
              <a:t> </a:t>
            </a:r>
          </a:p>
          <a:p>
            <a:pPr marL="274320" lvl="1" indent="0">
              <a:buNone/>
            </a:pPr>
            <a:r>
              <a:rPr lang="tr-TR" dirty="0"/>
              <a:t>	</a:t>
            </a:r>
            <a:r>
              <a:rPr lang="tr-TR" dirty="0" err="1" smtClean="0"/>
              <a:t>malformasyon</a:t>
            </a:r>
            <a:r>
              <a:rPr lang="tr-TR" dirty="0" smtClean="0"/>
              <a:t>..</a:t>
            </a:r>
          </a:p>
          <a:p>
            <a:r>
              <a:rPr lang="tr-TR" dirty="0" smtClean="0"/>
              <a:t>Tümörler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sakrokoksigeal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r>
              <a:rPr lang="tr-TR" dirty="0" smtClean="0"/>
              <a:t>, </a:t>
            </a: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koryoanjiom</a:t>
            </a:r>
            <a:endParaRPr lang="tr-TR" dirty="0" smtClean="0"/>
          </a:p>
          <a:p>
            <a:r>
              <a:rPr lang="tr-TR" dirty="0" err="1" smtClean="0"/>
              <a:t>Bartter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err="1" smtClean="0"/>
              <a:t>İntrauterin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hipokalemik</a:t>
            </a:r>
            <a:r>
              <a:rPr lang="tr-TR" dirty="0" smtClean="0"/>
              <a:t> </a:t>
            </a:r>
            <a:r>
              <a:rPr lang="tr-TR" dirty="0" err="1" smtClean="0"/>
              <a:t>alkaloz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5940152" y="1988840"/>
            <a:ext cx="1080120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092280" y="2636912"/>
            <a:ext cx="19077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Fetal</a:t>
            </a:r>
            <a:r>
              <a:rPr lang="tr-TR" sz="2400" b="1" dirty="0" smtClean="0"/>
              <a:t> yutma bozukluğu</a:t>
            </a:r>
            <a:endParaRPr lang="tr-TR" sz="24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7020272" y="5262786"/>
            <a:ext cx="1512168" cy="1406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Poliüri</a:t>
            </a:r>
            <a:endParaRPr lang="tr-TR" sz="2400" b="1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940152" y="596607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4473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D2533C"/>
                </a:solidFill>
              </a:rPr>
              <a:t>Polihidramnios</a:t>
            </a:r>
            <a:r>
              <a:rPr lang="tr-TR" dirty="0">
                <a:solidFill>
                  <a:srgbClr val="D2533C"/>
                </a:solidFill>
              </a:rPr>
              <a:t> – </a:t>
            </a:r>
            <a:r>
              <a:rPr lang="tr-TR" dirty="0" err="1">
                <a:solidFill>
                  <a:srgbClr val="D2533C"/>
                </a:solidFill>
              </a:rPr>
              <a:t>Etyoloji</a:t>
            </a:r>
            <a:r>
              <a:rPr lang="tr-TR" dirty="0">
                <a:solidFill>
                  <a:srgbClr val="D2533C"/>
                </a:solidFill>
              </a:rPr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u="sng" dirty="0" err="1" smtClean="0"/>
              <a:t>Diyabetes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mellitus</a:t>
            </a:r>
            <a:r>
              <a:rPr lang="tr-TR" sz="2800" u="sng" dirty="0" smtClean="0"/>
              <a:t>:</a:t>
            </a:r>
          </a:p>
          <a:p>
            <a:endParaRPr lang="tr-TR" sz="2800" u="sng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3608" y="234888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Maternal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hiperglisemi</a:t>
            </a:r>
            <a:endParaRPr lang="tr-TR" sz="24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915816" y="378904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Fetal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hiperglisemi</a:t>
            </a:r>
            <a:endParaRPr lang="tr-TR" sz="24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508104" y="5157192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Ozmotik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diürez</a:t>
            </a:r>
            <a:endParaRPr lang="tr-TR" sz="2400" b="1" dirty="0"/>
          </a:p>
        </p:txBody>
      </p:sp>
      <p:sp>
        <p:nvSpPr>
          <p:cNvPr id="7" name="Sağa Bükülü Ok 6"/>
          <p:cNvSpPr/>
          <p:nvPr/>
        </p:nvSpPr>
        <p:spPr>
          <a:xfrm>
            <a:off x="1634550" y="361301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000339"/>
            <a:ext cx="755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361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D2533C"/>
                </a:solidFill>
              </a:rPr>
              <a:t>Polihidramnios</a:t>
            </a:r>
            <a:r>
              <a:rPr lang="tr-TR" dirty="0">
                <a:solidFill>
                  <a:srgbClr val="D2533C"/>
                </a:solidFill>
              </a:rPr>
              <a:t> – </a:t>
            </a:r>
            <a:r>
              <a:rPr lang="tr-TR" dirty="0" err="1">
                <a:solidFill>
                  <a:srgbClr val="D2533C"/>
                </a:solidFill>
              </a:rPr>
              <a:t>Etyoloji</a:t>
            </a:r>
            <a:r>
              <a:rPr lang="tr-TR" dirty="0">
                <a:solidFill>
                  <a:srgbClr val="D2533C"/>
                </a:solidFill>
              </a:rPr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u="sng" dirty="0" err="1" smtClean="0"/>
              <a:t>Hidrops</a:t>
            </a:r>
            <a:r>
              <a:rPr lang="tr-TR" sz="2800" u="sng" dirty="0" smtClean="0"/>
              <a:t> </a:t>
            </a:r>
            <a:r>
              <a:rPr lang="tr-TR" sz="2800" u="sng" dirty="0" err="1" smtClean="0"/>
              <a:t>fetalis</a:t>
            </a:r>
            <a:r>
              <a:rPr lang="tr-TR" sz="2800" u="sng" dirty="0" smtClean="0"/>
              <a:t>:</a:t>
            </a:r>
          </a:p>
          <a:p>
            <a:pPr lvl="1"/>
            <a:r>
              <a:rPr lang="tr-TR" dirty="0" smtClean="0"/>
              <a:t>Anomaliler, enfeksiyonlar, </a:t>
            </a:r>
            <a:r>
              <a:rPr lang="tr-TR" dirty="0" err="1" smtClean="0"/>
              <a:t>alloimmünizasyon</a:t>
            </a:r>
            <a:r>
              <a:rPr lang="tr-TR" dirty="0" smtClean="0"/>
              <a:t>…</a:t>
            </a:r>
          </a:p>
          <a:p>
            <a:pPr lvl="1"/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67073" y="306896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Ciddi anemi</a:t>
            </a:r>
            <a:endParaRPr lang="tr-TR" sz="24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4499992" y="414908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Yüksek kardiyak </a:t>
            </a:r>
            <a:r>
              <a:rPr lang="tr-TR" sz="2400" b="1" dirty="0" err="1" smtClean="0"/>
              <a:t>output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664185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D2533C"/>
                </a:solidFill>
              </a:rPr>
              <a:t>Polihidramnios</a:t>
            </a:r>
            <a:r>
              <a:rPr lang="tr-TR" dirty="0">
                <a:solidFill>
                  <a:srgbClr val="D2533C"/>
                </a:solidFill>
              </a:rPr>
              <a:t> – </a:t>
            </a:r>
            <a:r>
              <a:rPr lang="tr-TR" dirty="0" err="1">
                <a:solidFill>
                  <a:srgbClr val="D2533C"/>
                </a:solidFill>
              </a:rPr>
              <a:t>Etyoloji</a:t>
            </a:r>
            <a:r>
              <a:rPr lang="tr-TR" dirty="0">
                <a:solidFill>
                  <a:srgbClr val="D2533C"/>
                </a:solidFill>
              </a:rPr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u="sng" dirty="0" err="1" smtClean="0"/>
              <a:t>İdyopatik</a:t>
            </a:r>
            <a:r>
              <a:rPr lang="tr-TR" sz="2800" u="sng" dirty="0" smtClean="0"/>
              <a:t>:</a:t>
            </a:r>
          </a:p>
          <a:p>
            <a:pPr marL="274320" lvl="1" indent="0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67073" y="306896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İri bebek</a:t>
            </a:r>
            <a:endParaRPr lang="tr-TR" sz="24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4499992" y="414908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Yüksek idrar çıkımı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99292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99592" y="2276872"/>
            <a:ext cx="360040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Uterusun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distansiyonu</a:t>
            </a:r>
            <a:r>
              <a:rPr lang="tr-TR" sz="2400" b="1" dirty="0" smtClean="0">
                <a:solidFill>
                  <a:schemeClr val="tx1"/>
                </a:solidFill>
              </a:rPr>
              <a:t> ve bası semptomları</a:t>
            </a:r>
          </a:p>
          <a:p>
            <a:pPr algn="ctr"/>
            <a:r>
              <a:rPr lang="tr-TR" sz="2400" b="1" dirty="0" err="1" smtClean="0"/>
              <a:t>Dispne</a:t>
            </a:r>
            <a:endParaRPr lang="tr-TR" sz="2400" b="1" dirty="0" smtClean="0"/>
          </a:p>
          <a:p>
            <a:pPr algn="ctr"/>
            <a:r>
              <a:rPr lang="tr-TR" sz="2400" b="1" dirty="0" err="1" smtClean="0"/>
              <a:t>Ortopne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Ödem</a:t>
            </a:r>
          </a:p>
          <a:p>
            <a:pPr algn="ctr"/>
            <a:r>
              <a:rPr lang="tr-TR" sz="2400" b="1" dirty="0" err="1" smtClean="0"/>
              <a:t>oligüri</a:t>
            </a:r>
            <a:endParaRPr lang="tr-TR" sz="2400" b="1" dirty="0"/>
          </a:p>
        </p:txBody>
      </p:sp>
      <p:sp>
        <p:nvSpPr>
          <p:cNvPr id="8" name="Dikdörtgen 7"/>
          <p:cNvSpPr/>
          <p:nvPr/>
        </p:nvSpPr>
        <p:spPr>
          <a:xfrm>
            <a:off x="4860032" y="1844824"/>
            <a:ext cx="374441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Obstetrik</a:t>
            </a:r>
            <a:r>
              <a:rPr lang="tr-TR" sz="2400" b="1" dirty="0" smtClean="0">
                <a:solidFill>
                  <a:schemeClr val="tx1"/>
                </a:solidFill>
              </a:rPr>
              <a:t> sonuçlar-komplikasyonlar</a:t>
            </a:r>
          </a:p>
          <a:p>
            <a:pPr algn="ctr"/>
            <a:r>
              <a:rPr lang="tr-TR" sz="2400" b="1" dirty="0" smtClean="0"/>
              <a:t>Erken doğum</a:t>
            </a:r>
          </a:p>
          <a:p>
            <a:pPr algn="ctr"/>
            <a:r>
              <a:rPr lang="tr-TR" sz="2400" b="1" dirty="0" smtClean="0"/>
              <a:t>EMR</a:t>
            </a:r>
          </a:p>
          <a:p>
            <a:pPr algn="ctr"/>
            <a:r>
              <a:rPr lang="tr-TR" sz="2400" b="1" dirty="0" smtClean="0"/>
              <a:t>Plasenta </a:t>
            </a:r>
            <a:r>
              <a:rPr lang="tr-TR" sz="2400" b="1" dirty="0" err="1" smtClean="0"/>
              <a:t>dekolmanı</a:t>
            </a:r>
            <a:endParaRPr lang="tr-TR" sz="2400" b="1" dirty="0" smtClean="0"/>
          </a:p>
          <a:p>
            <a:pPr algn="ctr"/>
            <a:r>
              <a:rPr lang="tr-TR" sz="2400" b="1" dirty="0" err="1" smtClean="0"/>
              <a:t>Postpartum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atoni</a:t>
            </a:r>
            <a:endParaRPr lang="tr-TR" sz="2400" b="1" dirty="0" smtClean="0"/>
          </a:p>
          <a:p>
            <a:pPr algn="ctr"/>
            <a:r>
              <a:rPr lang="tr-TR" sz="2400" b="1" dirty="0" err="1" smtClean="0"/>
              <a:t>Postpartum</a:t>
            </a:r>
            <a:r>
              <a:rPr lang="tr-TR" sz="2400" b="1" dirty="0" smtClean="0"/>
              <a:t> kanama</a:t>
            </a:r>
          </a:p>
          <a:p>
            <a:pPr algn="ctr"/>
            <a:r>
              <a:rPr lang="tr-TR" sz="2400" b="1" dirty="0" smtClean="0"/>
              <a:t>Armış CS oranları</a:t>
            </a:r>
          </a:p>
          <a:p>
            <a:pPr algn="ctr"/>
            <a:r>
              <a:rPr lang="tr-TR" sz="2400" b="1" dirty="0" err="1" smtClean="0"/>
              <a:t>Kord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prolapsusu</a:t>
            </a:r>
            <a:endParaRPr lang="tr-TR" sz="2400" b="1" dirty="0" smtClean="0"/>
          </a:p>
          <a:p>
            <a:pPr algn="ctr"/>
            <a:r>
              <a:rPr lang="tr-TR" sz="2400" b="1" dirty="0" err="1" smtClean="0"/>
              <a:t>Fetal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malprezentasyon</a:t>
            </a:r>
            <a:endParaRPr lang="tr-TR" sz="2400" b="1" dirty="0" smtClean="0"/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971537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Polihidramnios</a:t>
            </a:r>
            <a:r>
              <a:rPr lang="tr-TR" dirty="0" smtClean="0"/>
              <a:t>- - Yaklaşım: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tr-TR" altLang="tr-TR" sz="2600" dirty="0" smtClean="0"/>
          </a:p>
          <a:p>
            <a:pPr>
              <a:lnSpc>
                <a:spcPct val="80000"/>
              </a:lnSpc>
            </a:pPr>
            <a:r>
              <a:rPr lang="tr-TR" altLang="tr-TR" sz="2600" dirty="0" err="1" smtClean="0"/>
              <a:t>Fetal</a:t>
            </a:r>
            <a:r>
              <a:rPr lang="tr-TR" altLang="tr-TR" sz="2600" dirty="0" smtClean="0"/>
              <a:t> anomali taraması -  US</a:t>
            </a:r>
            <a:endParaRPr lang="tr-TR" altLang="tr-TR" sz="2600" dirty="0"/>
          </a:p>
          <a:p>
            <a:pPr>
              <a:lnSpc>
                <a:spcPct val="80000"/>
              </a:lnSpc>
            </a:pPr>
            <a:r>
              <a:rPr lang="tr-TR" altLang="tr-TR" sz="2600" dirty="0" smtClean="0"/>
              <a:t>Diyabet taraması</a:t>
            </a:r>
            <a:endParaRPr lang="tr-TR" altLang="tr-TR" sz="2600" dirty="0"/>
          </a:p>
          <a:p>
            <a:pPr>
              <a:lnSpc>
                <a:spcPct val="80000"/>
              </a:lnSpc>
            </a:pPr>
            <a:r>
              <a:rPr lang="tr-TR" altLang="tr-TR" sz="2600" dirty="0" err="1" smtClean="0"/>
              <a:t>İndirekt</a:t>
            </a:r>
            <a:r>
              <a:rPr lang="tr-TR" altLang="tr-TR" sz="2600" dirty="0" smtClean="0"/>
              <a:t> </a:t>
            </a:r>
            <a:r>
              <a:rPr lang="tr-TR" altLang="tr-TR" sz="2600" dirty="0" err="1"/>
              <a:t>coombs</a:t>
            </a:r>
            <a:endParaRPr lang="tr-TR" altLang="tr-TR" sz="2600" dirty="0"/>
          </a:p>
          <a:p>
            <a:pPr>
              <a:lnSpc>
                <a:spcPct val="80000"/>
              </a:lnSpc>
            </a:pPr>
            <a:r>
              <a:rPr lang="tr-TR" altLang="tr-TR" sz="2600" dirty="0" err="1" smtClean="0"/>
              <a:t>Amniyosentez</a:t>
            </a:r>
            <a:r>
              <a:rPr lang="tr-TR" altLang="tr-TR" sz="2600" dirty="0" smtClean="0"/>
              <a:t> - </a:t>
            </a:r>
            <a:r>
              <a:rPr lang="tr-TR" altLang="tr-TR" sz="2600" dirty="0" err="1" smtClean="0"/>
              <a:t>Karyotip</a:t>
            </a:r>
            <a:r>
              <a:rPr lang="tr-TR" altLang="tr-TR" sz="2600" dirty="0" smtClean="0"/>
              <a:t> analizi</a:t>
            </a:r>
          </a:p>
          <a:p>
            <a:pPr>
              <a:lnSpc>
                <a:spcPct val="80000"/>
              </a:lnSpc>
            </a:pPr>
            <a:r>
              <a:rPr lang="tr-TR" altLang="tr-TR" sz="2600" dirty="0" smtClean="0"/>
              <a:t>Enfeksiyonların araştırılması</a:t>
            </a:r>
            <a:endParaRPr lang="tr-TR" altLang="tr-TR" sz="2600" dirty="0"/>
          </a:p>
          <a:p>
            <a:pPr lvl="1">
              <a:lnSpc>
                <a:spcPct val="80000"/>
              </a:lnSpc>
            </a:pPr>
            <a:endParaRPr lang="tr-TR" altLang="tr-TR" sz="2400" b="1" dirty="0" smtClean="0"/>
          </a:p>
          <a:p>
            <a:pPr lvl="1">
              <a:lnSpc>
                <a:spcPct val="80000"/>
              </a:lnSpc>
            </a:pPr>
            <a:endParaRPr lang="tr-TR" altLang="tr-TR" sz="2400" b="1" dirty="0"/>
          </a:p>
          <a:p>
            <a:pPr>
              <a:lnSpc>
                <a:spcPct val="80000"/>
              </a:lnSpc>
            </a:pPr>
            <a:r>
              <a:rPr lang="tr-TR" altLang="tr-TR" sz="2800" dirty="0" err="1" smtClean="0"/>
              <a:t>Amniyoredüksiyon</a:t>
            </a:r>
            <a:r>
              <a:rPr lang="tr-TR" altLang="tr-TR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tr-TR" altLang="tr-TR" dirty="0" smtClean="0"/>
              <a:t>Annede </a:t>
            </a:r>
            <a:r>
              <a:rPr lang="tr-TR" altLang="tr-TR" dirty="0" err="1"/>
              <a:t>dispne</a:t>
            </a:r>
            <a:r>
              <a:rPr lang="tr-TR" altLang="tr-TR" dirty="0"/>
              <a:t> veya şiddetli rahatsızlık varsa </a:t>
            </a:r>
            <a:r>
              <a:rPr lang="tr-TR" altLang="tr-TR" dirty="0" err="1"/>
              <a:t>amniyosentez</a:t>
            </a:r>
            <a:r>
              <a:rPr lang="tr-TR" altLang="tr-TR" dirty="0"/>
              <a:t> ile sıvı </a:t>
            </a:r>
            <a:r>
              <a:rPr lang="tr-TR" altLang="tr-TR" dirty="0" smtClean="0"/>
              <a:t>azaltılır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800" dirty="0" smtClean="0"/>
              <a:t>		→ </a:t>
            </a:r>
            <a:r>
              <a:rPr lang="tr-TR" altLang="tr-TR" dirty="0" smtClean="0"/>
              <a:t>EMR, erken doğum, plasenta </a:t>
            </a:r>
            <a:r>
              <a:rPr lang="tr-TR" altLang="tr-TR" dirty="0" err="1" smtClean="0"/>
              <a:t>dekolmanı</a:t>
            </a:r>
            <a:r>
              <a:rPr lang="tr-TR" altLang="tr-TR" dirty="0" smtClean="0"/>
              <a:t>…</a:t>
            </a:r>
            <a:endParaRPr lang="tr-TR" altLang="tr-TR" dirty="0"/>
          </a:p>
          <a:p>
            <a:pPr>
              <a:lnSpc>
                <a:spcPct val="80000"/>
              </a:lnSpc>
            </a:pPr>
            <a:endParaRPr lang="tr-TR" altLang="tr-TR" sz="2800" dirty="0" smtClean="0"/>
          </a:p>
          <a:p>
            <a:pPr>
              <a:lnSpc>
                <a:spcPct val="80000"/>
              </a:lnSpc>
            </a:pPr>
            <a:r>
              <a:rPr lang="tr-TR" altLang="tr-TR" sz="2800" dirty="0" err="1" smtClean="0"/>
              <a:t>İndometazin</a:t>
            </a:r>
            <a:r>
              <a:rPr lang="tr-TR" altLang="tr-TR" sz="2800" dirty="0" smtClean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800" dirty="0"/>
              <a:t>	</a:t>
            </a:r>
            <a:r>
              <a:rPr lang="tr-TR" altLang="tr-TR" sz="2800" dirty="0" smtClean="0"/>
              <a:t>	→ </a:t>
            </a:r>
            <a:r>
              <a:rPr lang="tr-TR" altLang="tr-TR" dirty="0" err="1"/>
              <a:t>D</a:t>
            </a:r>
            <a:r>
              <a:rPr lang="tr-TR" altLang="tr-TR" dirty="0" err="1" smtClean="0"/>
              <a:t>uktus</a:t>
            </a:r>
            <a:r>
              <a:rPr lang="tr-TR" altLang="tr-TR" dirty="0" smtClean="0"/>
              <a:t> </a:t>
            </a:r>
            <a:r>
              <a:rPr lang="tr-TR" altLang="tr-TR" dirty="0" err="1"/>
              <a:t>arteriozis</a:t>
            </a:r>
            <a:r>
              <a:rPr lang="tr-TR" altLang="tr-TR" dirty="0"/>
              <a:t> erken kapanması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110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Önemi: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07829"/>
            <a:ext cx="2113459" cy="21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23528" y="1412776"/>
            <a:ext cx="8064896" cy="2233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tr-TR" sz="2800" b="1" i="1" dirty="0" err="1" smtClean="0">
                <a:solidFill>
                  <a:srgbClr val="292934"/>
                </a:solidFill>
              </a:rPr>
              <a:t>Fetal-neonatal</a:t>
            </a:r>
            <a:r>
              <a:rPr lang="tr-TR" sz="2800" b="1" i="1" dirty="0" smtClean="0">
                <a:solidFill>
                  <a:srgbClr val="292934"/>
                </a:solidFill>
              </a:rPr>
              <a:t> </a:t>
            </a:r>
            <a:r>
              <a:rPr lang="tr-TR" sz="2800" b="1" i="1" dirty="0">
                <a:solidFill>
                  <a:srgbClr val="292934"/>
                </a:solidFill>
              </a:rPr>
              <a:t>riskler: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Omuz </a:t>
            </a:r>
            <a:r>
              <a:rPr lang="tr-TR" sz="2400" dirty="0" err="1">
                <a:solidFill>
                  <a:srgbClr val="292934"/>
                </a:solidFill>
              </a:rPr>
              <a:t>distosisi</a:t>
            </a:r>
            <a:r>
              <a:rPr lang="tr-TR" sz="2400" dirty="0">
                <a:solidFill>
                  <a:srgbClr val="292934"/>
                </a:solidFill>
              </a:rPr>
              <a:t> (</a:t>
            </a:r>
            <a:r>
              <a:rPr lang="tr-TR" sz="2400" dirty="0" err="1">
                <a:solidFill>
                  <a:srgbClr val="292934"/>
                </a:solidFill>
              </a:rPr>
              <a:t>Brakiyal</a:t>
            </a:r>
            <a:r>
              <a:rPr lang="tr-TR" sz="2400" dirty="0">
                <a:solidFill>
                  <a:srgbClr val="292934"/>
                </a:solidFill>
              </a:rPr>
              <a:t> </a:t>
            </a:r>
            <a:r>
              <a:rPr lang="tr-TR" sz="2400" dirty="0" err="1">
                <a:solidFill>
                  <a:srgbClr val="292934"/>
                </a:solidFill>
              </a:rPr>
              <a:t>pleksus</a:t>
            </a:r>
            <a:r>
              <a:rPr lang="tr-TR" sz="2400" dirty="0">
                <a:solidFill>
                  <a:srgbClr val="292934"/>
                </a:solidFill>
              </a:rPr>
              <a:t> zedelenmesi, kırık)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 err="1">
                <a:solidFill>
                  <a:srgbClr val="292934"/>
                </a:solidFill>
              </a:rPr>
              <a:t>Asfiksi</a:t>
            </a:r>
            <a:endParaRPr lang="tr-TR" sz="2400" dirty="0">
              <a:solidFill>
                <a:srgbClr val="292934"/>
              </a:solidFill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 err="1">
                <a:solidFill>
                  <a:srgbClr val="292934"/>
                </a:solidFill>
              </a:rPr>
              <a:t>Yenidoğan</a:t>
            </a:r>
            <a:r>
              <a:rPr lang="tr-TR" sz="2400" dirty="0">
                <a:solidFill>
                  <a:srgbClr val="292934"/>
                </a:solidFill>
              </a:rPr>
              <a:t> hipoglisemisi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95536" y="3909665"/>
            <a:ext cx="6120680" cy="2687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tr-TR" sz="2800" b="1" i="1" dirty="0">
                <a:solidFill>
                  <a:srgbClr val="292934"/>
                </a:solidFill>
              </a:rPr>
              <a:t>Uzun dönemde: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Bozulmuş </a:t>
            </a:r>
            <a:r>
              <a:rPr lang="tr-TR" sz="2400" dirty="0" err="1">
                <a:solidFill>
                  <a:srgbClr val="292934"/>
                </a:solidFill>
              </a:rPr>
              <a:t>glukoz</a:t>
            </a:r>
            <a:r>
              <a:rPr lang="tr-TR" sz="2400" dirty="0">
                <a:solidFill>
                  <a:srgbClr val="292934"/>
                </a:solidFill>
              </a:rPr>
              <a:t> toleransı ve </a:t>
            </a:r>
            <a:r>
              <a:rPr lang="tr-TR" sz="2400" dirty="0" err="1">
                <a:solidFill>
                  <a:srgbClr val="292934"/>
                </a:solidFill>
              </a:rPr>
              <a:t>obezite</a:t>
            </a:r>
            <a:endParaRPr lang="tr-TR" sz="2400" dirty="0">
              <a:solidFill>
                <a:srgbClr val="292934"/>
              </a:solidFill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 err="1">
                <a:solidFill>
                  <a:srgbClr val="292934"/>
                </a:solidFill>
              </a:rPr>
              <a:t>Metabolik</a:t>
            </a:r>
            <a:r>
              <a:rPr lang="tr-TR" sz="2400" dirty="0">
                <a:solidFill>
                  <a:srgbClr val="292934"/>
                </a:solidFill>
              </a:rPr>
              <a:t> sendrom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Aort </a:t>
            </a:r>
            <a:r>
              <a:rPr lang="tr-TR" sz="2400" dirty="0" err="1">
                <a:solidFill>
                  <a:srgbClr val="292934"/>
                </a:solidFill>
              </a:rPr>
              <a:t>intima-media</a:t>
            </a:r>
            <a:r>
              <a:rPr lang="tr-TR" sz="2400" dirty="0">
                <a:solidFill>
                  <a:srgbClr val="292934"/>
                </a:solidFill>
              </a:rPr>
              <a:t> kalınlığında ve sol </a:t>
            </a:r>
            <a:r>
              <a:rPr lang="tr-TR" sz="2400" dirty="0" err="1">
                <a:solidFill>
                  <a:srgbClr val="292934"/>
                </a:solidFill>
              </a:rPr>
              <a:t>ventrikül</a:t>
            </a:r>
            <a:r>
              <a:rPr lang="tr-TR" sz="2400" dirty="0">
                <a:solidFill>
                  <a:srgbClr val="292934"/>
                </a:solidFill>
              </a:rPr>
              <a:t> </a:t>
            </a:r>
            <a:r>
              <a:rPr lang="tr-TR" sz="2400" dirty="0" err="1">
                <a:solidFill>
                  <a:srgbClr val="292934"/>
                </a:solidFill>
              </a:rPr>
              <a:t>kitlesimde</a:t>
            </a:r>
            <a:r>
              <a:rPr lang="tr-TR" sz="2400" dirty="0">
                <a:solidFill>
                  <a:srgbClr val="292934"/>
                </a:solidFill>
              </a:rPr>
              <a:t> artış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tr-TR" sz="2400" dirty="0">
                <a:solidFill>
                  <a:srgbClr val="292934"/>
                </a:solidFill>
              </a:rPr>
              <a:t>Bozuk </a:t>
            </a:r>
            <a:r>
              <a:rPr lang="tr-TR" sz="2400" dirty="0" err="1">
                <a:solidFill>
                  <a:srgbClr val="292934"/>
                </a:solidFill>
              </a:rPr>
              <a:t>lipid</a:t>
            </a:r>
            <a:r>
              <a:rPr lang="tr-TR" sz="2400" dirty="0">
                <a:solidFill>
                  <a:srgbClr val="292934"/>
                </a:solidFill>
              </a:rPr>
              <a:t> profili</a:t>
            </a:r>
          </a:p>
        </p:txBody>
      </p:sp>
    </p:spTree>
    <p:extLst>
      <p:ext uri="{BB962C8B-B14F-4D97-AF65-F5344CB8AC3E}">
        <p14:creationId xmlns="" xmlns:p14="http://schemas.microsoft.com/office/powerpoint/2010/main" val="39224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43608" y="3429000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Teşekkür ederim….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511600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672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tr-TR" dirty="0" err="1" smtClean="0"/>
              <a:t>Makrozomi</a:t>
            </a:r>
            <a:r>
              <a:rPr lang="tr-TR" dirty="0" smtClean="0"/>
              <a:t> – Risk faktörleri: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907704" y="1268760"/>
            <a:ext cx="5112568" cy="5328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Yapısal</a:t>
            </a:r>
            <a:endParaRPr lang="tr-TR" sz="2800" dirty="0"/>
          </a:p>
          <a:p>
            <a:pPr lvl="1"/>
            <a:r>
              <a:rPr lang="tr-TR" dirty="0"/>
              <a:t>Ailesel</a:t>
            </a:r>
          </a:p>
          <a:p>
            <a:pPr lvl="1"/>
            <a:r>
              <a:rPr lang="tr-TR" dirty="0"/>
              <a:t>Etnik köken</a:t>
            </a:r>
          </a:p>
          <a:p>
            <a:pPr lvl="1"/>
            <a:r>
              <a:rPr lang="tr-TR" dirty="0"/>
              <a:t>&gt; 4000 g </a:t>
            </a:r>
            <a:r>
              <a:rPr lang="tr-TR" dirty="0" err="1"/>
              <a:t>maternal</a:t>
            </a:r>
            <a:r>
              <a:rPr lang="tr-TR" dirty="0"/>
              <a:t> doğum ağırlığı</a:t>
            </a:r>
          </a:p>
          <a:p>
            <a:pPr lvl="1"/>
            <a:r>
              <a:rPr lang="tr-TR" dirty="0"/>
              <a:t>Erkek bebek</a:t>
            </a:r>
          </a:p>
          <a:p>
            <a:r>
              <a:rPr lang="tr-TR" sz="2800" dirty="0" err="1"/>
              <a:t>Maternal</a:t>
            </a:r>
            <a:r>
              <a:rPr lang="tr-TR" sz="2800" dirty="0"/>
              <a:t> </a:t>
            </a:r>
            <a:r>
              <a:rPr lang="tr-TR" sz="2800" dirty="0" err="1"/>
              <a:t>obezite</a:t>
            </a:r>
            <a:endParaRPr lang="tr-TR" sz="2800" dirty="0"/>
          </a:p>
          <a:p>
            <a:r>
              <a:rPr lang="tr-TR" sz="2800" dirty="0" err="1"/>
              <a:t>Maternal</a:t>
            </a:r>
            <a:r>
              <a:rPr lang="tr-TR" sz="2800" dirty="0"/>
              <a:t> diyabet</a:t>
            </a:r>
          </a:p>
          <a:p>
            <a:r>
              <a:rPr lang="tr-TR" sz="2800" dirty="0" err="1"/>
              <a:t>Postterm</a:t>
            </a:r>
            <a:r>
              <a:rPr lang="tr-TR" sz="2800" dirty="0"/>
              <a:t> gebelik</a:t>
            </a:r>
          </a:p>
          <a:p>
            <a:r>
              <a:rPr lang="tr-TR" sz="2800" dirty="0"/>
              <a:t>İleri </a:t>
            </a:r>
            <a:r>
              <a:rPr lang="tr-TR" sz="2800" dirty="0" err="1"/>
              <a:t>maternal</a:t>
            </a:r>
            <a:r>
              <a:rPr lang="tr-TR" sz="2800" dirty="0"/>
              <a:t> yaş</a:t>
            </a:r>
          </a:p>
          <a:p>
            <a:r>
              <a:rPr lang="tr-TR" sz="2800" dirty="0"/>
              <a:t>Daha önce </a:t>
            </a:r>
            <a:r>
              <a:rPr lang="tr-TR" sz="2800" dirty="0" err="1"/>
              <a:t>makrozomik</a:t>
            </a:r>
            <a:r>
              <a:rPr lang="tr-TR" sz="2800" dirty="0"/>
              <a:t> bebek öyküsü</a:t>
            </a:r>
          </a:p>
          <a:p>
            <a:r>
              <a:rPr lang="tr-TR" sz="2800" dirty="0"/>
              <a:t>Gebelikte aşırı kilo artışı</a:t>
            </a:r>
          </a:p>
          <a:p>
            <a:r>
              <a:rPr lang="tr-TR" sz="2800" dirty="0" err="1"/>
              <a:t>Multiparite</a:t>
            </a:r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159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2764</Words>
  <Application>Microsoft Office PowerPoint</Application>
  <PresentationFormat>Ekran Gösterisi (4:3)</PresentationFormat>
  <Paragraphs>779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80</vt:i4>
      </vt:variant>
    </vt:vector>
  </HeadingPairs>
  <TitlesOfParts>
    <vt:vector size="82" baseType="lpstr">
      <vt:lpstr>Akış</vt:lpstr>
      <vt:lpstr>Netlik</vt:lpstr>
      <vt:lpstr>Makrozomİ, İntrauterİn Büyüme KISITLILIĞI ve Amnİyotİk SIvI Patolojİlerİ</vt:lpstr>
      <vt:lpstr>Makrozomi</vt:lpstr>
      <vt:lpstr>Makrozomi – Tanım:</vt:lpstr>
      <vt:lpstr>Makrozomi – Tanım:</vt:lpstr>
      <vt:lpstr>Makrozomi </vt:lpstr>
      <vt:lpstr>Makrozomi – Sıklık:</vt:lpstr>
      <vt:lpstr>Makrozomi – Önemi:</vt:lpstr>
      <vt:lpstr>Makrozomi – Önemi:</vt:lpstr>
      <vt:lpstr>Makrozomi – Risk faktörleri:</vt:lpstr>
      <vt:lpstr>Makrozomi – Tanı:</vt:lpstr>
      <vt:lpstr>Makrozomi – Klinik değerlendirme:</vt:lpstr>
      <vt:lpstr>Makrozomi – US: </vt:lpstr>
      <vt:lpstr>Makrozomi – US:</vt:lpstr>
      <vt:lpstr>Makrozomi – US:</vt:lpstr>
      <vt:lpstr>Makrozomi -DM </vt:lpstr>
      <vt:lpstr>Makrozomi: </vt:lpstr>
      <vt:lpstr>Makrozomi: </vt:lpstr>
      <vt:lpstr>Doğum ağırlığına göre omuz distosisi insidansı</vt:lpstr>
      <vt:lpstr>Makrozomi – Yaklaşım:</vt:lpstr>
      <vt:lpstr>Makrozomi – Yaklaşım:</vt:lpstr>
      <vt:lpstr>Makrozomi – Yaklaşım:</vt:lpstr>
      <vt:lpstr>İntrauterin büyüme geriliği</vt:lpstr>
      <vt:lpstr>İntrauterin büyüme geriliği</vt:lpstr>
      <vt:lpstr>İntrauterin büyüme geriliği – Tanım:</vt:lpstr>
      <vt:lpstr>İntrauterin büyüme geriliği – Tanım:</vt:lpstr>
      <vt:lpstr>Normal fetal büyüme (Tekil gebelik)</vt:lpstr>
      <vt:lpstr>Simetrik intrauterin büyüme geriliği</vt:lpstr>
      <vt:lpstr>Asimetrik intrauterin büyüme geriliği</vt:lpstr>
      <vt:lpstr>İntrauterin büyüme geriliği – Patofizyoloji </vt:lpstr>
      <vt:lpstr>Etyoloji ve risk faktörleri</vt:lpstr>
      <vt:lpstr>İntrauterin büyüme geriliği  Etyoloji ve risk faktörleri-Fetal</vt:lpstr>
      <vt:lpstr>İntrauterin büyüme geriliği  Etyoloji ve risk faktörleri-Fetal</vt:lpstr>
      <vt:lpstr>İntrauterin büyüme geriliği  Etyoloji ve risk faktörleri-Fetal</vt:lpstr>
      <vt:lpstr>İntrauterin büyüme geriliği  Etyoloji ve risk faktörleri-Fetal</vt:lpstr>
      <vt:lpstr>İntrauterin büyüme geriliği  Etyoloji ve risk faktörleri-Plasental</vt:lpstr>
      <vt:lpstr>İntrauterin büyüme geriliği  Etyoloji ve risk faktörleri-Maternal</vt:lpstr>
      <vt:lpstr>İntrauterin büyüme geriliği  Etyoloji ve risk faktörleri-Maternal</vt:lpstr>
      <vt:lpstr>İntrauterin büyüme geriliği  Etyoloji ve risk faktörleri-Maternal</vt:lpstr>
      <vt:lpstr>İntrauterin büyüme geriliği  Etyoloji ve risk faktörleri-Maternal</vt:lpstr>
      <vt:lpstr>İntrauterin büyüme geriliği</vt:lpstr>
      <vt:lpstr>İntrauterin büyüme geriliği Klinik değerlendirme</vt:lpstr>
      <vt:lpstr>İntrauterin büyüme geriliği Klinik değerlendirme</vt:lpstr>
      <vt:lpstr>İntrauterin büyüme geriliği - Ultrasonografi</vt:lpstr>
      <vt:lpstr>İntrauterin büyüme geriliği - Ultrasonografi</vt:lpstr>
      <vt:lpstr>İntrauterin büyüme geriliği - Ultrasonografi</vt:lpstr>
      <vt:lpstr>İntrauterin büyüme geriliği - Ultrasonografi</vt:lpstr>
      <vt:lpstr>İntrauterin büyüme geriliği - Doppler</vt:lpstr>
      <vt:lpstr>İntrauterin büyüme geriliği – Obstetrik yönetim</vt:lpstr>
      <vt:lpstr>İntrauterin büyüme geriliği – Obstetrik yönetim</vt:lpstr>
      <vt:lpstr>İntrauterin büyüme geriliği – Obstetrik yönetim</vt:lpstr>
      <vt:lpstr>İntrauterin büyüme geriliğinde değişiklikler</vt:lpstr>
      <vt:lpstr>Slayt 52</vt:lpstr>
      <vt:lpstr>Amniyotik Sıvı Patolojileri</vt:lpstr>
      <vt:lpstr>Amniyotik sıvı</vt:lpstr>
      <vt:lpstr>Amniyotik sıvı kaynakları</vt:lpstr>
      <vt:lpstr>Amniyotik sıvı kaynakları</vt:lpstr>
      <vt:lpstr>Amniyotik sıvı</vt:lpstr>
      <vt:lpstr>Amniyotik sıvı kaynakları</vt:lpstr>
      <vt:lpstr>Amniyotik sıvı</vt:lpstr>
      <vt:lpstr>Amniyotik sıvı miktarı</vt:lpstr>
      <vt:lpstr>Amniyotik sıvı miktarı</vt:lpstr>
      <vt:lpstr>Amniyotik sıvı ölçümü</vt:lpstr>
      <vt:lpstr>Amniyotik sıvı bozuklukları</vt:lpstr>
      <vt:lpstr>Oligohidramnios </vt:lpstr>
      <vt:lpstr>Oligohidramnios – Etyoloji:</vt:lpstr>
      <vt:lpstr>Oligohidramnios – Etyoloji:</vt:lpstr>
      <vt:lpstr>Oligohidramnios – Etyoloji:</vt:lpstr>
      <vt:lpstr>Oligohidramnios – Obstetrik sonuçlar:</vt:lpstr>
      <vt:lpstr>Oligohidramnios – Değerlendirme:</vt:lpstr>
      <vt:lpstr>Oligohidramnios – Yaklaşım:</vt:lpstr>
      <vt:lpstr>Polihidramnios </vt:lpstr>
      <vt:lpstr>Polihidramnios </vt:lpstr>
      <vt:lpstr>Polihidramnios – Etyoloji: </vt:lpstr>
      <vt:lpstr>Polihidramnios – Etyoloji: </vt:lpstr>
      <vt:lpstr>Polihidramnios – Etyoloji: </vt:lpstr>
      <vt:lpstr>Polihidramnios – Etyoloji: </vt:lpstr>
      <vt:lpstr>Polihidramnios – Etyoloji: </vt:lpstr>
      <vt:lpstr>Polihidramnios</vt:lpstr>
      <vt:lpstr>Polihidramnios- - Yaklaşım:</vt:lpstr>
      <vt:lpstr>Slayt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Makrozomi, IUGR ve Amniyotik Sıvı Patolojileri</dc:title>
  <dc:creator>ESRA</dc:creator>
  <cp:lastModifiedBy>user</cp:lastModifiedBy>
  <cp:revision>189</cp:revision>
  <dcterms:created xsi:type="dcterms:W3CDTF">2014-10-30T06:40:33Z</dcterms:created>
  <dcterms:modified xsi:type="dcterms:W3CDTF">2018-04-04T12:37:36Z</dcterms:modified>
</cp:coreProperties>
</file>