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9" r:id="rId4"/>
    <p:sldId id="303" r:id="rId5"/>
    <p:sldId id="262" r:id="rId6"/>
    <p:sldId id="263" r:id="rId7"/>
    <p:sldId id="264" r:id="rId8"/>
    <p:sldId id="294" r:id="rId9"/>
    <p:sldId id="295" r:id="rId10"/>
    <p:sldId id="297" r:id="rId11"/>
    <p:sldId id="30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INTRODUCTION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8478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Glasses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Glass-Ceramics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4041"/>
            <a:ext cx="10515600" cy="46629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/>
              <a:t>Glass </a:t>
            </a:r>
            <a:r>
              <a:rPr lang="en-US" sz="2400" b="1" u="sng" dirty="0" smtClean="0"/>
              <a:t>ceramics</a:t>
            </a:r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controlled heat treatment is required, first brought into the nucleus and then allowing the crystals to grow along the glass.</a:t>
            </a:r>
          </a:p>
          <a:p>
            <a:r>
              <a:rPr lang="en-US" sz="2400" dirty="0"/>
              <a:t>The amount of crystallization can exceed 90% by volume and produce crystal sizes less than 0.5 </a:t>
            </a:r>
            <a:r>
              <a:rPr lang="en-US" sz="2400" dirty="0" err="1"/>
              <a:t>μm</a:t>
            </a:r>
            <a:r>
              <a:rPr lang="en-US" sz="2400" dirty="0"/>
              <a:t> in the glass matrix.</a:t>
            </a:r>
          </a:p>
          <a:p>
            <a:r>
              <a:rPr lang="tr-TR" sz="2400" dirty="0" err="1" smtClean="0"/>
              <a:t>Most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commercial glass ceramics are based on one of two </a:t>
            </a:r>
            <a:r>
              <a:rPr lang="en-US" sz="2400" dirty="0" err="1"/>
              <a:t>aluminosilicate</a:t>
            </a:r>
            <a:r>
              <a:rPr lang="en-US" sz="2400" dirty="0"/>
              <a:t> systems: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 smtClean="0"/>
              <a:t>(</a:t>
            </a:r>
            <a:r>
              <a:rPr lang="en-US" sz="2400" dirty="0"/>
              <a:t>Li2O.Al2O3.nSiO2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-(2MgO.2Al2O3.5SiO2</a:t>
            </a:r>
            <a:r>
              <a:rPr lang="tr-TR" sz="2400" dirty="0"/>
              <a:t>)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094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Materials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di</a:t>
            </a:r>
            <a:r>
              <a:rPr lang="tr-TR" sz="2400" dirty="0" err="1" smtClean="0"/>
              <a:t>ff</a:t>
            </a:r>
            <a:r>
              <a:rPr lang="en-US" sz="2400" dirty="0" err="1" smtClean="0"/>
              <a:t>erent</a:t>
            </a:r>
            <a:r>
              <a:rPr lang="en-US" sz="2400" dirty="0" smtClean="0"/>
              <a:t> ways of classifying materials. </a:t>
            </a:r>
            <a:endParaRPr lang="tr-TR" sz="2400" dirty="0" smtClean="0"/>
          </a:p>
          <a:p>
            <a:r>
              <a:rPr lang="en-US" sz="2400" dirty="0" smtClean="0"/>
              <a:t>One way is to describe </a:t>
            </a:r>
            <a:r>
              <a:rPr lang="tr-TR" sz="2400" dirty="0" err="1" smtClean="0"/>
              <a:t>classes</a:t>
            </a:r>
            <a:r>
              <a:rPr lang="tr-TR" sz="2400" dirty="0" smtClean="0"/>
              <a:t> of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:</a:t>
            </a:r>
            <a:endParaRPr lang="tr-TR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1. </a:t>
            </a:r>
            <a:r>
              <a:rPr lang="tr-TR" sz="2400" dirty="0" smtClean="0"/>
              <a:t>M</a:t>
            </a:r>
            <a:r>
              <a:rPr lang="en-US" sz="2400" dirty="0" err="1" smtClean="0"/>
              <a:t>etals</a:t>
            </a:r>
            <a:r>
              <a:rPr lang="en-US" sz="2400" dirty="0" smtClean="0"/>
              <a:t> and </a:t>
            </a:r>
            <a:r>
              <a:rPr lang="tr-TR" sz="2400" dirty="0" smtClean="0"/>
              <a:t>a</a:t>
            </a:r>
            <a:r>
              <a:rPr lang="en-US" sz="2400" dirty="0" err="1" smtClean="0"/>
              <a:t>lloys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tr-TR" sz="2400" dirty="0" smtClean="0"/>
              <a:t>C</a:t>
            </a:r>
            <a:r>
              <a:rPr lang="en-US" sz="2400" dirty="0" err="1" smtClean="0"/>
              <a:t>eramics</a:t>
            </a:r>
            <a:r>
              <a:rPr lang="en-US" sz="2400" dirty="0" smtClean="0"/>
              <a:t>, </a:t>
            </a:r>
            <a:r>
              <a:rPr lang="tr-TR" sz="2400" dirty="0"/>
              <a:t>g</a:t>
            </a:r>
            <a:r>
              <a:rPr lang="en-US" sz="2400" dirty="0" smtClean="0"/>
              <a:t>lasses, and glass-ceramics;</a:t>
            </a: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tr-TR" sz="2400" dirty="0" smtClean="0"/>
              <a:t>P</a:t>
            </a:r>
            <a:r>
              <a:rPr lang="en-US" sz="2400" dirty="0" err="1" smtClean="0"/>
              <a:t>olymers</a:t>
            </a:r>
            <a:r>
              <a:rPr lang="en-US" sz="2400" dirty="0" smtClean="0"/>
              <a:t> (plastics);</a:t>
            </a:r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tr-TR" sz="2400" dirty="0" smtClean="0"/>
              <a:t>S</a:t>
            </a:r>
            <a:r>
              <a:rPr lang="en-US" sz="2400" dirty="0" err="1" smtClean="0"/>
              <a:t>emiconductors</a:t>
            </a:r>
            <a:r>
              <a:rPr lang="en-US" sz="2400" dirty="0" smtClean="0"/>
              <a:t>;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smtClean="0"/>
              <a:t>5. </a:t>
            </a:r>
            <a:r>
              <a:rPr lang="tr-TR" sz="2400" dirty="0" smtClean="0"/>
              <a:t>C</a:t>
            </a:r>
            <a:r>
              <a:rPr lang="en-US" sz="2400" dirty="0" err="1" smtClean="0"/>
              <a:t>omposite</a:t>
            </a:r>
            <a:r>
              <a:rPr lang="en-US" sz="2400" dirty="0" smtClean="0"/>
              <a:t> materials</a:t>
            </a:r>
            <a:r>
              <a:rPr lang="tr-TR" sz="2400" dirty="0" smtClean="0"/>
              <a:t>, </a:t>
            </a:r>
            <a:r>
              <a:rPr lang="tr-TR" sz="2400" dirty="0" err="1" smtClean="0"/>
              <a:t>hybrid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10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Metals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Alloys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Most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elements </a:t>
            </a:r>
            <a:r>
              <a:rPr lang="tr-TR" sz="2400" dirty="0" err="1" smtClean="0"/>
              <a:t>present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classified as metals, and about half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mterials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are of </a:t>
            </a:r>
            <a:r>
              <a:rPr lang="en-US" sz="2400" dirty="0" smtClean="0"/>
              <a:t>at</a:t>
            </a:r>
            <a:r>
              <a:rPr lang="tr-TR" sz="2400" dirty="0" smtClean="0"/>
              <a:t> </a:t>
            </a:r>
            <a:r>
              <a:rPr lang="en-US" sz="2400" dirty="0" smtClean="0"/>
              <a:t>least </a:t>
            </a:r>
            <a:r>
              <a:rPr lang="en-US" sz="2400" dirty="0"/>
              <a:t>some industrial </a:t>
            </a:r>
            <a:r>
              <a:rPr lang="en-US" sz="2400" dirty="0" smtClean="0"/>
              <a:t>importance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tr-TR" sz="2400" dirty="0"/>
              <a:t>w</a:t>
            </a:r>
            <a:r>
              <a:rPr lang="en-US" sz="2400" dirty="0" err="1" smtClean="0"/>
              <a:t>ord</a:t>
            </a:r>
            <a:r>
              <a:rPr lang="tr-TR" sz="2400" dirty="0" smtClean="0"/>
              <a:t> </a:t>
            </a:r>
            <a:r>
              <a:rPr lang="en-US" sz="2400" dirty="0" smtClean="0"/>
              <a:t>metal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limited to the pure metal elements, </a:t>
            </a:r>
            <a:r>
              <a:rPr lang="en-US" sz="2400" dirty="0" smtClean="0"/>
              <a:t>common</a:t>
            </a:r>
            <a:r>
              <a:rPr lang="tr-TR" sz="2400" dirty="0" smtClean="0"/>
              <a:t> </a:t>
            </a:r>
            <a:r>
              <a:rPr lang="en-US" sz="2400" dirty="0" smtClean="0"/>
              <a:t>usage </a:t>
            </a:r>
            <a:r>
              <a:rPr lang="tr-TR" sz="2400" dirty="0" err="1" smtClean="0"/>
              <a:t>calls</a:t>
            </a:r>
            <a:r>
              <a:rPr lang="tr-TR" sz="2400" dirty="0" smtClean="0"/>
              <a:t> </a:t>
            </a:r>
            <a:r>
              <a:rPr lang="en-US" sz="2400" dirty="0" smtClean="0"/>
              <a:t>it </a:t>
            </a:r>
            <a:r>
              <a:rPr lang="tr-TR" sz="2400" dirty="0" smtClean="0"/>
              <a:t>as metal </a:t>
            </a:r>
            <a:r>
              <a:rPr lang="tr-TR" sz="2400" dirty="0" err="1" smtClean="0"/>
              <a:t>alloys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err="1" smtClean="0"/>
              <a:t>Although</a:t>
            </a:r>
            <a:r>
              <a:rPr lang="en-US" sz="2400" dirty="0" smtClean="0"/>
              <a:t> pure</a:t>
            </a:r>
            <a:r>
              <a:rPr lang="tr-TR" sz="2400" dirty="0" smtClean="0"/>
              <a:t> </a:t>
            </a:r>
            <a:r>
              <a:rPr lang="en-US" sz="2400" dirty="0" err="1" smtClean="0"/>
              <a:t>metall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have a </a:t>
            </a:r>
            <a:r>
              <a:rPr lang="tr-TR" sz="2400" dirty="0" err="1" smtClean="0"/>
              <a:t>wide</a:t>
            </a:r>
            <a:r>
              <a:rPr lang="en-US" sz="2400" dirty="0" smtClean="0"/>
              <a:t> </a:t>
            </a:r>
            <a:r>
              <a:rPr lang="en-US" sz="2400" dirty="0"/>
              <a:t>range of properties, </a:t>
            </a:r>
            <a:r>
              <a:rPr lang="tr-TR" sz="2400" dirty="0" err="1" smtClean="0"/>
              <a:t>pure</a:t>
            </a:r>
            <a:r>
              <a:rPr lang="tr-TR" sz="2400" dirty="0" smtClean="0"/>
              <a:t> </a:t>
            </a:r>
            <a:r>
              <a:rPr lang="tr-TR" sz="2400" dirty="0" err="1" smtClean="0"/>
              <a:t>metalls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 smtClean="0"/>
              <a:t>quite</a:t>
            </a:r>
            <a:r>
              <a:rPr lang="tr-TR" sz="2400" dirty="0" smtClean="0"/>
              <a:t> </a:t>
            </a:r>
            <a:r>
              <a:rPr lang="en-US" sz="2400" dirty="0" smtClean="0"/>
              <a:t>limited </a:t>
            </a:r>
            <a:r>
              <a:rPr lang="en-US" sz="2400" dirty="0"/>
              <a:t>in commercial use. </a:t>
            </a:r>
            <a:endParaRPr lang="tr-TR" sz="2400" dirty="0" smtClean="0"/>
          </a:p>
          <a:p>
            <a:r>
              <a:rPr lang="en-US" sz="2400" dirty="0" smtClean="0"/>
              <a:t>Metal </a:t>
            </a:r>
            <a:r>
              <a:rPr lang="en-US" sz="2400" dirty="0"/>
              <a:t>alloys, </a:t>
            </a:r>
            <a:r>
              <a:rPr lang="en-US" sz="2400" dirty="0" smtClean="0"/>
              <a:t>combinations of</a:t>
            </a:r>
            <a:r>
              <a:rPr lang="tr-TR" sz="2400" dirty="0" smtClean="0"/>
              <a:t> </a:t>
            </a:r>
            <a:r>
              <a:rPr lang="en-US" sz="2400" dirty="0" smtClean="0"/>
              <a:t>two </a:t>
            </a:r>
            <a:r>
              <a:rPr lang="en-US" sz="2400" dirty="0"/>
              <a:t>or more elements, are </a:t>
            </a:r>
            <a:r>
              <a:rPr lang="en-US" sz="2400" dirty="0" smtClean="0"/>
              <a:t>more </a:t>
            </a:r>
            <a:r>
              <a:rPr lang="en-US" sz="2400" dirty="0"/>
              <a:t>versatile and </a:t>
            </a:r>
            <a:r>
              <a:rPr lang="tr-TR" sz="2400" dirty="0" err="1" smtClean="0"/>
              <a:t>hence</a:t>
            </a:r>
            <a:r>
              <a:rPr lang="tr-TR" sz="2400" dirty="0" smtClean="0"/>
              <a:t> metal </a:t>
            </a:r>
            <a:r>
              <a:rPr lang="tr-TR" sz="2400" dirty="0" err="1" smtClean="0"/>
              <a:t>alloys</a:t>
            </a:r>
            <a:r>
              <a:rPr lang="en-US" sz="2400" dirty="0" smtClean="0"/>
              <a:t> are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form in which most metals are used by industry.</a:t>
            </a:r>
          </a:p>
          <a:p>
            <a:r>
              <a:rPr lang="en-US" sz="2400" dirty="0" smtClean="0"/>
              <a:t>Metallic materials are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 </a:t>
            </a:r>
            <a:r>
              <a:rPr lang="en-US" sz="2400" dirty="0" smtClean="0"/>
              <a:t>crystalline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/>
              <a:t>C</a:t>
            </a:r>
            <a:r>
              <a:rPr lang="en-US" sz="2400" dirty="0" err="1" smtClean="0"/>
              <a:t>rystal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structures</a:t>
            </a:r>
            <a:r>
              <a:rPr lang="en-US" sz="2400" dirty="0" smtClean="0"/>
              <a:t> are</a:t>
            </a:r>
            <a:r>
              <a:rPr lang="tr-TR" sz="2400" dirty="0" smtClean="0"/>
              <a:t> </a:t>
            </a:r>
            <a:r>
              <a:rPr lang="en-US" sz="2400" dirty="0" smtClean="0"/>
              <a:t>composed </a:t>
            </a:r>
            <a:r>
              <a:rPr lang="en-US" sz="2400" dirty="0"/>
              <a:t>of unit cells repeated in a regular pattern to form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three-dimensional </a:t>
            </a:r>
            <a:r>
              <a:rPr lang="en-US" sz="2400" dirty="0"/>
              <a:t>crystal-lattice structure.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8345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Metals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Alloys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755" y="18385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u="sng" dirty="0" err="1" smtClean="0"/>
              <a:t>Crystalline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Structure</a:t>
            </a:r>
            <a:r>
              <a:rPr lang="tr-TR" sz="2400" b="1" u="sng" dirty="0" smtClean="0"/>
              <a:t> of </a:t>
            </a:r>
            <a:r>
              <a:rPr lang="tr-TR" sz="2400" b="1" u="sng" dirty="0" err="1" smtClean="0"/>
              <a:t>Materials</a:t>
            </a:r>
            <a:endParaRPr lang="tr-TR" sz="24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2438869"/>
            <a:ext cx="8732210" cy="404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1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Ceramics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Ceramics can be </a:t>
            </a:r>
            <a:r>
              <a:rPr lang="tr-TR" sz="2400" dirty="0" err="1" smtClean="0"/>
              <a:t>called</a:t>
            </a:r>
            <a:r>
              <a:rPr lang="tr-TR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/>
              <a:t>inorganic crystalline materials.</a:t>
            </a:r>
          </a:p>
          <a:p>
            <a:r>
              <a:rPr lang="en-US" sz="2400" dirty="0"/>
              <a:t>Ceramics are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en-US" sz="2400" dirty="0" smtClean="0"/>
              <a:t>natural </a:t>
            </a:r>
            <a:r>
              <a:rPr lang="en-US" sz="2400" dirty="0"/>
              <a:t>materials.</a:t>
            </a:r>
          </a:p>
          <a:p>
            <a:r>
              <a:rPr lang="en-US" sz="2400" dirty="0"/>
              <a:t>Beach sand and rocks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as </a:t>
            </a:r>
            <a:r>
              <a:rPr lang="en-US" sz="2400" dirty="0" smtClean="0"/>
              <a:t>examples </a:t>
            </a:r>
            <a:r>
              <a:rPr lang="en-US" sz="2400" dirty="0"/>
              <a:t>of naturally occurring ceramics.</a:t>
            </a:r>
          </a:p>
          <a:p>
            <a:r>
              <a:rPr lang="en-US" sz="2400" dirty="0"/>
              <a:t>Advanced ceramics are materials that are produced by refining naturally occurring ceramics and other special processes.</a:t>
            </a:r>
          </a:p>
          <a:p>
            <a:r>
              <a:rPr lang="tr-TR" sz="2400" dirty="0" err="1" smtClean="0"/>
              <a:t>They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used</a:t>
            </a:r>
            <a:r>
              <a:rPr lang="tr-TR" sz="2400" dirty="0" smtClean="0"/>
              <a:t> as </a:t>
            </a:r>
            <a:r>
              <a:rPr lang="tr-TR" sz="2400" dirty="0" err="1" smtClean="0"/>
              <a:t>substrates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computer chips, sensors and actuators, capacitors, inductors and electrical insulation.</a:t>
            </a:r>
          </a:p>
          <a:p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en-US" sz="2400" dirty="0" smtClean="0"/>
              <a:t>ceramics </a:t>
            </a:r>
            <a:r>
              <a:rPr lang="en-US" sz="2400" dirty="0"/>
              <a:t>are used as thermal barrier coatings to protect metallic surfaces in turbine engines.</a:t>
            </a:r>
          </a:p>
          <a:p>
            <a:r>
              <a:rPr lang="en-US" sz="2400" dirty="0"/>
              <a:t>Ceramics are also used for industrial applications such as catalyst support and oxygen sensors in consumer </a:t>
            </a:r>
            <a:r>
              <a:rPr lang="en-US" sz="2400" dirty="0" smtClean="0"/>
              <a:t>products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11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Ceramics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made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ceramics</a:t>
            </a:r>
            <a:r>
              <a:rPr lang="en-US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used to make </a:t>
            </a:r>
            <a:r>
              <a:rPr lang="en-US" sz="2400" dirty="0" smtClean="0"/>
              <a:t>bricks</a:t>
            </a:r>
            <a:r>
              <a:rPr lang="en-US" sz="2400" dirty="0"/>
              <a:t>, tableware, vitreous ware, refractories (heat-resistant material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tr-TR" sz="2400" dirty="0" err="1" smtClean="0"/>
              <a:t>Generally</a:t>
            </a:r>
            <a:r>
              <a:rPr lang="en-US" sz="2400" dirty="0" smtClean="0"/>
              <a:t>, </a:t>
            </a:r>
            <a:r>
              <a:rPr lang="en-US" sz="2400" dirty="0"/>
              <a:t>ceramics tend to be </a:t>
            </a:r>
            <a:r>
              <a:rPr lang="tr-TR" sz="2400" dirty="0" err="1" smtClean="0"/>
              <a:t>brittle</a:t>
            </a:r>
            <a:r>
              <a:rPr lang="en-US" sz="2400" dirty="0" smtClean="0"/>
              <a:t> </a:t>
            </a:r>
            <a:r>
              <a:rPr lang="en-US" sz="2400" dirty="0"/>
              <a:t>due to the presence of porosity (small holes).</a:t>
            </a:r>
          </a:p>
          <a:p>
            <a:r>
              <a:rPr lang="en-US" sz="2400" dirty="0"/>
              <a:t>The ceramics must be heated to very high temperatures before melting.</a:t>
            </a:r>
          </a:p>
          <a:p>
            <a:r>
              <a:rPr lang="en-US" sz="2400" dirty="0"/>
              <a:t>The ceramics are strong, but they are very </a:t>
            </a:r>
            <a:r>
              <a:rPr lang="tr-TR" sz="2400" dirty="0" err="1" smtClean="0"/>
              <a:t>brittle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Normally we prepare fine powder ceramics and they are converted into different shapes.</a:t>
            </a:r>
          </a:p>
          <a:p>
            <a:r>
              <a:rPr lang="tr-TR" sz="2400" dirty="0" smtClean="0"/>
              <a:t>Advanced</a:t>
            </a:r>
            <a:r>
              <a:rPr lang="en-US" sz="2400" dirty="0" smtClean="0"/>
              <a:t> </a:t>
            </a:r>
            <a:r>
              <a:rPr lang="en-US" sz="2400" dirty="0"/>
              <a:t>processing techniques ensure that the ceramics are sufficiently resistant to shading and can be used in load bearing applications such as impellers in turbine </a:t>
            </a:r>
            <a:r>
              <a:rPr lang="tr-TR" sz="2400" dirty="0" err="1" smtClean="0"/>
              <a:t>engines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373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Glasses and Glass-Ceramics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Glass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group</a:t>
            </a:r>
            <a:r>
              <a:rPr lang="tr-TR" sz="2400" dirty="0" smtClean="0"/>
              <a:t> of </a:t>
            </a:r>
            <a:r>
              <a:rPr lang="tr-TR" sz="2400" dirty="0" err="1" smtClean="0"/>
              <a:t>ceramic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main </a:t>
            </a:r>
            <a:r>
              <a:rPr lang="tr-TR" sz="2400" dirty="0" err="1" smtClean="0"/>
              <a:t>difference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ceramics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amorphous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Mostly</a:t>
            </a:r>
            <a:r>
              <a:rPr lang="tr-TR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is </a:t>
            </a:r>
            <a:r>
              <a:rPr lang="tr-TR" sz="2400" dirty="0" err="1" smtClean="0"/>
              <a:t>produced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molten</a:t>
            </a:r>
            <a:r>
              <a:rPr lang="tr-TR" sz="2400" dirty="0" smtClean="0"/>
              <a:t> </a:t>
            </a:r>
            <a:r>
              <a:rPr lang="tr-TR" sz="2400" dirty="0" err="1" smtClean="0"/>
              <a:t>silica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oxide</a:t>
            </a:r>
            <a:r>
              <a:rPr lang="tr-TR" sz="2400" dirty="0" smtClean="0"/>
              <a:t> </a:t>
            </a:r>
            <a:r>
              <a:rPr lang="tr-TR" sz="2400" dirty="0" err="1" smtClean="0"/>
              <a:t>compound</a:t>
            </a:r>
            <a:r>
              <a:rPr lang="tr-TR" sz="2400" dirty="0" smtClean="0"/>
              <a:t> of </a:t>
            </a:r>
            <a:r>
              <a:rPr lang="tr-TR" sz="2400" dirty="0" err="1" smtClean="0"/>
              <a:t>silicon</a:t>
            </a:r>
            <a:r>
              <a:rPr lang="tr-TR" sz="2400" dirty="0" smtClean="0"/>
              <a:t> element.</a:t>
            </a:r>
          </a:p>
          <a:p>
            <a:r>
              <a:rPr lang="en-US" sz="2400" dirty="0" smtClean="0"/>
              <a:t>The amorphous</a:t>
            </a:r>
            <a:r>
              <a:rPr lang="tr-TR" sz="2400" dirty="0" smtClean="0"/>
              <a:t> </a:t>
            </a:r>
            <a:r>
              <a:rPr lang="tr-TR" sz="2400" dirty="0" err="1" smtClean="0"/>
              <a:t>term</a:t>
            </a:r>
            <a:r>
              <a:rPr lang="en-US" sz="2400" dirty="0" smtClean="0"/>
              <a:t> refers to </a:t>
            </a:r>
            <a:r>
              <a:rPr lang="tr-TR" sz="2400" dirty="0" err="1" smtClean="0"/>
              <a:t>cetain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en-US" sz="2400" dirty="0" smtClean="0"/>
              <a:t>materials</a:t>
            </a:r>
            <a:r>
              <a:rPr lang="tr-TR" sz="2400" dirty="0" smtClean="0"/>
              <a:t> </a:t>
            </a:r>
            <a:r>
              <a:rPr lang="en-US" sz="2400" dirty="0" smtClean="0"/>
              <a:t>that do not have</a:t>
            </a:r>
            <a:r>
              <a:rPr lang="tr-TR" sz="2400" dirty="0" smtClean="0"/>
              <a:t> </a:t>
            </a:r>
            <a:r>
              <a:rPr lang="en-US" sz="2400" dirty="0" smtClean="0"/>
              <a:t>a regular, periodic arrangement of atoms. </a:t>
            </a:r>
            <a:endParaRPr lang="tr-TR" sz="2400" dirty="0" smtClean="0"/>
          </a:p>
          <a:p>
            <a:r>
              <a:rPr lang="en-US" sz="2400" dirty="0" smtClean="0"/>
              <a:t>The fiber optics industry is </a:t>
            </a:r>
            <a:r>
              <a:rPr lang="tr-TR" sz="2400" dirty="0" err="1" smtClean="0"/>
              <a:t>based</a:t>
            </a:r>
            <a:r>
              <a:rPr lang="tr-TR" sz="2400" dirty="0" smtClean="0"/>
              <a:t> on </a:t>
            </a:r>
            <a:r>
              <a:rPr lang="en-US" sz="2400" dirty="0" smtClean="0"/>
              <a:t>optical fibers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made by using</a:t>
            </a:r>
            <a:r>
              <a:rPr lang="tr-TR" sz="2400" dirty="0" smtClean="0"/>
              <a:t> </a:t>
            </a:r>
            <a:r>
              <a:rPr lang="en-US" sz="2400" dirty="0" smtClean="0"/>
              <a:t>high-purity silica glass. </a:t>
            </a:r>
            <a:endParaRPr lang="tr-TR" sz="2400" dirty="0" smtClean="0"/>
          </a:p>
          <a:p>
            <a:r>
              <a:rPr lang="en-US" sz="2400" dirty="0" smtClean="0"/>
              <a:t>Glasses </a:t>
            </a:r>
            <a:r>
              <a:rPr lang="tr-TR" sz="2400" dirty="0" smtClean="0"/>
              <a:t>can </a:t>
            </a:r>
            <a:r>
              <a:rPr lang="tr-TR" sz="2400" dirty="0" err="1" smtClean="0"/>
              <a:t>also</a:t>
            </a:r>
            <a:r>
              <a:rPr lang="en-US" sz="2400" dirty="0" smtClean="0"/>
              <a:t> used in houses, cars, computer and television</a:t>
            </a:r>
            <a:r>
              <a:rPr lang="tr-TR" sz="2400" dirty="0" smtClean="0"/>
              <a:t> </a:t>
            </a:r>
            <a:r>
              <a:rPr lang="en-US" sz="2400" dirty="0" smtClean="0"/>
              <a:t>screens, and hundreds of other applications.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292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9651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Glasses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Glass-Ceramics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673" y="1545214"/>
            <a:ext cx="4677665" cy="4631749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Commercial </a:t>
            </a:r>
            <a:r>
              <a:rPr lang="en-US" sz="2400" dirty="0"/>
              <a:t>glasses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composed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silica </a:t>
            </a:r>
            <a:r>
              <a:rPr lang="tr-TR" sz="2400" dirty="0" smtClean="0"/>
              <a:t>(SiO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) </a:t>
            </a:r>
            <a:r>
              <a:rPr lang="en-US" sz="2400" dirty="0" smtClean="0"/>
              <a:t>mixed </a:t>
            </a:r>
            <a:r>
              <a:rPr lang="en-US" sz="2400" dirty="0"/>
              <a:t>with metal </a:t>
            </a:r>
            <a:r>
              <a:rPr lang="tr-TR" sz="2400" dirty="0" err="1" smtClean="0"/>
              <a:t>or</a:t>
            </a:r>
            <a:r>
              <a:rPr lang="tr-TR" sz="2400" dirty="0" smtClean="0"/>
              <a:t> metal </a:t>
            </a:r>
            <a:r>
              <a:rPr lang="en-US" sz="2400" dirty="0" smtClean="0"/>
              <a:t>oxides, which</a:t>
            </a:r>
            <a:r>
              <a:rPr lang="tr-TR" sz="2400" dirty="0" smtClean="0"/>
              <a:t> </a:t>
            </a:r>
            <a:r>
              <a:rPr lang="en-US" sz="2400" dirty="0" smtClean="0"/>
              <a:t>greatly </a:t>
            </a:r>
            <a:r>
              <a:rPr lang="en-US" sz="2400" dirty="0"/>
              <a:t>reduce the melting </a:t>
            </a:r>
            <a:r>
              <a:rPr lang="en-US" sz="2400" dirty="0" smtClean="0"/>
              <a:t>temperature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Mixing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silica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metal </a:t>
            </a:r>
            <a:r>
              <a:rPr lang="tr-TR" sz="2400" dirty="0" err="1" smtClean="0"/>
              <a:t>or</a:t>
            </a:r>
            <a:r>
              <a:rPr lang="tr-TR" sz="2400" dirty="0" smtClean="0"/>
              <a:t> metal </a:t>
            </a:r>
            <a:r>
              <a:rPr lang="tr-TR" sz="2400" dirty="0" err="1" smtClean="0"/>
              <a:t>oxides</a:t>
            </a:r>
            <a:r>
              <a:rPr lang="tr-TR" sz="2400" dirty="0" smtClean="0"/>
              <a:t> </a:t>
            </a:r>
            <a:r>
              <a:rPr lang="en-US" sz="2400" dirty="0" err="1" smtClean="0"/>
              <a:t>mak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/>
              <a:t>the glass easier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cheaper </a:t>
            </a:r>
            <a:r>
              <a:rPr lang="en-US" sz="2400" dirty="0"/>
              <a:t>to </a:t>
            </a:r>
            <a:r>
              <a:rPr lang="tr-TR" sz="2400" dirty="0" err="1" smtClean="0"/>
              <a:t>produce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are two </a:t>
            </a:r>
            <a:r>
              <a:rPr lang="tr-TR" sz="2400" dirty="0" err="1" smtClean="0"/>
              <a:t>types</a:t>
            </a:r>
            <a:r>
              <a:rPr lang="en-US" sz="2400" dirty="0" smtClean="0"/>
              <a:t> </a:t>
            </a:r>
            <a:r>
              <a:rPr lang="en-US" sz="2400" dirty="0"/>
              <a:t>of commercial </a:t>
            </a:r>
            <a:r>
              <a:rPr lang="en-US" sz="2400" dirty="0" smtClean="0"/>
              <a:t>glass</a:t>
            </a:r>
            <a:r>
              <a:rPr lang="tr-TR" sz="2400" dirty="0" smtClean="0"/>
              <a:t>es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-</a:t>
            </a:r>
            <a:r>
              <a:rPr lang="en-US" sz="2400" dirty="0" smtClean="0"/>
              <a:t>soda lime</a:t>
            </a:r>
            <a:r>
              <a:rPr lang="tr-TR" sz="2400" dirty="0" smtClean="0"/>
              <a:t>,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</a:t>
            </a:r>
            <a:r>
              <a:rPr lang="en-US" sz="2400" dirty="0" smtClean="0"/>
              <a:t>borosilicate</a:t>
            </a:r>
            <a:r>
              <a:rPr lang="en-US" sz="2400" dirty="0"/>
              <a:t>.</a:t>
            </a:r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670248" y="6488668"/>
            <a:ext cx="402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Sketch of the structure of soda lime glass</a:t>
            </a:r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209" y="1345168"/>
            <a:ext cx="568642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9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Glasses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Glass-Ceramics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u="sng" dirty="0"/>
              <a:t>Soda lime </a:t>
            </a:r>
            <a:r>
              <a:rPr lang="tr-TR" sz="2400" b="1" u="sng" dirty="0" err="1"/>
              <a:t>glasses</a:t>
            </a:r>
            <a:endParaRPr lang="tr-TR" sz="2400" b="1" u="sng" dirty="0"/>
          </a:p>
          <a:p>
            <a:r>
              <a:rPr lang="tr-TR" sz="2400" dirty="0" smtClean="0"/>
              <a:t>Commercial </a:t>
            </a:r>
            <a:r>
              <a:rPr lang="tr-TR" sz="2400" dirty="0"/>
              <a:t>s</a:t>
            </a:r>
            <a:r>
              <a:rPr lang="en-US" sz="2400" dirty="0" err="1" smtClean="0"/>
              <a:t>oda</a:t>
            </a:r>
            <a:r>
              <a:rPr lang="en-US" sz="2400" dirty="0" smtClean="0"/>
              <a:t> </a:t>
            </a:r>
            <a:r>
              <a:rPr lang="en-US" sz="2400" dirty="0"/>
              <a:t>lime glasses have a typical </a:t>
            </a:r>
            <a:r>
              <a:rPr lang="tr-TR" sz="2400" dirty="0" err="1" smtClean="0"/>
              <a:t>compound</a:t>
            </a:r>
            <a:r>
              <a:rPr lang="tr-TR" sz="2400" dirty="0" smtClean="0"/>
              <a:t> </a:t>
            </a:r>
            <a:r>
              <a:rPr lang="en-US" sz="2400" dirty="0" smtClean="0"/>
              <a:t>composition</a:t>
            </a:r>
            <a:endParaRPr lang="en-US" sz="2400" dirty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  <a:r>
              <a:rPr lang="en-US" sz="2400" dirty="0" smtClean="0"/>
              <a:t>70 SiO</a:t>
            </a:r>
            <a:r>
              <a:rPr lang="en-US" sz="2400" baseline="-25000" dirty="0" smtClean="0"/>
              <a:t>2</a:t>
            </a:r>
            <a:r>
              <a:rPr lang="tr-TR" sz="2400" baseline="-25000" dirty="0" smtClean="0"/>
              <a:t> </a:t>
            </a:r>
            <a:r>
              <a:rPr lang="tr-TR" sz="2400" dirty="0" smtClean="0"/>
              <a:t>%</a:t>
            </a:r>
            <a:r>
              <a:rPr lang="en-US" sz="2400" dirty="0" smtClean="0"/>
              <a:t>, </a:t>
            </a:r>
            <a:r>
              <a:rPr lang="en-US" sz="2400" dirty="0"/>
              <a:t>10 </a:t>
            </a:r>
            <a:r>
              <a:rPr lang="en-US" sz="2400" dirty="0" err="1" smtClean="0"/>
              <a:t>CaO</a:t>
            </a:r>
            <a:r>
              <a:rPr lang="tr-TR" sz="2400" dirty="0" smtClean="0"/>
              <a:t> %</a:t>
            </a:r>
            <a:r>
              <a:rPr lang="en-US" sz="2400" dirty="0" smtClean="0"/>
              <a:t>, </a:t>
            </a:r>
            <a:r>
              <a:rPr lang="en-US" sz="2400" dirty="0"/>
              <a:t>15 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tr-TR" sz="2400" dirty="0" smtClean="0"/>
              <a:t> % </a:t>
            </a:r>
            <a:r>
              <a:rPr lang="tr-TR" sz="2400" dirty="0" err="1" smtClean="0"/>
              <a:t>and</a:t>
            </a:r>
            <a:r>
              <a:rPr lang="tr-TR" sz="2400" dirty="0" smtClean="0"/>
              <a:t> 5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oxides</a:t>
            </a:r>
            <a:r>
              <a:rPr lang="tr-TR" sz="2400" dirty="0" smtClean="0"/>
              <a:t> %</a:t>
            </a:r>
            <a:endParaRPr lang="en-US" sz="2400" dirty="0"/>
          </a:p>
          <a:p>
            <a:r>
              <a:rPr lang="en-US" sz="2400" dirty="0"/>
              <a:t>Commercial soda lime glasses are </a:t>
            </a:r>
            <a:r>
              <a:rPr lang="tr-TR" sz="2400" dirty="0" err="1" smtClean="0"/>
              <a:t>produced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en-US" sz="2400" dirty="0" smtClean="0"/>
              <a:t>high</a:t>
            </a:r>
            <a:r>
              <a:rPr lang="tr-TR" sz="2400" dirty="0" smtClean="0"/>
              <a:t> </a:t>
            </a:r>
            <a:r>
              <a:rPr lang="en-US" sz="2400" dirty="0" err="1" smtClean="0"/>
              <a:t>vol</a:t>
            </a:r>
            <a:r>
              <a:rPr lang="tr-TR" sz="2400" dirty="0" smtClean="0"/>
              <a:t>u</a:t>
            </a:r>
            <a:r>
              <a:rPr lang="en-US" sz="2400" dirty="0" smtClean="0"/>
              <a:t>me</a:t>
            </a:r>
            <a:r>
              <a:rPr lang="tr-TR" sz="2400" dirty="0" smtClean="0"/>
              <a:t> </a:t>
            </a:r>
            <a:r>
              <a:rPr lang="en-US" sz="2400" dirty="0" smtClean="0"/>
              <a:t>products </a:t>
            </a:r>
            <a:r>
              <a:rPr lang="en-US" sz="2400" dirty="0"/>
              <a:t>such as windows, bottles and jars.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added metal </a:t>
            </a:r>
            <a:r>
              <a:rPr lang="en-US" sz="2400" dirty="0" smtClean="0"/>
              <a:t>oxides</a:t>
            </a:r>
            <a:r>
              <a:rPr lang="tr-TR" sz="2400" dirty="0" smtClean="0"/>
              <a:t>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 </a:t>
            </a:r>
            <a:r>
              <a:rPr lang="tr-TR" sz="2400" dirty="0" err="1" smtClean="0"/>
              <a:t>CaO</a:t>
            </a:r>
            <a:r>
              <a:rPr lang="tr-TR" sz="2400" dirty="0" smtClean="0"/>
              <a:t>, Na2O, </a:t>
            </a:r>
            <a:r>
              <a:rPr lang="en-US" sz="2400" dirty="0" smtClean="0"/>
              <a:t>act </a:t>
            </a:r>
            <a:r>
              <a:rPr lang="en-US" sz="2400" dirty="0"/>
              <a:t>as network modifiers in the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en-US" sz="2400" dirty="0" smtClean="0"/>
              <a:t>structure.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b="1" u="sng" dirty="0" smtClean="0"/>
              <a:t>Borosilicate </a:t>
            </a:r>
            <a:r>
              <a:rPr lang="en-US" sz="2400" b="1" u="sng" dirty="0"/>
              <a:t>glasses</a:t>
            </a:r>
          </a:p>
          <a:p>
            <a:r>
              <a:rPr lang="tr-TR" sz="2400" dirty="0" smtClean="0"/>
              <a:t>Commercial </a:t>
            </a:r>
            <a:r>
              <a:rPr lang="tr-TR" sz="2400" dirty="0"/>
              <a:t>b</a:t>
            </a:r>
            <a:r>
              <a:rPr lang="en-US" sz="2400" dirty="0" err="1" smtClean="0"/>
              <a:t>orosilicate</a:t>
            </a:r>
            <a:r>
              <a:rPr lang="en-US" sz="2400" dirty="0" smtClean="0"/>
              <a:t> </a:t>
            </a:r>
            <a:r>
              <a:rPr lang="en-US" sz="2400" dirty="0"/>
              <a:t>glasses have a typical composition </a:t>
            </a:r>
            <a:r>
              <a:rPr lang="tr-TR" sz="2400" dirty="0" smtClean="0"/>
              <a:t>as </a:t>
            </a:r>
            <a:r>
              <a:rPr lang="tr-TR" sz="2400" dirty="0" err="1" smtClean="0"/>
              <a:t>following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80 </a:t>
            </a:r>
            <a:r>
              <a:rPr lang="en-US" sz="2400" dirty="0" smtClean="0"/>
              <a:t>SiO2</a:t>
            </a:r>
            <a:r>
              <a:rPr lang="tr-TR" sz="2400" dirty="0" smtClean="0"/>
              <a:t> %</a:t>
            </a:r>
            <a:r>
              <a:rPr lang="en-US" sz="2400" dirty="0" smtClean="0"/>
              <a:t>, </a:t>
            </a:r>
            <a:r>
              <a:rPr lang="en-US" sz="2400" dirty="0"/>
              <a:t>15 </a:t>
            </a:r>
            <a:r>
              <a:rPr lang="en-US" sz="2400" dirty="0" smtClean="0"/>
              <a:t>B2O3</a:t>
            </a:r>
            <a:r>
              <a:rPr lang="tr-TR" sz="2400" dirty="0" smtClean="0"/>
              <a:t> %</a:t>
            </a:r>
            <a:r>
              <a:rPr lang="en-US" sz="2400" dirty="0" smtClean="0"/>
              <a:t>, </a:t>
            </a:r>
            <a:r>
              <a:rPr lang="en-US" sz="2400" dirty="0"/>
              <a:t>5 </a:t>
            </a:r>
            <a:r>
              <a:rPr lang="en-US" sz="2400" dirty="0" smtClean="0"/>
              <a:t>Na2O</a:t>
            </a:r>
            <a:r>
              <a:rPr lang="tr-TR" sz="2400" dirty="0"/>
              <a:t> %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smtClean="0"/>
              <a:t>10 </a:t>
            </a:r>
            <a:r>
              <a:rPr lang="tr-TR" sz="2400" dirty="0" err="1"/>
              <a:t>other</a:t>
            </a:r>
            <a:r>
              <a:rPr lang="tr-TR" sz="2400" dirty="0"/>
              <a:t> </a:t>
            </a:r>
            <a:r>
              <a:rPr lang="tr-TR" sz="2400" dirty="0" err="1"/>
              <a:t>oxides</a:t>
            </a:r>
            <a:r>
              <a:rPr lang="tr-TR" sz="2400" dirty="0"/>
              <a:t> %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802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794</Words>
  <Application>Microsoft Office PowerPoint</Application>
  <PresentationFormat>Özel</PresentationFormat>
  <Paragraphs>72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EME 201 Materials Science</vt:lpstr>
      <vt:lpstr>Classification of Materials</vt:lpstr>
      <vt:lpstr>Metals and Alloys</vt:lpstr>
      <vt:lpstr>Metals and Alloys</vt:lpstr>
      <vt:lpstr>Ceramics</vt:lpstr>
      <vt:lpstr>Ceramics</vt:lpstr>
      <vt:lpstr>Glasses and Glass-Ceramics </vt:lpstr>
      <vt:lpstr>Glasses and Glass-Ceramics </vt:lpstr>
      <vt:lpstr>Glasses and Glass-Ceramics </vt:lpstr>
      <vt:lpstr>Glasses and Glass-Ceramics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122</cp:revision>
  <dcterms:created xsi:type="dcterms:W3CDTF">2016-07-27T06:35:54Z</dcterms:created>
  <dcterms:modified xsi:type="dcterms:W3CDTF">2018-02-25T20:01:13Z</dcterms:modified>
</cp:coreProperties>
</file>