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99" r:id="rId4"/>
    <p:sldId id="303" r:id="rId5"/>
    <p:sldId id="262" r:id="rId6"/>
    <p:sldId id="263" r:id="rId7"/>
    <p:sldId id="264" r:id="rId8"/>
    <p:sldId id="294" r:id="rId9"/>
    <p:sldId id="295" r:id="rId10"/>
    <p:sldId id="297" r:id="rId11"/>
    <p:sldId id="304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982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795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67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360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31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5536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280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372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783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876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053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267B-2A23-44DB-B8B2-FAD891B4EDEA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95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EME 201</a:t>
            </a:r>
            <a:br>
              <a:rPr lang="tr-TR" dirty="0" smtClean="0"/>
            </a:br>
            <a:r>
              <a:rPr lang="tr-TR" dirty="0" smtClean="0"/>
              <a:t>Materials </a:t>
            </a:r>
            <a:r>
              <a:rPr lang="tr-TR" dirty="0" err="1" smtClean="0"/>
              <a:t>Science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sz="4000" dirty="0" smtClean="0"/>
              <a:t>INTRODUCTION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421677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88478"/>
            <a:ext cx="10515600" cy="1325563"/>
          </a:xfrm>
        </p:spPr>
        <p:txBody>
          <a:bodyPr/>
          <a:lstStyle/>
          <a:p>
            <a:pPr algn="ctr"/>
            <a:r>
              <a:rPr lang="tr-TR" dirty="0"/>
              <a:t>Glasses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Glass-Ceramics</a:t>
            </a:r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14041"/>
            <a:ext cx="10515600" cy="46629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u="sng" dirty="0"/>
              <a:t>Glass </a:t>
            </a:r>
            <a:r>
              <a:rPr lang="en-US" sz="2400" b="1" u="sng" dirty="0" smtClean="0"/>
              <a:t>ceramics</a:t>
            </a:r>
            <a:endParaRPr lang="tr-TR" sz="2400" dirty="0" smtClean="0"/>
          </a:p>
          <a:p>
            <a:r>
              <a:rPr lang="en-US" sz="2400" dirty="0" smtClean="0"/>
              <a:t>A </a:t>
            </a:r>
            <a:r>
              <a:rPr lang="en-US" sz="2400" dirty="0"/>
              <a:t>controlled heat treatment is required, first brought into the nucleus and then allowing the crystals to grow along the glass.</a:t>
            </a:r>
          </a:p>
          <a:p>
            <a:r>
              <a:rPr lang="en-US" sz="2400" dirty="0"/>
              <a:t>The amount of crystallization can exceed 90% by volume and produce crystal sizes less than 0.5 </a:t>
            </a:r>
            <a:r>
              <a:rPr lang="en-US" sz="2400" dirty="0" err="1"/>
              <a:t>μm</a:t>
            </a:r>
            <a:r>
              <a:rPr lang="en-US" sz="2400" dirty="0"/>
              <a:t> in the glass matrix.</a:t>
            </a:r>
          </a:p>
          <a:p>
            <a:r>
              <a:rPr lang="tr-TR" sz="2400" dirty="0" err="1" smtClean="0"/>
              <a:t>Most</a:t>
            </a:r>
            <a:r>
              <a:rPr lang="tr-TR" sz="2400" dirty="0" smtClean="0"/>
              <a:t> of</a:t>
            </a:r>
            <a:r>
              <a:rPr lang="en-US" sz="2400" dirty="0" smtClean="0"/>
              <a:t> </a:t>
            </a:r>
            <a:r>
              <a:rPr lang="en-US" sz="2400" dirty="0"/>
              <a:t>commercial glass ceramics are based on one of two </a:t>
            </a:r>
            <a:r>
              <a:rPr lang="en-US" sz="2400" dirty="0" err="1"/>
              <a:t>aluminosilicate</a:t>
            </a:r>
            <a:r>
              <a:rPr lang="en-US" sz="2400" dirty="0"/>
              <a:t> systems: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	-</a:t>
            </a:r>
            <a:r>
              <a:rPr lang="en-US" sz="2400" dirty="0" smtClean="0"/>
              <a:t>(</a:t>
            </a:r>
            <a:r>
              <a:rPr lang="en-US" sz="2400" dirty="0"/>
              <a:t>Li2O.Al2O3.nSiO2</a:t>
            </a:r>
            <a:r>
              <a:rPr lang="en-US" sz="2400" dirty="0" smtClean="0"/>
              <a:t>)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-(2MgO.2Al2O3.5SiO2</a:t>
            </a:r>
            <a:r>
              <a:rPr lang="tr-TR" sz="2400" dirty="0"/>
              <a:t>)</a:t>
            </a:r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60946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William D. Callister, ‘Materials Science and Engineering: An Introduction’, Seventh edition, John Wiley &amp; Sons, Inc., U.S.A.</a:t>
            </a:r>
          </a:p>
          <a:p>
            <a:r>
              <a:rPr lang="tr-TR" sz="2400" dirty="0" err="1"/>
              <a:t>Brian</a:t>
            </a:r>
            <a:r>
              <a:rPr lang="tr-TR" sz="2400" dirty="0"/>
              <a:t> S. </a:t>
            </a:r>
            <a:r>
              <a:rPr lang="tr-TR" sz="2400" dirty="0" err="1" smtClean="0"/>
              <a:t>Mitchell</a:t>
            </a:r>
            <a:r>
              <a:rPr lang="tr-TR" sz="2400" dirty="0" smtClean="0"/>
              <a:t>, ‘</a:t>
            </a:r>
            <a:r>
              <a:rPr lang="en-US" sz="2400" dirty="0" smtClean="0"/>
              <a:t>AN </a:t>
            </a:r>
            <a:r>
              <a:rPr lang="en-US" sz="2400" dirty="0"/>
              <a:t>INTRODUCTION </a:t>
            </a:r>
            <a:r>
              <a:rPr lang="en-US" sz="2400" dirty="0" smtClean="0"/>
              <a:t>TO</a:t>
            </a:r>
            <a:r>
              <a:rPr lang="tr-TR" sz="2400" dirty="0" smtClean="0"/>
              <a:t> </a:t>
            </a:r>
            <a:r>
              <a:rPr lang="en-US" sz="2400" dirty="0" smtClean="0"/>
              <a:t>MATERIALS ENGINEERING</a:t>
            </a:r>
            <a:r>
              <a:rPr lang="tr-TR" sz="2400" dirty="0" smtClean="0"/>
              <a:t> </a:t>
            </a:r>
            <a:r>
              <a:rPr lang="en-US" sz="2400" dirty="0" smtClean="0"/>
              <a:t>AND SCIENCE</a:t>
            </a:r>
            <a:r>
              <a:rPr lang="tr-TR" sz="2400" dirty="0" smtClean="0"/>
              <a:t> </a:t>
            </a:r>
            <a:r>
              <a:rPr lang="en-US" sz="2400" dirty="0" smtClean="0"/>
              <a:t>FOR </a:t>
            </a:r>
            <a:r>
              <a:rPr lang="en-US" sz="2400" dirty="0"/>
              <a:t>CHEMICAL </a:t>
            </a:r>
            <a:r>
              <a:rPr lang="en-US" sz="2400" dirty="0" smtClean="0"/>
              <a:t>AND</a:t>
            </a:r>
            <a:r>
              <a:rPr lang="tr-TR" sz="2400" dirty="0" smtClean="0"/>
              <a:t> </a:t>
            </a:r>
            <a:r>
              <a:rPr lang="en-US" sz="2400" dirty="0" smtClean="0"/>
              <a:t>MATERIALS ENGINEERS</a:t>
            </a:r>
            <a:r>
              <a:rPr lang="tr-TR" sz="2400" dirty="0" smtClean="0"/>
              <a:t>’, </a:t>
            </a:r>
            <a:r>
              <a:rPr lang="en-US" sz="2400" dirty="0"/>
              <a:t>John Wiley &amp; Sons, Inc., </a:t>
            </a:r>
            <a:r>
              <a:rPr lang="en-US" sz="2400" dirty="0" smtClean="0"/>
              <a:t>U.S.A</a:t>
            </a:r>
            <a:r>
              <a:rPr lang="tr-TR" sz="2400" dirty="0" smtClean="0"/>
              <a:t>, 2004.</a:t>
            </a:r>
          </a:p>
          <a:p>
            <a:r>
              <a:rPr lang="tr-TR" sz="2400" dirty="0"/>
              <a:t>J. W. </a:t>
            </a:r>
            <a:r>
              <a:rPr lang="tr-TR" sz="2400" dirty="0" smtClean="0"/>
              <a:t>Martin, ‘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Engineering</a:t>
            </a:r>
            <a:r>
              <a:rPr lang="tr-TR" sz="2400" dirty="0" smtClean="0"/>
              <a:t>’, Third Edition, </a:t>
            </a:r>
            <a:r>
              <a:rPr lang="en-US" sz="2400" dirty="0" smtClean="0"/>
              <a:t>WOODHEAD </a:t>
            </a:r>
            <a:r>
              <a:rPr lang="en-US" sz="2400" dirty="0"/>
              <a:t>PUBLISHING </a:t>
            </a:r>
            <a:r>
              <a:rPr lang="en-US" sz="2400" dirty="0" smtClean="0"/>
              <a:t>LIMITED</a:t>
            </a:r>
            <a:r>
              <a:rPr lang="tr-TR" sz="2400" dirty="0" smtClean="0"/>
              <a:t>, </a:t>
            </a:r>
            <a:r>
              <a:rPr lang="en-US" sz="2400" dirty="0" smtClean="0"/>
              <a:t>Cambridge</a:t>
            </a:r>
            <a:r>
              <a:rPr lang="tr-TR" sz="2400" dirty="0" smtClean="0"/>
              <a:t>,</a:t>
            </a:r>
            <a:r>
              <a:rPr lang="en-US" sz="2400" dirty="0" smtClean="0"/>
              <a:t> England</a:t>
            </a:r>
            <a:r>
              <a:rPr lang="tr-TR" sz="2400" dirty="0" smtClean="0"/>
              <a:t>.</a:t>
            </a:r>
          </a:p>
          <a:p>
            <a:r>
              <a:rPr lang="en-US" sz="2400" dirty="0"/>
              <a:t>Donald R. </a:t>
            </a:r>
            <a:r>
              <a:rPr lang="en-US" sz="2400" dirty="0" err="1" smtClean="0"/>
              <a:t>Askeland</a:t>
            </a:r>
            <a:r>
              <a:rPr lang="tr-TR" sz="2400" dirty="0" smtClean="0"/>
              <a:t> &amp; </a:t>
            </a:r>
            <a:r>
              <a:rPr lang="en-US" sz="2400" dirty="0" smtClean="0"/>
              <a:t>Pradeep </a:t>
            </a:r>
            <a:r>
              <a:rPr lang="en-US" sz="2400" dirty="0"/>
              <a:t>P. </a:t>
            </a:r>
            <a:r>
              <a:rPr lang="en-US" sz="2400" dirty="0" err="1" smtClean="0"/>
              <a:t>Fulay</a:t>
            </a:r>
            <a:r>
              <a:rPr lang="tr-TR" sz="2400" dirty="0" smtClean="0"/>
              <a:t>, ‘</a:t>
            </a:r>
            <a:r>
              <a:rPr lang="en-US" sz="2400" dirty="0" smtClean="0"/>
              <a:t>Essentials</a:t>
            </a:r>
            <a:r>
              <a:rPr lang="tr-TR" sz="2400" dirty="0" smtClean="0"/>
              <a:t> </a:t>
            </a:r>
            <a:r>
              <a:rPr lang="en-US" sz="2400" dirty="0" smtClean="0"/>
              <a:t>of Materials</a:t>
            </a:r>
            <a:r>
              <a:rPr lang="tr-TR" sz="2400" dirty="0" smtClean="0"/>
              <a:t> </a:t>
            </a:r>
            <a:r>
              <a:rPr lang="en-US" sz="2400" dirty="0" smtClean="0"/>
              <a:t>Science and</a:t>
            </a:r>
            <a:r>
              <a:rPr lang="tr-TR" sz="2400" dirty="0" smtClean="0"/>
              <a:t> </a:t>
            </a:r>
            <a:r>
              <a:rPr lang="en-US" sz="2400" dirty="0" smtClean="0"/>
              <a:t>Engineering</a:t>
            </a:r>
            <a:r>
              <a:rPr lang="tr-TR" sz="2400" dirty="0" smtClean="0"/>
              <a:t>’, </a:t>
            </a:r>
            <a:r>
              <a:rPr lang="en-US" sz="2400" dirty="0" smtClean="0"/>
              <a:t>Second Edition</a:t>
            </a:r>
            <a:r>
              <a:rPr lang="tr-TR" sz="2400" dirty="0" smtClean="0"/>
              <a:t>, </a:t>
            </a:r>
            <a:r>
              <a:rPr lang="en-US" sz="2400" dirty="0"/>
              <a:t>Cengage </a:t>
            </a:r>
            <a:r>
              <a:rPr lang="en-US" sz="2400" dirty="0" smtClean="0"/>
              <a:t>Learning</a:t>
            </a:r>
            <a:r>
              <a:rPr lang="tr-TR" sz="2400" dirty="0" smtClean="0"/>
              <a:t>, </a:t>
            </a:r>
            <a:r>
              <a:rPr lang="en-US" sz="2400" dirty="0" smtClean="0"/>
              <a:t>Toronto</a:t>
            </a:r>
            <a:r>
              <a:rPr lang="tr-TR" sz="2400" dirty="0" smtClean="0"/>
              <a:t>, Cana</a:t>
            </a:r>
            <a:r>
              <a:rPr lang="en-US" sz="2400" dirty="0" smtClean="0"/>
              <a:t>da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G. S. </a:t>
            </a:r>
            <a:r>
              <a:rPr lang="tr-TR" sz="2400" dirty="0" err="1" smtClean="0"/>
              <a:t>Brady</a:t>
            </a:r>
            <a:r>
              <a:rPr lang="tr-TR" sz="2400" dirty="0" smtClean="0"/>
              <a:t>, H. R. </a:t>
            </a:r>
            <a:r>
              <a:rPr lang="tr-TR" sz="2400" dirty="0" err="1" smtClean="0"/>
              <a:t>Clauser</a:t>
            </a:r>
            <a:r>
              <a:rPr lang="tr-TR" sz="2400" dirty="0" smtClean="0"/>
              <a:t>, J. A. </a:t>
            </a:r>
            <a:r>
              <a:rPr lang="tr-TR" sz="2400" dirty="0" err="1" smtClean="0"/>
              <a:t>Vaccari</a:t>
            </a:r>
            <a:r>
              <a:rPr lang="tr-TR" sz="2400" dirty="0" smtClean="0"/>
              <a:t>, ‘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 </a:t>
            </a:r>
            <a:r>
              <a:rPr lang="tr-TR" sz="2400" dirty="0" err="1" smtClean="0"/>
              <a:t>Handbook</a:t>
            </a:r>
            <a:r>
              <a:rPr lang="tr-TR" sz="2400" dirty="0" smtClean="0"/>
              <a:t>’, </a:t>
            </a:r>
            <a:r>
              <a:rPr lang="tr-TR" sz="2400" dirty="0" err="1" smtClean="0"/>
              <a:t>Fifteenth</a:t>
            </a:r>
            <a:r>
              <a:rPr lang="tr-TR" sz="2400" dirty="0" smtClean="0"/>
              <a:t> Edition, </a:t>
            </a:r>
            <a:r>
              <a:rPr lang="tr-TR" sz="2400" dirty="0" err="1" smtClean="0"/>
              <a:t>McGraw-Hill</a:t>
            </a:r>
            <a:r>
              <a:rPr lang="tr-TR" sz="2400" dirty="0" smtClean="0"/>
              <a:t> </a:t>
            </a:r>
            <a:r>
              <a:rPr lang="tr-TR" sz="2400" dirty="0" err="1" smtClean="0"/>
              <a:t>Handbooks</a:t>
            </a:r>
            <a:r>
              <a:rPr lang="tr-TR" sz="2400" dirty="0" smtClean="0"/>
              <a:t>.</a:t>
            </a:r>
            <a:endParaRPr lang="en-US" sz="24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9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Classification of Materials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There are di</a:t>
            </a:r>
            <a:r>
              <a:rPr lang="tr-TR" sz="2400" dirty="0" err="1" smtClean="0"/>
              <a:t>ff</a:t>
            </a:r>
            <a:r>
              <a:rPr lang="en-US" sz="2400" dirty="0" err="1" smtClean="0"/>
              <a:t>erent</a:t>
            </a:r>
            <a:r>
              <a:rPr lang="en-US" sz="2400" dirty="0" smtClean="0"/>
              <a:t> ways of classifying materials. </a:t>
            </a:r>
            <a:endParaRPr lang="tr-TR" sz="2400" dirty="0" smtClean="0"/>
          </a:p>
          <a:p>
            <a:r>
              <a:rPr lang="en-US" sz="2400" dirty="0" smtClean="0"/>
              <a:t>One way is to describe </a:t>
            </a:r>
            <a:r>
              <a:rPr lang="tr-TR" sz="2400" dirty="0" err="1" smtClean="0"/>
              <a:t>classes</a:t>
            </a:r>
            <a:r>
              <a:rPr lang="tr-TR" sz="2400" dirty="0" smtClean="0"/>
              <a:t> of 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given</a:t>
            </a:r>
            <a:r>
              <a:rPr lang="tr-TR" sz="2400" dirty="0" smtClean="0"/>
              <a:t> </a:t>
            </a:r>
            <a:r>
              <a:rPr lang="tr-TR" sz="2400" dirty="0" err="1" smtClean="0"/>
              <a:t>below</a:t>
            </a:r>
            <a:r>
              <a:rPr lang="en-US" sz="2400" dirty="0" smtClean="0"/>
              <a:t>:</a:t>
            </a:r>
            <a:endParaRPr lang="tr-TR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1. </a:t>
            </a:r>
            <a:r>
              <a:rPr lang="tr-TR" sz="2400" dirty="0" smtClean="0"/>
              <a:t>M</a:t>
            </a:r>
            <a:r>
              <a:rPr lang="en-US" sz="2400" dirty="0" err="1" smtClean="0"/>
              <a:t>etals</a:t>
            </a:r>
            <a:r>
              <a:rPr lang="en-US" sz="2400" dirty="0" smtClean="0"/>
              <a:t> and </a:t>
            </a:r>
            <a:r>
              <a:rPr lang="tr-TR" sz="2400" dirty="0" smtClean="0"/>
              <a:t>a</a:t>
            </a:r>
            <a:r>
              <a:rPr lang="en-US" sz="2400" dirty="0" err="1" smtClean="0"/>
              <a:t>lloys</a:t>
            </a:r>
            <a:r>
              <a:rPr lang="en-US" sz="2400" dirty="0" smtClean="0"/>
              <a:t>;</a:t>
            </a:r>
          </a:p>
          <a:p>
            <a:pPr marL="0" indent="0">
              <a:buNone/>
            </a:pPr>
            <a:r>
              <a:rPr lang="en-US" sz="2400" dirty="0" smtClean="0"/>
              <a:t>2. </a:t>
            </a:r>
            <a:r>
              <a:rPr lang="tr-TR" sz="2400" dirty="0" smtClean="0"/>
              <a:t>C</a:t>
            </a:r>
            <a:r>
              <a:rPr lang="en-US" sz="2400" dirty="0" err="1" smtClean="0"/>
              <a:t>eramics</a:t>
            </a:r>
            <a:r>
              <a:rPr lang="en-US" sz="2400" dirty="0" smtClean="0"/>
              <a:t>, </a:t>
            </a:r>
            <a:r>
              <a:rPr lang="tr-TR" sz="2400" dirty="0"/>
              <a:t>g</a:t>
            </a:r>
            <a:r>
              <a:rPr lang="en-US" sz="2400" dirty="0" smtClean="0"/>
              <a:t>lasses, and glass-ceramics;</a:t>
            </a:r>
          </a:p>
          <a:p>
            <a:pPr marL="0" indent="0">
              <a:buNone/>
            </a:pPr>
            <a:r>
              <a:rPr lang="en-US" sz="2400" dirty="0" smtClean="0"/>
              <a:t>3. </a:t>
            </a:r>
            <a:r>
              <a:rPr lang="tr-TR" sz="2400" dirty="0" smtClean="0"/>
              <a:t>P</a:t>
            </a:r>
            <a:r>
              <a:rPr lang="en-US" sz="2400" dirty="0" err="1" smtClean="0"/>
              <a:t>olymers</a:t>
            </a:r>
            <a:r>
              <a:rPr lang="en-US" sz="2400" dirty="0" smtClean="0"/>
              <a:t> (plastics);</a:t>
            </a:r>
          </a:p>
          <a:p>
            <a:pPr marL="0" indent="0">
              <a:buNone/>
            </a:pPr>
            <a:r>
              <a:rPr lang="en-US" sz="2400" dirty="0" smtClean="0"/>
              <a:t>4. </a:t>
            </a:r>
            <a:r>
              <a:rPr lang="tr-TR" sz="2400" dirty="0" smtClean="0"/>
              <a:t>S</a:t>
            </a:r>
            <a:r>
              <a:rPr lang="en-US" sz="2400" dirty="0" err="1" smtClean="0"/>
              <a:t>emiconductors</a:t>
            </a:r>
            <a:r>
              <a:rPr lang="en-US" sz="2400" dirty="0" smtClean="0"/>
              <a:t>; </a:t>
            </a:r>
            <a:endParaRPr lang="tr-TR" sz="2400" dirty="0" smtClean="0"/>
          </a:p>
          <a:p>
            <a:pPr marL="0" indent="0">
              <a:buNone/>
            </a:pPr>
            <a:r>
              <a:rPr lang="en-US" sz="2400" dirty="0" smtClean="0"/>
              <a:t>5. </a:t>
            </a:r>
            <a:r>
              <a:rPr lang="tr-TR" sz="2400" dirty="0" smtClean="0"/>
              <a:t>C</a:t>
            </a:r>
            <a:r>
              <a:rPr lang="en-US" sz="2400" dirty="0" err="1" smtClean="0"/>
              <a:t>omposite</a:t>
            </a:r>
            <a:r>
              <a:rPr lang="en-US" sz="2400" dirty="0" smtClean="0"/>
              <a:t> materials</a:t>
            </a:r>
            <a:r>
              <a:rPr lang="tr-TR" sz="2400" dirty="0" smtClean="0"/>
              <a:t>, </a:t>
            </a:r>
            <a:r>
              <a:rPr lang="tr-TR" sz="2400" dirty="0" err="1" smtClean="0"/>
              <a:t>hybrid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82103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Metals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Alloys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err="1" smtClean="0"/>
              <a:t>Most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elements </a:t>
            </a:r>
            <a:r>
              <a:rPr lang="tr-TR" sz="2400" dirty="0" err="1" smtClean="0"/>
              <a:t>present</a:t>
            </a:r>
            <a:r>
              <a:rPr lang="tr-TR" sz="2400" dirty="0" smtClean="0"/>
              <a:t> </a:t>
            </a:r>
            <a:r>
              <a:rPr lang="en-US" sz="2400" dirty="0" smtClean="0"/>
              <a:t>can </a:t>
            </a:r>
            <a:r>
              <a:rPr lang="en-US" sz="2400" dirty="0"/>
              <a:t>be classified as metals, and about half of </a:t>
            </a:r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mterials</a:t>
            </a:r>
            <a:r>
              <a:rPr lang="tr-TR" sz="2400" dirty="0" smtClean="0"/>
              <a:t> </a:t>
            </a:r>
            <a:r>
              <a:rPr lang="en-US" sz="2400" dirty="0" smtClean="0"/>
              <a:t> </a:t>
            </a:r>
            <a:r>
              <a:rPr lang="en-US" sz="2400" dirty="0"/>
              <a:t>are of </a:t>
            </a:r>
            <a:r>
              <a:rPr lang="en-US" sz="2400" dirty="0" smtClean="0"/>
              <a:t>at</a:t>
            </a:r>
            <a:r>
              <a:rPr lang="tr-TR" sz="2400" dirty="0" smtClean="0"/>
              <a:t> </a:t>
            </a:r>
            <a:r>
              <a:rPr lang="en-US" sz="2400" dirty="0" smtClean="0"/>
              <a:t>least </a:t>
            </a:r>
            <a:r>
              <a:rPr lang="en-US" sz="2400" dirty="0"/>
              <a:t>some industrial </a:t>
            </a:r>
            <a:r>
              <a:rPr lang="en-US" sz="2400" dirty="0" smtClean="0"/>
              <a:t>importance</a:t>
            </a:r>
            <a:r>
              <a:rPr lang="en-US" sz="2400" dirty="0"/>
              <a:t>. </a:t>
            </a:r>
            <a:endParaRPr lang="tr-TR" sz="2400" dirty="0" smtClean="0"/>
          </a:p>
          <a:p>
            <a:r>
              <a:rPr lang="tr-TR" sz="2400" dirty="0" err="1" smtClean="0"/>
              <a:t>When</a:t>
            </a:r>
            <a:r>
              <a:rPr lang="tr-TR" sz="2400" dirty="0" smtClean="0"/>
              <a:t> </a:t>
            </a:r>
            <a:r>
              <a:rPr lang="en-US" sz="2400" dirty="0" smtClean="0"/>
              <a:t>the </a:t>
            </a:r>
            <a:r>
              <a:rPr lang="tr-TR" sz="2400" dirty="0"/>
              <a:t>w</a:t>
            </a:r>
            <a:r>
              <a:rPr lang="en-US" sz="2400" dirty="0" err="1" smtClean="0"/>
              <a:t>ord</a:t>
            </a:r>
            <a:r>
              <a:rPr lang="tr-TR" sz="2400" dirty="0" smtClean="0"/>
              <a:t> </a:t>
            </a:r>
            <a:r>
              <a:rPr lang="en-US" sz="2400" dirty="0" smtClean="0"/>
              <a:t>metal</a:t>
            </a:r>
            <a:r>
              <a:rPr lang="tr-TR" sz="2400" dirty="0" smtClean="0"/>
              <a:t> </a:t>
            </a:r>
            <a:r>
              <a:rPr lang="en-US" sz="2400" dirty="0" smtClean="0"/>
              <a:t>is </a:t>
            </a:r>
            <a:r>
              <a:rPr lang="en-US" sz="2400" dirty="0"/>
              <a:t>limited to the pure metal elements, </a:t>
            </a:r>
            <a:r>
              <a:rPr lang="en-US" sz="2400" dirty="0" smtClean="0"/>
              <a:t>common</a:t>
            </a:r>
            <a:r>
              <a:rPr lang="tr-TR" sz="2400" dirty="0" smtClean="0"/>
              <a:t> </a:t>
            </a:r>
            <a:r>
              <a:rPr lang="en-US" sz="2400" dirty="0" smtClean="0"/>
              <a:t>usage </a:t>
            </a:r>
            <a:r>
              <a:rPr lang="tr-TR" sz="2400" dirty="0" err="1" smtClean="0"/>
              <a:t>calls</a:t>
            </a:r>
            <a:r>
              <a:rPr lang="tr-TR" sz="2400" dirty="0" smtClean="0"/>
              <a:t> </a:t>
            </a:r>
            <a:r>
              <a:rPr lang="en-US" sz="2400" dirty="0" smtClean="0"/>
              <a:t>it </a:t>
            </a:r>
            <a:r>
              <a:rPr lang="tr-TR" sz="2400" dirty="0" smtClean="0"/>
              <a:t>as metal </a:t>
            </a:r>
            <a:r>
              <a:rPr lang="tr-TR" sz="2400" dirty="0" err="1" smtClean="0"/>
              <a:t>alloys</a:t>
            </a:r>
            <a:r>
              <a:rPr lang="tr-TR" sz="2400" dirty="0" smtClean="0"/>
              <a:t>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err="1" smtClean="0"/>
              <a:t>Although</a:t>
            </a:r>
            <a:r>
              <a:rPr lang="en-US" sz="2400" dirty="0" smtClean="0"/>
              <a:t> pure</a:t>
            </a:r>
            <a:r>
              <a:rPr lang="tr-TR" sz="2400" dirty="0" smtClean="0"/>
              <a:t> </a:t>
            </a:r>
            <a:r>
              <a:rPr lang="en-US" sz="2400" dirty="0" err="1" smtClean="0"/>
              <a:t>metall</a:t>
            </a:r>
            <a:r>
              <a:rPr lang="tr-TR" sz="2400" dirty="0" smtClean="0"/>
              <a:t>s</a:t>
            </a:r>
            <a:r>
              <a:rPr lang="en-US" sz="2400" dirty="0" smtClean="0"/>
              <a:t> </a:t>
            </a:r>
            <a:r>
              <a:rPr lang="en-US" sz="2400" dirty="0"/>
              <a:t>have a </a:t>
            </a:r>
            <a:r>
              <a:rPr lang="tr-TR" sz="2400" dirty="0" err="1" smtClean="0"/>
              <a:t>wide</a:t>
            </a:r>
            <a:r>
              <a:rPr lang="en-US" sz="2400" dirty="0" smtClean="0"/>
              <a:t> </a:t>
            </a:r>
            <a:r>
              <a:rPr lang="en-US" sz="2400" dirty="0"/>
              <a:t>range of properties, </a:t>
            </a:r>
            <a:r>
              <a:rPr lang="tr-TR" sz="2400" dirty="0" err="1" smtClean="0"/>
              <a:t>pure</a:t>
            </a:r>
            <a:r>
              <a:rPr lang="tr-TR" sz="2400" dirty="0" smtClean="0"/>
              <a:t> </a:t>
            </a:r>
            <a:r>
              <a:rPr lang="tr-TR" sz="2400" dirty="0" err="1" smtClean="0"/>
              <a:t>metalls</a:t>
            </a:r>
            <a:r>
              <a:rPr lang="en-US" sz="2400" dirty="0" smtClean="0"/>
              <a:t> </a:t>
            </a:r>
            <a:r>
              <a:rPr lang="en-US" sz="2400" dirty="0"/>
              <a:t>are </a:t>
            </a:r>
            <a:r>
              <a:rPr lang="en-US" sz="2400" dirty="0" smtClean="0"/>
              <a:t>quite</a:t>
            </a:r>
            <a:r>
              <a:rPr lang="tr-TR" sz="2400" dirty="0" smtClean="0"/>
              <a:t> </a:t>
            </a:r>
            <a:r>
              <a:rPr lang="en-US" sz="2400" dirty="0" smtClean="0"/>
              <a:t>limited </a:t>
            </a:r>
            <a:r>
              <a:rPr lang="en-US" sz="2400" dirty="0"/>
              <a:t>in commercial use. </a:t>
            </a:r>
            <a:endParaRPr lang="tr-TR" sz="2400" dirty="0" smtClean="0"/>
          </a:p>
          <a:p>
            <a:r>
              <a:rPr lang="en-US" sz="2400" dirty="0" smtClean="0"/>
              <a:t>Metal </a:t>
            </a:r>
            <a:r>
              <a:rPr lang="en-US" sz="2400" dirty="0"/>
              <a:t>alloys, </a:t>
            </a:r>
            <a:r>
              <a:rPr lang="en-US" sz="2400" dirty="0" smtClean="0"/>
              <a:t>combinations of</a:t>
            </a:r>
            <a:r>
              <a:rPr lang="tr-TR" sz="2400" dirty="0" smtClean="0"/>
              <a:t> </a:t>
            </a:r>
            <a:r>
              <a:rPr lang="en-US" sz="2400" dirty="0" smtClean="0"/>
              <a:t>two </a:t>
            </a:r>
            <a:r>
              <a:rPr lang="en-US" sz="2400" dirty="0"/>
              <a:t>or more elements, are </a:t>
            </a:r>
            <a:r>
              <a:rPr lang="en-US" sz="2400" dirty="0" smtClean="0"/>
              <a:t>more </a:t>
            </a:r>
            <a:r>
              <a:rPr lang="en-US" sz="2400" dirty="0"/>
              <a:t>versatile and </a:t>
            </a:r>
            <a:r>
              <a:rPr lang="tr-TR" sz="2400" dirty="0" err="1" smtClean="0"/>
              <a:t>hence</a:t>
            </a:r>
            <a:r>
              <a:rPr lang="tr-TR" sz="2400" dirty="0" smtClean="0"/>
              <a:t> metal </a:t>
            </a:r>
            <a:r>
              <a:rPr lang="tr-TR" sz="2400" dirty="0" err="1" smtClean="0"/>
              <a:t>alloys</a:t>
            </a:r>
            <a:r>
              <a:rPr lang="en-US" sz="2400" dirty="0" smtClean="0"/>
              <a:t> are</a:t>
            </a:r>
            <a:r>
              <a:rPr lang="tr-TR" sz="2400" dirty="0" smtClean="0"/>
              <a:t> </a:t>
            </a:r>
            <a:r>
              <a:rPr lang="en-US" sz="2400" dirty="0" smtClean="0"/>
              <a:t>the </a:t>
            </a:r>
            <a:r>
              <a:rPr lang="en-US" sz="2400" dirty="0"/>
              <a:t>form in which most metals are used by industry.</a:t>
            </a:r>
          </a:p>
          <a:p>
            <a:r>
              <a:rPr lang="en-US" sz="2400" dirty="0" smtClean="0"/>
              <a:t>Metallic materials are </a:t>
            </a:r>
            <a:r>
              <a:rPr lang="tr-TR" sz="2400" dirty="0" err="1" smtClean="0"/>
              <a:t>composed</a:t>
            </a:r>
            <a:r>
              <a:rPr lang="tr-TR" sz="2400" dirty="0" smtClean="0"/>
              <a:t> of </a:t>
            </a:r>
            <a:r>
              <a:rPr lang="en-US" sz="2400" dirty="0" smtClean="0"/>
              <a:t>crystalline </a:t>
            </a:r>
            <a:r>
              <a:rPr lang="tr-TR" sz="2400" dirty="0" err="1" smtClean="0"/>
              <a:t>structure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/>
              <a:t>C</a:t>
            </a:r>
            <a:r>
              <a:rPr lang="en-US" sz="2400" dirty="0" err="1" smtClean="0"/>
              <a:t>rystal</a:t>
            </a:r>
            <a:r>
              <a:rPr lang="tr-TR" sz="2400" dirty="0" smtClean="0"/>
              <a:t> </a:t>
            </a:r>
            <a:r>
              <a:rPr lang="tr-TR" sz="2400" dirty="0" err="1" smtClean="0"/>
              <a:t>structures</a:t>
            </a:r>
            <a:r>
              <a:rPr lang="en-US" sz="2400" dirty="0" smtClean="0"/>
              <a:t> are</a:t>
            </a:r>
            <a:r>
              <a:rPr lang="tr-TR" sz="2400" dirty="0" smtClean="0"/>
              <a:t> </a:t>
            </a:r>
            <a:r>
              <a:rPr lang="en-US" sz="2400" dirty="0" smtClean="0"/>
              <a:t>composed </a:t>
            </a:r>
            <a:r>
              <a:rPr lang="en-US" sz="2400" dirty="0"/>
              <a:t>of unit cells repeated in a regular pattern to form </a:t>
            </a:r>
            <a:r>
              <a:rPr lang="en-US" sz="2400" dirty="0" smtClean="0"/>
              <a:t>a</a:t>
            </a:r>
            <a:r>
              <a:rPr lang="tr-TR" sz="2400" dirty="0" smtClean="0"/>
              <a:t> </a:t>
            </a:r>
            <a:r>
              <a:rPr lang="en-US" sz="2400" dirty="0" smtClean="0"/>
              <a:t>three-dimensional </a:t>
            </a:r>
            <a:r>
              <a:rPr lang="en-US" sz="2400" dirty="0"/>
              <a:t>crystal-lattice structure.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83458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Metals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Alloys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755" y="183850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u="sng" dirty="0" err="1" smtClean="0"/>
              <a:t>Crystalline</a:t>
            </a:r>
            <a:r>
              <a:rPr lang="tr-TR" sz="2400" b="1" u="sng" dirty="0" smtClean="0"/>
              <a:t> </a:t>
            </a:r>
            <a:r>
              <a:rPr lang="tr-TR" sz="2400" b="1" u="sng" dirty="0" err="1" smtClean="0"/>
              <a:t>Structure</a:t>
            </a:r>
            <a:r>
              <a:rPr lang="tr-TR" sz="2400" b="1" u="sng" dirty="0" smtClean="0"/>
              <a:t> of </a:t>
            </a:r>
            <a:r>
              <a:rPr lang="tr-TR" sz="2400" b="1" u="sng" dirty="0" err="1" smtClean="0"/>
              <a:t>Materials</a:t>
            </a:r>
            <a:endParaRPr lang="tr-TR" sz="2400" b="1" u="sng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8314" y="2438869"/>
            <a:ext cx="8732210" cy="4046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2169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Ceramics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Ceramics can be </a:t>
            </a:r>
            <a:r>
              <a:rPr lang="tr-TR" sz="2400" dirty="0" err="1" smtClean="0"/>
              <a:t>called</a:t>
            </a:r>
            <a:r>
              <a:rPr lang="tr-TR" sz="2400" dirty="0" smtClean="0"/>
              <a:t> </a:t>
            </a:r>
            <a:r>
              <a:rPr lang="en-US" sz="2400" dirty="0" smtClean="0"/>
              <a:t>as </a:t>
            </a:r>
            <a:r>
              <a:rPr lang="en-US" sz="2400" dirty="0"/>
              <a:t>inorganic crystalline materials.</a:t>
            </a:r>
          </a:p>
          <a:p>
            <a:r>
              <a:rPr lang="en-US" sz="2400" dirty="0"/>
              <a:t>Ceramics are </a:t>
            </a:r>
            <a:r>
              <a:rPr lang="tr-TR" sz="2400" dirty="0" err="1" smtClean="0"/>
              <a:t>also</a:t>
            </a:r>
            <a:r>
              <a:rPr lang="tr-TR" sz="2400" dirty="0" smtClean="0"/>
              <a:t> </a:t>
            </a:r>
            <a:r>
              <a:rPr lang="tr-TR" sz="2400" dirty="0" err="1" smtClean="0"/>
              <a:t>known</a:t>
            </a:r>
            <a:r>
              <a:rPr lang="tr-TR" sz="2400" dirty="0" smtClean="0"/>
              <a:t> as </a:t>
            </a:r>
            <a:r>
              <a:rPr lang="en-US" sz="2400" dirty="0" smtClean="0"/>
              <a:t>natural </a:t>
            </a:r>
            <a:r>
              <a:rPr lang="en-US" sz="2400" dirty="0"/>
              <a:t>materials.</a:t>
            </a:r>
          </a:p>
          <a:p>
            <a:r>
              <a:rPr lang="en-US" sz="2400" dirty="0"/>
              <a:t>Beach sand and rocks </a:t>
            </a:r>
            <a:r>
              <a:rPr lang="tr-TR" sz="2400" dirty="0" smtClean="0"/>
              <a:t>can be </a:t>
            </a:r>
            <a:r>
              <a:rPr lang="tr-TR" sz="2400" dirty="0" err="1" smtClean="0"/>
              <a:t>illustrated</a:t>
            </a:r>
            <a:r>
              <a:rPr lang="tr-TR" sz="2400" dirty="0" smtClean="0"/>
              <a:t> as </a:t>
            </a:r>
            <a:r>
              <a:rPr lang="en-US" sz="2400" dirty="0" smtClean="0"/>
              <a:t>examples </a:t>
            </a:r>
            <a:r>
              <a:rPr lang="en-US" sz="2400" dirty="0"/>
              <a:t>of naturally occurring ceramics.</a:t>
            </a:r>
          </a:p>
          <a:p>
            <a:r>
              <a:rPr lang="en-US" sz="2400" dirty="0"/>
              <a:t>Advanced ceramics are materials that are produced by refining naturally occurring ceramics and other special processes.</a:t>
            </a:r>
          </a:p>
          <a:p>
            <a:r>
              <a:rPr lang="tr-TR" sz="2400" dirty="0" err="1" smtClean="0"/>
              <a:t>They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used</a:t>
            </a:r>
            <a:r>
              <a:rPr lang="tr-TR" sz="2400" dirty="0" smtClean="0"/>
              <a:t> as </a:t>
            </a:r>
            <a:r>
              <a:rPr lang="tr-TR" sz="2400" dirty="0" err="1" smtClean="0"/>
              <a:t>substrates</a:t>
            </a:r>
            <a:r>
              <a:rPr lang="tr-TR" sz="2400" dirty="0" smtClean="0"/>
              <a:t> in</a:t>
            </a:r>
            <a:r>
              <a:rPr lang="en-US" sz="2400" dirty="0" smtClean="0"/>
              <a:t> </a:t>
            </a:r>
            <a:r>
              <a:rPr lang="en-US" sz="2400" dirty="0"/>
              <a:t>computer chips, sensors and actuators, capacitors, inductors and electrical insulation.</a:t>
            </a:r>
          </a:p>
          <a:p>
            <a:r>
              <a:rPr lang="tr-TR" sz="2400" dirty="0" err="1" smtClean="0"/>
              <a:t>Certain</a:t>
            </a:r>
            <a:r>
              <a:rPr lang="tr-TR" sz="2400" dirty="0" smtClean="0"/>
              <a:t> </a:t>
            </a:r>
            <a:r>
              <a:rPr lang="tr-TR" sz="2400" dirty="0" err="1" smtClean="0"/>
              <a:t>types</a:t>
            </a:r>
            <a:r>
              <a:rPr lang="tr-TR" sz="2400" dirty="0" smtClean="0"/>
              <a:t> of </a:t>
            </a:r>
            <a:r>
              <a:rPr lang="en-US" sz="2400" dirty="0" smtClean="0"/>
              <a:t>ceramics </a:t>
            </a:r>
            <a:r>
              <a:rPr lang="en-US" sz="2400" dirty="0"/>
              <a:t>are used as thermal barrier coatings to protect metallic surfaces in turbine engines.</a:t>
            </a:r>
          </a:p>
          <a:p>
            <a:r>
              <a:rPr lang="en-US" sz="2400" dirty="0"/>
              <a:t>Ceramics are also used for industrial applications such as catalyst support and oxygen sensors in consumer </a:t>
            </a:r>
            <a:r>
              <a:rPr lang="en-US" sz="2400" dirty="0" smtClean="0"/>
              <a:t>products</a:t>
            </a:r>
            <a:r>
              <a:rPr lang="tr-TR" sz="2400" dirty="0" smtClean="0"/>
              <a:t>.</a:t>
            </a:r>
            <a:r>
              <a:rPr lang="en-US" sz="2400" dirty="0" smtClean="0"/>
              <a:t>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71101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Ceramics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Materials</a:t>
            </a:r>
            <a:r>
              <a:rPr lang="tr-TR" sz="2400" dirty="0" smtClean="0"/>
              <a:t> </a:t>
            </a:r>
            <a:r>
              <a:rPr lang="tr-TR" sz="2400" dirty="0" err="1" smtClean="0"/>
              <a:t>made</a:t>
            </a:r>
            <a:r>
              <a:rPr lang="tr-TR" sz="2400" dirty="0" smtClean="0"/>
              <a:t> </a:t>
            </a:r>
            <a:r>
              <a:rPr lang="tr-TR" sz="2400" dirty="0" err="1" smtClean="0"/>
              <a:t>from</a:t>
            </a:r>
            <a:r>
              <a:rPr lang="tr-TR" sz="2400" dirty="0" smtClean="0"/>
              <a:t> </a:t>
            </a:r>
            <a:r>
              <a:rPr lang="tr-TR" sz="2400" dirty="0" err="1" smtClean="0"/>
              <a:t>ceramics</a:t>
            </a:r>
            <a:r>
              <a:rPr lang="en-US" sz="2400" dirty="0" smtClean="0"/>
              <a:t> </a:t>
            </a:r>
            <a:r>
              <a:rPr lang="tr-TR" sz="2400" dirty="0" err="1" smtClean="0"/>
              <a:t>are</a:t>
            </a:r>
            <a:r>
              <a:rPr lang="en-US" sz="2400" dirty="0" smtClean="0"/>
              <a:t> </a:t>
            </a:r>
            <a:r>
              <a:rPr lang="en-US" sz="2400" dirty="0"/>
              <a:t>used to make </a:t>
            </a:r>
            <a:r>
              <a:rPr lang="en-US" sz="2400" dirty="0" smtClean="0"/>
              <a:t>bricks</a:t>
            </a:r>
            <a:r>
              <a:rPr lang="en-US" sz="2400" dirty="0"/>
              <a:t>, tableware, vitreous ware, refractories (heat-resistant material</a:t>
            </a:r>
            <a:r>
              <a:rPr lang="en-US" sz="2400" dirty="0" smtClean="0"/>
              <a:t>).</a:t>
            </a:r>
            <a:endParaRPr lang="en-US" sz="2400" dirty="0"/>
          </a:p>
          <a:p>
            <a:r>
              <a:rPr lang="tr-TR" sz="2400" dirty="0" err="1" smtClean="0"/>
              <a:t>Generally</a:t>
            </a:r>
            <a:r>
              <a:rPr lang="en-US" sz="2400" dirty="0" smtClean="0"/>
              <a:t>, </a:t>
            </a:r>
            <a:r>
              <a:rPr lang="en-US" sz="2400" dirty="0"/>
              <a:t>ceramics tend to be </a:t>
            </a:r>
            <a:r>
              <a:rPr lang="tr-TR" sz="2400" dirty="0" err="1" smtClean="0"/>
              <a:t>brittle</a:t>
            </a:r>
            <a:r>
              <a:rPr lang="en-US" sz="2400" dirty="0" smtClean="0"/>
              <a:t> </a:t>
            </a:r>
            <a:r>
              <a:rPr lang="en-US" sz="2400" dirty="0"/>
              <a:t>due to the presence of porosity (small holes).</a:t>
            </a:r>
          </a:p>
          <a:p>
            <a:r>
              <a:rPr lang="en-US" sz="2400" dirty="0"/>
              <a:t>The ceramics must be heated to very high temperatures before melting.</a:t>
            </a:r>
          </a:p>
          <a:p>
            <a:r>
              <a:rPr lang="en-US" sz="2400" dirty="0"/>
              <a:t>The ceramics are strong, but they are very </a:t>
            </a:r>
            <a:r>
              <a:rPr lang="tr-TR" sz="2400" dirty="0" err="1" smtClean="0"/>
              <a:t>brittle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/>
              <a:t>Normally we prepare fine powder ceramics and they are converted into different shapes.</a:t>
            </a:r>
          </a:p>
          <a:p>
            <a:r>
              <a:rPr lang="tr-TR" sz="2400" dirty="0" smtClean="0"/>
              <a:t>Advanced</a:t>
            </a:r>
            <a:r>
              <a:rPr lang="en-US" sz="2400" dirty="0" smtClean="0"/>
              <a:t> </a:t>
            </a:r>
            <a:r>
              <a:rPr lang="en-US" sz="2400" dirty="0"/>
              <a:t>processing techniques ensure that the ceramics are sufficiently resistant to shading and can be used in load bearing applications such as impellers in turbine </a:t>
            </a:r>
            <a:r>
              <a:rPr lang="tr-TR" sz="2400" dirty="0" err="1" smtClean="0"/>
              <a:t>engines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537332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Glasses and Glass-Ceramics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Glass is </a:t>
            </a:r>
            <a:r>
              <a:rPr lang="tr-TR" sz="2400" dirty="0" err="1" smtClean="0"/>
              <a:t>also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group</a:t>
            </a:r>
            <a:r>
              <a:rPr lang="tr-TR" sz="2400" dirty="0" smtClean="0"/>
              <a:t> of </a:t>
            </a:r>
            <a:r>
              <a:rPr lang="tr-TR" sz="2400" dirty="0" err="1" smtClean="0"/>
              <a:t>ceramic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main </a:t>
            </a:r>
            <a:r>
              <a:rPr lang="tr-TR" sz="2400" dirty="0" err="1" smtClean="0"/>
              <a:t>difference</a:t>
            </a:r>
            <a:r>
              <a:rPr lang="tr-TR" sz="2400" dirty="0" smtClean="0"/>
              <a:t> </a:t>
            </a:r>
            <a:r>
              <a:rPr lang="tr-TR" sz="2400" dirty="0" err="1" smtClean="0"/>
              <a:t>between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glass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ceramics</a:t>
            </a:r>
            <a:r>
              <a:rPr lang="tr-TR" sz="2400" dirty="0" smtClean="0"/>
              <a:t> is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amorphous</a:t>
            </a:r>
            <a:r>
              <a:rPr lang="tr-TR" sz="2400" dirty="0" smtClean="0"/>
              <a:t> </a:t>
            </a:r>
            <a:r>
              <a:rPr lang="tr-TR" sz="2400" dirty="0" err="1" smtClean="0"/>
              <a:t>structure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err="1" smtClean="0"/>
              <a:t>Mostly</a:t>
            </a:r>
            <a:r>
              <a:rPr lang="tr-TR" sz="24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glass</a:t>
            </a:r>
            <a:r>
              <a:rPr lang="tr-TR" sz="2400" dirty="0" smtClean="0"/>
              <a:t> is </a:t>
            </a:r>
            <a:r>
              <a:rPr lang="tr-TR" sz="2400" dirty="0" err="1" smtClean="0"/>
              <a:t>produced</a:t>
            </a:r>
            <a:r>
              <a:rPr lang="tr-TR" sz="2400" dirty="0" smtClean="0"/>
              <a:t> </a:t>
            </a:r>
            <a:r>
              <a:rPr lang="tr-TR" sz="2400" dirty="0" err="1" smtClean="0"/>
              <a:t>from</a:t>
            </a:r>
            <a:r>
              <a:rPr lang="tr-TR" sz="2400" dirty="0" smtClean="0"/>
              <a:t> </a:t>
            </a:r>
            <a:r>
              <a:rPr lang="tr-TR" sz="2400" dirty="0" err="1" smtClean="0"/>
              <a:t>molten</a:t>
            </a:r>
            <a:r>
              <a:rPr lang="tr-TR" sz="2400" dirty="0" smtClean="0"/>
              <a:t> </a:t>
            </a:r>
            <a:r>
              <a:rPr lang="tr-TR" sz="2400" dirty="0" err="1" smtClean="0"/>
              <a:t>silica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is </a:t>
            </a:r>
            <a:r>
              <a:rPr lang="tr-TR" sz="2400" dirty="0" err="1" smtClean="0"/>
              <a:t>oxide</a:t>
            </a:r>
            <a:r>
              <a:rPr lang="tr-TR" sz="2400" dirty="0" smtClean="0"/>
              <a:t> </a:t>
            </a:r>
            <a:r>
              <a:rPr lang="tr-TR" sz="2400" dirty="0" err="1" smtClean="0"/>
              <a:t>compound</a:t>
            </a:r>
            <a:r>
              <a:rPr lang="tr-TR" sz="2400" dirty="0" smtClean="0"/>
              <a:t> of </a:t>
            </a:r>
            <a:r>
              <a:rPr lang="tr-TR" sz="2400" dirty="0" err="1" smtClean="0"/>
              <a:t>silicon</a:t>
            </a:r>
            <a:r>
              <a:rPr lang="tr-TR" sz="2400" dirty="0" smtClean="0"/>
              <a:t> element.</a:t>
            </a:r>
          </a:p>
          <a:p>
            <a:r>
              <a:rPr lang="en-US" sz="2400" dirty="0" smtClean="0"/>
              <a:t>The amorphous</a:t>
            </a:r>
            <a:r>
              <a:rPr lang="tr-TR" sz="2400" dirty="0" smtClean="0"/>
              <a:t> </a:t>
            </a:r>
            <a:r>
              <a:rPr lang="tr-TR" sz="2400" dirty="0" err="1" smtClean="0"/>
              <a:t>term</a:t>
            </a:r>
            <a:r>
              <a:rPr lang="en-US" sz="2400" dirty="0" smtClean="0"/>
              <a:t> refers to </a:t>
            </a:r>
            <a:r>
              <a:rPr lang="tr-TR" sz="2400" dirty="0" err="1" smtClean="0"/>
              <a:t>cetain</a:t>
            </a:r>
            <a:r>
              <a:rPr lang="tr-TR" sz="2400" dirty="0" smtClean="0"/>
              <a:t> </a:t>
            </a:r>
            <a:r>
              <a:rPr lang="tr-TR" sz="2400" dirty="0" err="1" smtClean="0"/>
              <a:t>types</a:t>
            </a:r>
            <a:r>
              <a:rPr lang="tr-TR" sz="2400" dirty="0" smtClean="0"/>
              <a:t> of </a:t>
            </a:r>
            <a:r>
              <a:rPr lang="en-US" sz="2400" dirty="0" smtClean="0"/>
              <a:t>materials</a:t>
            </a:r>
            <a:r>
              <a:rPr lang="tr-TR" sz="2400" dirty="0" smtClean="0"/>
              <a:t> </a:t>
            </a:r>
            <a:r>
              <a:rPr lang="en-US" sz="2400" dirty="0" smtClean="0"/>
              <a:t>that do not have</a:t>
            </a:r>
            <a:r>
              <a:rPr lang="tr-TR" sz="2400" dirty="0" smtClean="0"/>
              <a:t> </a:t>
            </a:r>
            <a:r>
              <a:rPr lang="en-US" sz="2400" dirty="0" smtClean="0"/>
              <a:t>a regular, periodic arrangement of atoms. </a:t>
            </a:r>
            <a:endParaRPr lang="tr-TR" sz="2400" dirty="0" smtClean="0"/>
          </a:p>
          <a:p>
            <a:r>
              <a:rPr lang="en-US" sz="2400" dirty="0" smtClean="0"/>
              <a:t>The fiber optics industry is </a:t>
            </a:r>
            <a:r>
              <a:rPr lang="tr-TR" sz="2400" dirty="0" err="1" smtClean="0"/>
              <a:t>based</a:t>
            </a:r>
            <a:r>
              <a:rPr lang="tr-TR" sz="2400" dirty="0" smtClean="0"/>
              <a:t> on </a:t>
            </a:r>
            <a:r>
              <a:rPr lang="en-US" sz="2400" dirty="0" smtClean="0"/>
              <a:t>optical fibers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en-US" sz="2400" dirty="0" smtClean="0"/>
              <a:t> made by using</a:t>
            </a:r>
            <a:r>
              <a:rPr lang="tr-TR" sz="2400" dirty="0" smtClean="0"/>
              <a:t> </a:t>
            </a:r>
            <a:r>
              <a:rPr lang="en-US" sz="2400" dirty="0" smtClean="0"/>
              <a:t>high-purity silica glass. </a:t>
            </a:r>
            <a:endParaRPr lang="tr-TR" sz="2400" dirty="0" smtClean="0"/>
          </a:p>
          <a:p>
            <a:r>
              <a:rPr lang="en-US" sz="2400" dirty="0" smtClean="0"/>
              <a:t>Glasses </a:t>
            </a:r>
            <a:r>
              <a:rPr lang="tr-TR" sz="2400" dirty="0" smtClean="0"/>
              <a:t>can </a:t>
            </a:r>
            <a:r>
              <a:rPr lang="tr-TR" sz="2400" dirty="0" err="1" smtClean="0"/>
              <a:t>also</a:t>
            </a:r>
            <a:r>
              <a:rPr lang="en-US" sz="2400" dirty="0" smtClean="0"/>
              <a:t> used in houses, cars, computer and television</a:t>
            </a:r>
            <a:r>
              <a:rPr lang="tr-TR" sz="2400" dirty="0" smtClean="0"/>
              <a:t> </a:t>
            </a:r>
            <a:r>
              <a:rPr lang="en-US" sz="2400" dirty="0" smtClean="0"/>
              <a:t>screens, and hundreds of other applications. </a:t>
            </a:r>
            <a:endParaRPr lang="tr-TR" sz="2400" dirty="0" smtClean="0"/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629230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19651"/>
            <a:ext cx="10515600" cy="1325563"/>
          </a:xfrm>
        </p:spPr>
        <p:txBody>
          <a:bodyPr/>
          <a:lstStyle/>
          <a:p>
            <a:pPr algn="ctr"/>
            <a:r>
              <a:rPr lang="tr-TR" dirty="0"/>
              <a:t>Glasses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Glass-Ceramics</a:t>
            </a:r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2673" y="1545214"/>
            <a:ext cx="4677665" cy="4631749"/>
          </a:xfrm>
        </p:spPr>
        <p:txBody>
          <a:bodyPr>
            <a:noAutofit/>
          </a:bodyPr>
          <a:lstStyle/>
          <a:p>
            <a:r>
              <a:rPr lang="en-US" sz="2400" dirty="0" smtClean="0"/>
              <a:t>Commercial </a:t>
            </a:r>
            <a:r>
              <a:rPr lang="en-US" sz="2400" dirty="0"/>
              <a:t>glasses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composed</a:t>
            </a:r>
            <a:r>
              <a:rPr lang="tr-TR" sz="2400" dirty="0" smtClean="0"/>
              <a:t> of</a:t>
            </a:r>
            <a:r>
              <a:rPr lang="en-US" sz="2400" dirty="0" smtClean="0"/>
              <a:t> </a:t>
            </a:r>
            <a:r>
              <a:rPr lang="en-US" sz="2400" dirty="0"/>
              <a:t>silica </a:t>
            </a:r>
            <a:r>
              <a:rPr lang="tr-TR" sz="2400" dirty="0" smtClean="0"/>
              <a:t>(SiO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) </a:t>
            </a:r>
            <a:r>
              <a:rPr lang="en-US" sz="2400" dirty="0" smtClean="0"/>
              <a:t>mixed </a:t>
            </a:r>
            <a:r>
              <a:rPr lang="en-US" sz="2400" dirty="0"/>
              <a:t>with metal </a:t>
            </a:r>
            <a:r>
              <a:rPr lang="tr-TR" sz="2400" dirty="0" err="1" smtClean="0"/>
              <a:t>or</a:t>
            </a:r>
            <a:r>
              <a:rPr lang="tr-TR" sz="2400" dirty="0" smtClean="0"/>
              <a:t> metal </a:t>
            </a:r>
            <a:r>
              <a:rPr lang="en-US" sz="2400" dirty="0" smtClean="0"/>
              <a:t>oxides, which</a:t>
            </a:r>
            <a:r>
              <a:rPr lang="tr-TR" sz="2400" dirty="0" smtClean="0"/>
              <a:t> </a:t>
            </a:r>
            <a:r>
              <a:rPr lang="en-US" sz="2400" dirty="0" smtClean="0"/>
              <a:t>greatly </a:t>
            </a:r>
            <a:r>
              <a:rPr lang="en-US" sz="2400" dirty="0"/>
              <a:t>reduce the melting </a:t>
            </a:r>
            <a:r>
              <a:rPr lang="en-US" sz="2400" dirty="0" smtClean="0"/>
              <a:t>temperature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Mixing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silica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metal </a:t>
            </a:r>
            <a:r>
              <a:rPr lang="tr-TR" sz="2400" dirty="0" err="1" smtClean="0"/>
              <a:t>or</a:t>
            </a:r>
            <a:r>
              <a:rPr lang="tr-TR" sz="2400" dirty="0" smtClean="0"/>
              <a:t> metal </a:t>
            </a:r>
            <a:r>
              <a:rPr lang="tr-TR" sz="2400" dirty="0" err="1" smtClean="0"/>
              <a:t>oxides</a:t>
            </a:r>
            <a:r>
              <a:rPr lang="tr-TR" sz="2400" dirty="0" smtClean="0"/>
              <a:t> </a:t>
            </a:r>
            <a:r>
              <a:rPr lang="en-US" sz="2400" dirty="0" err="1" smtClean="0"/>
              <a:t>mak</a:t>
            </a:r>
            <a:r>
              <a:rPr lang="tr-TR" sz="2400" dirty="0" smtClean="0"/>
              <a:t>e</a:t>
            </a:r>
            <a:r>
              <a:rPr lang="en-US" sz="2400" dirty="0" smtClean="0"/>
              <a:t> </a:t>
            </a:r>
            <a:r>
              <a:rPr lang="en-US" sz="2400" dirty="0"/>
              <a:t>the glass easier </a:t>
            </a:r>
            <a:r>
              <a:rPr lang="en-US" sz="2400" dirty="0" smtClean="0"/>
              <a:t>and</a:t>
            </a:r>
            <a:r>
              <a:rPr lang="tr-TR" sz="2400" dirty="0" smtClean="0"/>
              <a:t> </a:t>
            </a:r>
            <a:r>
              <a:rPr lang="en-US" sz="2400" dirty="0" smtClean="0"/>
              <a:t>cheaper </a:t>
            </a:r>
            <a:r>
              <a:rPr lang="en-US" sz="2400" dirty="0"/>
              <a:t>to </a:t>
            </a:r>
            <a:r>
              <a:rPr lang="tr-TR" sz="2400" dirty="0" err="1" smtClean="0"/>
              <a:t>produce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There </a:t>
            </a:r>
            <a:r>
              <a:rPr lang="en-US" sz="2400" dirty="0"/>
              <a:t>are two </a:t>
            </a:r>
            <a:r>
              <a:rPr lang="tr-TR" sz="2400" dirty="0" err="1" smtClean="0"/>
              <a:t>types</a:t>
            </a:r>
            <a:r>
              <a:rPr lang="en-US" sz="2400" dirty="0" smtClean="0"/>
              <a:t> </a:t>
            </a:r>
            <a:r>
              <a:rPr lang="en-US" sz="2400" dirty="0"/>
              <a:t>of commercial </a:t>
            </a:r>
            <a:r>
              <a:rPr lang="en-US" sz="2400" dirty="0" smtClean="0"/>
              <a:t>glass</a:t>
            </a:r>
            <a:r>
              <a:rPr lang="tr-TR" sz="2400" dirty="0" smtClean="0"/>
              <a:t>es</a:t>
            </a:r>
            <a:r>
              <a:rPr lang="en-US" sz="2400" dirty="0" smtClean="0"/>
              <a:t>:</a:t>
            </a:r>
            <a:endParaRPr lang="en-US" sz="2400" dirty="0"/>
          </a:p>
          <a:p>
            <a:pPr marL="0" indent="0">
              <a:buNone/>
            </a:pPr>
            <a:r>
              <a:rPr lang="tr-TR" sz="2400" dirty="0" smtClean="0"/>
              <a:t>	-</a:t>
            </a:r>
            <a:r>
              <a:rPr lang="en-US" sz="2400" dirty="0" smtClean="0"/>
              <a:t>soda lime</a:t>
            </a:r>
            <a:r>
              <a:rPr lang="tr-TR" sz="2400" dirty="0" smtClean="0"/>
              <a:t>,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-</a:t>
            </a:r>
            <a:r>
              <a:rPr lang="en-US" sz="2400" dirty="0" smtClean="0"/>
              <a:t>borosilicate</a:t>
            </a:r>
            <a:r>
              <a:rPr lang="en-US" sz="2400" dirty="0"/>
              <a:t>.</a:t>
            </a:r>
            <a:endParaRPr lang="tr-TR" sz="2400" dirty="0"/>
          </a:p>
        </p:txBody>
      </p:sp>
      <p:sp>
        <p:nvSpPr>
          <p:cNvPr id="7" name="Metin kutusu 6"/>
          <p:cNvSpPr txBox="1"/>
          <p:nvPr/>
        </p:nvSpPr>
        <p:spPr>
          <a:xfrm>
            <a:off x="7670248" y="6488668"/>
            <a:ext cx="4021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Sketch of the structure of soda lime glass</a:t>
            </a:r>
            <a:endParaRPr lang="tr-T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9209" y="1345168"/>
            <a:ext cx="5686425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692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Glasses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Glass-Ceramics</a:t>
            </a:r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b="1" u="sng" dirty="0"/>
              <a:t>Soda lime </a:t>
            </a:r>
            <a:r>
              <a:rPr lang="tr-TR" sz="2400" b="1" u="sng" dirty="0" err="1"/>
              <a:t>glasses</a:t>
            </a:r>
            <a:endParaRPr lang="tr-TR" sz="2400" b="1" u="sng" dirty="0"/>
          </a:p>
          <a:p>
            <a:r>
              <a:rPr lang="tr-TR" sz="2400" dirty="0" smtClean="0"/>
              <a:t>Commercial </a:t>
            </a:r>
            <a:r>
              <a:rPr lang="tr-TR" sz="2400" dirty="0"/>
              <a:t>s</a:t>
            </a:r>
            <a:r>
              <a:rPr lang="en-US" sz="2400" dirty="0" err="1" smtClean="0"/>
              <a:t>oda</a:t>
            </a:r>
            <a:r>
              <a:rPr lang="en-US" sz="2400" dirty="0" smtClean="0"/>
              <a:t> </a:t>
            </a:r>
            <a:r>
              <a:rPr lang="en-US" sz="2400" dirty="0"/>
              <a:t>lime glasses have a typical </a:t>
            </a:r>
            <a:r>
              <a:rPr lang="tr-TR" sz="2400" dirty="0" err="1" smtClean="0"/>
              <a:t>compound</a:t>
            </a:r>
            <a:r>
              <a:rPr lang="tr-TR" sz="2400" dirty="0" smtClean="0"/>
              <a:t> </a:t>
            </a:r>
            <a:r>
              <a:rPr lang="en-US" sz="2400" dirty="0" smtClean="0"/>
              <a:t>composition</a:t>
            </a:r>
            <a:endParaRPr lang="en-US" sz="2400" dirty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	</a:t>
            </a:r>
            <a:r>
              <a:rPr lang="en-US" sz="2400" dirty="0" smtClean="0"/>
              <a:t>70 SiO</a:t>
            </a:r>
            <a:r>
              <a:rPr lang="en-US" sz="2400" baseline="-25000" dirty="0" smtClean="0"/>
              <a:t>2</a:t>
            </a:r>
            <a:r>
              <a:rPr lang="tr-TR" sz="2400" baseline="-25000" dirty="0" smtClean="0"/>
              <a:t> </a:t>
            </a:r>
            <a:r>
              <a:rPr lang="tr-TR" sz="2400" dirty="0" smtClean="0"/>
              <a:t>%</a:t>
            </a:r>
            <a:r>
              <a:rPr lang="en-US" sz="2400" dirty="0" smtClean="0"/>
              <a:t>, </a:t>
            </a:r>
            <a:r>
              <a:rPr lang="en-US" sz="2400" dirty="0"/>
              <a:t>10 </a:t>
            </a:r>
            <a:r>
              <a:rPr lang="en-US" sz="2400" dirty="0" err="1" smtClean="0"/>
              <a:t>CaO</a:t>
            </a:r>
            <a:r>
              <a:rPr lang="tr-TR" sz="2400" dirty="0" smtClean="0"/>
              <a:t> %</a:t>
            </a:r>
            <a:r>
              <a:rPr lang="en-US" sz="2400" dirty="0" smtClean="0"/>
              <a:t>, </a:t>
            </a:r>
            <a:r>
              <a:rPr lang="en-US" sz="2400" dirty="0"/>
              <a:t>15 </a:t>
            </a:r>
            <a:r>
              <a:rPr lang="en-US" sz="2400" dirty="0" smtClean="0"/>
              <a:t>Na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O</a:t>
            </a:r>
            <a:r>
              <a:rPr lang="tr-TR" sz="2400" dirty="0" smtClean="0"/>
              <a:t> % </a:t>
            </a:r>
            <a:r>
              <a:rPr lang="tr-TR" sz="2400" dirty="0" err="1" smtClean="0"/>
              <a:t>and</a:t>
            </a:r>
            <a:r>
              <a:rPr lang="tr-TR" sz="2400" dirty="0" smtClean="0"/>
              <a:t> 5 </a:t>
            </a:r>
            <a:r>
              <a:rPr lang="tr-TR" sz="2400" dirty="0" err="1" smtClean="0"/>
              <a:t>other</a:t>
            </a:r>
            <a:r>
              <a:rPr lang="tr-TR" sz="2400" dirty="0" smtClean="0"/>
              <a:t> </a:t>
            </a:r>
            <a:r>
              <a:rPr lang="tr-TR" sz="2400" dirty="0" err="1" smtClean="0"/>
              <a:t>oxides</a:t>
            </a:r>
            <a:r>
              <a:rPr lang="tr-TR" sz="2400" dirty="0" smtClean="0"/>
              <a:t> %</a:t>
            </a:r>
            <a:endParaRPr lang="en-US" sz="2400" dirty="0"/>
          </a:p>
          <a:p>
            <a:r>
              <a:rPr lang="en-US" sz="2400" dirty="0"/>
              <a:t>Commercial soda lime glasses are </a:t>
            </a:r>
            <a:r>
              <a:rPr lang="tr-TR" sz="2400" dirty="0" err="1" smtClean="0"/>
              <a:t>produced</a:t>
            </a:r>
            <a:r>
              <a:rPr lang="en-US" sz="2400" dirty="0" smtClean="0"/>
              <a:t> </a:t>
            </a:r>
            <a:r>
              <a:rPr lang="en-US" sz="2400" dirty="0"/>
              <a:t>for </a:t>
            </a:r>
            <a:r>
              <a:rPr lang="en-US" sz="2400" dirty="0" smtClean="0"/>
              <a:t>high</a:t>
            </a:r>
            <a:r>
              <a:rPr lang="tr-TR" sz="2400" dirty="0" smtClean="0"/>
              <a:t> </a:t>
            </a:r>
            <a:r>
              <a:rPr lang="en-US" sz="2400" dirty="0" err="1" smtClean="0"/>
              <a:t>vol</a:t>
            </a:r>
            <a:r>
              <a:rPr lang="tr-TR" sz="2400" dirty="0" smtClean="0"/>
              <a:t>u</a:t>
            </a:r>
            <a:r>
              <a:rPr lang="en-US" sz="2400" dirty="0" smtClean="0"/>
              <a:t>me</a:t>
            </a:r>
            <a:r>
              <a:rPr lang="tr-TR" sz="2400" dirty="0" smtClean="0"/>
              <a:t> </a:t>
            </a:r>
            <a:r>
              <a:rPr lang="en-US" sz="2400" dirty="0" smtClean="0"/>
              <a:t>products </a:t>
            </a:r>
            <a:r>
              <a:rPr lang="en-US" sz="2400" dirty="0"/>
              <a:t>such as windows, bottles and jars. 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added metal </a:t>
            </a:r>
            <a:r>
              <a:rPr lang="en-US" sz="2400" dirty="0" smtClean="0"/>
              <a:t>oxides</a:t>
            </a:r>
            <a:r>
              <a:rPr lang="tr-TR" sz="2400" dirty="0" smtClean="0"/>
              <a:t> </a:t>
            </a:r>
            <a:r>
              <a:rPr lang="tr-TR" sz="2400" dirty="0" err="1" smtClean="0"/>
              <a:t>such</a:t>
            </a:r>
            <a:r>
              <a:rPr lang="tr-TR" sz="2400" dirty="0" smtClean="0"/>
              <a:t> as </a:t>
            </a:r>
            <a:r>
              <a:rPr lang="tr-TR" sz="2400" dirty="0" err="1" smtClean="0"/>
              <a:t>CaO</a:t>
            </a:r>
            <a:r>
              <a:rPr lang="tr-TR" sz="2400" dirty="0" smtClean="0"/>
              <a:t>, Na2O, </a:t>
            </a:r>
            <a:r>
              <a:rPr lang="en-US" sz="2400" dirty="0" smtClean="0"/>
              <a:t>act </a:t>
            </a:r>
            <a:r>
              <a:rPr lang="en-US" sz="2400" dirty="0"/>
              <a:t>as network modifiers in the </a:t>
            </a:r>
            <a:r>
              <a:rPr lang="tr-TR" sz="2400" dirty="0" err="1" smtClean="0"/>
              <a:t>glass</a:t>
            </a:r>
            <a:r>
              <a:rPr lang="tr-TR" sz="2400" dirty="0" smtClean="0"/>
              <a:t> </a:t>
            </a:r>
            <a:r>
              <a:rPr lang="en-US" sz="2400" dirty="0" smtClean="0"/>
              <a:t>structure. </a:t>
            </a:r>
            <a:endParaRPr lang="tr-TR" sz="2400" dirty="0" smtClean="0"/>
          </a:p>
          <a:p>
            <a:pPr marL="0" indent="0">
              <a:buNone/>
            </a:pPr>
            <a:r>
              <a:rPr lang="en-US" sz="2400" b="1" u="sng" dirty="0" smtClean="0"/>
              <a:t>Borosilicate </a:t>
            </a:r>
            <a:r>
              <a:rPr lang="en-US" sz="2400" b="1" u="sng" dirty="0"/>
              <a:t>glasses</a:t>
            </a:r>
          </a:p>
          <a:p>
            <a:r>
              <a:rPr lang="tr-TR" sz="2400" dirty="0" smtClean="0"/>
              <a:t>Commercial </a:t>
            </a:r>
            <a:r>
              <a:rPr lang="tr-TR" sz="2400" dirty="0"/>
              <a:t>b</a:t>
            </a:r>
            <a:r>
              <a:rPr lang="en-US" sz="2400" dirty="0" err="1" smtClean="0"/>
              <a:t>orosilicate</a:t>
            </a:r>
            <a:r>
              <a:rPr lang="en-US" sz="2400" dirty="0" smtClean="0"/>
              <a:t> </a:t>
            </a:r>
            <a:r>
              <a:rPr lang="en-US" sz="2400" dirty="0"/>
              <a:t>glasses have a typical composition </a:t>
            </a:r>
            <a:r>
              <a:rPr lang="tr-TR" sz="2400" dirty="0" smtClean="0"/>
              <a:t>as </a:t>
            </a:r>
            <a:r>
              <a:rPr lang="tr-TR" sz="2400" dirty="0" err="1" smtClean="0"/>
              <a:t>following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	80 </a:t>
            </a:r>
            <a:r>
              <a:rPr lang="en-US" sz="2400" dirty="0" smtClean="0"/>
              <a:t>SiO2</a:t>
            </a:r>
            <a:r>
              <a:rPr lang="tr-TR" sz="2400" dirty="0" smtClean="0"/>
              <a:t> %</a:t>
            </a:r>
            <a:r>
              <a:rPr lang="en-US" sz="2400" dirty="0" smtClean="0"/>
              <a:t>, </a:t>
            </a:r>
            <a:r>
              <a:rPr lang="en-US" sz="2400" dirty="0"/>
              <a:t>15 </a:t>
            </a:r>
            <a:r>
              <a:rPr lang="en-US" sz="2400" dirty="0" smtClean="0"/>
              <a:t>B2O3</a:t>
            </a:r>
            <a:r>
              <a:rPr lang="tr-TR" sz="2400" dirty="0" smtClean="0"/>
              <a:t> %</a:t>
            </a:r>
            <a:r>
              <a:rPr lang="en-US" sz="2400" dirty="0" smtClean="0"/>
              <a:t>, </a:t>
            </a:r>
            <a:r>
              <a:rPr lang="en-US" sz="2400" dirty="0"/>
              <a:t>5 </a:t>
            </a:r>
            <a:r>
              <a:rPr lang="en-US" sz="2400" dirty="0" smtClean="0"/>
              <a:t>Na2O</a:t>
            </a:r>
            <a:r>
              <a:rPr lang="tr-TR" sz="2400" dirty="0"/>
              <a:t> %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smtClean="0"/>
              <a:t>10 </a:t>
            </a:r>
            <a:r>
              <a:rPr lang="tr-TR" sz="2400" dirty="0" err="1"/>
              <a:t>other</a:t>
            </a:r>
            <a:r>
              <a:rPr lang="tr-TR" sz="2400" dirty="0"/>
              <a:t> </a:t>
            </a:r>
            <a:r>
              <a:rPr lang="tr-TR" sz="2400" dirty="0" err="1"/>
              <a:t>oxides</a:t>
            </a:r>
            <a:r>
              <a:rPr lang="tr-TR" sz="2400" dirty="0"/>
              <a:t> %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28027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998</TotalTime>
  <Words>794</Words>
  <Application>Microsoft Office PowerPoint</Application>
  <PresentationFormat>Özel</PresentationFormat>
  <Paragraphs>72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Office Teması</vt:lpstr>
      <vt:lpstr>EME 201 Materials Science</vt:lpstr>
      <vt:lpstr>Classification of Materials</vt:lpstr>
      <vt:lpstr>Metals and Alloys</vt:lpstr>
      <vt:lpstr>Metals and Alloys</vt:lpstr>
      <vt:lpstr>Ceramics</vt:lpstr>
      <vt:lpstr>Ceramics</vt:lpstr>
      <vt:lpstr>Glasses and Glass-Ceramics </vt:lpstr>
      <vt:lpstr>Glasses and Glass-Ceramics </vt:lpstr>
      <vt:lpstr>Glasses and Glass-Ceramics </vt:lpstr>
      <vt:lpstr>Glasses and Glass-Ceramics 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 201 Materials Science</dc:title>
  <dc:creator>pc205</dc:creator>
  <cp:lastModifiedBy>ew1</cp:lastModifiedBy>
  <cp:revision>122</cp:revision>
  <dcterms:created xsi:type="dcterms:W3CDTF">2016-07-27T06:35:54Z</dcterms:created>
  <dcterms:modified xsi:type="dcterms:W3CDTF">2018-02-25T20:01:13Z</dcterms:modified>
</cp:coreProperties>
</file>