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2/2/2020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2/2/2020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2/2/2020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2/2/2020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2/2/2020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4000" i="1" dirty="0">
                <a:solidFill>
                  <a:schemeClr val="tx1"/>
                </a:solidFill>
              </a:rPr>
              <a:t>История русской культуры </a:t>
            </a:r>
            <a:endParaRPr lang="en-US" sz="4000" i="1" dirty="0">
              <a:solidFill>
                <a:schemeClr val="tx1"/>
              </a:solidFill>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dirty="0">
                <a:solidFill>
                  <a:schemeClr val="tx1"/>
                </a:solidFill>
              </a:rPr>
              <a:t>Лекция 6</a:t>
            </a:r>
            <a:endParaRPr lang="en-US" dirty="0">
              <a:solidFill>
                <a:schemeClr val="tx1"/>
              </a:solidFill>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В 16 веке создаются первые произведения, которые обосновывали главенство московских князей. Среди подобных произведений можно отметить произведение Спиридона-Саввы «Послание о </a:t>
            </a:r>
            <a:r>
              <a:rPr lang="ru-RU" sz="2000" i="1" dirty="0" err="1">
                <a:solidFill>
                  <a:schemeClr val="tx1">
                    <a:lumMod val="75000"/>
                    <a:lumOff val="25000"/>
                  </a:schemeClr>
                </a:solidFill>
                <a:latin typeface="Arial" panose="020B0604020202020204" pitchFamily="34" charset="0"/>
                <a:cs typeface="Arial" panose="020B0604020202020204" pitchFamily="34" charset="0"/>
              </a:rPr>
              <a:t>Мономаховом</a:t>
            </a:r>
            <a:r>
              <a:rPr lang="ru-RU" sz="2000" i="1" dirty="0">
                <a:solidFill>
                  <a:schemeClr val="tx1">
                    <a:lumMod val="75000"/>
                    <a:lumOff val="25000"/>
                  </a:schemeClr>
                </a:solidFill>
                <a:latin typeface="Arial" panose="020B0604020202020204" pitchFamily="34" charset="0"/>
                <a:cs typeface="Arial" panose="020B0604020202020204" pitchFamily="34" charset="0"/>
              </a:rPr>
              <a:t> венце». В книге излагалась легенда получения венца от византийского императора. Именно тогда внук Ивана </a:t>
            </a:r>
            <a:r>
              <a:rPr lang="tr-TR" sz="2000" i="1" dirty="0">
                <a:solidFill>
                  <a:schemeClr val="tx1">
                    <a:lumMod val="75000"/>
                    <a:lumOff val="25000"/>
                  </a:schemeClr>
                </a:solidFill>
                <a:latin typeface="Arial" panose="020B0604020202020204" pitchFamily="34" charset="0"/>
                <a:cs typeface="Arial" panose="020B0604020202020204" pitchFamily="34" charset="0"/>
              </a:rPr>
              <a:t>III</a:t>
            </a:r>
            <a:r>
              <a:rPr lang="ru-RU" sz="2000" i="1" dirty="0">
                <a:solidFill>
                  <a:schemeClr val="tx1">
                    <a:lumMod val="75000"/>
                    <a:lumOff val="25000"/>
                  </a:schemeClr>
                </a:solidFill>
                <a:latin typeface="Arial" panose="020B0604020202020204" pitchFamily="34" charset="0"/>
                <a:cs typeface="Arial" panose="020B0604020202020204" pitchFamily="34" charset="0"/>
              </a:rPr>
              <a:t> был объявлен соправителем и коронован шапкой Мономаха. Так в русской истории появилась корона, которой стали венчаться русские цари</a:t>
            </a:r>
            <a:r>
              <a:rPr lang="ru-RU" sz="2000"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Именно в 16 веке получит развитие идея – Москва – третий Рим. Автором идеи выступил старец Киево-Печерской Лавры </a:t>
            </a:r>
            <a:r>
              <a:rPr lang="ru-RU" sz="2000" i="1" dirty="0" err="1">
                <a:solidFill>
                  <a:schemeClr val="tx1">
                    <a:lumMod val="75000"/>
                    <a:lumOff val="25000"/>
                  </a:schemeClr>
                </a:solidFill>
                <a:latin typeface="Arial" panose="020B0604020202020204" pitchFamily="34" charset="0"/>
                <a:cs typeface="Arial" panose="020B0604020202020204" pitchFamily="34" charset="0"/>
              </a:rPr>
              <a:t>Филофей</a:t>
            </a:r>
            <a:r>
              <a:rPr lang="ru-RU" sz="2000" i="1" dirty="0">
                <a:solidFill>
                  <a:schemeClr val="tx1">
                    <a:lumMod val="75000"/>
                    <a:lumOff val="25000"/>
                  </a:schemeClr>
                </a:solidFill>
                <a:latin typeface="Arial" panose="020B0604020202020204" pitchFamily="34" charset="0"/>
                <a:cs typeface="Arial" panose="020B0604020202020204" pitchFamily="34" charset="0"/>
              </a:rPr>
              <a:t>. В его произведении был подвергнут критике католический мир, а также первый и второй Рим.  На смену им приходит Русь – третий Рим. «Два Рима пали, третий стоит, а четвертому не </a:t>
            </a:r>
            <a:r>
              <a:rPr lang="ru-RU" sz="2000" i="1" dirty="0" err="1">
                <a:solidFill>
                  <a:schemeClr val="tx1">
                    <a:lumMod val="75000"/>
                    <a:lumOff val="25000"/>
                  </a:schemeClr>
                </a:solidFill>
                <a:latin typeface="Arial" panose="020B0604020202020204" pitchFamily="34" charset="0"/>
                <a:cs typeface="Arial" panose="020B0604020202020204" pitchFamily="34" charset="0"/>
              </a:rPr>
              <a:t>быти</a:t>
            </a:r>
            <a:r>
              <a:rPr lang="ru-RU" sz="2000" i="1" dirty="0">
                <a:solidFill>
                  <a:schemeClr val="tx1">
                    <a:lumMod val="75000"/>
                    <a:lumOff val="25000"/>
                  </a:schemeClr>
                </a:solidFill>
                <a:latin typeface="Arial" panose="020B0604020202020204" pitchFamily="34" charset="0"/>
                <a:cs typeface="Arial" panose="020B0604020202020204" pitchFamily="34" charset="0"/>
              </a:rPr>
              <a:t>» В 1547 г  Иван </a:t>
            </a:r>
            <a:r>
              <a:rPr lang="tr-TR" sz="2000" i="1" dirty="0">
                <a:solidFill>
                  <a:schemeClr val="tx1">
                    <a:lumMod val="75000"/>
                    <a:lumOff val="25000"/>
                  </a:schemeClr>
                </a:solidFill>
                <a:latin typeface="Arial" panose="020B0604020202020204" pitchFamily="34" charset="0"/>
                <a:cs typeface="Arial" panose="020B0604020202020204" pitchFamily="34" charset="0"/>
              </a:rPr>
              <a:t>IV </a:t>
            </a:r>
            <a:r>
              <a:rPr lang="ru-RU" sz="2000" i="1" dirty="0">
                <a:solidFill>
                  <a:schemeClr val="tx1">
                    <a:lumMod val="75000"/>
                    <a:lumOff val="25000"/>
                  </a:schemeClr>
                </a:solidFill>
                <a:latin typeface="Arial" panose="020B0604020202020204" pitchFamily="34" charset="0"/>
                <a:cs typeface="Arial" panose="020B0604020202020204" pitchFamily="34" charset="0"/>
              </a:rPr>
              <a:t>будет коронован шапкой Мономаха. В будущем Иван </a:t>
            </a:r>
            <a:r>
              <a:rPr lang="tr-TR" sz="2000" i="1" dirty="0">
                <a:solidFill>
                  <a:schemeClr val="tx1">
                    <a:lumMod val="75000"/>
                    <a:lumOff val="25000"/>
                  </a:schemeClr>
                </a:solidFill>
                <a:latin typeface="Arial" panose="020B0604020202020204" pitchFamily="34" charset="0"/>
                <a:cs typeface="Arial" panose="020B0604020202020204" pitchFamily="34" charset="0"/>
              </a:rPr>
              <a:t>IV</a:t>
            </a:r>
            <a:r>
              <a:rPr lang="ru-RU" sz="2000" i="1" dirty="0">
                <a:solidFill>
                  <a:schemeClr val="tx1">
                    <a:lumMod val="75000"/>
                    <a:lumOff val="25000"/>
                  </a:schemeClr>
                </a:solidFill>
                <a:latin typeface="Arial" panose="020B0604020202020204" pitchFamily="34" charset="0"/>
                <a:cs typeface="Arial" panose="020B0604020202020204" pitchFamily="34" charset="0"/>
              </a:rPr>
              <a:t> будет именоваться Иваном Грозным. Иван Грозный как правитель сделает много для усиления централизации власти и установления абсолютной монархии.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rPr>
              <a:t>	</a:t>
            </a:r>
            <a:endParaRPr lang="en-US" sz="2000" dirty="0">
              <a:solidFill>
                <a:schemeClr val="tx1">
                  <a:lumMod val="75000"/>
                  <a:lumOff val="25000"/>
                </a:schemeClr>
              </a:solidFill>
            </a:endParaRPr>
          </a:p>
        </p:txBody>
      </p:sp>
    </p:spTree>
    <p:extLst>
      <p:ext uri="{BB962C8B-B14F-4D97-AF65-F5344CB8AC3E}">
        <p14:creationId xmlns:p14="http://schemas.microsoft.com/office/powerpoint/2010/main" val="177567044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В 16 веке будет написан еще одни интереснейший литературный источник – «Домострой». Авторство «Домостроя» приписывается священнику Сильвестру. Книга по сути дела была руководством по укладу семьи и дома.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 16 веке получит развитие жанр бытовой повести. К жанру бытовой повести относится «Повесть о Петре и Февронии». «Повесть о Петре и Февронии» станет одним из первых образцов лирической повести. Повесть рассказывает о верной супружеской жизни. Повесть стала первым произведением, написанным не по церковным канонам.</a:t>
            </a:r>
            <a:r>
              <a:rPr lang="ru-RU" sz="2000" dirty="0">
                <a:solidFill>
                  <a:schemeClr val="tx1">
                    <a:lumMod val="75000"/>
                    <a:lumOff val="25000"/>
                  </a:schemeClr>
                </a:solidFill>
                <a:latin typeface="Arial" panose="020B0604020202020204" pitchFamily="34" charset="0"/>
                <a:cs typeface="Arial" panose="020B0604020202020204" pitchFamily="34" charset="0"/>
              </a:rPr>
              <a:t> .</a:t>
            </a:r>
            <a:br>
              <a:rPr lang="ru-RU" sz="20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latin typeface="Arial" panose="020B0604020202020204" pitchFamily="34" charset="0"/>
                <a:cs typeface="Arial" panose="020B0604020202020204" pitchFamily="34" charset="0"/>
              </a:rPr>
              <a:t>	</a:t>
            </a:r>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45968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В 16 веке публицистика проявит себя как отдельный литературный жанр. Первая написанная в этом жанре книга - «Просветитель». Авторство приписывается Иосифу </a:t>
            </a:r>
            <a:r>
              <a:rPr lang="ru-RU" sz="2000" i="1" dirty="0" err="1">
                <a:solidFill>
                  <a:schemeClr val="tx1">
                    <a:lumMod val="75000"/>
                    <a:lumOff val="25000"/>
                  </a:schemeClr>
                </a:solidFill>
                <a:latin typeface="Arial" panose="020B0604020202020204" pitchFamily="34" charset="0"/>
                <a:cs typeface="Arial" panose="020B0604020202020204" pitchFamily="34" charset="0"/>
              </a:rPr>
              <a:t>Волоцскому</a:t>
            </a:r>
            <a:r>
              <a:rPr lang="ru-RU" sz="2000" i="1" dirty="0">
                <a:solidFill>
                  <a:schemeClr val="tx1">
                    <a:lumMod val="75000"/>
                    <a:lumOff val="25000"/>
                  </a:schemeClr>
                </a:solidFill>
                <a:latin typeface="Arial" panose="020B0604020202020204" pitchFamily="34" charset="0"/>
                <a:cs typeface="Arial" panose="020B0604020202020204" pitchFamily="34" charset="0"/>
              </a:rPr>
              <a:t>. В дальнейшем весь 16 век публицистика будет развиваться в рамках противостояния иосифлян и </a:t>
            </a:r>
            <a:r>
              <a:rPr lang="ru-RU" sz="2000" i="1" dirty="0" err="1">
                <a:solidFill>
                  <a:schemeClr val="tx1">
                    <a:lumMod val="75000"/>
                    <a:lumOff val="25000"/>
                  </a:schemeClr>
                </a:solidFill>
                <a:latin typeface="Arial" panose="020B0604020202020204" pitchFamily="34" charset="0"/>
                <a:cs typeface="Arial" panose="020B0604020202020204" pitchFamily="34" charset="0"/>
              </a:rPr>
              <a:t>нестяжателей</a:t>
            </a:r>
            <a:r>
              <a:rPr lang="ru-RU" sz="2000" i="1"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err="1">
                <a:solidFill>
                  <a:schemeClr val="tx1">
                    <a:lumMod val="75000"/>
                    <a:lumOff val="25000"/>
                  </a:schemeClr>
                </a:solidFill>
                <a:latin typeface="Arial" panose="020B0604020202020204" pitchFamily="34" charset="0"/>
                <a:cs typeface="Arial" panose="020B0604020202020204" pitchFamily="34" charset="0"/>
              </a:rPr>
              <a:t>Нестяжателей</a:t>
            </a:r>
            <a:r>
              <a:rPr lang="ru-RU" sz="2000" i="1" dirty="0">
                <a:solidFill>
                  <a:schemeClr val="tx1">
                    <a:lumMod val="75000"/>
                    <a:lumOff val="25000"/>
                  </a:schemeClr>
                </a:solidFill>
                <a:latin typeface="Arial" panose="020B0604020202020204" pitchFamily="34" charset="0"/>
                <a:cs typeface="Arial" panose="020B0604020202020204" pitchFamily="34" charset="0"/>
              </a:rPr>
              <a:t> можно сравнить с деятелями западной реформации. К </a:t>
            </a:r>
            <a:r>
              <a:rPr lang="ru-RU" sz="2000" i="1" dirty="0" err="1">
                <a:solidFill>
                  <a:schemeClr val="tx1">
                    <a:lumMod val="75000"/>
                    <a:lumOff val="25000"/>
                  </a:schemeClr>
                </a:solidFill>
                <a:latin typeface="Arial" panose="020B0604020202020204" pitchFamily="34" charset="0"/>
                <a:cs typeface="Arial" panose="020B0604020202020204" pitchFamily="34" charset="0"/>
              </a:rPr>
              <a:t>нестяжателям</a:t>
            </a:r>
            <a:r>
              <a:rPr lang="ru-RU" sz="2000" i="1" dirty="0">
                <a:solidFill>
                  <a:schemeClr val="tx1">
                    <a:lumMod val="75000"/>
                    <a:lumOff val="25000"/>
                  </a:schemeClr>
                </a:solidFill>
                <a:latin typeface="Arial" panose="020B0604020202020204" pitchFamily="34" charset="0"/>
                <a:cs typeface="Arial" panose="020B0604020202020204" pitchFamily="34" charset="0"/>
              </a:rPr>
              <a:t> принадлежал и Максим Грек.  Говоря о публицистике нельзя не отметить Ивана Пересветова. Им была написана «Большая челобитная», одно из первых произведений в котором содержались рассуждения о самодержавии. Однако главным и очень ценным примером публицистического жанра стала «Переписка Ивана Грозного с Андреем Курбским». Переписка содержала критику правления Ивана Грозного.</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214992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В музыке 16 века появляется понятие большого распева. Большой распев – разновидность знаменного распева. Во второй половине 16 века была выработана особая </a:t>
            </a:r>
            <a:r>
              <a:rPr lang="ru-RU" sz="2000" i="1" dirty="0" err="1">
                <a:solidFill>
                  <a:schemeClr val="tx1">
                    <a:lumMod val="75000"/>
                    <a:lumOff val="25000"/>
                  </a:schemeClr>
                </a:solidFill>
                <a:latin typeface="Arial" panose="020B0604020202020204" pitchFamily="34" charset="0"/>
                <a:cs typeface="Arial" panose="020B0604020202020204" pitchFamily="34" charset="0"/>
              </a:rPr>
              <a:t>демественная</a:t>
            </a:r>
            <a:r>
              <a:rPr lang="ru-RU" sz="2000" i="1" dirty="0">
                <a:solidFill>
                  <a:schemeClr val="tx1">
                    <a:lumMod val="75000"/>
                    <a:lumOff val="25000"/>
                  </a:schemeClr>
                </a:solidFill>
                <a:latin typeface="Arial" panose="020B0604020202020204" pitchFamily="34" charset="0"/>
                <a:cs typeface="Arial" panose="020B0604020202020204" pitchFamily="34" charset="0"/>
              </a:rPr>
              <a:t> нотация как самостоятельный вид напева. К новым явлениям русской музыки можно отнести возникновение покаянных стихов. Покаянные стихи были первой попыткой лирической музыкальной поэзии</a:t>
            </a:r>
            <a:r>
              <a:rPr lang="ru-RU" sz="2000" dirty="0">
                <a:solidFill>
                  <a:schemeClr val="tx1">
                    <a:lumMod val="75000"/>
                    <a:lumOff val="25000"/>
                  </a:schemeClr>
                </a:solidFill>
                <a:latin typeface="Arial" panose="020B0604020202020204" pitchFamily="34" charset="0"/>
                <a:cs typeface="Arial" panose="020B0604020202020204" pitchFamily="34" charset="0"/>
              </a:rPr>
              <a:t>.</a:t>
            </a:r>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063340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В 16 веке также появляется многоголосная церковная музыка, в которой можно проследить влияние русского фольклора. Многоголосие в русской традиции приобретет форму </a:t>
            </a:r>
            <a:r>
              <a:rPr lang="ru-RU" sz="2000" i="1" dirty="0" err="1">
                <a:solidFill>
                  <a:schemeClr val="tx1">
                    <a:lumMod val="75000"/>
                    <a:lumOff val="25000"/>
                  </a:schemeClr>
                </a:solidFill>
                <a:latin typeface="Arial" panose="020B0604020202020204" pitchFamily="34" charset="0"/>
                <a:cs typeface="Arial" panose="020B0604020202020204" pitchFamily="34" charset="0"/>
              </a:rPr>
              <a:t>троестрочия</a:t>
            </a:r>
            <a:r>
              <a:rPr lang="ru-RU" sz="2000" i="1" dirty="0">
                <a:solidFill>
                  <a:schemeClr val="tx1">
                    <a:lumMod val="75000"/>
                    <a:lumOff val="25000"/>
                  </a:schemeClr>
                </a:solidFill>
                <a:latin typeface="Arial" panose="020B0604020202020204" pitchFamily="34" charset="0"/>
                <a:cs typeface="Arial" panose="020B0604020202020204" pitchFamily="34" charset="0"/>
              </a:rPr>
              <a:t>. Некоторые музыковеды оценивают </a:t>
            </a:r>
            <a:r>
              <a:rPr lang="ru-RU" sz="2000" i="1" dirty="0" err="1">
                <a:solidFill>
                  <a:schemeClr val="tx1">
                    <a:lumMod val="75000"/>
                    <a:lumOff val="25000"/>
                  </a:schemeClr>
                </a:solidFill>
                <a:latin typeface="Arial" panose="020B0604020202020204" pitchFamily="34" charset="0"/>
                <a:cs typeface="Arial" panose="020B0604020202020204" pitchFamily="34" charset="0"/>
              </a:rPr>
              <a:t>троестрочие</a:t>
            </a:r>
            <a:r>
              <a:rPr lang="ru-RU" sz="2000" i="1" dirty="0">
                <a:solidFill>
                  <a:schemeClr val="tx1">
                    <a:lumMod val="75000"/>
                    <a:lumOff val="25000"/>
                  </a:schemeClr>
                </a:solidFill>
                <a:latin typeface="Arial" panose="020B0604020202020204" pitchFamily="34" charset="0"/>
                <a:cs typeface="Arial" panose="020B0604020202020204" pitchFamily="34" charset="0"/>
              </a:rPr>
              <a:t> как переходный период от моно к многоголосию. Идея Москвы как третьего Рима стала отправной точкой развития русской философской мысли. В 16 веке можно увидеть появление первых представлений о существовании естественных прав человека, в том числе свободы, дарованной человеку богом с рождения. Подводя итог русской культуре 16 века можно отметить органичность и </a:t>
            </a:r>
            <a:r>
              <a:rPr lang="ru-RU" sz="2000" i="1" dirty="0" err="1">
                <a:solidFill>
                  <a:schemeClr val="tx1">
                    <a:lumMod val="75000"/>
                    <a:lumOff val="25000"/>
                  </a:schemeClr>
                </a:solidFill>
                <a:latin typeface="Arial" panose="020B0604020202020204" pitchFamily="34" charset="0"/>
                <a:cs typeface="Arial" panose="020B0604020202020204" pitchFamily="34" charset="0"/>
              </a:rPr>
              <a:t>единонаправленность</a:t>
            </a:r>
            <a:r>
              <a:rPr lang="ru-RU" sz="2000" i="1" dirty="0">
                <a:solidFill>
                  <a:schemeClr val="tx1">
                    <a:lumMod val="75000"/>
                    <a:lumOff val="25000"/>
                  </a:schemeClr>
                </a:solidFill>
                <a:latin typeface="Arial" panose="020B0604020202020204" pitchFamily="34" charset="0"/>
                <a:cs typeface="Arial" panose="020B0604020202020204" pitchFamily="34" charset="0"/>
              </a:rPr>
              <a:t> ее развития.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8284167"/>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fontScale="90000"/>
          </a:bodyPr>
          <a:lstStyle/>
          <a:p>
            <a:r>
              <a:rPr lang="ru-RU" sz="2000" i="1" dirty="0">
                <a:solidFill>
                  <a:schemeClr val="tx1">
                    <a:lumMod val="75000"/>
                    <a:lumOff val="25000"/>
                  </a:schemeClr>
                </a:solidFill>
                <a:latin typeface="Arial" panose="020B0604020202020204" pitchFamily="34" charset="0"/>
                <a:cs typeface="Arial" panose="020B0604020202020204" pitchFamily="34" charset="0"/>
              </a:rPr>
              <a:t>Список литературы, использованный при составлении слайдов:</a:t>
            </a:r>
            <a:br>
              <a:rPr lang="ru-RU" sz="20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solidFill>
                  <a:schemeClr val="tx1">
                    <a:lumMod val="75000"/>
                    <a:lumOff val="25000"/>
                  </a:schemeClr>
                </a:solidFill>
                <a:latin typeface="Arial" panose="020B0604020202020204" pitchFamily="34" charset="0"/>
                <a:cs typeface="Arial" panose="020B0604020202020204" pitchFamily="34" charset="0"/>
              </a:rPr>
              <a:t>Харвест</a:t>
            </a:r>
            <a:r>
              <a:rPr lang="ru-RU" sz="1800" i="1" dirty="0">
                <a:solidFill>
                  <a:schemeClr val="tx1">
                    <a:lumMod val="75000"/>
                    <a:lumOff val="25000"/>
                  </a:schemeClr>
                </a:solidFill>
                <a:latin typeface="Arial" panose="020B0604020202020204" pitchFamily="34" charset="0"/>
                <a:cs typeface="Arial" panose="020B0604020202020204" pitchFamily="34" charset="0"/>
              </a:rPr>
              <a:t>.</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err="1">
                <a:solidFill>
                  <a:schemeClr val="tx1">
                    <a:lumMod val="75000"/>
                    <a:lumOff val="25000"/>
                  </a:schemeClr>
                </a:solidFill>
                <a:latin typeface="Arial" panose="020B0604020202020204" pitchFamily="34" charset="0"/>
                <a:cs typeface="Arial" panose="020B0604020202020204" pitchFamily="34" charset="0"/>
              </a:rPr>
              <a:t>Бутромеев</a:t>
            </a:r>
            <a:r>
              <a:rPr lang="ru-RU" sz="1800" i="1" dirty="0">
                <a:solidFill>
                  <a:schemeClr val="tx1">
                    <a:lumMod val="75000"/>
                    <a:lumOff val="25000"/>
                  </a:schemeClr>
                </a:solidFill>
                <a:latin typeface="Arial" panose="020B0604020202020204" pitchFamily="34" charset="0"/>
                <a:cs typeface="Arial" panose="020B0604020202020204" pitchFamily="34" charset="0"/>
              </a:rPr>
              <a:t>, В.П. и др.(2007). Россия державная. Москва. Белый город.</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Горелов, А.А. (2015). История русской культуры. Москва. </a:t>
            </a:r>
            <a:r>
              <a:rPr lang="ru-RU" sz="1800" i="1" dirty="0" err="1">
                <a:solidFill>
                  <a:schemeClr val="tx1">
                    <a:lumMod val="75000"/>
                    <a:lumOff val="25000"/>
                  </a:schemeClr>
                </a:solidFill>
                <a:latin typeface="Arial" panose="020B0604020202020204" pitchFamily="34" charset="0"/>
                <a:cs typeface="Arial" panose="020B0604020202020204" pitchFamily="34" charset="0"/>
              </a:rPr>
              <a:t>Юрайт</a:t>
            </a:r>
            <a:r>
              <a:rPr lang="ru-RU" sz="1800" i="1" dirty="0">
                <a:solidFill>
                  <a:schemeClr val="tx1">
                    <a:lumMod val="75000"/>
                    <a:lumOff val="25000"/>
                  </a:schemeClr>
                </a:solidFill>
                <a:latin typeface="Arial" panose="020B0604020202020204" pitchFamily="34" charset="0"/>
                <a:cs typeface="Arial" panose="020B0604020202020204" pitchFamily="34" charset="0"/>
              </a:rPr>
              <a:t>.</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err="1">
                <a:solidFill>
                  <a:schemeClr val="tx1">
                    <a:lumMod val="75000"/>
                    <a:lumOff val="25000"/>
                  </a:schemeClr>
                </a:solidFill>
                <a:latin typeface="Arial" panose="020B0604020202020204" pitchFamily="34" charset="0"/>
                <a:cs typeface="Arial" panose="020B0604020202020204" pitchFamily="34" charset="0"/>
              </a:rPr>
              <a:t>Забылин</a:t>
            </a:r>
            <a:r>
              <a:rPr lang="ru-RU" sz="1800" i="1" dirty="0">
                <a:solidFill>
                  <a:schemeClr val="tx1">
                    <a:lumMod val="75000"/>
                    <a:lumOff val="25000"/>
                  </a:schemeClr>
                </a:solidFill>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solidFill>
                  <a:schemeClr val="tx1">
                    <a:lumMod val="75000"/>
                    <a:lumOff val="25000"/>
                  </a:schemeClr>
                </a:solidFill>
                <a:latin typeface="Arial" panose="020B0604020202020204" pitchFamily="34" charset="0"/>
                <a:cs typeface="Arial" panose="020B0604020202020204" pitchFamily="34" charset="0"/>
              </a:rPr>
              <a:t>Эксмо</a:t>
            </a:r>
            <a:r>
              <a:rPr lang="ru-RU" sz="1800" i="1" dirty="0">
                <a:solidFill>
                  <a:schemeClr val="tx1">
                    <a:lumMod val="75000"/>
                    <a:lumOff val="25000"/>
                  </a:schemeClr>
                </a:solidFill>
                <a:latin typeface="Arial" panose="020B0604020202020204" pitchFamily="34" charset="0"/>
                <a:cs typeface="Arial" panose="020B0604020202020204" pitchFamily="34" charset="0"/>
              </a:rPr>
              <a:t>.</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solidFill>
                  <a:schemeClr val="tx1">
                    <a:lumMod val="75000"/>
                    <a:lumOff val="25000"/>
                  </a:schemeClr>
                </a:solidFill>
                <a:latin typeface="Arial" panose="020B0604020202020204" pitchFamily="34" charset="0"/>
                <a:cs typeface="Arial" panose="020B0604020202020204" pitchFamily="34" charset="0"/>
              </a:rPr>
              <a:t>Эксмо</a:t>
            </a:r>
            <a:r>
              <a:rPr lang="ru-RU" sz="1800" i="1" dirty="0">
                <a:solidFill>
                  <a:schemeClr val="tx1">
                    <a:lumMod val="75000"/>
                    <a:lumOff val="25000"/>
                  </a:schemeClr>
                </a:solidFill>
                <a:latin typeface="Arial" panose="020B0604020202020204" pitchFamily="34" charset="0"/>
                <a:cs typeface="Arial" panose="020B0604020202020204" pitchFamily="34" charset="0"/>
              </a:rPr>
              <a:t>.</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err="1">
                <a:solidFill>
                  <a:schemeClr val="tx1">
                    <a:lumMod val="75000"/>
                    <a:lumOff val="25000"/>
                  </a:schemeClr>
                </a:solidFill>
                <a:latin typeface="Arial" panose="020B0604020202020204" pitchFamily="34" charset="0"/>
                <a:cs typeface="Arial" panose="020B0604020202020204" pitchFamily="34" charset="0"/>
              </a:rPr>
              <a:t>Стахорский</a:t>
            </a:r>
            <a:r>
              <a:rPr lang="ru-RU" sz="1800" i="1" dirty="0">
                <a:solidFill>
                  <a:schemeClr val="tx1">
                    <a:lumMod val="75000"/>
                    <a:lumOff val="25000"/>
                  </a:schemeClr>
                </a:solidFill>
                <a:latin typeface="Arial" panose="020B0604020202020204" pitchFamily="34" charset="0"/>
                <a:cs typeface="Arial" panose="020B0604020202020204" pitchFamily="34" charset="0"/>
              </a:rPr>
              <a:t>, С. (2006). Русская культура. Москва. Дрофа.</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solidFill>
                  <a:schemeClr val="tx1">
                    <a:lumMod val="75000"/>
                    <a:lumOff val="25000"/>
                  </a:schemeClr>
                </a:solidFill>
                <a:latin typeface="Arial" panose="020B0604020202020204" pitchFamily="34" charset="0"/>
                <a:cs typeface="Arial" panose="020B0604020202020204" pitchFamily="34" charset="0"/>
              </a:rPr>
              <a:t>Эксмо</a:t>
            </a:r>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5666451"/>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754</Words>
  <Application>Microsoft Office PowerPoint</Application>
  <PresentationFormat>Widescreen</PresentationFormat>
  <Paragraphs>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Avenir Next LT Pro</vt:lpstr>
      <vt:lpstr>Avenir Next LT Pro Light</vt:lpstr>
      <vt:lpstr>Garamond</vt:lpstr>
      <vt:lpstr>SavonVTI</vt:lpstr>
      <vt:lpstr>История русской культуры </vt:lpstr>
      <vt:lpstr> В 16 веке создаются первые произведения, которые обосновывали главенство московских князей. Среди подобных произведений можно отметить произведение Спиридона-Саввы «Послание о Мономаховом венце». В книге излагалась легенда получения венца от византийского императора. Именно тогда внук Ивана III был объявлен соправителем и коронован шапкой Мономаха. Так в русской истории появилась корона, которой стали венчаться русские цари.   </vt:lpstr>
      <vt:lpstr> .  Именно в 16 веке получит развитие идея – Москва – третий Рим. Автором идеи выступил старец Киево-Печерской Лавры Филофей. В его произведении был подвергнут критике католический мир, а также первый и второй Рим.  На смену им приходит Русь – третий Рим. «Два Рима пали, третий стоит, а четвертому не быти» В 1547 г  Иван IV будет коронован шапкой Мономаха. В будущем Иван IV будет именоваться Иваном Грозным. Иван Грозный как правитель сделает много для усиления централизации власти и установления абсолютной монархии.   </vt:lpstr>
      <vt:lpstr> В 16 веке будет написан еще одни интереснейший литературный источник – «Домострой». Авторство «Домостроя» приписывается священнику Сильвестру. Книга по сути дела была руководством по укладу семьи и дома.   В 16 веке получит развитие жанр бытовой повести. К жанру бытовой повести относится «Повесть о Петре и Февронии». «Повесть о Петре и Февронии» станет одним из первых образцов лирической повести. Повесть рассказывает о верной супружеской жизни. Повесть стала первым произведением, написанным не по церковным канонам. .   </vt:lpstr>
      <vt:lpstr> В 16 веке публицистика проявит себя как отдельный литературный жанр. Первая написанная в этом жанре книга - «Просветитель». Авторство приписывается Иосифу Волоцскому. В дальнейшем весь 16 век публицистика будет развиваться в рамках противостояния иосифлян и нестяжателей. Нестяжателей можно сравнить с деятелями западной реформации. К нестяжателям принадлежал и Максим Грек.  Говоря о публицистике нельзя не отметить Ивана Пересветова. Им была написана «Большая челобитная», одно из первых произведений в котором содержались рассуждения о самодержавии. Однако главным и очень ценным примером публицистического жанра стала «Переписка Ивана Грозного с Андреем Курбским». Переписка содержала критику правления Ивана Грозного.   </vt:lpstr>
      <vt:lpstr> В музыке 16 века появляется понятие большого распева. Большой распев – разновидность знаменного распева. Во второй половине 16 века была выработана особая демественная нотация как самостоятельный вид напева. К новым явлениям русской музыки можно отнести возникновение покаянных стихов. Покаянные стихи были первой попыткой лирической музыкальной поэзии..    </vt:lpstr>
      <vt:lpstr> В 16 веке также появляется многоголосная церковная музыка, в которой можно проследить влияние русского фольклора. Многоголосие в русской традиции приобретет форму троестрочия. Некоторые музыковеды оценивают троестрочие как переходный период от моно к многоголосию. Идея Москвы как третьего Рима стала отправной точкой развития русской философской мысли. В 16 веке можно увидеть появление первых представлений о существовании естественных прав человека, в том числе свободы, дарованной человеку богом с рождения. Подводя итог русской культуре 16 века можно отметить органичность и единонаправленность ее развития.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2020-01-19T21:05:02Z</dcterms:created>
  <dcterms:modified xsi:type="dcterms:W3CDTF">2020-02-02T17:36:20Z</dcterms:modified>
</cp:coreProperties>
</file>