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3"/>
  </p:notesMasterIdLst>
  <p:handoutMasterIdLst>
    <p:handoutMasterId r:id="rId14"/>
  </p:handoutMasterIdLst>
  <p:sldIdLst>
    <p:sldId id="265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28.01.2020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49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677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432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74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292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5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910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dirty="0"/>
              <a:t>8</a:t>
            </a:r>
            <a:r>
              <a:rPr lang="tr-TR" sz="3200" b="1" dirty="0" smtClean="0"/>
              <a:t>th </a:t>
            </a:r>
            <a:r>
              <a:rPr lang="tr-TR" sz="3200" b="1" dirty="0" smtClean="0"/>
              <a:t>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7"/>
          <p:cNvSpPr txBox="1">
            <a:spLocks noChangeArrowheads="1"/>
          </p:cNvSpPr>
          <p:nvPr/>
        </p:nvSpPr>
        <p:spPr bwMode="auto">
          <a:xfrm>
            <a:off x="4063219" y="525067"/>
            <a:ext cx="3989361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/>
              <a:t>Leaf Structural Type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 dirty="0"/>
          </a:p>
        </p:txBody>
      </p:sp>
      <p:grpSp>
        <p:nvGrpSpPr>
          <p:cNvPr id="2" name="Grup 1"/>
          <p:cNvGrpSpPr/>
          <p:nvPr/>
        </p:nvGrpSpPr>
        <p:grpSpPr>
          <a:xfrm>
            <a:off x="1133341" y="1676399"/>
            <a:ext cx="10740979" cy="4479701"/>
            <a:chOff x="1600200" y="1676400"/>
            <a:chExt cx="9067800" cy="3513138"/>
          </a:xfrm>
        </p:grpSpPr>
        <p:pic>
          <p:nvPicPr>
            <p:cNvPr id="50178" name="Picture 6" descr="P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1676400"/>
              <a:ext cx="8915400" cy="3513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0" name="Rectangle 3"/>
            <p:cNvSpPr>
              <a:spLocks noChangeArrowheads="1"/>
            </p:cNvSpPr>
            <p:nvPr/>
          </p:nvSpPr>
          <p:spPr bwMode="auto">
            <a:xfrm>
              <a:off x="1676400" y="4495800"/>
              <a:ext cx="10668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90487" tIns="44450" rIns="90487" bIns="4445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4400">
                <a:solidFill>
                  <a:schemeClr val="tx2"/>
                </a:solidFill>
              </a:endParaRPr>
            </a:p>
          </p:txBody>
        </p:sp>
        <p:sp>
          <p:nvSpPr>
            <p:cNvPr id="50181" name="Rectangle 4"/>
            <p:cNvSpPr>
              <a:spLocks noChangeArrowheads="1"/>
            </p:cNvSpPr>
            <p:nvPr/>
          </p:nvSpPr>
          <p:spPr bwMode="auto">
            <a:xfrm>
              <a:off x="1981200" y="3124200"/>
              <a:ext cx="10668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90487" tIns="44450" rIns="90487" bIns="4445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4400">
                <a:solidFill>
                  <a:schemeClr val="tx2"/>
                </a:solidFill>
              </a:endParaRPr>
            </a:p>
          </p:txBody>
        </p:sp>
        <p:sp>
          <p:nvSpPr>
            <p:cNvPr id="50182" name="Rectangle 5"/>
            <p:cNvSpPr>
              <a:spLocks noChangeArrowheads="1"/>
            </p:cNvSpPr>
            <p:nvPr/>
          </p:nvSpPr>
          <p:spPr bwMode="auto">
            <a:xfrm>
              <a:off x="2514600" y="2895600"/>
              <a:ext cx="6858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90487" tIns="44450" rIns="90487" bIns="4445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4400">
                <a:solidFill>
                  <a:schemeClr val="tx2"/>
                </a:solidFill>
              </a:endParaRPr>
            </a:p>
          </p:txBody>
        </p:sp>
        <p:sp>
          <p:nvSpPr>
            <p:cNvPr id="50183" name="Rectangle 6"/>
            <p:cNvSpPr>
              <a:spLocks noChangeArrowheads="1"/>
            </p:cNvSpPr>
            <p:nvPr/>
          </p:nvSpPr>
          <p:spPr bwMode="auto">
            <a:xfrm>
              <a:off x="2895600" y="2971800"/>
              <a:ext cx="10668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90487" tIns="44450" rIns="90487" bIns="4445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4400">
                <a:solidFill>
                  <a:schemeClr val="tx2"/>
                </a:solidFill>
              </a:endParaRPr>
            </a:p>
          </p:txBody>
        </p:sp>
        <p:sp>
          <p:nvSpPr>
            <p:cNvPr id="50184" name="Rectangle 7"/>
            <p:cNvSpPr>
              <a:spLocks noChangeArrowheads="1"/>
            </p:cNvSpPr>
            <p:nvPr/>
          </p:nvSpPr>
          <p:spPr bwMode="auto">
            <a:xfrm>
              <a:off x="5257800" y="4495800"/>
              <a:ext cx="10668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90487" tIns="44450" rIns="90487" bIns="4445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4400">
                <a:solidFill>
                  <a:schemeClr val="tx2"/>
                </a:solidFill>
              </a:endParaRPr>
            </a:p>
          </p:txBody>
        </p:sp>
        <p:sp>
          <p:nvSpPr>
            <p:cNvPr id="50185" name="Rectangle 8"/>
            <p:cNvSpPr>
              <a:spLocks noChangeArrowheads="1"/>
            </p:cNvSpPr>
            <p:nvPr/>
          </p:nvSpPr>
          <p:spPr bwMode="auto">
            <a:xfrm>
              <a:off x="7391400" y="4495800"/>
              <a:ext cx="13716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90487" tIns="44450" rIns="90487" bIns="4445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4400">
                <a:solidFill>
                  <a:schemeClr val="tx2"/>
                </a:solidFill>
              </a:endParaRPr>
            </a:p>
          </p:txBody>
        </p:sp>
        <p:sp>
          <p:nvSpPr>
            <p:cNvPr id="50186" name="Rectangle 9"/>
            <p:cNvSpPr>
              <a:spLocks noChangeArrowheads="1"/>
            </p:cNvSpPr>
            <p:nvPr/>
          </p:nvSpPr>
          <p:spPr bwMode="auto">
            <a:xfrm>
              <a:off x="9296400" y="4495800"/>
              <a:ext cx="13716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90487" tIns="44450" rIns="90487" bIns="4445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4400">
                <a:solidFill>
                  <a:schemeClr val="tx2"/>
                </a:solidFill>
              </a:endParaRPr>
            </a:p>
          </p:txBody>
        </p:sp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1911351" y="3124201"/>
              <a:ext cx="7080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bract</a:t>
              </a:r>
              <a:endParaRPr lang="en-US" altLang="en-US" sz="1800" b="1">
                <a:solidFill>
                  <a:schemeClr val="tx2"/>
                </a:solidFill>
              </a:endParaRPr>
            </a:p>
          </p:txBody>
        </p:sp>
        <p:sp>
          <p:nvSpPr>
            <p:cNvPr id="12" name="Text Box 3"/>
            <p:cNvSpPr txBox="1">
              <a:spLocks noChangeArrowheads="1"/>
            </p:cNvSpPr>
            <p:nvPr/>
          </p:nvSpPr>
          <p:spPr bwMode="auto">
            <a:xfrm>
              <a:off x="2317750" y="2819401"/>
              <a:ext cx="10414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bractlets</a:t>
              </a:r>
              <a:endParaRPr lang="en-US" altLang="en-US" sz="1800" b="1">
                <a:solidFill>
                  <a:schemeClr val="tx2"/>
                </a:solidFill>
              </a:endParaRPr>
            </a:p>
          </p:txBody>
        </p:sp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3429001" y="2971801"/>
              <a:ext cx="6572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scale</a:t>
              </a:r>
              <a:endParaRPr lang="en-US" altLang="en-US" sz="1800" b="1">
                <a:solidFill>
                  <a:schemeClr val="tx2"/>
                </a:solidFill>
              </a:endParaRPr>
            </a:p>
          </p:txBody>
        </p:sp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1600200" y="4419601"/>
              <a:ext cx="12192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phyllode</a:t>
              </a:r>
              <a:endParaRPr lang="en-US" altLang="en-US" sz="1800" b="1">
                <a:solidFill>
                  <a:schemeClr val="tx2"/>
                </a:solidFill>
              </a:endParaRPr>
            </a:p>
          </p:txBody>
        </p:sp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5105400" y="4648201"/>
              <a:ext cx="990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spine</a:t>
              </a:r>
              <a:endParaRPr lang="en-US" altLang="en-US" sz="1800" b="1">
                <a:solidFill>
                  <a:schemeClr val="tx2"/>
                </a:solidFill>
              </a:endParaRPr>
            </a:p>
          </p:txBody>
        </p:sp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>
              <a:off x="7239000" y="4572001"/>
              <a:ext cx="14478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tendril (leaf)</a:t>
              </a:r>
              <a:endParaRPr lang="en-US" altLang="en-US" sz="1800" b="1">
                <a:solidFill>
                  <a:schemeClr val="tx2"/>
                </a:solidFill>
              </a:endParaRPr>
            </a:p>
          </p:txBody>
        </p:sp>
        <p:sp>
          <p:nvSpPr>
            <p:cNvPr id="17" name="Text Box 3"/>
            <p:cNvSpPr txBox="1">
              <a:spLocks noChangeArrowheads="1"/>
            </p:cNvSpPr>
            <p:nvPr/>
          </p:nvSpPr>
          <p:spPr bwMode="auto">
            <a:xfrm>
              <a:off x="9144000" y="4572001"/>
              <a:ext cx="14478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unifacial leaf</a:t>
              </a:r>
              <a:endParaRPr lang="en-US" altLang="en-US" sz="1800" b="1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04954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67"/>
          <a:stretch>
            <a:fillRect/>
          </a:stretch>
        </p:blipFill>
        <p:spPr bwMode="auto">
          <a:xfrm>
            <a:off x="1676400" y="1371600"/>
            <a:ext cx="88582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23"/>
          <p:cNvSpPr txBox="1">
            <a:spLocks noChangeArrowheads="1"/>
          </p:cNvSpPr>
          <p:nvPr/>
        </p:nvSpPr>
        <p:spPr bwMode="auto">
          <a:xfrm>
            <a:off x="4833131" y="530863"/>
            <a:ext cx="2281265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Leaf Type / Parts</a:t>
            </a: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78852" name="Rectangle 24"/>
          <p:cNvSpPr>
            <a:spLocks noChangeArrowheads="1"/>
          </p:cNvSpPr>
          <p:nvPr/>
        </p:nvSpPr>
        <p:spPr bwMode="auto">
          <a:xfrm>
            <a:off x="4191000" y="4648200"/>
            <a:ext cx="19050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78853" name="Rectangle 25"/>
          <p:cNvSpPr>
            <a:spLocks noChangeArrowheads="1"/>
          </p:cNvSpPr>
          <p:nvPr/>
        </p:nvSpPr>
        <p:spPr bwMode="auto">
          <a:xfrm>
            <a:off x="6705600" y="46482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78854" name="Rectangle 26"/>
          <p:cNvSpPr>
            <a:spLocks noChangeArrowheads="1"/>
          </p:cNvSpPr>
          <p:nvPr/>
        </p:nvSpPr>
        <p:spPr bwMode="auto">
          <a:xfrm>
            <a:off x="8229600" y="4648200"/>
            <a:ext cx="19050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78855" name="Rectangle 27"/>
          <p:cNvSpPr>
            <a:spLocks noChangeArrowheads="1"/>
          </p:cNvSpPr>
          <p:nvPr/>
        </p:nvSpPr>
        <p:spPr bwMode="auto">
          <a:xfrm>
            <a:off x="2438400" y="4572000"/>
            <a:ext cx="1219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78856" name="Rectangle 28"/>
          <p:cNvSpPr>
            <a:spLocks noChangeArrowheads="1"/>
          </p:cNvSpPr>
          <p:nvPr/>
        </p:nvSpPr>
        <p:spPr bwMode="auto">
          <a:xfrm>
            <a:off x="6781800" y="2971800"/>
            <a:ext cx="12954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625725" y="4662488"/>
            <a:ext cx="825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simple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648201" y="4689476"/>
            <a:ext cx="12223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pinnately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compound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629400" y="2895601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imparipinnate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6781800" y="4662488"/>
            <a:ext cx="1371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paripinnate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8305800" y="4648201"/>
            <a:ext cx="17526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bipinnately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compound</a:t>
            </a:r>
            <a:endParaRPr lang="en-US" altLang="en-US" sz="18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06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b="27501"/>
          <a:stretch>
            <a:fillRect/>
          </a:stretch>
        </p:blipFill>
        <p:spPr bwMode="auto">
          <a:xfrm>
            <a:off x="1676400" y="1981200"/>
            <a:ext cx="88582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4833131" y="838838"/>
            <a:ext cx="2281265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Leaf Type / Parts</a:t>
            </a: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4267200" y="1676400"/>
            <a:ext cx="5638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6400800" y="4572000"/>
            <a:ext cx="1828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1828800" y="4800600"/>
            <a:ext cx="40386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5638800" y="4648200"/>
            <a:ext cx="3810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1524000" y="4648200"/>
            <a:ext cx="533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8534400" y="4572000"/>
            <a:ext cx="1828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2057400" y="45720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4343400" y="44958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560638" y="5070476"/>
            <a:ext cx="216376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ternately compound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= trifoliolate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828800" y="4648201"/>
            <a:ext cx="175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palmate-ternate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4114800" y="4648201"/>
            <a:ext cx="170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pinnate-ternate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629400" y="4648201"/>
            <a:ext cx="13716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biternately compound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8686800" y="4648201"/>
            <a:ext cx="17526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palmately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compound</a:t>
            </a:r>
            <a:endParaRPr lang="en-US" altLang="en-US" sz="18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25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33" b="-4999"/>
          <a:stretch>
            <a:fillRect/>
          </a:stretch>
        </p:blipFill>
        <p:spPr bwMode="auto">
          <a:xfrm>
            <a:off x="1676400" y="2130425"/>
            <a:ext cx="88582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4879169" y="991238"/>
            <a:ext cx="2281265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Leaf Type / Parts</a:t>
            </a: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2948" name="Rectangle 5"/>
          <p:cNvSpPr>
            <a:spLocks noChangeArrowheads="1"/>
          </p:cNvSpPr>
          <p:nvPr/>
        </p:nvSpPr>
        <p:spPr bwMode="auto">
          <a:xfrm>
            <a:off x="6248400" y="4419600"/>
            <a:ext cx="1828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2949" name="Rectangle 9"/>
          <p:cNvSpPr>
            <a:spLocks noChangeArrowheads="1"/>
          </p:cNvSpPr>
          <p:nvPr/>
        </p:nvSpPr>
        <p:spPr bwMode="auto">
          <a:xfrm>
            <a:off x="8534400" y="4419600"/>
            <a:ext cx="1828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2950" name="Rectangle 10"/>
          <p:cNvSpPr>
            <a:spLocks noChangeArrowheads="1"/>
          </p:cNvSpPr>
          <p:nvPr/>
        </p:nvSpPr>
        <p:spPr bwMode="auto">
          <a:xfrm>
            <a:off x="2057400" y="44958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2951" name="Rectangle 11"/>
          <p:cNvSpPr>
            <a:spLocks noChangeArrowheads="1"/>
          </p:cNvSpPr>
          <p:nvPr/>
        </p:nvSpPr>
        <p:spPr bwMode="auto">
          <a:xfrm>
            <a:off x="3048000" y="1901825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2952" name="Rectangle 12"/>
          <p:cNvSpPr>
            <a:spLocks noChangeArrowheads="1"/>
          </p:cNvSpPr>
          <p:nvPr/>
        </p:nvSpPr>
        <p:spPr bwMode="auto">
          <a:xfrm>
            <a:off x="4267200" y="45720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2953" name="Rectangle 13"/>
          <p:cNvSpPr>
            <a:spLocks noChangeArrowheads="1"/>
          </p:cNvSpPr>
          <p:nvPr/>
        </p:nvSpPr>
        <p:spPr bwMode="auto">
          <a:xfrm>
            <a:off x="4343400" y="3200400"/>
            <a:ext cx="12954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60589" y="4738688"/>
            <a:ext cx="1298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unifoliolate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406900" y="3124201"/>
            <a:ext cx="107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geminate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343401" y="4724401"/>
            <a:ext cx="1273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bigeminate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248400" y="4738688"/>
            <a:ext cx="2057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geminate-pinnate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8534400" y="4724401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costa-palmate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45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394076"/>
            <a:ext cx="8839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Rectangle 7"/>
          <p:cNvSpPr>
            <a:spLocks noChangeArrowheads="1"/>
          </p:cNvSpPr>
          <p:nvPr/>
        </p:nvSpPr>
        <p:spPr bwMode="auto">
          <a:xfrm>
            <a:off x="2743200" y="5375275"/>
            <a:ext cx="1219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4996" name="Rectangle 8"/>
          <p:cNvSpPr>
            <a:spLocks noChangeArrowheads="1"/>
          </p:cNvSpPr>
          <p:nvPr/>
        </p:nvSpPr>
        <p:spPr bwMode="auto">
          <a:xfrm>
            <a:off x="3962400" y="5375275"/>
            <a:ext cx="1219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4997" name="Rectangle 9"/>
          <p:cNvSpPr>
            <a:spLocks noChangeArrowheads="1"/>
          </p:cNvSpPr>
          <p:nvPr/>
        </p:nvSpPr>
        <p:spPr bwMode="auto">
          <a:xfrm>
            <a:off x="5867400" y="5451475"/>
            <a:ext cx="1219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4998" name="Rectangle 10"/>
          <p:cNvSpPr>
            <a:spLocks noChangeArrowheads="1"/>
          </p:cNvSpPr>
          <p:nvPr/>
        </p:nvSpPr>
        <p:spPr bwMode="auto">
          <a:xfrm>
            <a:off x="7010400" y="5375275"/>
            <a:ext cx="1219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4999" name="Rectangle 11"/>
          <p:cNvSpPr>
            <a:spLocks noChangeArrowheads="1"/>
          </p:cNvSpPr>
          <p:nvPr/>
        </p:nvSpPr>
        <p:spPr bwMode="auto">
          <a:xfrm>
            <a:off x="8229600" y="5375275"/>
            <a:ext cx="1219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5000" name="Rectangle 12"/>
          <p:cNvSpPr>
            <a:spLocks noChangeArrowheads="1"/>
          </p:cNvSpPr>
          <p:nvPr/>
        </p:nvSpPr>
        <p:spPr bwMode="auto">
          <a:xfrm>
            <a:off x="1524000" y="5451475"/>
            <a:ext cx="1219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85001" name="Rectangle 14"/>
          <p:cNvSpPr>
            <a:spLocks noChangeArrowheads="1"/>
          </p:cNvSpPr>
          <p:nvPr/>
        </p:nvSpPr>
        <p:spPr bwMode="auto">
          <a:xfrm>
            <a:off x="9448800" y="5222875"/>
            <a:ext cx="12192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524000" y="5451476"/>
            <a:ext cx="1028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petiolate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871788" y="5465763"/>
            <a:ext cx="7858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sessile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049714" y="5451476"/>
            <a:ext cx="1131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sheathing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562600" y="5451476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decurrent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629400" y="5451476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amplexicaul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8153400" y="5451476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perfoliate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9372600" y="5451476"/>
            <a:ext cx="12954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connate-perfoliate</a:t>
            </a:r>
            <a:endParaRPr lang="en-US" altLang="en-US" sz="1800" b="1">
              <a:solidFill>
                <a:schemeClr val="tx2"/>
              </a:solidFill>
            </a:endParaRPr>
          </a:p>
        </p:txBody>
      </p:sp>
      <p:pic>
        <p:nvPicPr>
          <p:cNvPr id="85009" name="Picture 1" descr="Claytonia_perfoliata_s_p3-MTRP-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7549" r="29166" b="7912"/>
          <a:stretch>
            <a:fillRect/>
          </a:stretch>
        </p:blipFill>
        <p:spPr bwMode="auto">
          <a:xfrm>
            <a:off x="9067800" y="1524000"/>
            <a:ext cx="1600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10" name="Picture 2" descr="amplexicaul-Sonchu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200" y="167640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11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4" t="10834" r="23578" b="35001"/>
          <a:stretch>
            <a:fillRect/>
          </a:stretch>
        </p:blipFill>
        <p:spPr bwMode="auto">
          <a:xfrm>
            <a:off x="5562600" y="1524000"/>
            <a:ext cx="14541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12" name="Text Box 3"/>
          <p:cNvSpPr txBox="1">
            <a:spLocks noChangeArrowheads="1"/>
          </p:cNvSpPr>
          <p:nvPr/>
        </p:nvSpPr>
        <p:spPr bwMode="auto">
          <a:xfrm>
            <a:off x="4900614" y="263525"/>
            <a:ext cx="22383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Leaf Attachment</a:t>
            </a:r>
            <a:endParaRPr lang="en-US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7964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7"/>
          <p:cNvSpPr txBox="1">
            <a:spLocks noChangeArrowheads="1"/>
          </p:cNvSpPr>
          <p:nvPr/>
        </p:nvSpPr>
        <p:spPr bwMode="auto">
          <a:xfrm>
            <a:off x="4962627" y="-2537"/>
            <a:ext cx="1909561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Leaf Venation</a:t>
            </a:r>
            <a:endParaRPr lang="en-US" altLang="en-US" sz="4400">
              <a:solidFill>
                <a:schemeClr val="tx2"/>
              </a:solidFill>
            </a:endParaRPr>
          </a:p>
        </p:txBody>
      </p:sp>
      <p:pic>
        <p:nvPicPr>
          <p:cNvPr id="8704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81000"/>
            <a:ext cx="8763000" cy="631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1752600" y="2743200"/>
            <a:ext cx="1143000" cy="4572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1981200" y="6096000"/>
            <a:ext cx="1219200" cy="5334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3505200" y="2819400"/>
            <a:ext cx="1371600" cy="4572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934200" y="2819400"/>
            <a:ext cx="1371600" cy="4572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8915400" y="2819400"/>
            <a:ext cx="1371600" cy="4572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4572000" y="6172200"/>
            <a:ext cx="1143000" cy="3810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239000" y="6172200"/>
            <a:ext cx="1371600" cy="3810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8686800" y="6172200"/>
            <a:ext cx="1524000" cy="381000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748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3"/>
          <p:cNvSpPr txBox="1">
            <a:spLocks noChangeArrowheads="1"/>
          </p:cNvSpPr>
          <p:nvPr/>
        </p:nvSpPr>
        <p:spPr bwMode="auto">
          <a:xfrm>
            <a:off x="4963421" y="-2537"/>
            <a:ext cx="1909561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Leaf Venation</a:t>
            </a:r>
            <a:endParaRPr lang="en-US" altLang="en-US" sz="4400">
              <a:solidFill>
                <a:schemeClr val="tx2"/>
              </a:solidFill>
            </a:endParaRPr>
          </a:p>
        </p:txBody>
      </p:sp>
      <p:pic>
        <p:nvPicPr>
          <p:cNvPr id="890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9" y="50800"/>
            <a:ext cx="7526337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306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188</TotalTime>
  <Words>73</Words>
  <Application>Microsoft Office PowerPoint</Application>
  <PresentationFormat>Geniş ekran</PresentationFormat>
  <Paragraphs>46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MS PGothic</vt:lpstr>
      <vt:lpstr>Arial</vt:lpstr>
      <vt:lpstr>Calibri</vt:lpstr>
      <vt:lpstr>Cambria</vt:lpstr>
      <vt:lpstr>Helvetica</vt:lpstr>
      <vt:lpstr>Times</vt:lpstr>
      <vt:lpstr>Bulutlar tasarım şablonu</vt:lpstr>
      <vt:lpstr>BIO 206  PLANT MORPHOLOGY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13</cp:revision>
  <dcterms:created xsi:type="dcterms:W3CDTF">2020-01-28T17:23:05Z</dcterms:created>
  <dcterms:modified xsi:type="dcterms:W3CDTF">2020-01-28T20:43:42Z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