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1813" cy="7559675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met Gumustas" initials="MG" lastIdx="3" clrIdx="0">
    <p:extLst>
      <p:ext uri="{19B8F6BF-5375-455C-9EA6-DF929625EA0E}">
        <p15:presenceInfo xmlns:p15="http://schemas.microsoft.com/office/powerpoint/2012/main" userId="272f878493ae7a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24T01:32:44.290" idx="2">
    <p:pos x="10" y="10"/>
    <p:text>Yazı tipleri herkesin aynı olsun Mesela times new roman</p:text>
    <p:extLst>
      <p:ext uri="{C676402C-5697-4E1C-873F-D02D1690AC5C}">
        <p15:threadingInfo xmlns:p15="http://schemas.microsoft.com/office/powerpoint/2012/main" timeZoneBias="-180"/>
      </p:ext>
    </p:extLst>
  </p:cm>
  <p:cm authorId="1" dt="2017-08-24T01:36:28.570" idx="3">
    <p:pos x="146" y="146"/>
    <p:text>Föydeki kabul edilen düzeltmeler sunuma da eklenebilir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78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83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74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67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2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8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97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8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78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7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8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A3C1-CB02-47BA-87EA-34A1E8863A2F}" type="datetimeFigureOut">
              <a:rPr lang="tr-TR" smtClean="0"/>
              <a:t>24.8.2017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4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1" y="1139894"/>
                <a:ext cx="10691812" cy="1119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ctr">
                  <a:buAutoNum type="arabicPeriod"/>
                </a:pPr>
                <a:r>
                  <a:rPr lang="tr-TR" sz="4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 (Body)"/>
                    <a:cs typeface="Times New Roman" panose="02020603050405020304" pitchFamily="18" charset="0"/>
                  </a:rPr>
                  <a:t>GRUP KATYONLAR</a:t>
                </a:r>
              </a:p>
              <a:p>
                <a:pPr algn="ctr"/>
                <a:r>
                  <a:rPr lang="tr-TR" sz="2500" b="1" i="1" dirty="0">
                    <a:solidFill>
                      <a:schemeClr val="tx2"/>
                    </a:solidFill>
                    <a:latin typeface="Calibri (Body)"/>
                    <a:cs typeface="Times New Roman" panose="02020603050405020304" pitchFamily="18" charset="0"/>
                  </a:rPr>
                  <a:t>(</a:t>
                </a:r>
                <a:r>
                  <a:rPr lang="tr-TR" sz="2500" b="1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Ag</a:t>
                </a:r>
                <a:r>
                  <a:rPr lang="tr-TR" sz="2500" b="1" i="1" baseline="300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+</a:t>
                </a:r>
                <a:r>
                  <a:rPr lang="tr-TR" sz="2500" b="1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𝑯𝒈</m:t>
                        </m:r>
                      </m:e>
                      <m:sub>
                        <m: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tr-TR" sz="25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tr-TR" sz="2500" b="1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 ve Pb</a:t>
                </a:r>
                <a:r>
                  <a:rPr lang="tr-TR" sz="2500" b="1" i="1" baseline="30000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2+</a:t>
                </a:r>
                <a:r>
                  <a:rPr lang="tr-TR" sz="2500" b="1" i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)</a:t>
                </a:r>
                <a:endParaRPr lang="tr-TR" sz="25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139894"/>
                <a:ext cx="10691812" cy="1119345"/>
              </a:xfrm>
              <a:prstGeom prst="rect">
                <a:avLst/>
              </a:prstGeom>
              <a:blipFill>
                <a:blip r:embed="rId2"/>
                <a:stretch>
                  <a:fillRect t="-10326" b="-125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0" y="2340678"/>
                <a:ext cx="10626499" cy="205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tr-TR" dirty="0">
                    <a:cs typeface="Times New Roman" panose="02020603050405020304" pitchFamily="18" charset="0"/>
                  </a:rPr>
                  <a:t>Bu grupta, Ag</a:t>
                </a:r>
                <a:r>
                  <a:rPr lang="tr-TR" baseline="30000" dirty="0">
                    <a:cs typeface="Times New Roman" panose="02020603050405020304" pitchFamily="18" charset="0"/>
                  </a:rPr>
                  <a:t>+</a:t>
                </a:r>
                <a:r>
                  <a:rPr lang="tr-TR" dirty="0"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Hg</m:t>
                        </m:r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tr-TR" dirty="0">
                    <a:cs typeface="Times New Roman" panose="02020603050405020304" pitchFamily="18" charset="0"/>
                  </a:rPr>
                  <a:t> ve Pb</a:t>
                </a:r>
                <a:r>
                  <a:rPr lang="tr-TR" baseline="30000" dirty="0">
                    <a:cs typeface="Times New Roman" panose="02020603050405020304" pitchFamily="18" charset="0"/>
                  </a:rPr>
                  <a:t>2+</a:t>
                </a:r>
                <a:r>
                  <a:rPr lang="tr-TR" dirty="0">
                    <a:cs typeface="Times New Roman" panose="02020603050405020304" pitchFamily="18" charset="0"/>
                  </a:rPr>
                  <a:t> iyonları bulunmaktadır ve bu grubun en belirgin özelliği çok derişik olmayan </a:t>
                </a:r>
                <a:r>
                  <a:rPr lang="tr-TR" dirty="0" err="1">
                    <a:cs typeface="Times New Roman" panose="02020603050405020304" pitchFamily="18" charset="0"/>
                  </a:rPr>
                  <a:t>HCl</a:t>
                </a:r>
                <a:r>
                  <a:rPr lang="tr-TR" dirty="0">
                    <a:cs typeface="Times New Roman" panose="02020603050405020304" pitchFamily="18" charset="0"/>
                  </a:rPr>
                  <a:t> varlığında suda çözünmeyen klorür tuzları şeklinde çökmeleridir.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endParaRPr lang="tr-TR" dirty="0"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tr-TR" dirty="0">
                    <a:cs typeface="Times New Roman" panose="02020603050405020304" pitchFamily="18" charset="0"/>
                  </a:rPr>
                  <a:t>Ancak, çizelge 1’deki bu gruba ait tuzların çözünürlük çarpımları (</a:t>
                </a:r>
                <a:r>
                  <a:rPr lang="tr-TR" dirty="0" err="1">
                    <a:cs typeface="Times New Roman" panose="02020603050405020304" pitchFamily="18" charset="0"/>
                  </a:rPr>
                  <a:t>Kçç</a:t>
                </a:r>
                <a:r>
                  <a:rPr lang="tr-TR" dirty="0">
                    <a:cs typeface="Times New Roman" panose="02020603050405020304" pitchFamily="18" charset="0"/>
                  </a:rPr>
                  <a:t>) dikkate alındığında, PbCl</a:t>
                </a:r>
                <a:r>
                  <a:rPr lang="tr-TR" baseline="-25000" dirty="0">
                    <a:cs typeface="Times New Roman" panose="02020603050405020304" pitchFamily="18" charset="0"/>
                  </a:rPr>
                  <a:t>2</a:t>
                </a:r>
                <a:r>
                  <a:rPr lang="tr-TR" dirty="0">
                    <a:cs typeface="Times New Roman" panose="02020603050405020304" pitchFamily="18" charset="0"/>
                  </a:rPr>
                  <a:t>’nin sudaki (sıcak suda daha çok çözünür) çözünürlüğü yüksek olduğu için kurşun iyonunun tamamı bu grupta çöktürülemeyecektir. Buna rağmen kurşun iyonları 1. grupta analiz edilir.   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0678"/>
                <a:ext cx="10626499" cy="2053832"/>
              </a:xfrm>
              <a:prstGeom prst="rect">
                <a:avLst/>
              </a:prstGeom>
              <a:blipFill>
                <a:blip r:embed="rId3"/>
                <a:stretch>
                  <a:fillRect l="-344" t="-1484" r="-4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60098"/>
              </p:ext>
            </p:extLst>
          </p:nvPr>
        </p:nvGraphicFramePr>
        <p:xfrm>
          <a:off x="109567" y="4669839"/>
          <a:ext cx="6300377" cy="1210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7953">
                  <a:extLst>
                    <a:ext uri="{9D8B030D-6E8A-4147-A177-3AD203B41FA5}">
                      <a16:colId xmlns:a16="http://schemas.microsoft.com/office/drawing/2014/main" val="3392798783"/>
                    </a:ext>
                  </a:extLst>
                </a:gridCol>
                <a:gridCol w="3392424">
                  <a:extLst>
                    <a:ext uri="{9D8B030D-6E8A-4147-A177-3AD203B41FA5}">
                      <a16:colId xmlns:a16="http://schemas.microsoft.com/office/drawing/2014/main" val="253560581"/>
                    </a:ext>
                  </a:extLst>
                </a:gridCol>
              </a:tblGrid>
              <a:tr h="30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Madde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Çözünürlük Çarpımı (</a:t>
                      </a:r>
                      <a:r>
                        <a:rPr lang="tr-TR" sz="14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400" baseline="-250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çç</a:t>
                      </a: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370520"/>
                  </a:ext>
                </a:extLst>
              </a:tr>
              <a:tr h="30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AgCl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x 10</a:t>
                      </a:r>
                      <a:r>
                        <a:rPr lang="tr-TR" sz="14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-10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5536"/>
                  </a:ext>
                </a:extLst>
              </a:tr>
              <a:tr h="30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PbCl</a:t>
                      </a:r>
                      <a:r>
                        <a:rPr lang="tr-TR" sz="14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1.56 x 10</a:t>
                      </a:r>
                      <a:r>
                        <a:rPr lang="tr-TR" sz="14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-10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26874"/>
                  </a:ext>
                </a:extLst>
              </a:tr>
              <a:tr h="302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Hg</a:t>
                      </a:r>
                      <a:r>
                        <a:rPr lang="tr-TR" sz="14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tr-TR" sz="1400" b="0" baseline="-25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2.0 x 10</a:t>
                      </a:r>
                      <a:r>
                        <a:rPr lang="tr-TR" sz="1400" b="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-18</a:t>
                      </a:r>
                      <a:endParaRPr lang="tr-T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931618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4331285"/>
            <a:ext cx="49214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Çizelge 1.</a:t>
            </a:r>
            <a:r>
              <a:rPr kumimoji="0" lang="tr-TR" altLang="tr-T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I. Grup klorür tuzlarının çözünürlük çarpımları</a:t>
            </a:r>
            <a:endParaRPr kumimoji="0" lang="tr-TR" altLang="tr-T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-64008" y="6073472"/>
                <a:ext cx="10755821" cy="986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tr-TR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Bu gruptaki katyonlar (Ag</a:t>
                </a:r>
                <a:r>
                  <a:rPr lang="tr-TR" baseline="30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tr-TR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Hg</m:t>
                        </m:r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tr-TR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2+</m:t>
                        </m:r>
                      </m:sup>
                    </m:sSubSup>
                    <m:r>
                      <a:rPr lang="tr-TR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ve Pb</a:t>
                </a:r>
                <a:r>
                  <a:rPr lang="tr-TR" baseline="30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2+</a:t>
                </a:r>
                <a:r>
                  <a:rPr lang="tr-TR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) 0.3 M HCl ile klorürleri halinde çöktürülerek kolaylıkla analiz edilebilir. Kullanılan asidin derişimi artırıldığında, ortamda çöken tuzların tekrar çözünmeleri söz konusudur ve bu noktada asidin konsantrasyonu oldukça teşkil etmektedir.</a:t>
                </a:r>
                <a:endParaRPr lang="tr-TR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008" y="6073472"/>
                <a:ext cx="10755821" cy="986937"/>
              </a:xfrm>
              <a:prstGeom prst="rect">
                <a:avLst/>
              </a:prstGeom>
              <a:blipFill>
                <a:blip r:embed="rId4"/>
                <a:stretch>
                  <a:fillRect l="-340" t="-1852" r="-453" b="-74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9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143148"/>
            <a:ext cx="10691813" cy="758804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Ag</a:t>
            </a:r>
            <a:r>
              <a:rPr lang="tr-TR" sz="3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+</a:t>
            </a:r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iyonu tayini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" y="1811246"/>
            <a:ext cx="7532637" cy="226697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tr-TR" sz="2000" b="1" dirty="0"/>
              <a:t> Amonyak çözeltisi (NH</a:t>
            </a:r>
            <a:r>
              <a:rPr lang="tr-TR" sz="2000" b="1" baseline="-25000" dirty="0"/>
              <a:t>3</a:t>
            </a:r>
            <a:r>
              <a:rPr lang="tr-TR" sz="2000" b="1" dirty="0"/>
              <a:t>):</a:t>
            </a:r>
            <a:endParaRPr lang="tr-TR" sz="2000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2000" dirty="0"/>
              <a:t>20 damla Ag</a:t>
            </a:r>
            <a:r>
              <a:rPr lang="tr-TR" sz="2000" baseline="30000" dirty="0"/>
              <a:t>+</a:t>
            </a:r>
            <a:r>
              <a:rPr lang="tr-TR" sz="2000" dirty="0"/>
              <a:t> numunesine 2-3 damla 1 M HCl çözeltisi ilave edilerek Ag</a:t>
            </a:r>
            <a:r>
              <a:rPr lang="tr-TR" sz="2000" baseline="30000" dirty="0"/>
              <a:t>+</a:t>
            </a:r>
            <a:r>
              <a:rPr lang="tr-TR" sz="2000" dirty="0"/>
              <a:t> iyonları beyaz renkli klorürleri şeklinde çöker. </a:t>
            </a:r>
          </a:p>
          <a:p>
            <a:pPr marL="0" indent="0" algn="ctr">
              <a:buNone/>
            </a:pPr>
            <a:endParaRPr lang="tr-TR" sz="1200" dirty="0"/>
          </a:p>
          <a:p>
            <a:pPr marL="0" indent="0" algn="ctr">
              <a:buNone/>
            </a:pPr>
            <a:r>
              <a:rPr lang="tr-TR" sz="2000" dirty="0"/>
              <a:t>Ag</a:t>
            </a:r>
            <a:r>
              <a:rPr lang="tr-TR" sz="2000" baseline="30000" dirty="0"/>
              <a:t>+</a:t>
            </a:r>
            <a:r>
              <a:rPr lang="tr-TR" sz="2000" dirty="0"/>
              <a:t> + HCl                 AgCl</a:t>
            </a:r>
            <a:r>
              <a:rPr lang="tr-TR" sz="2000" baseline="-25000" dirty="0"/>
              <a:t>(k)    </a:t>
            </a:r>
            <a:r>
              <a:rPr lang="tr-TR" sz="2000" dirty="0"/>
              <a:t>+ H</a:t>
            </a:r>
            <a:r>
              <a:rPr lang="tr-TR" sz="2000" baseline="30000" dirty="0"/>
              <a:t>+</a:t>
            </a:r>
            <a:endParaRPr lang="tr-TR" sz="2000" dirty="0"/>
          </a:p>
          <a:p>
            <a:pPr marL="3527801" lvl="7" indent="0">
              <a:buNone/>
            </a:pPr>
            <a:r>
              <a:rPr lang="tr-TR" dirty="0"/>
              <a:t>        </a:t>
            </a:r>
            <a:r>
              <a:rPr lang="tr-TR" sz="2000" dirty="0"/>
              <a:t>(Beyaz)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3236976" y="3447288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4818888" y="3337560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İçerik Yer Tutucusu 2"/>
          <p:cNvSpPr txBox="1">
            <a:spLocks/>
          </p:cNvSpPr>
          <p:nvPr/>
        </p:nvSpPr>
        <p:spPr>
          <a:xfrm>
            <a:off x="1" y="4380343"/>
            <a:ext cx="7532637" cy="1599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sz="2000" dirty="0"/>
              <a:t>Oluşan beyaz renkli çözelti santrifüj edilerek çökelek kısmı alınır, üzerine çözününceye kadar 6M NH</a:t>
            </a:r>
            <a:r>
              <a:rPr lang="tr-TR" sz="2000" baseline="-25000" dirty="0"/>
              <a:t>3</a:t>
            </a:r>
            <a:r>
              <a:rPr lang="tr-TR" sz="2000" dirty="0"/>
              <a:t> çözeltisi ilave edilir. Çözelti ortamındaki AgCl çökeleği NH</a:t>
            </a:r>
            <a:r>
              <a:rPr lang="tr-TR" sz="2000" baseline="-25000" dirty="0"/>
              <a:t>3</a:t>
            </a:r>
            <a:r>
              <a:rPr lang="tr-TR" sz="2000" dirty="0"/>
              <a:t> ile birlikte diammingümüş kompleks iyonu vererek çözünmesi Ag</a:t>
            </a:r>
            <a:r>
              <a:rPr lang="tr-TR" sz="2000" baseline="30000" dirty="0"/>
              <a:t>+</a:t>
            </a:r>
            <a:r>
              <a:rPr lang="tr-TR" sz="2000" dirty="0"/>
              <a:t> iyonunun varlığı işaret etmektedir.</a:t>
            </a:r>
          </a:p>
          <a:p>
            <a:pPr marL="0" indent="0" algn="just">
              <a:buNone/>
            </a:pPr>
            <a:endParaRPr lang="tr-TR" sz="20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0" y="5776249"/>
            <a:ext cx="764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AgCI</a:t>
            </a:r>
            <a:r>
              <a:rPr lang="tr-TR" dirty="0"/>
              <a:t> + 2NH</a:t>
            </a:r>
            <a:r>
              <a:rPr lang="tr-TR" baseline="-25000" dirty="0"/>
              <a:t>3               </a:t>
            </a:r>
            <a:r>
              <a:rPr lang="tr-TR" dirty="0"/>
              <a:t>         Ag(NH</a:t>
            </a:r>
            <a:r>
              <a:rPr lang="tr-TR" baseline="-25000" dirty="0"/>
              <a:t>3</a:t>
            </a:r>
            <a:r>
              <a:rPr lang="tr-TR" dirty="0"/>
              <a:t>)</a:t>
            </a:r>
            <a:r>
              <a:rPr lang="tr-TR" baseline="-25000" dirty="0"/>
              <a:t>2</a:t>
            </a:r>
            <a:r>
              <a:rPr lang="tr-TR" baseline="30000" dirty="0"/>
              <a:t>+</a:t>
            </a:r>
            <a:r>
              <a:rPr lang="tr-TR" dirty="0"/>
              <a:t> + Cl</a:t>
            </a:r>
            <a:r>
              <a:rPr lang="tr-TR" baseline="30000" dirty="0"/>
              <a:t>-</a:t>
            </a:r>
            <a:endParaRPr lang="tr-TR" dirty="0"/>
          </a:p>
          <a:p>
            <a:pPr algn="ctr"/>
            <a:endParaRPr lang="tr-TR" dirty="0"/>
          </a:p>
        </p:txBody>
      </p:sp>
      <p:cxnSp>
        <p:nvCxnSpPr>
          <p:cNvPr id="22" name="Düz Ok Bağlayıcısı 21"/>
          <p:cNvCxnSpPr/>
          <p:nvPr/>
        </p:nvCxnSpPr>
        <p:spPr>
          <a:xfrm>
            <a:off x="3328416" y="5980176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Picture 13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1" y="5256195"/>
            <a:ext cx="3925252" cy="229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Ag element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t="7409" r="13359" b="8538"/>
          <a:stretch/>
        </p:blipFill>
        <p:spPr bwMode="auto">
          <a:xfrm>
            <a:off x="8355598" y="2037732"/>
            <a:ext cx="188568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2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89454"/>
            <a:ext cx="9361152" cy="298935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tr-TR" sz="2000" b="1" dirty="0"/>
              <a:t> Potasyum iyodür çözeltisi (KI):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20 damla Ag</a:t>
            </a:r>
            <a:r>
              <a:rPr lang="tr-TR" sz="2000" baseline="30000" dirty="0"/>
              <a:t>+</a:t>
            </a:r>
            <a:r>
              <a:rPr lang="tr-TR" sz="2000" dirty="0"/>
              <a:t> numunesine 4 damla 1 M KI çözeltisi eklenir ve krem kıvamında </a:t>
            </a:r>
            <a:r>
              <a:rPr lang="tr-TR" sz="2000" dirty="0" err="1"/>
              <a:t>AgI</a:t>
            </a:r>
            <a:r>
              <a:rPr lang="tr-TR" sz="2000" dirty="0"/>
              <a:t> çöker.</a:t>
            </a:r>
          </a:p>
          <a:p>
            <a:pPr marL="0" indent="0" algn="ctr">
              <a:buNone/>
            </a:pPr>
            <a:r>
              <a:rPr lang="tr-TR" sz="2000" dirty="0"/>
              <a:t>Ag</a:t>
            </a:r>
            <a:r>
              <a:rPr lang="tr-TR" sz="2000" baseline="30000" dirty="0"/>
              <a:t>+</a:t>
            </a:r>
            <a:r>
              <a:rPr lang="tr-TR" sz="2000" dirty="0"/>
              <a:t> + KI                  </a:t>
            </a:r>
            <a:r>
              <a:rPr lang="tr-TR" sz="2000" dirty="0" err="1"/>
              <a:t>AgI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(k)</a:t>
            </a:r>
            <a:r>
              <a:rPr lang="tr-TR" sz="2000" dirty="0"/>
              <a:t>   + K</a:t>
            </a:r>
            <a:r>
              <a:rPr lang="tr-TR" sz="2000" baseline="30000" dirty="0"/>
              <a:t>+</a:t>
            </a:r>
          </a:p>
          <a:p>
            <a:pPr marL="0" indent="0">
              <a:buNone/>
            </a:pPr>
            <a:r>
              <a:rPr lang="tr-TR" sz="2000" dirty="0"/>
              <a:t>				                (Sarı)</a:t>
            </a:r>
          </a:p>
          <a:p>
            <a:pPr marL="0" indent="0">
              <a:buNone/>
            </a:pPr>
            <a:r>
              <a:rPr lang="tr-TR" sz="2000" dirty="0"/>
              <a:t>Oluşan çözeltiyi santrifüjleyerek süzüntü kısmını atın, kalan çökelek kısmına çözününceye kadar 1 M KCN çözeltisi ilave edin. Yapılan bu işlemler ortamda Ag</a:t>
            </a:r>
            <a:r>
              <a:rPr lang="tr-TR" sz="2000" baseline="30000" dirty="0"/>
              <a:t>+</a:t>
            </a:r>
            <a:r>
              <a:rPr lang="tr-TR" sz="2000" dirty="0"/>
              <a:t> iyonunun varlığını işaret etmektedir.</a:t>
            </a:r>
          </a:p>
        </p:txBody>
      </p:sp>
      <p:cxnSp>
        <p:nvCxnSpPr>
          <p:cNvPr id="4" name="Düz Ok Bağlayıcısı 3"/>
          <p:cNvCxnSpPr/>
          <p:nvPr/>
        </p:nvCxnSpPr>
        <p:spPr>
          <a:xfrm>
            <a:off x="4224528" y="2185416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>
            <a:off x="5614416" y="2050848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İçerik Yer Tutucusu 2"/>
          <p:cNvSpPr txBox="1">
            <a:spLocks/>
          </p:cNvSpPr>
          <p:nvPr/>
        </p:nvSpPr>
        <p:spPr>
          <a:xfrm>
            <a:off x="27432" y="4252469"/>
            <a:ext cx="9361152" cy="1463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tr-TR" sz="2000" b="1" dirty="0"/>
              <a:t>Potasyum kromat çözeltisi (K</a:t>
            </a:r>
            <a:r>
              <a:rPr lang="tr-TR" sz="2000" b="1" baseline="-25000" dirty="0"/>
              <a:t>2</a:t>
            </a:r>
            <a:r>
              <a:rPr lang="tr-TR" sz="2000" b="1" dirty="0"/>
              <a:t>CrO</a:t>
            </a:r>
            <a:r>
              <a:rPr lang="tr-TR" sz="2000" b="1" baseline="-25000" dirty="0"/>
              <a:t>4</a:t>
            </a:r>
            <a:r>
              <a:rPr lang="tr-TR" sz="2000" b="1" dirty="0"/>
              <a:t>):</a:t>
            </a:r>
          </a:p>
          <a:p>
            <a:pPr marL="0" indent="0">
              <a:buNone/>
            </a:pPr>
            <a:r>
              <a:rPr lang="tr-TR" sz="2000" dirty="0"/>
              <a:t>20 damla Ag</a:t>
            </a:r>
            <a:r>
              <a:rPr lang="tr-TR" sz="2000" baseline="30000" dirty="0"/>
              <a:t>+</a:t>
            </a:r>
            <a:r>
              <a:rPr lang="tr-TR" sz="2000" dirty="0"/>
              <a:t> numunesine üzerine 4 damla K</a:t>
            </a:r>
            <a:r>
              <a:rPr lang="tr-TR" sz="2000" baseline="-25000" dirty="0"/>
              <a:t>2</a:t>
            </a:r>
            <a:r>
              <a:rPr lang="tr-TR" sz="2000" dirty="0"/>
              <a:t>CrO</a:t>
            </a:r>
            <a:r>
              <a:rPr lang="tr-TR" sz="2000" baseline="-25000" dirty="0"/>
              <a:t>4</a:t>
            </a:r>
            <a:r>
              <a:rPr lang="tr-TR" sz="2000" dirty="0"/>
              <a:t> reaktif çözeltisi ilave edilir ve ortamda kiremit kırmızısı renginde Ag</a:t>
            </a:r>
            <a:r>
              <a:rPr lang="tr-TR" sz="2000" baseline="-25000" dirty="0"/>
              <a:t>2</a:t>
            </a:r>
            <a:r>
              <a:rPr lang="tr-TR" sz="2000" dirty="0"/>
              <a:t>CrO</a:t>
            </a:r>
            <a:r>
              <a:rPr lang="tr-TR" sz="2000" baseline="-25000" dirty="0"/>
              <a:t>4</a:t>
            </a:r>
            <a:r>
              <a:rPr lang="tr-TR" sz="2000" dirty="0"/>
              <a:t> çökmesi ortamda Ag</a:t>
            </a:r>
            <a:r>
              <a:rPr lang="tr-TR" sz="2000" baseline="30000" dirty="0"/>
              <a:t>+</a:t>
            </a:r>
            <a:r>
              <a:rPr lang="tr-TR" sz="2000" dirty="0"/>
              <a:t> iyonunun varlığını gösterir.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29421" y="5715877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2Ag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+ 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2- 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             Ag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 (k) </a:t>
            </a:r>
          </a:p>
          <a:p>
            <a:pPr marL="228600" algn="ctr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           (Kiremit Kırmızısı)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949056" y="5934456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5958840" y="5778552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4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53462"/>
            <a:ext cx="9221689" cy="1316002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tr-TR" sz="2000" b="1" dirty="0"/>
              <a:t>Sodyum hidroksit çözeltisi (</a:t>
            </a:r>
            <a:r>
              <a:rPr lang="tr-TR" sz="2000" b="1" dirty="0" err="1"/>
              <a:t>NaOH</a:t>
            </a:r>
            <a:r>
              <a:rPr lang="tr-TR" sz="2000" b="1" dirty="0"/>
              <a:t>):</a:t>
            </a:r>
            <a:endParaRPr lang="tr-TR" sz="2000" dirty="0"/>
          </a:p>
          <a:p>
            <a:pPr marL="0" indent="0" algn="just">
              <a:buNone/>
            </a:pPr>
            <a:r>
              <a:rPr lang="tr-TR" sz="2000" dirty="0"/>
              <a:t>20 damla Ag</a:t>
            </a:r>
            <a:r>
              <a:rPr lang="tr-TR" sz="2000" baseline="30000" dirty="0"/>
              <a:t>+</a:t>
            </a:r>
            <a:r>
              <a:rPr lang="tr-TR" sz="2000" dirty="0"/>
              <a:t> numunesi üzerine 4-5 damla 1 M </a:t>
            </a:r>
            <a:r>
              <a:rPr lang="tr-TR" sz="2000" dirty="0" err="1"/>
              <a:t>NaOH</a:t>
            </a:r>
            <a:r>
              <a:rPr lang="tr-TR" sz="2000" dirty="0"/>
              <a:t> reaktif çözeltisi ilave edilirse siyah-kahve renkli gümüş hidroksit çökmesi ortamda Ag</a:t>
            </a:r>
            <a:r>
              <a:rPr lang="tr-TR" sz="2000" baseline="30000" dirty="0"/>
              <a:t>+</a:t>
            </a:r>
            <a:r>
              <a:rPr lang="tr-TR" sz="2000" dirty="0"/>
              <a:t> iyonunun varlığını gösterir. Ancak oluşan bileşik kararsız olduğundan </a:t>
            </a:r>
            <a:r>
              <a:rPr lang="tr-TR" sz="2000" dirty="0" err="1"/>
              <a:t>bozunarak</a:t>
            </a:r>
            <a:r>
              <a:rPr lang="tr-TR" sz="2000" dirty="0"/>
              <a:t> gümüş </a:t>
            </a:r>
            <a:r>
              <a:rPr lang="tr-TR" sz="2000" dirty="0" err="1"/>
              <a:t>oksite</a:t>
            </a:r>
            <a:r>
              <a:rPr lang="tr-TR" sz="2000" dirty="0"/>
              <a:t> dönüşür.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53865" y="2463488"/>
            <a:ext cx="5824175" cy="169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+ OH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tr-T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AgOH</a:t>
            </a: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(Siyah-Kahverengi)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8600" algn="ctr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2AgOH               Ag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O  + H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O </a:t>
            </a:r>
          </a:p>
          <a:p>
            <a:pPr marL="228600" algn="ctr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                  (Siyah)</a:t>
            </a: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5568696" y="2463488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/>
          <p:nvPr/>
        </p:nvCxnSpPr>
        <p:spPr>
          <a:xfrm>
            <a:off x="5212080" y="3513888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>
            <a:off x="4096512" y="2679192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3831336" y="3639312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1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153724"/>
            <a:ext cx="10691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tr-TR" sz="3000" b="1" dirty="0">
                <a:solidFill>
                  <a:schemeClr val="tx2"/>
                </a:solidFill>
                <a:ea typeface="Calibri" panose="020F0502020204030204" pitchFamily="34" charset="0"/>
              </a:rPr>
              <a:t>Pb</a:t>
            </a:r>
            <a:r>
              <a:rPr lang="tr-TR" sz="3000" b="1" baseline="30000" dirty="0">
                <a:solidFill>
                  <a:schemeClr val="tx2"/>
                </a:solidFill>
                <a:ea typeface="Calibri" panose="020F0502020204030204" pitchFamily="34" charset="0"/>
              </a:rPr>
              <a:t>2+</a:t>
            </a:r>
            <a:r>
              <a:rPr lang="tr-TR" sz="3000" b="1" dirty="0">
                <a:solidFill>
                  <a:schemeClr val="tx2"/>
                </a:solidFill>
                <a:ea typeface="Calibri" panose="020F0502020204030204" pitchFamily="34" charset="0"/>
              </a:rPr>
              <a:t> iyonu tayini</a:t>
            </a:r>
            <a:endParaRPr lang="tr-TR" sz="30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381" y="1588850"/>
            <a:ext cx="7944135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Amonyak çözeltisi (NH</a:t>
            </a:r>
            <a:r>
              <a:rPr lang="tr-TR" sz="2000" b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20 damla Pb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numunesine 4 damla 1 M HCl çözeltisi ilave edilerek Pb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iyonları beyaz renkli klorürleri halinde çökerler. 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374902" y="2823480"/>
            <a:ext cx="5343525" cy="75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+ 2HCl                PbCl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 + 2H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(Beyaz)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5093208" y="2874968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3592321" y="3036968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5715" y="3748681"/>
            <a:ext cx="7940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Oluşan beyaz çökeleği santrifüjleyerek çözeltiden ayırılır, üzerine 2 </a:t>
            </a:r>
            <a:r>
              <a:rPr lang="tr-TR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mL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saf su ilave eklenir ve su banyosunda 5 </a:t>
            </a:r>
            <a:r>
              <a:rPr lang="tr-TR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dk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ısıtılır. Eğer çökelek çözünüyorsa ortamda Pb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iyonları vardır.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-3429" y="4717933"/>
            <a:ext cx="7620381" cy="160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Potasyum iyodür çözeltisi (KI):</a:t>
            </a: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tr-TR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20 damla Pb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numunesine 20 damla saf su ve 3-4 damla 1 M KI çözeltisi eklenir ve sarı renkli PbI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çöker. Ortamdaki çökelek, Pb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iyonlarının varlığını gösterir.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06982" y="6745792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Pb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+ KI               PbI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+ K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+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			      (Sarı)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3390709" y="6955536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4681156" y="6793536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lead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550" y="5596128"/>
            <a:ext cx="3498263" cy="19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İlgili res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7" t="11975" r="19312" b="19989"/>
          <a:stretch/>
        </p:blipFill>
        <p:spPr bwMode="auto">
          <a:xfrm>
            <a:off x="8342377" y="2041907"/>
            <a:ext cx="2094356" cy="17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38250"/>
            <a:ext cx="841248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tr-TR" altLang="tr-TR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tr-TR" altLang="tr-T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iyoasetamid çözeltisi: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 damla Pb</a:t>
            </a:r>
            <a:r>
              <a:rPr kumimoji="0" lang="tr-TR" altLang="tr-T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çözeltisine 20 damla su ve 4 damla tiyoasetamid çözeltisi ekleyip su banyosunda 5 dakika ısıtılır. Oluşan siyah renkli PbS çökelek ortamda Pb</a:t>
            </a:r>
            <a:r>
              <a:rPr kumimoji="0" lang="tr-TR" altLang="tr-T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iyonlarının varlığını gösterir.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34056"/>
            <a:ext cx="8247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kumimoji="0" lang="tr-TR" altLang="tr-TR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kumimoji="0" lang="tr-TR" altLang="tr-TR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               PbS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(Siyah)</a:t>
            </a:r>
            <a:endParaRPr lang="tr-TR" altLang="tr-TR" sz="2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Devamında oluşan çökelek 3M HNO</a:t>
            </a:r>
            <a:r>
              <a:rPr kumimoji="0" lang="tr-TR" altLang="tr-TR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çözeltisi içerisinde çözünmelidir.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5341874" y="2792672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4070858" y="2933792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kdörtgen 16"/>
          <p:cNvSpPr/>
          <p:nvPr/>
        </p:nvSpPr>
        <p:spPr>
          <a:xfrm>
            <a:off x="0" y="3980551"/>
            <a:ext cx="84548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000" b="1" dirty="0">
                <a:solidFill>
                  <a:srgbClr val="000000"/>
                </a:solidFill>
                <a:ea typeface="Calibri" panose="020F0502020204030204" pitchFamily="34" charset="0"/>
              </a:rPr>
              <a:t>Potasyum kromat çözeltisi (K</a:t>
            </a:r>
            <a:r>
              <a:rPr lang="tr-TR" sz="2000" b="1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="1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="1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b="1" dirty="0">
                <a:solidFill>
                  <a:srgbClr val="000000"/>
                </a:solidFill>
                <a:ea typeface="Calibri" panose="020F0502020204030204" pitchFamily="34" charset="0"/>
              </a:rPr>
              <a:t>):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20 damla Pb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numunesine üzerine 3-4 damla K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reaktif çözeltisi ilave edilir ve ortamda sarı renkli PbCrO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çökmesi ortamda Pb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iyonunun varlığını gösterir.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1978406" y="5534822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Pb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+ 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2- 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             PbCrO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4(k)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                                        (Sarı)</a:t>
            </a:r>
          </a:p>
        </p:txBody>
      </p:sp>
      <p:cxnSp>
        <p:nvCxnSpPr>
          <p:cNvPr id="19" name="Düz Ok Bağlayıcısı 18"/>
          <p:cNvCxnSpPr/>
          <p:nvPr/>
        </p:nvCxnSpPr>
        <p:spPr>
          <a:xfrm>
            <a:off x="3744468" y="5741000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>
            <a:off x="5607050" y="5579000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17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194776" y="1173677"/>
            <a:ext cx="31851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Hg</a:t>
            </a:r>
            <a:r>
              <a:rPr lang="tr-TR" sz="3000" b="1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2</a:t>
            </a:r>
            <a:r>
              <a:rPr lang="tr-TR" sz="3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2+</a:t>
            </a:r>
            <a:r>
              <a:rPr lang="tr-T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iyonu tayini</a:t>
            </a:r>
            <a:endParaRPr lang="tr-TR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1727675"/>
            <a:ext cx="7808976" cy="203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000" b="1" dirty="0">
                <a:solidFill>
                  <a:srgbClr val="000000"/>
                </a:solidFill>
                <a:ea typeface="Calibri" panose="020F0502020204030204" pitchFamily="34" charset="0"/>
              </a:rPr>
              <a:t>Hidroklorik asit çözeltisi: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20 damla Hg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numunesine 4 damla 3M HCl çözeltisi ilave edilerek Hg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iyonları beyaz renkli klorürleri şeklinde çöker. Oluşan çökelek soğuk ve sıcak suda ve seyreltik HNO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’de çözünmez, Ancak, amonyak, derişik HNO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veya kral suyunda çözünür.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3871939"/>
            <a:ext cx="70591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000" b="1" dirty="0">
                <a:solidFill>
                  <a:srgbClr val="000000"/>
                </a:solidFill>
                <a:ea typeface="Calibri" panose="020F0502020204030204" pitchFamily="34" charset="0"/>
              </a:rPr>
              <a:t>Potasyum kromat çözeltisi (K</a:t>
            </a:r>
            <a:r>
              <a:rPr lang="tr-TR" sz="2000" b="1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="1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="1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b="1" dirty="0">
                <a:solidFill>
                  <a:srgbClr val="000000"/>
                </a:solidFill>
                <a:ea typeface="Calibri" panose="020F0502020204030204" pitchFamily="34" charset="0"/>
              </a:rPr>
              <a:t>):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20 damla 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numunesine üzerine 4 damla K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reaktif çözeltisi ilave edilir ve ortamda kırmızı-kahverengi renkli 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çökmesi ortamda 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iyonunun varlığını gösterir.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420622" y="6189389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+ 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2- 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              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CrO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4 (k) 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228600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                                          (Turuncu)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3305556" y="6390224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5351018" y="6255656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52" y="5209248"/>
            <a:ext cx="3532061" cy="23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ercury periodic table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3148" r="14533" b="4356"/>
          <a:stretch/>
        </p:blipFill>
        <p:spPr bwMode="auto">
          <a:xfrm>
            <a:off x="7982713" y="2198509"/>
            <a:ext cx="2459736" cy="207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36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322923"/>
            <a:ext cx="856792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Potasyum iyodür çözeltisi (KI):</a:t>
            </a: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tr-T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20 damla Hg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numunesine 20 damla saf su ve 4-5 damla 1 M KI çözeltisi eklenir ve sarı-yeşil renkli Hg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çöker. Çökeleğe fazla miktarda KI eklenirse çözünür, ancak seyreltik asitlerde çözünmez. Bu işlemler ortamdaki Hg</a:t>
            </a:r>
            <a:r>
              <a:rPr lang="tr-TR" sz="20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sz="20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2+</a:t>
            </a:r>
            <a:r>
              <a:rPr lang="tr-TR" sz="2000" dirty="0">
                <a:ea typeface="Calibri" panose="020F0502020204030204" pitchFamily="34" charset="0"/>
                <a:cs typeface="Times New Roman" panose="02020603050405020304" pitchFamily="18" charset="0"/>
              </a:rPr>
              <a:t> iyonlarının varlığını gösterir.</a:t>
            </a:r>
            <a:endParaRPr lang="tr-T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932532" y="3391182"/>
            <a:ext cx="4532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Hg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+ 2KI                 Hg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I</a:t>
            </a:r>
            <a:r>
              <a:rPr lang="tr-TR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dirty="0">
                <a:solidFill>
                  <a:srgbClr val="000000"/>
                </a:solidFill>
                <a:ea typeface="Calibri" panose="020F0502020204030204" pitchFamily="34" charset="0"/>
              </a:rPr>
              <a:t>  + 2K</a:t>
            </a:r>
            <a:r>
              <a:rPr lang="tr-TR" baseline="30000" dirty="0">
                <a:solidFill>
                  <a:srgbClr val="000000"/>
                </a:solidFill>
                <a:ea typeface="Calibri" panose="020F0502020204030204" pitchFamily="34" charset="0"/>
              </a:rPr>
              <a:t>+</a:t>
            </a:r>
            <a:endParaRPr lang="tr-TR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881628" y="3573872"/>
            <a:ext cx="75895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0" y="3952348"/>
            <a:ext cx="8567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000" b="1" dirty="0">
                <a:solidFill>
                  <a:srgbClr val="000000"/>
                </a:solidFill>
                <a:ea typeface="Calibri" panose="020F0502020204030204" pitchFamily="34" charset="0"/>
              </a:rPr>
              <a:t>Bakır Şerit (Malgama):</a:t>
            </a: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endParaRPr lang="tr-TR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Öncelikle, bakır tel (şerit) parçası 8-10 damla derişik HNO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çözeltisi ile saat camı içerisinde temizlenir. Bakır şerit süzgeç kağıdıyla kurutulur ve üzerine 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aranacak numune çözeltisi ilave edilir. Bakır şerit üzerinde </a:t>
            </a:r>
            <a:r>
              <a:rPr lang="tr-TR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Hg’nın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kaplanması (parlak gri renkli) Hg</a:t>
            </a:r>
            <a:r>
              <a:rPr lang="tr-TR" sz="2000" baseline="-25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r>
              <a:rPr lang="tr-TR" sz="20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2+</a:t>
            </a:r>
            <a:r>
              <a:rPr lang="tr-TR" sz="2000" dirty="0">
                <a:solidFill>
                  <a:srgbClr val="000000"/>
                </a:solidFill>
                <a:ea typeface="Calibri" panose="020F0502020204030204" pitchFamily="34" charset="0"/>
              </a:rPr>
              <a:t> iyonlarının varlığını gösterir.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5268722" y="3437872"/>
            <a:ext cx="0" cy="32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263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20830"/>
              </p:ext>
            </p:extLst>
          </p:nvPr>
        </p:nvGraphicFramePr>
        <p:xfrm>
          <a:off x="-1" y="1183390"/>
          <a:ext cx="10691814" cy="6400866"/>
        </p:xfrm>
        <a:graphic>
          <a:graphicData uri="http://schemas.openxmlformats.org/drawingml/2006/table">
            <a:tbl>
              <a:tblPr/>
              <a:tblGrid>
                <a:gridCol w="116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5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</a:t>
                      </a:r>
                      <a:r>
                        <a:rPr kumimoji="0" lang="tr-T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+2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</a:t>
                      </a:r>
                      <a:r>
                        <a:rPr kumimoji="0" lang="tr-T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Hg</a:t>
                      </a:r>
                      <a:r>
                        <a:rPr kumimoji="0" lang="tr-TR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+2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Seyreltik HCl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PbCl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↓ ( beyaz)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Sıcak suda çözünür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Beklemeyle ve aşırısı ile PbCl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–2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AgCl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↓(beyaz)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-Amonyaklı ortamda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(NH</a:t>
                      </a:r>
                      <a:r>
                        <a:rPr kumimoji="0" lang="tr-TR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tr-TR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 oluşturarak </a:t>
                      </a: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çözünr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-Aşırısında AgCl</a:t>
                      </a:r>
                      <a:r>
                        <a:rPr kumimoji="0" lang="tr-TR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  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çözünür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Hg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↓ (beyaz)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Amonyaklı ortamda Hg(NH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)Cl olarak çözünür ve Hg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meydana gelir.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KI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PbI</a:t>
                      </a:r>
                      <a:r>
                        <a:rPr kumimoji="0" lang="tr-TR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(sarı)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aşırısı ile PbI</a:t>
                      </a:r>
                      <a:r>
                        <a:rPr kumimoji="0" lang="tr-TR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–2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çözünür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AgI (krem)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KCN ile çözünür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Hg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↓(yeşil)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Aşırnda HgI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+ Hg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tr-TR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CrO</a:t>
                      </a:r>
                      <a:r>
                        <a:rPr kumimoji="0" lang="tr-TR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PbCrO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↓ (sarı)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,NaOH’te çözünür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↓(kırmızı)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,NH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’te çözünür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Hg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↓(kahverengi)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Isıtılınca kırmızı kristaller hali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Cu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Malgama deneyi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kumimoji="0" lang="tr-TR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Hg</a:t>
                      </a:r>
                      <a:r>
                        <a:rPr kumimoji="0" lang="tr-TR" sz="14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siyah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NaOH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Pb(OH)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↓ (beyaz)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Aşırısında sodyum plumbit oluşarak (Na</a:t>
                      </a:r>
                      <a:r>
                        <a:rPr kumimoji="0" lang="tr-TR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),çözünür.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Üzerine H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ilave edilirse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Siyah  PbO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çöker.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O↓    Kahverengi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NH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çözer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Hg</a:t>
                      </a:r>
                      <a:r>
                        <a:rPr kumimoji="0" lang="tr-TR" sz="14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O↓   Gri-siyah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merkürooksit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Derişik H</a:t>
                      </a:r>
                      <a:r>
                        <a:rPr kumimoji="0" lang="tr-TR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</a:t>
                      </a:r>
                      <a:r>
                        <a:rPr kumimoji="0" lang="tr-TR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PbSO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↓ (beyaz)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Beklemeyle  derişik NH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COO</a:t>
                      </a:r>
                      <a:r>
                        <a:rPr kumimoji="0" lang="tr-TR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–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 çözünür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beyaz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Hg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beyaz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8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</a:t>
                      </a:r>
                      <a:r>
                        <a:rPr kumimoji="0" lang="tr-TR" sz="14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PbS↓ (siyah)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HCl’li ortamda kırmızı PbCl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-PbS çöker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’te çözünür.</a:t>
                      </a:r>
                      <a:endParaRPr kumimoji="0" lang="tr-TR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Ag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S↓ (siyah)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HNO</a:t>
                      </a:r>
                      <a:r>
                        <a:rPr kumimoji="0" lang="tr-TR" sz="14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kumimoji="0" lang="tr-T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’te çözünür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HgS</a:t>
                      </a: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+ Hg ↓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siyah</a:t>
                      </a:r>
                      <a:endParaRPr kumimoji="0" lang="tr-T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70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4" id="{64DBD848-1D7F-4F91-9E18-118574148C75}" vid="{B6435B35-8D22-4FFA-8ABF-A25BBC5C72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analitik kimya sunum şablonu</Template>
  <TotalTime>262</TotalTime>
  <Words>1012</Words>
  <Application>Microsoft Office PowerPoint</Application>
  <PresentationFormat>Özel</PresentationFormat>
  <Paragraphs>135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(Body)</vt:lpstr>
      <vt:lpstr>Calibri Light</vt:lpstr>
      <vt:lpstr>Cambria Math</vt:lpstr>
      <vt:lpstr>Times New Roman</vt:lpstr>
      <vt:lpstr>Wingdings</vt:lpstr>
      <vt:lpstr>Office Teması</vt:lpstr>
      <vt:lpstr>PowerPoint Sunusu</vt:lpstr>
      <vt:lpstr>Ag+ iyonu tayini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Engin</dc:creator>
  <cp:lastModifiedBy>Mehmet Gumustas</cp:lastModifiedBy>
  <cp:revision>19</cp:revision>
  <dcterms:created xsi:type="dcterms:W3CDTF">2017-06-29T12:11:25Z</dcterms:created>
  <dcterms:modified xsi:type="dcterms:W3CDTF">2017-08-23T22:36:51Z</dcterms:modified>
</cp:coreProperties>
</file>