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FB8F-464C-4A59-8936-44B49386D57F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99EB-EE98-4536-A7AD-62D80DC8F1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9286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FB8F-464C-4A59-8936-44B49386D57F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99EB-EE98-4536-A7AD-62D80DC8F1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429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FB8F-464C-4A59-8936-44B49386D57F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99EB-EE98-4536-A7AD-62D80DC8F1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970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/>
              <a:t>Başlık Metni</a:t>
            </a:r>
          </a:p>
        </p:txBody>
      </p:sp>
      <p:sp>
        <p:nvSpPr>
          <p:cNvPr id="27" name="Shape 2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/>
            <a:r>
              <a:rPr/>
              <a:t>Gövde Düzeyi Bir</a:t>
            </a:r>
          </a:p>
          <a:p>
            <a:pPr lvl="1"/>
            <a:r>
              <a:rPr/>
              <a:t>Gövde Düzeyi İki</a:t>
            </a:r>
          </a:p>
          <a:p>
            <a:pPr lvl="2"/>
            <a:r>
              <a:rPr/>
              <a:t>Gövde Düzeyi Üç</a:t>
            </a:r>
          </a:p>
          <a:p>
            <a:pPr lvl="3"/>
            <a:r>
              <a:rPr/>
              <a:t>Gövde Düzeyi Dört</a:t>
            </a:r>
          </a:p>
          <a:p>
            <a:pPr lvl="4"/>
            <a:r>
              <a:rPr/>
              <a:t>Gövde Düzeyi Beş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615AB-AE20-4E4A-8C10-F8A64DDEE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33674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FB8F-464C-4A59-8936-44B49386D57F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99EB-EE98-4536-A7AD-62D80DC8F1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06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FB8F-464C-4A59-8936-44B49386D57F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99EB-EE98-4536-A7AD-62D80DC8F1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66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FB8F-464C-4A59-8936-44B49386D57F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99EB-EE98-4536-A7AD-62D80DC8F1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846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FB8F-464C-4A59-8936-44B49386D57F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99EB-EE98-4536-A7AD-62D80DC8F1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015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FB8F-464C-4A59-8936-44B49386D57F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99EB-EE98-4536-A7AD-62D80DC8F1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300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FB8F-464C-4A59-8936-44B49386D57F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99EB-EE98-4536-A7AD-62D80DC8F1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8076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FB8F-464C-4A59-8936-44B49386D57F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99EB-EE98-4536-A7AD-62D80DC8F1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610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FB8F-464C-4A59-8936-44B49386D57F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99EB-EE98-4536-A7AD-62D80DC8F1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7192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9FB8F-464C-4A59-8936-44B49386D57F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099EB-EE98-4536-A7AD-62D80DC8F1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263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10. 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Açıklık ve Basitlik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4415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Açıklık ve Basitlik</a:t>
            </a:r>
          </a:p>
        </p:txBody>
      </p:sp>
      <p:sp>
        <p:nvSpPr>
          <p:cNvPr id="83971" name="Shape 35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Çocuk sözcük uyduracağı zaman da kök ve çekim eki birleşiminden önce kök ve kök birleşimini kullanır. </a:t>
            </a:r>
            <a:br>
              <a:rPr lang="en-US" smtClean="0"/>
            </a:br>
            <a:r>
              <a:rPr lang="en-US" smtClean="0"/>
              <a:t>Örnek: plate-egg = fried-egg</a:t>
            </a:r>
          </a:p>
        </p:txBody>
      </p:sp>
      <p:sp>
        <p:nvSpPr>
          <p:cNvPr id="83972" name="Shape 357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0B40EB9-D86C-4DC9-8065-72162CE5208C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42092927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Açıklık ve Basitlik</a:t>
            </a:r>
          </a:p>
        </p:txBody>
      </p:sp>
      <p:sp>
        <p:nvSpPr>
          <p:cNvPr id="84995" name="Shape 36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Tamlayan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belirtecin</a:t>
            </a:r>
            <a:r>
              <a:rPr lang="en-US" dirty="0" smtClean="0"/>
              <a:t> her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düzenlemeye</a:t>
            </a:r>
            <a:r>
              <a:rPr lang="en-US" dirty="0" smtClean="0"/>
              <a:t> </a:t>
            </a:r>
            <a:r>
              <a:rPr lang="en-US" dirty="0" err="1" smtClean="0"/>
              <a:t>gerek</a:t>
            </a:r>
            <a:r>
              <a:rPr lang="en-US" dirty="0" smtClean="0"/>
              <a:t> </a:t>
            </a:r>
            <a:r>
              <a:rPr lang="en-US" dirty="0" err="1" smtClean="0"/>
              <a:t>kalmadan</a:t>
            </a:r>
            <a:r>
              <a:rPr lang="en-US" dirty="0" smtClean="0"/>
              <a:t> </a:t>
            </a:r>
            <a:r>
              <a:rPr lang="en-US" dirty="0" err="1" smtClean="0"/>
              <a:t>kullanıldığı</a:t>
            </a:r>
            <a:r>
              <a:rPr lang="en-US" dirty="0" smtClean="0"/>
              <a:t> </a:t>
            </a:r>
            <a:r>
              <a:rPr lang="en-US" dirty="0" err="1" smtClean="0"/>
              <a:t>birleşik</a:t>
            </a:r>
            <a:r>
              <a:rPr lang="en-US" dirty="0" smtClean="0"/>
              <a:t> </a:t>
            </a:r>
            <a:r>
              <a:rPr lang="en-US" dirty="0" err="1" smtClean="0"/>
              <a:t>yapılar</a:t>
            </a:r>
            <a:r>
              <a:rPr lang="en-US" dirty="0" smtClean="0"/>
              <a:t> </a:t>
            </a:r>
            <a:r>
              <a:rPr lang="en-US" dirty="0" err="1" smtClean="0"/>
              <a:t>biçimbirimsel</a:t>
            </a:r>
            <a:r>
              <a:rPr lang="en-US" dirty="0" smtClean="0"/>
              <a:t> </a:t>
            </a:r>
            <a:r>
              <a:rPr lang="en-US" dirty="0" err="1" smtClean="0"/>
              <a:t>yapılar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düzenleme</a:t>
            </a:r>
            <a:r>
              <a:rPr lang="en-US" dirty="0" smtClean="0"/>
              <a:t> </a:t>
            </a:r>
            <a:r>
              <a:rPr lang="en-US" dirty="0" err="1" smtClean="0"/>
              <a:t>gerektiren</a:t>
            </a:r>
            <a:r>
              <a:rPr lang="en-US" dirty="0" smtClean="0"/>
              <a:t> </a:t>
            </a:r>
            <a:r>
              <a:rPr lang="en-US" dirty="0" err="1" smtClean="0"/>
              <a:t>birleşik</a:t>
            </a:r>
            <a:r>
              <a:rPr lang="en-US" dirty="0" smtClean="0"/>
              <a:t> </a:t>
            </a:r>
            <a:r>
              <a:rPr lang="en-US" dirty="0" err="1" smtClean="0"/>
              <a:t>yapılardan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basittir</a:t>
            </a:r>
            <a:r>
              <a:rPr lang="en-US" dirty="0" smtClean="0"/>
              <a:t>.</a:t>
            </a:r>
          </a:p>
        </p:txBody>
      </p:sp>
      <p:sp>
        <p:nvSpPr>
          <p:cNvPr id="84996" name="Shape 36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C199314-CF44-4842-9873-6F7DF296BFC0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0144235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Shape 36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Açıklık ve Basitlik</a:t>
            </a:r>
          </a:p>
        </p:txBody>
      </p:sp>
      <p:sp>
        <p:nvSpPr>
          <p:cNvPr id="86019" name="Shape 36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Gerek</a:t>
            </a:r>
            <a:r>
              <a:rPr lang="en-US" dirty="0" smtClean="0"/>
              <a:t> </a:t>
            </a:r>
            <a:r>
              <a:rPr lang="en-US" dirty="0" err="1" smtClean="0"/>
              <a:t>basitlik</a:t>
            </a:r>
            <a:r>
              <a:rPr lang="en-US" dirty="0" smtClean="0"/>
              <a:t> </a:t>
            </a:r>
            <a:r>
              <a:rPr lang="en-US" dirty="0" err="1" smtClean="0"/>
              <a:t>gerek</a:t>
            </a:r>
            <a:r>
              <a:rPr lang="en-US" dirty="0" smtClean="0"/>
              <a:t> </a:t>
            </a:r>
            <a:r>
              <a:rPr lang="en-US" dirty="0" err="1" smtClean="0"/>
              <a:t>açıklık</a:t>
            </a:r>
            <a:r>
              <a:rPr lang="en-US" dirty="0" smtClean="0"/>
              <a:t> </a:t>
            </a:r>
            <a:r>
              <a:rPr lang="en-US" dirty="0" err="1" smtClean="0"/>
              <a:t>devi</a:t>
            </a:r>
            <a:r>
              <a:rPr lang="tr-TR" dirty="0" err="1" smtClean="0"/>
              <a:t>ni</a:t>
            </a:r>
            <a:r>
              <a:rPr lang="en-US" dirty="0" err="1" smtClean="0"/>
              <a:t>mseldir</a:t>
            </a:r>
            <a:r>
              <a:rPr lang="en-US" dirty="0" smtClean="0"/>
              <a:t>.</a:t>
            </a:r>
          </a:p>
        </p:txBody>
      </p:sp>
      <p:sp>
        <p:nvSpPr>
          <p:cNvPr id="86020" name="Shape 36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907EA48-FF1C-41C8-B618-768357A56660}" type="slidenum">
              <a:rPr lang="en-US" smtClean="0"/>
              <a:pPr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3527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Açıklık ve Basitlik</a:t>
            </a:r>
          </a:p>
        </p:txBody>
      </p:sp>
      <p:sp>
        <p:nvSpPr>
          <p:cNvPr id="75779" name="Shape 32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Karmaşık</a:t>
            </a:r>
            <a:r>
              <a:rPr lang="en-US" dirty="0" smtClean="0"/>
              <a:t> </a:t>
            </a:r>
            <a:r>
              <a:rPr lang="en-US" dirty="0" err="1" smtClean="0"/>
              <a:t>Yapılar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yaşındaki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birleşik</a:t>
            </a:r>
            <a:r>
              <a:rPr lang="en-US" dirty="0" smtClean="0"/>
              <a:t> </a:t>
            </a:r>
            <a:r>
              <a:rPr lang="en-US" dirty="0" err="1" smtClean="0"/>
              <a:t>isimleri</a:t>
            </a:r>
            <a:r>
              <a:rPr lang="en-US" dirty="0" smtClean="0"/>
              <a:t> </a:t>
            </a:r>
            <a:r>
              <a:rPr lang="en-US" dirty="0" err="1" smtClean="0"/>
              <a:t>oluşturan</a:t>
            </a:r>
            <a:r>
              <a:rPr lang="en-US" dirty="0" smtClean="0"/>
              <a:t> </a:t>
            </a:r>
            <a:r>
              <a:rPr lang="en-US" dirty="0" err="1" smtClean="0">
                <a:latin typeface="Baskerville SemiBold" charset="0"/>
                <a:ea typeface="Baskerville SemiBold" charset="0"/>
                <a:cs typeface="Baskerville SemiBold" charset="0"/>
                <a:sym typeface="Baskerville SemiBold" charset="0"/>
              </a:rPr>
              <a:t>kökleri</a:t>
            </a:r>
            <a:r>
              <a:rPr lang="en-US" dirty="0" smtClean="0"/>
              <a:t> </a:t>
            </a:r>
            <a:r>
              <a:rPr lang="en-US" dirty="0" err="1" smtClean="0"/>
              <a:t>tanıyarak</a:t>
            </a:r>
            <a:r>
              <a:rPr lang="en-US" dirty="0" smtClean="0"/>
              <a:t> </a:t>
            </a:r>
            <a:r>
              <a:rPr lang="en-US" dirty="0" err="1" smtClean="0"/>
              <a:t>anlamlandırmaya</a:t>
            </a:r>
            <a:r>
              <a:rPr lang="en-US" dirty="0" smtClean="0"/>
              <a:t> </a:t>
            </a:r>
            <a:r>
              <a:rPr lang="en-US" dirty="0" err="1" smtClean="0"/>
              <a:t>çalışır</a:t>
            </a:r>
            <a:r>
              <a:rPr lang="en-US" dirty="0" smtClean="0"/>
              <a:t>. Bu </a:t>
            </a:r>
            <a:r>
              <a:rPr lang="en-US" dirty="0" err="1" smtClean="0"/>
              <a:t>aşamda</a:t>
            </a:r>
            <a:r>
              <a:rPr lang="en-US" dirty="0" smtClean="0"/>
              <a:t> </a:t>
            </a:r>
            <a:r>
              <a:rPr lang="en-US" dirty="0" err="1" smtClean="0"/>
              <a:t>dillerin</a:t>
            </a:r>
            <a:r>
              <a:rPr lang="en-US" dirty="0" smtClean="0"/>
              <a:t> </a:t>
            </a:r>
            <a:r>
              <a:rPr lang="en-US" dirty="0" err="1" smtClean="0"/>
              <a:t>yapısal</a:t>
            </a:r>
            <a:r>
              <a:rPr lang="en-US" dirty="0" smtClean="0"/>
              <a:t> </a:t>
            </a:r>
            <a:r>
              <a:rPr lang="en-US" dirty="0" err="1" smtClean="0"/>
              <a:t>farklılıkları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önem</a:t>
            </a:r>
            <a:r>
              <a:rPr lang="en-US" dirty="0" smtClean="0"/>
              <a:t> </a:t>
            </a:r>
            <a:r>
              <a:rPr lang="en-US" dirty="0" err="1" smtClean="0"/>
              <a:t>taşır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75780" name="Shape 32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0DE941E-EE64-4D6F-8313-3E82E444A176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9026665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Açıklık ve Basitlik</a:t>
            </a:r>
          </a:p>
        </p:txBody>
      </p:sp>
      <p:sp>
        <p:nvSpPr>
          <p:cNvPr id="76803" name="Shape 32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Eklemeli</a:t>
            </a:r>
            <a:r>
              <a:rPr lang="en-US" dirty="0" smtClean="0"/>
              <a:t> </a:t>
            </a:r>
            <a:r>
              <a:rPr lang="en-US" dirty="0" err="1" smtClean="0"/>
              <a:t>dillerde</a:t>
            </a:r>
            <a:r>
              <a:rPr lang="en-US" dirty="0" smtClean="0"/>
              <a:t> 2 </a:t>
            </a:r>
            <a:r>
              <a:rPr lang="en-US" dirty="0" err="1" smtClean="0"/>
              <a:t>yaşına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pek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sözcüğü</a:t>
            </a:r>
            <a:r>
              <a:rPr lang="en-US" dirty="0" smtClean="0"/>
              <a:t> </a:t>
            </a:r>
            <a:r>
              <a:rPr lang="en-US" dirty="0" err="1" smtClean="0"/>
              <a:t>çekimleyebilmektedir</a:t>
            </a:r>
            <a:r>
              <a:rPr lang="en-US" dirty="0" smtClean="0"/>
              <a:t>. </a:t>
            </a:r>
          </a:p>
        </p:txBody>
      </p:sp>
      <p:sp>
        <p:nvSpPr>
          <p:cNvPr id="76804" name="Shape 329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E5B1492-C627-40C2-9299-B3F28873B8CC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2519544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Açıklık ve Basitlik</a:t>
            </a:r>
          </a:p>
        </p:txBody>
      </p:sp>
      <p:sp>
        <p:nvSpPr>
          <p:cNvPr id="77827" name="Shape 33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Eş</a:t>
            </a:r>
            <a:r>
              <a:rPr lang="en-US" dirty="0" smtClean="0"/>
              <a:t> </a:t>
            </a:r>
            <a:r>
              <a:rPr lang="en-US" dirty="0" err="1" smtClean="0"/>
              <a:t>seslilik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eş</a:t>
            </a:r>
            <a:r>
              <a:rPr lang="en-US" dirty="0" smtClean="0"/>
              <a:t> </a:t>
            </a:r>
            <a:r>
              <a:rPr lang="en-US" dirty="0" err="1" smtClean="0"/>
              <a:t>sesli</a:t>
            </a:r>
            <a:r>
              <a:rPr lang="en-US" dirty="0" smtClean="0"/>
              <a:t> </a:t>
            </a:r>
            <a:r>
              <a:rPr lang="en-US" dirty="0" err="1" smtClean="0"/>
              <a:t>sözcükleri</a:t>
            </a:r>
            <a:r>
              <a:rPr lang="en-US" dirty="0" smtClean="0"/>
              <a:t> </a:t>
            </a:r>
            <a:r>
              <a:rPr lang="en-US" dirty="0" err="1" smtClean="0"/>
              <a:t>anlamlandırmakta</a:t>
            </a:r>
            <a:r>
              <a:rPr lang="en-US" dirty="0" smtClean="0"/>
              <a:t> </a:t>
            </a:r>
            <a:r>
              <a:rPr lang="en-US" dirty="0" err="1" smtClean="0"/>
              <a:t>sorun</a:t>
            </a:r>
            <a:r>
              <a:rPr lang="en-US" dirty="0" smtClean="0"/>
              <a:t> </a:t>
            </a:r>
            <a:r>
              <a:rPr lang="en-US" dirty="0" err="1" smtClean="0"/>
              <a:t>yaşamamaktadır</a:t>
            </a:r>
            <a:r>
              <a:rPr lang="en-US" dirty="0" smtClean="0"/>
              <a:t>. Bu </a:t>
            </a:r>
            <a:r>
              <a:rPr lang="en-US" dirty="0" err="1" smtClean="0"/>
              <a:t>sözcükleri</a:t>
            </a:r>
            <a:r>
              <a:rPr lang="en-US" dirty="0" smtClean="0"/>
              <a:t> </a:t>
            </a:r>
            <a:r>
              <a:rPr lang="en-US" dirty="0" err="1" smtClean="0"/>
              <a:t>çekimleyebilmektedir</a:t>
            </a:r>
            <a:r>
              <a:rPr lang="en-US" dirty="0" smtClean="0"/>
              <a:t>. </a:t>
            </a:r>
          </a:p>
        </p:txBody>
      </p:sp>
      <p:sp>
        <p:nvSpPr>
          <p:cNvPr id="77828" name="Shape 33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D9F8508-645A-4483-8D0E-134B2A02BB89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9632892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Açıklık ve Basitlik</a:t>
            </a:r>
          </a:p>
        </p:txBody>
      </p:sp>
      <p:sp>
        <p:nvSpPr>
          <p:cNvPr id="78851" name="Shape 33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Anlamın</a:t>
            </a:r>
            <a:r>
              <a:rPr lang="en-US" dirty="0" smtClean="0"/>
              <a:t> </a:t>
            </a:r>
            <a:r>
              <a:rPr lang="en-US" dirty="0" err="1" smtClean="0"/>
              <a:t>Açıklığı</a:t>
            </a:r>
            <a:r>
              <a:rPr lang="en-US" dirty="0" smtClean="0"/>
              <a:t> (Transparency of Meaning)</a:t>
            </a:r>
            <a:br>
              <a:rPr lang="en-US" dirty="0" smtClean="0"/>
            </a:br>
            <a:r>
              <a:rPr lang="en-US" dirty="0" err="1" smtClean="0"/>
              <a:t>Konuşucunun</a:t>
            </a:r>
            <a:r>
              <a:rPr lang="en-US" dirty="0" smtClean="0"/>
              <a:t> </a:t>
            </a:r>
            <a:r>
              <a:rPr lang="en-US" dirty="0" err="1" smtClean="0"/>
              <a:t>kök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eklerin</a:t>
            </a:r>
            <a:r>
              <a:rPr lang="en-US" dirty="0" smtClean="0"/>
              <a:t> </a:t>
            </a:r>
            <a:r>
              <a:rPr lang="en-US" dirty="0" err="1" smtClean="0"/>
              <a:t>taşıdığı</a:t>
            </a:r>
            <a:r>
              <a:rPr lang="en-US" dirty="0" smtClean="0"/>
              <a:t> </a:t>
            </a:r>
            <a:r>
              <a:rPr lang="en-US" dirty="0" err="1" smtClean="0"/>
              <a:t>anlamları</a:t>
            </a:r>
            <a:r>
              <a:rPr lang="en-US" dirty="0" smtClean="0"/>
              <a:t> </a:t>
            </a:r>
            <a:r>
              <a:rPr lang="en-US" dirty="0" err="1" smtClean="0"/>
              <a:t>kullanarak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sözcüklerin</a:t>
            </a:r>
            <a:r>
              <a:rPr lang="en-US" dirty="0" smtClean="0"/>
              <a:t> </a:t>
            </a:r>
            <a:r>
              <a:rPr lang="en-US" dirty="0" err="1" smtClean="0"/>
              <a:t>anlamına</a:t>
            </a:r>
            <a:r>
              <a:rPr lang="en-US" dirty="0" smtClean="0"/>
              <a:t> </a:t>
            </a:r>
            <a:r>
              <a:rPr lang="en-US" dirty="0" err="1" smtClean="0"/>
              <a:t>ulaşmasıdır</a:t>
            </a:r>
            <a:r>
              <a:rPr lang="en-US" dirty="0" smtClean="0"/>
              <a:t>. </a:t>
            </a:r>
          </a:p>
        </p:txBody>
      </p:sp>
      <p:sp>
        <p:nvSpPr>
          <p:cNvPr id="78852" name="Shape 337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454DC48-92B5-4124-AAEB-C878CF91BD7D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191139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Açıklık ve Basitlik</a:t>
            </a:r>
          </a:p>
        </p:txBody>
      </p:sp>
      <p:sp>
        <p:nvSpPr>
          <p:cNvPr id="79875" name="Shape 34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Uydurmak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a) </a:t>
            </a: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anlamsal</a:t>
            </a:r>
            <a:r>
              <a:rPr lang="en-US" dirty="0" smtClean="0"/>
              <a:t> </a:t>
            </a:r>
            <a:r>
              <a:rPr lang="en-US" dirty="0" err="1" smtClean="0"/>
              <a:t>geçirgenlik</a:t>
            </a:r>
            <a:r>
              <a:rPr lang="en-US" dirty="0" smtClean="0"/>
              <a:t> </a:t>
            </a:r>
            <a:r>
              <a:rPr lang="en-US" dirty="0" err="1" smtClean="0"/>
              <a:t>sağlayan</a:t>
            </a:r>
            <a:r>
              <a:rPr lang="en-US" dirty="0" smtClean="0"/>
              <a:t> </a:t>
            </a:r>
            <a:r>
              <a:rPr lang="en-US" dirty="0" err="1" smtClean="0"/>
              <a:t>kökleri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ekleri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getirerek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uydururlar</a:t>
            </a:r>
            <a:r>
              <a:rPr lang="en-US" dirty="0" smtClean="0"/>
              <a:t>. </a:t>
            </a:r>
            <a:r>
              <a:rPr lang="en-US" dirty="0" err="1" smtClean="0"/>
              <a:t>Ör</a:t>
            </a:r>
            <a:r>
              <a:rPr lang="en-US" dirty="0" smtClean="0"/>
              <a:t>: </a:t>
            </a:r>
            <a:r>
              <a:rPr lang="en-US" dirty="0" err="1" smtClean="0"/>
              <a:t>havaarabası</a:t>
            </a:r>
            <a:r>
              <a:rPr lang="en-US" dirty="0" smtClean="0"/>
              <a:t> (airplane)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b) </a:t>
            </a:r>
            <a:r>
              <a:rPr lang="en-US" dirty="0" err="1" smtClean="0"/>
              <a:t>Ardından</a:t>
            </a:r>
            <a:r>
              <a:rPr lang="en-US" dirty="0" smtClean="0"/>
              <a:t> (2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)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kökü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eki</a:t>
            </a:r>
            <a:r>
              <a:rPr lang="en-US" dirty="0" smtClean="0"/>
              <a:t> </a:t>
            </a:r>
            <a:r>
              <a:rPr lang="en-US" dirty="0" err="1" smtClean="0"/>
              <a:t>kullanarak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uydururlar</a:t>
            </a:r>
            <a:r>
              <a:rPr lang="en-US" dirty="0" smtClean="0"/>
              <a:t>. </a:t>
            </a:r>
            <a:r>
              <a:rPr lang="en-US" dirty="0" err="1" smtClean="0"/>
              <a:t>Ör</a:t>
            </a:r>
            <a:r>
              <a:rPr lang="en-US" dirty="0" smtClean="0"/>
              <a:t>: </a:t>
            </a:r>
            <a:r>
              <a:rPr lang="en-US" dirty="0" err="1" smtClean="0"/>
              <a:t>zil</a:t>
            </a:r>
            <a:r>
              <a:rPr lang="en-US" dirty="0" smtClean="0"/>
              <a:t> ( </a:t>
            </a:r>
            <a:r>
              <a:rPr lang="en-US" dirty="0" err="1" smtClean="0"/>
              <a:t>zil</a:t>
            </a:r>
            <a:r>
              <a:rPr lang="en-US" dirty="0" smtClean="0"/>
              <a:t> </a:t>
            </a:r>
            <a:r>
              <a:rPr lang="en-US" dirty="0" err="1" smtClean="0"/>
              <a:t>çalmak</a:t>
            </a:r>
            <a:r>
              <a:rPr lang="en-US" dirty="0" smtClean="0"/>
              <a:t>)</a:t>
            </a:r>
          </a:p>
        </p:txBody>
      </p:sp>
      <p:sp>
        <p:nvSpPr>
          <p:cNvPr id="79876" name="Shape 34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C727B4F-67FA-4FB2-A097-144281BD9042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1707168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Açıklık ve Basitlik</a:t>
            </a:r>
          </a:p>
        </p:txBody>
      </p:sp>
      <p:sp>
        <p:nvSpPr>
          <p:cNvPr id="80899" name="Shape 34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Eklerin Kullanımı</a:t>
            </a:r>
            <a:br>
              <a:rPr lang="en-US" smtClean="0"/>
            </a:br>
            <a:r>
              <a:rPr lang="en-US" smtClean="0"/>
              <a:t>Eki anlamlandıran çocuk ekin anlamını genelleyerek kullanmaya başlar. </a:t>
            </a:r>
            <a:br>
              <a:rPr lang="en-US" smtClean="0"/>
            </a:br>
            <a:r>
              <a:rPr lang="en-US" smtClean="0"/>
              <a:t>Örnek: taksici/ekmekçi/resimci  </a:t>
            </a:r>
          </a:p>
        </p:txBody>
      </p:sp>
      <p:sp>
        <p:nvSpPr>
          <p:cNvPr id="80900" name="Shape 34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D87F534-7D88-4614-92D7-929813AD1432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56703416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Açıklık ve Basitlik</a:t>
            </a:r>
          </a:p>
        </p:txBody>
      </p:sp>
      <p:sp>
        <p:nvSpPr>
          <p:cNvPr id="81923" name="Shape 34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Dilde yetkinliği artan çocuk anlamsal geçirgenliği daha az olan yapıları anlayabilme ve benzer yapıları üretebilmeyi kazanır. </a:t>
            </a:r>
          </a:p>
        </p:txBody>
      </p:sp>
      <p:sp>
        <p:nvSpPr>
          <p:cNvPr id="81924" name="Shape 349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3BCCCD2-0598-4B83-BF90-A9FEAAE204C5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3928106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Açıklık ve Basitlik</a:t>
            </a:r>
          </a:p>
        </p:txBody>
      </p:sp>
      <p:sp>
        <p:nvSpPr>
          <p:cNvPr id="82947" name="Shape 35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Yapının Basitliği</a:t>
            </a:r>
            <a:br>
              <a:rPr lang="en-US" smtClean="0"/>
            </a:br>
            <a:r>
              <a:rPr lang="en-US" smtClean="0"/>
              <a:t>Çocuk önce çekimlenmemiş haldeki sözcükleri ya da kökleri kullanmaya başlar. Bu tüm diller için ortak ilkedir ancak her dil için yapının basitliği farklılık gösterir.</a:t>
            </a:r>
          </a:p>
        </p:txBody>
      </p:sp>
      <p:sp>
        <p:nvSpPr>
          <p:cNvPr id="82948" name="Shape 35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AB085B2-6788-4D4A-938A-5D93F9F9C03D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7734933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Geniş ekran</PresentationFormat>
  <Paragraphs>38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Baskerville SemiBold</vt:lpstr>
      <vt:lpstr>Calibri</vt:lpstr>
      <vt:lpstr>Calibri Light</vt:lpstr>
      <vt:lpstr>Office Teması</vt:lpstr>
      <vt:lpstr>10. Ders</vt:lpstr>
      <vt:lpstr>Açıklık ve Basitlik</vt:lpstr>
      <vt:lpstr>Açıklık ve Basitlik</vt:lpstr>
      <vt:lpstr>Açıklık ve Basitlik</vt:lpstr>
      <vt:lpstr>Açıklık ve Basitlik</vt:lpstr>
      <vt:lpstr>Açıklık ve Basitlik</vt:lpstr>
      <vt:lpstr>Açıklık ve Basitlik</vt:lpstr>
      <vt:lpstr>Açıklık ve Basitlik</vt:lpstr>
      <vt:lpstr>Açıklık ve Basitlik</vt:lpstr>
      <vt:lpstr>Açıklık ve Basitlik</vt:lpstr>
      <vt:lpstr>Açıklık ve Basitlik</vt:lpstr>
      <vt:lpstr>Açıklık ve Basitlik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Ders</dc:title>
  <dc:creator>Windows Kullanıcısı</dc:creator>
  <cp:lastModifiedBy>Windows Kullanıcısı</cp:lastModifiedBy>
  <cp:revision>1</cp:revision>
  <dcterms:created xsi:type="dcterms:W3CDTF">2018-04-11T10:47:24Z</dcterms:created>
  <dcterms:modified xsi:type="dcterms:W3CDTF">2018-04-11T10:47:55Z</dcterms:modified>
</cp:coreProperties>
</file>