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9FB8F-464C-4A59-8936-44B49386D57F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099EB-EE98-4536-A7AD-62D80DC8F1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9286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9FB8F-464C-4A59-8936-44B49386D57F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099EB-EE98-4536-A7AD-62D80DC8F1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4299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9FB8F-464C-4A59-8936-44B49386D57F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099EB-EE98-4536-A7AD-62D80DC8F1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29703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ve Madde İşaretl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/>
              <a:t>Başlık Metni</a:t>
            </a:r>
          </a:p>
        </p:txBody>
      </p:sp>
      <p:sp>
        <p:nvSpPr>
          <p:cNvPr id="27" name="Shape 2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 lvl="0"/>
            <a:r>
              <a:rPr/>
              <a:t>Gövde Düzeyi Bir</a:t>
            </a:r>
          </a:p>
          <a:p>
            <a:pPr lvl="1"/>
            <a:r>
              <a:rPr/>
              <a:t>Gövde Düzeyi İki</a:t>
            </a:r>
          </a:p>
          <a:p>
            <a:pPr lvl="2"/>
            <a:r>
              <a:rPr/>
              <a:t>Gövde Düzeyi Üç</a:t>
            </a:r>
          </a:p>
          <a:p>
            <a:pPr lvl="3"/>
            <a:r>
              <a:rPr/>
              <a:t>Gövde Düzeyi Dört</a:t>
            </a:r>
          </a:p>
          <a:p>
            <a:pPr lvl="4"/>
            <a:r>
              <a:rPr/>
              <a:t>Gövde Düzeyi Beş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4615AB-AE20-4E4A-8C10-F8A64DDEEA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336745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9FB8F-464C-4A59-8936-44B49386D57F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099EB-EE98-4536-A7AD-62D80DC8F1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8067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9FB8F-464C-4A59-8936-44B49386D57F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099EB-EE98-4536-A7AD-62D80DC8F1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5662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9FB8F-464C-4A59-8936-44B49386D57F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099EB-EE98-4536-A7AD-62D80DC8F1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7846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9FB8F-464C-4A59-8936-44B49386D57F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099EB-EE98-4536-A7AD-62D80DC8F1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2015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9FB8F-464C-4A59-8936-44B49386D57F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099EB-EE98-4536-A7AD-62D80DC8F1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8300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9FB8F-464C-4A59-8936-44B49386D57F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099EB-EE98-4536-A7AD-62D80DC8F1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8076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9FB8F-464C-4A59-8936-44B49386D57F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099EB-EE98-4536-A7AD-62D80DC8F1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6101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9FB8F-464C-4A59-8936-44B49386D57F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099EB-EE98-4536-A7AD-62D80DC8F1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7192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29FB8F-464C-4A59-8936-44B49386D57F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6099EB-EE98-4536-A7AD-62D80DC8F1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2632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10. Ders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Açıklık ve Basitlik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44157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Shape 35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Açıklık ve Basitlik</a:t>
            </a:r>
          </a:p>
        </p:txBody>
      </p:sp>
      <p:sp>
        <p:nvSpPr>
          <p:cNvPr id="83971" name="Shape 35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Çocuk sözcük uyduracağı zaman da kök ve çekim eki birleşiminden önce kök ve kök birleşimini kullanır. </a:t>
            </a:r>
            <a:br>
              <a:rPr lang="en-US" smtClean="0"/>
            </a:br>
            <a:r>
              <a:rPr lang="en-US" smtClean="0"/>
              <a:t>Örnek: plate-egg = fried-egg</a:t>
            </a:r>
          </a:p>
        </p:txBody>
      </p:sp>
      <p:sp>
        <p:nvSpPr>
          <p:cNvPr id="83972" name="Shape 357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A0B40EB9-D86C-4DC9-8065-72162CE5208C}" type="slidenum">
              <a:rPr lang="en-US" smtClean="0"/>
              <a:pPr/>
              <a:t>10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842092927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Shape 35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Açıklık ve Basitlik</a:t>
            </a:r>
          </a:p>
        </p:txBody>
      </p:sp>
      <p:sp>
        <p:nvSpPr>
          <p:cNvPr id="84995" name="Shape 36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tr-TR" dirty="0" smtClean="0"/>
              <a:t>	</a:t>
            </a:r>
            <a:r>
              <a:rPr lang="en-US" dirty="0" err="1" smtClean="0"/>
              <a:t>Tamlayan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belirtecin</a:t>
            </a:r>
            <a:r>
              <a:rPr lang="en-US" dirty="0" smtClean="0"/>
              <a:t> her </a:t>
            </a:r>
            <a:r>
              <a:rPr lang="en-US" dirty="0" err="1" smtClean="0"/>
              <a:t>hangi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düzenlemeye</a:t>
            </a:r>
            <a:r>
              <a:rPr lang="en-US" dirty="0" smtClean="0"/>
              <a:t> </a:t>
            </a:r>
            <a:r>
              <a:rPr lang="en-US" dirty="0" err="1" smtClean="0"/>
              <a:t>gerek</a:t>
            </a:r>
            <a:r>
              <a:rPr lang="en-US" dirty="0" smtClean="0"/>
              <a:t> </a:t>
            </a:r>
            <a:r>
              <a:rPr lang="en-US" dirty="0" err="1" smtClean="0"/>
              <a:t>kalmadan</a:t>
            </a:r>
            <a:r>
              <a:rPr lang="en-US" dirty="0" smtClean="0"/>
              <a:t> </a:t>
            </a:r>
            <a:r>
              <a:rPr lang="en-US" dirty="0" err="1" smtClean="0"/>
              <a:t>kullanıldığı</a:t>
            </a:r>
            <a:r>
              <a:rPr lang="en-US" dirty="0" smtClean="0"/>
              <a:t> </a:t>
            </a:r>
            <a:r>
              <a:rPr lang="en-US" dirty="0" err="1" smtClean="0"/>
              <a:t>birleşik</a:t>
            </a:r>
            <a:r>
              <a:rPr lang="en-US" dirty="0" smtClean="0"/>
              <a:t> </a:t>
            </a:r>
            <a:r>
              <a:rPr lang="en-US" dirty="0" err="1" smtClean="0"/>
              <a:t>yapılar</a:t>
            </a:r>
            <a:r>
              <a:rPr lang="en-US" dirty="0" smtClean="0"/>
              <a:t> </a:t>
            </a:r>
            <a:r>
              <a:rPr lang="en-US" dirty="0" err="1" smtClean="0"/>
              <a:t>biçimbirimsel</a:t>
            </a:r>
            <a:r>
              <a:rPr lang="en-US" dirty="0" smtClean="0"/>
              <a:t> </a:t>
            </a:r>
            <a:r>
              <a:rPr lang="en-US" dirty="0" err="1" smtClean="0"/>
              <a:t>yapılar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düzenleme</a:t>
            </a:r>
            <a:r>
              <a:rPr lang="en-US" dirty="0" smtClean="0"/>
              <a:t> </a:t>
            </a:r>
            <a:r>
              <a:rPr lang="en-US" dirty="0" err="1" smtClean="0"/>
              <a:t>gerektiren</a:t>
            </a:r>
            <a:r>
              <a:rPr lang="en-US" dirty="0" smtClean="0"/>
              <a:t> </a:t>
            </a:r>
            <a:r>
              <a:rPr lang="en-US" dirty="0" err="1" smtClean="0"/>
              <a:t>birleşik</a:t>
            </a:r>
            <a:r>
              <a:rPr lang="en-US" dirty="0" smtClean="0"/>
              <a:t> </a:t>
            </a:r>
            <a:r>
              <a:rPr lang="en-US" dirty="0" err="1" smtClean="0"/>
              <a:t>yapılardan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basittir</a:t>
            </a:r>
            <a:r>
              <a:rPr lang="en-US" dirty="0" smtClean="0"/>
              <a:t>.</a:t>
            </a:r>
          </a:p>
        </p:txBody>
      </p:sp>
      <p:sp>
        <p:nvSpPr>
          <p:cNvPr id="84996" name="Shape 36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1C199314-CF44-4842-9873-6F7DF296BFC0}" type="slidenum">
              <a:rPr lang="en-US" smtClean="0"/>
              <a:pPr/>
              <a:t>11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901442355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Shape 36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Açıklık ve Basitlik</a:t>
            </a:r>
          </a:p>
        </p:txBody>
      </p:sp>
      <p:sp>
        <p:nvSpPr>
          <p:cNvPr id="86019" name="Shape 36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tr-TR" dirty="0" smtClean="0"/>
              <a:t>	</a:t>
            </a:r>
            <a:r>
              <a:rPr lang="en-US" dirty="0" err="1" smtClean="0"/>
              <a:t>Gerek</a:t>
            </a:r>
            <a:r>
              <a:rPr lang="en-US" dirty="0" smtClean="0"/>
              <a:t> </a:t>
            </a:r>
            <a:r>
              <a:rPr lang="en-US" dirty="0" err="1" smtClean="0"/>
              <a:t>basitlik</a:t>
            </a:r>
            <a:r>
              <a:rPr lang="en-US" dirty="0" smtClean="0"/>
              <a:t> </a:t>
            </a:r>
            <a:r>
              <a:rPr lang="en-US" dirty="0" err="1" smtClean="0"/>
              <a:t>gerek</a:t>
            </a:r>
            <a:r>
              <a:rPr lang="en-US" dirty="0" smtClean="0"/>
              <a:t> </a:t>
            </a:r>
            <a:r>
              <a:rPr lang="en-US" dirty="0" err="1" smtClean="0"/>
              <a:t>açıklık</a:t>
            </a:r>
            <a:r>
              <a:rPr lang="en-US" dirty="0" smtClean="0"/>
              <a:t> </a:t>
            </a:r>
            <a:r>
              <a:rPr lang="en-US" dirty="0" err="1" smtClean="0"/>
              <a:t>devi</a:t>
            </a:r>
            <a:r>
              <a:rPr lang="tr-TR" dirty="0" err="1" smtClean="0"/>
              <a:t>ni</a:t>
            </a:r>
            <a:r>
              <a:rPr lang="en-US" dirty="0" err="1" smtClean="0"/>
              <a:t>mseldir</a:t>
            </a:r>
            <a:r>
              <a:rPr lang="en-US" dirty="0" smtClean="0"/>
              <a:t>.</a:t>
            </a:r>
          </a:p>
        </p:txBody>
      </p:sp>
      <p:sp>
        <p:nvSpPr>
          <p:cNvPr id="86020" name="Shape 365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2907EA48-FF1C-41C8-B618-768357A56660}" type="slidenum">
              <a:rPr lang="en-US" smtClean="0"/>
              <a:pPr/>
              <a:t>12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2635271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Shape 32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Açıklık ve Basitlik</a:t>
            </a:r>
          </a:p>
        </p:txBody>
      </p:sp>
      <p:sp>
        <p:nvSpPr>
          <p:cNvPr id="75779" name="Shape 32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tr-TR" dirty="0" smtClean="0"/>
              <a:t>	</a:t>
            </a:r>
            <a:r>
              <a:rPr lang="en-US" dirty="0" err="1" smtClean="0"/>
              <a:t>Karmaşık</a:t>
            </a:r>
            <a:r>
              <a:rPr lang="en-US" dirty="0" smtClean="0"/>
              <a:t> </a:t>
            </a:r>
            <a:r>
              <a:rPr lang="en-US" dirty="0" err="1" smtClean="0"/>
              <a:t>Yapılar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İki</a:t>
            </a:r>
            <a:r>
              <a:rPr lang="en-US" dirty="0" smtClean="0"/>
              <a:t> </a:t>
            </a:r>
            <a:r>
              <a:rPr lang="en-US" dirty="0" err="1" smtClean="0"/>
              <a:t>yaşındaki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çocuk</a:t>
            </a:r>
            <a:r>
              <a:rPr lang="en-US" dirty="0" smtClean="0"/>
              <a:t> </a:t>
            </a:r>
            <a:r>
              <a:rPr lang="en-US" dirty="0" err="1" smtClean="0"/>
              <a:t>birleşik</a:t>
            </a:r>
            <a:r>
              <a:rPr lang="en-US" dirty="0" smtClean="0"/>
              <a:t> </a:t>
            </a:r>
            <a:r>
              <a:rPr lang="en-US" dirty="0" err="1" smtClean="0"/>
              <a:t>isimleri</a:t>
            </a:r>
            <a:r>
              <a:rPr lang="en-US" dirty="0" smtClean="0"/>
              <a:t> </a:t>
            </a:r>
            <a:r>
              <a:rPr lang="en-US" dirty="0" err="1" smtClean="0"/>
              <a:t>oluşturan</a:t>
            </a:r>
            <a:r>
              <a:rPr lang="en-US" dirty="0" smtClean="0"/>
              <a:t> </a:t>
            </a:r>
            <a:r>
              <a:rPr lang="en-US" dirty="0" err="1" smtClean="0">
                <a:latin typeface="Baskerville SemiBold" charset="0"/>
                <a:ea typeface="Baskerville SemiBold" charset="0"/>
                <a:cs typeface="Baskerville SemiBold" charset="0"/>
                <a:sym typeface="Baskerville SemiBold" charset="0"/>
              </a:rPr>
              <a:t>kökleri</a:t>
            </a:r>
            <a:r>
              <a:rPr lang="en-US" dirty="0" smtClean="0"/>
              <a:t> </a:t>
            </a:r>
            <a:r>
              <a:rPr lang="en-US" dirty="0" err="1" smtClean="0"/>
              <a:t>tanıyarak</a:t>
            </a:r>
            <a:r>
              <a:rPr lang="en-US" dirty="0" smtClean="0"/>
              <a:t> </a:t>
            </a:r>
            <a:r>
              <a:rPr lang="en-US" dirty="0" err="1" smtClean="0"/>
              <a:t>anlamlandırmaya</a:t>
            </a:r>
            <a:r>
              <a:rPr lang="en-US" dirty="0" smtClean="0"/>
              <a:t> </a:t>
            </a:r>
            <a:r>
              <a:rPr lang="en-US" dirty="0" err="1" smtClean="0"/>
              <a:t>çalışır</a:t>
            </a:r>
            <a:r>
              <a:rPr lang="en-US" dirty="0" smtClean="0"/>
              <a:t>. Bu </a:t>
            </a:r>
            <a:r>
              <a:rPr lang="en-US" dirty="0" err="1" smtClean="0"/>
              <a:t>aşamda</a:t>
            </a:r>
            <a:r>
              <a:rPr lang="en-US" dirty="0" smtClean="0"/>
              <a:t> </a:t>
            </a:r>
            <a:r>
              <a:rPr lang="en-US" dirty="0" err="1" smtClean="0"/>
              <a:t>dillerin</a:t>
            </a:r>
            <a:r>
              <a:rPr lang="en-US" dirty="0" smtClean="0"/>
              <a:t> </a:t>
            </a:r>
            <a:r>
              <a:rPr lang="en-US" dirty="0" err="1" smtClean="0"/>
              <a:t>yapısal</a:t>
            </a:r>
            <a:r>
              <a:rPr lang="en-US" dirty="0" smtClean="0"/>
              <a:t> </a:t>
            </a:r>
            <a:r>
              <a:rPr lang="en-US" dirty="0" err="1" smtClean="0"/>
              <a:t>farklılıkları</a:t>
            </a:r>
            <a:r>
              <a:rPr lang="en-US" dirty="0" smtClean="0"/>
              <a:t> </a:t>
            </a:r>
            <a:r>
              <a:rPr lang="en-US" dirty="0" err="1" smtClean="0"/>
              <a:t>çocuk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önem</a:t>
            </a:r>
            <a:r>
              <a:rPr lang="en-US" dirty="0" smtClean="0"/>
              <a:t> </a:t>
            </a:r>
            <a:r>
              <a:rPr lang="en-US" dirty="0" err="1" smtClean="0"/>
              <a:t>taşır</a:t>
            </a:r>
            <a:r>
              <a:rPr lang="en-US" dirty="0" smtClean="0"/>
              <a:t>. 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75780" name="Shape 325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A0DE941E-EE64-4D6F-8313-3E82E444A176}" type="slidenum">
              <a:rPr lang="en-US" smtClean="0"/>
              <a:pPr/>
              <a:t>2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790266651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Shape 32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Açıklık ve Basitlik</a:t>
            </a:r>
          </a:p>
        </p:txBody>
      </p:sp>
      <p:sp>
        <p:nvSpPr>
          <p:cNvPr id="76803" name="Shape 32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tr-TR" dirty="0" smtClean="0"/>
              <a:t>	</a:t>
            </a:r>
            <a:r>
              <a:rPr lang="en-US" dirty="0" err="1" smtClean="0"/>
              <a:t>Eklemeli</a:t>
            </a:r>
            <a:r>
              <a:rPr lang="en-US" dirty="0" smtClean="0"/>
              <a:t> </a:t>
            </a:r>
            <a:r>
              <a:rPr lang="en-US" dirty="0" err="1" smtClean="0"/>
              <a:t>dillerde</a:t>
            </a:r>
            <a:r>
              <a:rPr lang="en-US" dirty="0" smtClean="0"/>
              <a:t> 2 </a:t>
            </a:r>
            <a:r>
              <a:rPr lang="en-US" dirty="0" err="1" smtClean="0"/>
              <a:t>yaşına</a:t>
            </a:r>
            <a:r>
              <a:rPr lang="en-US" dirty="0" smtClean="0"/>
              <a:t> </a:t>
            </a:r>
            <a:r>
              <a:rPr lang="en-US" dirty="0" err="1" smtClean="0"/>
              <a:t>gelen</a:t>
            </a:r>
            <a:r>
              <a:rPr lang="en-US" dirty="0" smtClean="0"/>
              <a:t> </a:t>
            </a:r>
            <a:r>
              <a:rPr lang="en-US" dirty="0" err="1" smtClean="0"/>
              <a:t>çocuk</a:t>
            </a:r>
            <a:r>
              <a:rPr lang="en-US" dirty="0" smtClean="0"/>
              <a:t> </a:t>
            </a:r>
            <a:r>
              <a:rPr lang="en-US" dirty="0" err="1" smtClean="0"/>
              <a:t>pek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sözcüğü</a:t>
            </a:r>
            <a:r>
              <a:rPr lang="en-US" dirty="0" smtClean="0"/>
              <a:t> </a:t>
            </a:r>
            <a:r>
              <a:rPr lang="en-US" dirty="0" err="1" smtClean="0"/>
              <a:t>çekimleyebilmektedir</a:t>
            </a:r>
            <a:r>
              <a:rPr lang="en-US" dirty="0" smtClean="0"/>
              <a:t>. </a:t>
            </a:r>
          </a:p>
        </p:txBody>
      </p:sp>
      <p:sp>
        <p:nvSpPr>
          <p:cNvPr id="76804" name="Shape 329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3E5B1492-C627-40C2-9299-B3F28873B8CC}" type="slidenum">
              <a:rPr lang="en-US" smtClean="0"/>
              <a:pPr/>
              <a:t>3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525195442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Shape 33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Açıklık ve Basitlik</a:t>
            </a:r>
          </a:p>
        </p:txBody>
      </p:sp>
      <p:sp>
        <p:nvSpPr>
          <p:cNvPr id="77827" name="Shape 33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tr-TR" dirty="0" smtClean="0"/>
              <a:t>	</a:t>
            </a:r>
            <a:r>
              <a:rPr lang="en-US" dirty="0" err="1" smtClean="0"/>
              <a:t>Eş</a:t>
            </a:r>
            <a:r>
              <a:rPr lang="en-US" dirty="0" smtClean="0"/>
              <a:t> </a:t>
            </a:r>
            <a:r>
              <a:rPr lang="en-US" dirty="0" err="1" smtClean="0"/>
              <a:t>seslilik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Çocuklar</a:t>
            </a:r>
            <a:r>
              <a:rPr lang="en-US" dirty="0" smtClean="0"/>
              <a:t> </a:t>
            </a:r>
            <a:r>
              <a:rPr lang="en-US" dirty="0" err="1" smtClean="0"/>
              <a:t>eş</a:t>
            </a:r>
            <a:r>
              <a:rPr lang="en-US" dirty="0" smtClean="0"/>
              <a:t> </a:t>
            </a:r>
            <a:r>
              <a:rPr lang="en-US" dirty="0" err="1" smtClean="0"/>
              <a:t>sesli</a:t>
            </a:r>
            <a:r>
              <a:rPr lang="en-US" dirty="0" smtClean="0"/>
              <a:t> </a:t>
            </a:r>
            <a:r>
              <a:rPr lang="en-US" dirty="0" err="1" smtClean="0"/>
              <a:t>sözcükleri</a:t>
            </a:r>
            <a:r>
              <a:rPr lang="en-US" dirty="0" smtClean="0"/>
              <a:t> </a:t>
            </a:r>
            <a:r>
              <a:rPr lang="en-US" dirty="0" err="1" smtClean="0"/>
              <a:t>anlamlandırmakta</a:t>
            </a:r>
            <a:r>
              <a:rPr lang="en-US" dirty="0" smtClean="0"/>
              <a:t> </a:t>
            </a:r>
            <a:r>
              <a:rPr lang="en-US" dirty="0" err="1" smtClean="0"/>
              <a:t>sorun</a:t>
            </a:r>
            <a:r>
              <a:rPr lang="en-US" dirty="0" smtClean="0"/>
              <a:t> </a:t>
            </a:r>
            <a:r>
              <a:rPr lang="en-US" dirty="0" err="1" smtClean="0"/>
              <a:t>yaşamamaktadır</a:t>
            </a:r>
            <a:r>
              <a:rPr lang="en-US" dirty="0" smtClean="0"/>
              <a:t>. Bu </a:t>
            </a:r>
            <a:r>
              <a:rPr lang="en-US" dirty="0" err="1" smtClean="0"/>
              <a:t>sözcükleri</a:t>
            </a:r>
            <a:r>
              <a:rPr lang="en-US" dirty="0" smtClean="0"/>
              <a:t> </a:t>
            </a:r>
            <a:r>
              <a:rPr lang="en-US" dirty="0" err="1" smtClean="0"/>
              <a:t>çekimleyebilmektedir</a:t>
            </a:r>
            <a:r>
              <a:rPr lang="en-US" dirty="0" smtClean="0"/>
              <a:t>. </a:t>
            </a:r>
          </a:p>
        </p:txBody>
      </p:sp>
      <p:sp>
        <p:nvSpPr>
          <p:cNvPr id="77828" name="Shape 33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8D9F8508-645A-4483-8D0E-134B2A02BB89}" type="slidenum">
              <a:rPr lang="en-US" smtClean="0"/>
              <a:pPr/>
              <a:t>4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696328924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Shape 33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Açıklık ve Basitlik</a:t>
            </a:r>
          </a:p>
        </p:txBody>
      </p:sp>
      <p:sp>
        <p:nvSpPr>
          <p:cNvPr id="78851" name="Shape 33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tr-TR" dirty="0" smtClean="0"/>
              <a:t>	</a:t>
            </a:r>
            <a:r>
              <a:rPr lang="en-US" dirty="0" err="1" smtClean="0"/>
              <a:t>Anlamın</a:t>
            </a:r>
            <a:r>
              <a:rPr lang="en-US" dirty="0" smtClean="0"/>
              <a:t> </a:t>
            </a:r>
            <a:r>
              <a:rPr lang="en-US" dirty="0" err="1" smtClean="0"/>
              <a:t>Açıklığı</a:t>
            </a:r>
            <a:r>
              <a:rPr lang="en-US" dirty="0" smtClean="0"/>
              <a:t> (Transparency of Meaning)</a:t>
            </a:r>
            <a:br>
              <a:rPr lang="en-US" dirty="0" smtClean="0"/>
            </a:br>
            <a:r>
              <a:rPr lang="en-US" dirty="0" err="1" smtClean="0"/>
              <a:t>Konuşucunun</a:t>
            </a:r>
            <a:r>
              <a:rPr lang="en-US" dirty="0" smtClean="0"/>
              <a:t> </a:t>
            </a:r>
            <a:r>
              <a:rPr lang="en-US" dirty="0" err="1" smtClean="0"/>
              <a:t>kök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eklerin</a:t>
            </a:r>
            <a:r>
              <a:rPr lang="en-US" dirty="0" smtClean="0"/>
              <a:t> </a:t>
            </a:r>
            <a:r>
              <a:rPr lang="en-US" dirty="0" err="1" smtClean="0"/>
              <a:t>taşıdığı</a:t>
            </a:r>
            <a:r>
              <a:rPr lang="en-US" dirty="0" smtClean="0"/>
              <a:t> </a:t>
            </a:r>
            <a:r>
              <a:rPr lang="en-US" dirty="0" err="1" smtClean="0"/>
              <a:t>anlamları</a:t>
            </a:r>
            <a:r>
              <a:rPr lang="en-US" dirty="0" smtClean="0"/>
              <a:t> </a:t>
            </a:r>
            <a:r>
              <a:rPr lang="en-US" dirty="0" err="1" smtClean="0"/>
              <a:t>kullanarak</a:t>
            </a:r>
            <a:r>
              <a:rPr lang="en-US" dirty="0" smtClean="0"/>
              <a:t>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sözcüklerin</a:t>
            </a:r>
            <a:r>
              <a:rPr lang="en-US" dirty="0" smtClean="0"/>
              <a:t> </a:t>
            </a:r>
            <a:r>
              <a:rPr lang="en-US" dirty="0" err="1" smtClean="0"/>
              <a:t>anlamına</a:t>
            </a:r>
            <a:r>
              <a:rPr lang="en-US" dirty="0" smtClean="0"/>
              <a:t> </a:t>
            </a:r>
            <a:r>
              <a:rPr lang="en-US" dirty="0" err="1" smtClean="0"/>
              <a:t>ulaşmasıdır</a:t>
            </a:r>
            <a:r>
              <a:rPr lang="en-US" dirty="0" smtClean="0"/>
              <a:t>. </a:t>
            </a:r>
          </a:p>
        </p:txBody>
      </p:sp>
      <p:sp>
        <p:nvSpPr>
          <p:cNvPr id="78852" name="Shape 337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D454DC48-92B5-4124-AAEB-C878CF91BD7D}" type="slidenum">
              <a:rPr lang="en-US" smtClean="0"/>
              <a:pPr/>
              <a:t>5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91911394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Shape 33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Açıklık ve Basitlik</a:t>
            </a:r>
          </a:p>
        </p:txBody>
      </p:sp>
      <p:sp>
        <p:nvSpPr>
          <p:cNvPr id="79875" name="Shape 34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tr-TR" dirty="0" smtClean="0"/>
              <a:t>	</a:t>
            </a:r>
            <a:r>
              <a:rPr lang="en-US" dirty="0" err="1" smtClean="0"/>
              <a:t>Sözcük</a:t>
            </a:r>
            <a:r>
              <a:rPr lang="en-US" dirty="0" smtClean="0"/>
              <a:t> </a:t>
            </a:r>
            <a:r>
              <a:rPr lang="en-US" dirty="0" err="1" smtClean="0"/>
              <a:t>Uydurmak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a) </a:t>
            </a:r>
            <a:r>
              <a:rPr lang="en-US" dirty="0" err="1" smtClean="0"/>
              <a:t>Çocuklar</a:t>
            </a:r>
            <a:r>
              <a:rPr lang="en-US" dirty="0" smtClean="0"/>
              <a:t> </a:t>
            </a:r>
            <a:r>
              <a:rPr lang="en-US" dirty="0" err="1" smtClean="0"/>
              <a:t>önce</a:t>
            </a:r>
            <a:r>
              <a:rPr lang="en-US" dirty="0" smtClean="0"/>
              <a:t> </a:t>
            </a:r>
            <a:r>
              <a:rPr lang="en-US" dirty="0" err="1" smtClean="0"/>
              <a:t>anlamsal</a:t>
            </a:r>
            <a:r>
              <a:rPr lang="en-US" dirty="0" smtClean="0"/>
              <a:t> </a:t>
            </a:r>
            <a:r>
              <a:rPr lang="en-US" dirty="0" err="1" smtClean="0"/>
              <a:t>geçirgenlik</a:t>
            </a:r>
            <a:r>
              <a:rPr lang="en-US" dirty="0" smtClean="0"/>
              <a:t> </a:t>
            </a:r>
            <a:r>
              <a:rPr lang="en-US" dirty="0" err="1" smtClean="0"/>
              <a:t>sağlayan</a:t>
            </a:r>
            <a:r>
              <a:rPr lang="en-US" dirty="0" smtClean="0"/>
              <a:t> </a:t>
            </a:r>
            <a:r>
              <a:rPr lang="en-US" dirty="0" err="1" smtClean="0"/>
              <a:t>kökleri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ekleri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araya</a:t>
            </a:r>
            <a:r>
              <a:rPr lang="en-US" dirty="0" smtClean="0"/>
              <a:t> </a:t>
            </a:r>
            <a:r>
              <a:rPr lang="en-US" dirty="0" err="1" smtClean="0"/>
              <a:t>getirerek</a:t>
            </a:r>
            <a:r>
              <a:rPr lang="en-US" dirty="0" smtClean="0"/>
              <a:t> </a:t>
            </a:r>
            <a:r>
              <a:rPr lang="en-US" dirty="0" err="1" smtClean="0"/>
              <a:t>sözcük</a:t>
            </a:r>
            <a:r>
              <a:rPr lang="en-US" dirty="0" smtClean="0"/>
              <a:t> </a:t>
            </a:r>
            <a:r>
              <a:rPr lang="en-US" dirty="0" err="1" smtClean="0"/>
              <a:t>uydururlar</a:t>
            </a:r>
            <a:r>
              <a:rPr lang="en-US" dirty="0" smtClean="0"/>
              <a:t>. </a:t>
            </a:r>
            <a:r>
              <a:rPr lang="en-US" dirty="0" err="1" smtClean="0"/>
              <a:t>Ör</a:t>
            </a:r>
            <a:r>
              <a:rPr lang="en-US" dirty="0" smtClean="0"/>
              <a:t>: </a:t>
            </a:r>
            <a:r>
              <a:rPr lang="en-US" dirty="0" err="1" smtClean="0"/>
              <a:t>havaarabası</a:t>
            </a:r>
            <a:r>
              <a:rPr lang="en-US" dirty="0" smtClean="0"/>
              <a:t> (airplane)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b) </a:t>
            </a:r>
            <a:r>
              <a:rPr lang="en-US" dirty="0" err="1" smtClean="0"/>
              <a:t>Ardından</a:t>
            </a:r>
            <a:r>
              <a:rPr lang="en-US" dirty="0" smtClean="0"/>
              <a:t> (2 </a:t>
            </a:r>
            <a:r>
              <a:rPr lang="en-US" dirty="0" err="1" smtClean="0"/>
              <a:t>yaş</a:t>
            </a:r>
            <a:r>
              <a:rPr lang="en-US" dirty="0" smtClean="0"/>
              <a:t> </a:t>
            </a:r>
            <a:r>
              <a:rPr lang="en-US" dirty="0" err="1" smtClean="0"/>
              <a:t>sonrası</a:t>
            </a:r>
            <a:r>
              <a:rPr lang="en-US" dirty="0" smtClean="0"/>
              <a:t>) </a:t>
            </a:r>
            <a:r>
              <a:rPr lang="en-US" dirty="0" err="1" smtClean="0"/>
              <a:t>tek</a:t>
            </a:r>
            <a:r>
              <a:rPr lang="en-US" dirty="0" smtClean="0"/>
              <a:t> </a:t>
            </a:r>
            <a:r>
              <a:rPr lang="en-US" dirty="0" err="1" smtClean="0"/>
              <a:t>kökü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eki</a:t>
            </a:r>
            <a:r>
              <a:rPr lang="en-US" dirty="0" smtClean="0"/>
              <a:t> </a:t>
            </a:r>
            <a:r>
              <a:rPr lang="en-US" dirty="0" err="1" smtClean="0"/>
              <a:t>kullanarak</a:t>
            </a:r>
            <a:r>
              <a:rPr lang="en-US" dirty="0" smtClean="0"/>
              <a:t> </a:t>
            </a:r>
            <a:r>
              <a:rPr lang="en-US" dirty="0" err="1" smtClean="0"/>
              <a:t>sözcük</a:t>
            </a:r>
            <a:r>
              <a:rPr lang="en-US" dirty="0" smtClean="0"/>
              <a:t> </a:t>
            </a:r>
            <a:r>
              <a:rPr lang="en-US" dirty="0" err="1" smtClean="0"/>
              <a:t>uydururlar</a:t>
            </a:r>
            <a:r>
              <a:rPr lang="en-US" dirty="0" smtClean="0"/>
              <a:t>. </a:t>
            </a:r>
            <a:r>
              <a:rPr lang="en-US" dirty="0" err="1" smtClean="0"/>
              <a:t>Ör</a:t>
            </a:r>
            <a:r>
              <a:rPr lang="en-US" dirty="0" smtClean="0"/>
              <a:t>: </a:t>
            </a:r>
            <a:r>
              <a:rPr lang="en-US" dirty="0" err="1" smtClean="0"/>
              <a:t>zil</a:t>
            </a:r>
            <a:r>
              <a:rPr lang="en-US" dirty="0" smtClean="0"/>
              <a:t> ( </a:t>
            </a:r>
            <a:r>
              <a:rPr lang="en-US" dirty="0" err="1" smtClean="0"/>
              <a:t>zil</a:t>
            </a:r>
            <a:r>
              <a:rPr lang="en-US" dirty="0" smtClean="0"/>
              <a:t> </a:t>
            </a:r>
            <a:r>
              <a:rPr lang="en-US" dirty="0" err="1" smtClean="0"/>
              <a:t>çalmak</a:t>
            </a:r>
            <a:r>
              <a:rPr lang="en-US" dirty="0" smtClean="0"/>
              <a:t>)</a:t>
            </a:r>
          </a:p>
        </p:txBody>
      </p:sp>
      <p:sp>
        <p:nvSpPr>
          <p:cNvPr id="79876" name="Shape 34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7C727B4F-67FA-4FB2-A097-144281BD9042}" type="slidenum">
              <a:rPr lang="en-US" smtClean="0"/>
              <a:pPr/>
              <a:t>6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117071684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Shape 34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Açıklık ve Basitlik</a:t>
            </a:r>
          </a:p>
        </p:txBody>
      </p:sp>
      <p:sp>
        <p:nvSpPr>
          <p:cNvPr id="80899" name="Shape 34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Eklerin Kullanımı</a:t>
            </a:r>
            <a:br>
              <a:rPr lang="en-US" smtClean="0"/>
            </a:br>
            <a:r>
              <a:rPr lang="en-US" smtClean="0"/>
              <a:t>Eki anlamlandıran çocuk ekin anlamını genelleyerek kullanmaya başlar. </a:t>
            </a:r>
            <a:br>
              <a:rPr lang="en-US" smtClean="0"/>
            </a:br>
            <a:r>
              <a:rPr lang="en-US" smtClean="0"/>
              <a:t>Örnek: taksici/ekmekçi/resimci  </a:t>
            </a:r>
          </a:p>
        </p:txBody>
      </p:sp>
      <p:sp>
        <p:nvSpPr>
          <p:cNvPr id="80900" name="Shape 345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5D87F534-7D88-4614-92D7-929813AD1432}" type="slidenum">
              <a:rPr lang="en-US" smtClean="0"/>
              <a:pPr/>
              <a:t>7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456703416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Shape 34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Açıklık ve Basitlik</a:t>
            </a:r>
          </a:p>
        </p:txBody>
      </p:sp>
      <p:sp>
        <p:nvSpPr>
          <p:cNvPr id="81923" name="Shape 34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Dilde yetkinliği artan çocuk anlamsal geçirgenliği daha az olan yapıları anlayabilme ve benzer yapıları üretebilmeyi kazanır. </a:t>
            </a:r>
          </a:p>
        </p:txBody>
      </p:sp>
      <p:sp>
        <p:nvSpPr>
          <p:cNvPr id="81924" name="Shape 349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F3BCCCD2-0598-4B83-BF90-A9FEAAE204C5}" type="slidenum">
              <a:rPr lang="en-US" smtClean="0"/>
              <a:pPr/>
              <a:t>8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839281063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Shape 35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Açıklık ve Basitlik</a:t>
            </a:r>
          </a:p>
        </p:txBody>
      </p:sp>
      <p:sp>
        <p:nvSpPr>
          <p:cNvPr id="82947" name="Shape 35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Yapının Basitliği</a:t>
            </a:r>
            <a:br>
              <a:rPr lang="en-US" smtClean="0"/>
            </a:br>
            <a:r>
              <a:rPr lang="en-US" smtClean="0"/>
              <a:t>Çocuk önce çekimlenmemiş haldeki sözcükleri ya da kökleri kullanmaya başlar. Bu tüm diller için ortak ilkedir ancak her dil için yapının basitliği farklılık gösterir.</a:t>
            </a:r>
          </a:p>
        </p:txBody>
      </p:sp>
      <p:sp>
        <p:nvSpPr>
          <p:cNvPr id="82948" name="Shape 35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DAB085B2-6788-4D4A-938A-5D93F9F9C03D}" type="slidenum">
              <a:rPr lang="en-US" smtClean="0"/>
              <a:pPr/>
              <a:t>9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677349334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88</Words>
  <Application>Microsoft Office PowerPoint</Application>
  <PresentationFormat>Geniş ekran</PresentationFormat>
  <Paragraphs>38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Arial</vt:lpstr>
      <vt:lpstr>Baskerville SemiBold</vt:lpstr>
      <vt:lpstr>Calibri</vt:lpstr>
      <vt:lpstr>Calibri Light</vt:lpstr>
      <vt:lpstr>Office Teması</vt:lpstr>
      <vt:lpstr>10. Ders</vt:lpstr>
      <vt:lpstr>Açıklık ve Basitlik</vt:lpstr>
      <vt:lpstr>Açıklık ve Basitlik</vt:lpstr>
      <vt:lpstr>Açıklık ve Basitlik</vt:lpstr>
      <vt:lpstr>Açıklık ve Basitlik</vt:lpstr>
      <vt:lpstr>Açıklık ve Basitlik</vt:lpstr>
      <vt:lpstr>Açıklık ve Basitlik</vt:lpstr>
      <vt:lpstr>Açıklık ve Basitlik</vt:lpstr>
      <vt:lpstr>Açıklık ve Basitlik</vt:lpstr>
      <vt:lpstr>Açıklık ve Basitlik</vt:lpstr>
      <vt:lpstr>Açıklık ve Basitlik</vt:lpstr>
      <vt:lpstr>Açıklık ve Basitlik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10. Ders</dc:title>
  <dc:creator>Windows Kullanıcısı</dc:creator>
  <cp:lastModifiedBy>Windows Kullanıcısı</cp:lastModifiedBy>
  <cp:revision>1</cp:revision>
  <dcterms:created xsi:type="dcterms:W3CDTF">2018-04-11T10:47:24Z</dcterms:created>
  <dcterms:modified xsi:type="dcterms:W3CDTF">2018-04-11T10:47:55Z</dcterms:modified>
</cp:coreProperties>
</file>