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5"/>
  </p:notesMasterIdLst>
  <p:sldIdLst>
    <p:sldId id="256" r:id="rId2"/>
    <p:sldId id="266" r:id="rId3"/>
    <p:sldId id="263" r:id="rId4"/>
    <p:sldId id="264" r:id="rId5"/>
    <p:sldId id="265" r:id="rId6"/>
    <p:sldId id="269" r:id="rId7"/>
    <p:sldId id="267" r:id="rId8"/>
    <p:sldId id="268" r:id="rId9"/>
    <p:sldId id="270" r:id="rId10"/>
    <p:sldId id="271" r:id="rId11"/>
    <p:sldId id="272" r:id="rId12"/>
    <p:sldId id="27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Kullanıcısı" initials="MOK" lastIdx="1" clrIdx="0">
    <p:extLst>
      <p:ext uri="{19B8F6BF-5375-455C-9EA6-DF929625EA0E}">
        <p15:presenceInfo xmlns:p15="http://schemas.microsoft.com/office/powerpoint/2012/main" userId="Microsoft Office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p:restoredTop sz="94674"/>
  </p:normalViewPr>
  <p:slideViewPr>
    <p:cSldViewPr snapToGrid="0" snapToObjects="1">
      <p:cViewPr varScale="1">
        <p:scale>
          <a:sx n="71" d="100"/>
          <a:sy n="71" d="100"/>
        </p:scale>
        <p:origin x="1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C8D09-444F-414A-BA15-DA92577B3E56}" type="datetimeFigureOut">
              <a:rPr lang="tr-TR" smtClean="0"/>
              <a:t>9.01.2019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DA059-CD9A-5042-91FB-D142FCBF7313}" type="slidenum">
              <a:rPr lang="tr-TR" smtClean="0"/>
              <a:t>‹#›</a:t>
            </a:fld>
            <a:endParaRPr lang="tr-TR"/>
          </a:p>
        </p:txBody>
      </p:sp>
    </p:spTree>
    <p:extLst>
      <p:ext uri="{BB962C8B-B14F-4D97-AF65-F5344CB8AC3E}">
        <p14:creationId xmlns:p14="http://schemas.microsoft.com/office/powerpoint/2010/main" val="382289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FEA9F2E-0C29-4872-9867-00E33AA39373}"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5D158E40-80F9-4E9F-A42B-3EED943C4E44}"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E2019D59-1210-4456-AEF6-E289E0B73BDC}"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B35CB82-5AE1-47C0-99B2-0FF122103B10}"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03F5D072-8684-49A2-A0F0-FEDF14ECE199}"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34761D18-2E84-47D5-AF06-396EBE930651}"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F710F72-FE91-43F3-BB3C-6B44C849C90D}"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232F71D4-8B45-44E7-9717-CC2B188318B0}"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FE66864-47FD-4E3B-BC0E-F1D9998D50DD}"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FBDEAB1-7880-458A-8716-66AA31515DF1}"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818C4F96-1DB4-4524-8697-D7A4F91084F5}"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4B1658ED-B681-4F34-98D5-6062AAA8A8F0}" type="datetime1">
              <a:rPr lang="tr-TR" smtClean="0"/>
              <a:t>9.01.2019</a:t>
            </a:fld>
            <a:endParaRPr lang="en-US" dirty="0"/>
          </a:p>
        </p:txBody>
      </p:sp>
      <p:sp>
        <p:nvSpPr>
          <p:cNvPr id="8" name="Footer Placeholder 7"/>
          <p:cNvSpPr>
            <a:spLocks noGrp="1"/>
          </p:cNvSpPr>
          <p:nvPr>
            <p:ph type="ftr" sz="quarter" idx="11"/>
          </p:nvPr>
        </p:nvSpPr>
        <p:spPr/>
        <p:txBody>
          <a:bodyPr/>
          <a:lstStyle/>
          <a:p>
            <a:r>
              <a:rPr lang="en-US"/>
              <a:t>Sosyolojiye Giriş 2018-19 Güz Dönemi</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08EA4DA-3F73-4BAC-9AA4-966722ADE153}" type="datetime1">
              <a:rPr lang="tr-TR" smtClean="0"/>
              <a:t>9.01.2019</a:t>
            </a:fld>
            <a:endParaRPr lang="en-US" dirty="0"/>
          </a:p>
        </p:txBody>
      </p:sp>
      <p:sp>
        <p:nvSpPr>
          <p:cNvPr id="4" name="Footer Placeholder 3"/>
          <p:cNvSpPr>
            <a:spLocks noGrp="1"/>
          </p:cNvSpPr>
          <p:nvPr>
            <p:ph type="ftr" sz="quarter" idx="11"/>
          </p:nvPr>
        </p:nvSpPr>
        <p:spPr/>
        <p:txBody>
          <a:bodyPr/>
          <a:lstStyle/>
          <a:p>
            <a:r>
              <a:rPr lang="en-US"/>
              <a:t>Sosyolojiye Giriş 2018-19 Güz Dönemi</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57BE8-D0EE-43E6-A160-861798A36AC9}" type="datetime1">
              <a:rPr lang="tr-TR" smtClean="0"/>
              <a:t>9.01.2019</a:t>
            </a:fld>
            <a:endParaRPr lang="en-US" dirty="0"/>
          </a:p>
        </p:txBody>
      </p:sp>
      <p:sp>
        <p:nvSpPr>
          <p:cNvPr id="3" name="Footer Placeholder 2"/>
          <p:cNvSpPr>
            <a:spLocks noGrp="1"/>
          </p:cNvSpPr>
          <p:nvPr>
            <p:ph type="ftr" sz="quarter" idx="11"/>
          </p:nvPr>
        </p:nvSpPr>
        <p:spPr/>
        <p:txBody>
          <a:bodyPr/>
          <a:lstStyle/>
          <a:p>
            <a:r>
              <a:rPr lang="en-US"/>
              <a:t>Sosyolojiye Giriş 2018-19 Güz Dönemi</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BB931C5D-6FB8-4C19-B786-C616A866CF89}"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2F4E8245-05B1-4833-8633-2C2B12AEA17E}"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AA67827-E776-44A9-A97C-E2DE3AFC57F8}" type="datetime1">
              <a:rPr lang="tr-TR" smtClean="0"/>
              <a:t>9.01.2019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Sosyolojiye Giriş 2018-19 Güz Dönemi</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3D8673-50CD-284D-87B6-E054E015E042}"/>
              </a:ext>
            </a:extLst>
          </p:cNvPr>
          <p:cNvSpPr>
            <a:spLocks noGrp="1"/>
          </p:cNvSpPr>
          <p:nvPr>
            <p:ph type="ctrTitle"/>
          </p:nvPr>
        </p:nvSpPr>
        <p:spPr>
          <a:xfrm>
            <a:off x="3626226" y="1817575"/>
            <a:ext cx="6338046" cy="2262781"/>
          </a:xfrm>
        </p:spPr>
        <p:txBody>
          <a:bodyPr>
            <a:normAutofit/>
          </a:bodyPr>
          <a:lstStyle/>
          <a:p>
            <a:r>
              <a:rPr lang="tr-TR" dirty="0" smtClean="0"/>
              <a:t>Genel Sosyoloji</a:t>
            </a:r>
            <a:br>
              <a:rPr lang="tr-TR" dirty="0" smtClean="0"/>
            </a:br>
            <a:endParaRPr lang="tr-TR" dirty="0"/>
          </a:p>
        </p:txBody>
      </p:sp>
      <p:sp>
        <p:nvSpPr>
          <p:cNvPr id="3" name="Alt Başlık 2">
            <a:extLst>
              <a:ext uri="{FF2B5EF4-FFF2-40B4-BE49-F238E27FC236}">
                <a16:creationId xmlns:a16="http://schemas.microsoft.com/office/drawing/2014/main" id="{B41AEF47-ACB2-3D41-8935-831F470F7AB6}"/>
              </a:ext>
            </a:extLst>
          </p:cNvPr>
          <p:cNvSpPr>
            <a:spLocks noGrp="1"/>
          </p:cNvSpPr>
          <p:nvPr>
            <p:ph type="subTitle" idx="1"/>
          </p:nvPr>
        </p:nvSpPr>
        <p:spPr>
          <a:xfrm>
            <a:off x="3455893" y="3617895"/>
            <a:ext cx="5526741" cy="1908846"/>
          </a:xfrm>
        </p:spPr>
        <p:txBody>
          <a:bodyPr>
            <a:normAutofit/>
          </a:bodyPr>
          <a:lstStyle/>
          <a:p>
            <a:pPr algn="ctr"/>
            <a:r>
              <a:rPr lang="tr-TR" sz="2400" b="1"/>
              <a:t>SOS </a:t>
            </a:r>
            <a:r>
              <a:rPr lang="tr-TR" sz="2400" b="1" smtClean="0"/>
              <a:t>107</a:t>
            </a:r>
            <a:endParaRPr lang="tr-TR" sz="2400" b="1" dirty="0"/>
          </a:p>
          <a:p>
            <a:pPr algn="ctr"/>
            <a:r>
              <a:rPr lang="tr-TR" sz="2400" b="1" dirty="0"/>
              <a:t>Sosyolojik Düşüncenin Gelişimi, </a:t>
            </a:r>
          </a:p>
          <a:p>
            <a:pPr algn="ctr"/>
            <a:r>
              <a:rPr lang="tr-TR" sz="2400" b="1" dirty="0"/>
              <a:t>İlk Kuramcılar</a:t>
            </a:r>
          </a:p>
        </p:txBody>
      </p:sp>
    </p:spTree>
    <p:extLst>
      <p:ext uri="{BB962C8B-B14F-4D97-AF65-F5344CB8AC3E}">
        <p14:creationId xmlns:p14="http://schemas.microsoft.com/office/powerpoint/2010/main" val="22687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F6D8AB-ACB6-184D-9704-3CB0FB455913}"/>
              </a:ext>
            </a:extLst>
          </p:cNvPr>
          <p:cNvSpPr>
            <a:spLocks noGrp="1"/>
          </p:cNvSpPr>
          <p:nvPr>
            <p:ph type="title"/>
          </p:nvPr>
        </p:nvSpPr>
        <p:spPr/>
        <p:txBody>
          <a:bodyPr/>
          <a:lstStyle/>
          <a:p>
            <a:r>
              <a:rPr lang="tr-TR" dirty="0"/>
              <a:t>Sosyolojide üç temel yaklaşım</a:t>
            </a:r>
          </a:p>
        </p:txBody>
      </p:sp>
      <p:sp>
        <p:nvSpPr>
          <p:cNvPr id="3" name="İçerik Yer Tutucusu 2">
            <a:extLst>
              <a:ext uri="{FF2B5EF4-FFF2-40B4-BE49-F238E27FC236}">
                <a16:creationId xmlns:a16="http://schemas.microsoft.com/office/drawing/2014/main" id="{16642E91-57CA-3444-80D8-9CDDBC289389}"/>
              </a:ext>
            </a:extLst>
          </p:cNvPr>
          <p:cNvSpPr>
            <a:spLocks noGrp="1"/>
          </p:cNvSpPr>
          <p:nvPr>
            <p:ph idx="1"/>
          </p:nvPr>
        </p:nvSpPr>
        <p:spPr>
          <a:xfrm>
            <a:off x="2419109" y="1905000"/>
            <a:ext cx="9085503" cy="4006222"/>
          </a:xfrm>
        </p:spPr>
        <p:txBody>
          <a:bodyPr>
            <a:normAutofit/>
          </a:bodyPr>
          <a:lstStyle/>
          <a:p>
            <a:r>
              <a:rPr lang="tr-TR" sz="3600" dirty="0"/>
              <a:t>Yapısal-işlevsel</a:t>
            </a:r>
          </a:p>
          <a:p>
            <a:r>
              <a:rPr lang="tr-TR" sz="3600" dirty="0"/>
              <a:t>Sosyal çatışma</a:t>
            </a:r>
          </a:p>
          <a:p>
            <a:r>
              <a:rPr lang="tr-TR" sz="3600" dirty="0"/>
              <a:t> Sembolik etkileşim</a:t>
            </a:r>
          </a:p>
        </p:txBody>
      </p:sp>
      <p:sp>
        <p:nvSpPr>
          <p:cNvPr id="4" name="Slayt Numarası Yer Tutucusu 3">
            <a:extLst>
              <a:ext uri="{FF2B5EF4-FFF2-40B4-BE49-F238E27FC236}">
                <a16:creationId xmlns:a16="http://schemas.microsoft.com/office/drawing/2014/main" id="{4FF6C2FC-077A-9E40-B277-7A1945440B0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7092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724BDC6-0345-8943-94C3-5B1BA2CCAFB8}"/>
              </a:ext>
            </a:extLst>
          </p:cNvPr>
          <p:cNvSpPr>
            <a:spLocks noGrp="1"/>
          </p:cNvSpPr>
          <p:nvPr>
            <p:ph type="title"/>
          </p:nvPr>
        </p:nvSpPr>
        <p:spPr/>
        <p:txBody>
          <a:bodyPr/>
          <a:lstStyle/>
          <a:p>
            <a:r>
              <a:rPr lang="tr-TR" dirty="0"/>
              <a:t>Yapısal-işlevsel</a:t>
            </a:r>
          </a:p>
        </p:txBody>
      </p:sp>
      <p:sp>
        <p:nvSpPr>
          <p:cNvPr id="3" name="İçerik Yer Tutucusu 2">
            <a:extLst>
              <a:ext uri="{FF2B5EF4-FFF2-40B4-BE49-F238E27FC236}">
                <a16:creationId xmlns:a16="http://schemas.microsoft.com/office/drawing/2014/main" id="{DBF90B33-D853-9841-BD36-86EE1F36BD55}"/>
              </a:ext>
            </a:extLst>
          </p:cNvPr>
          <p:cNvSpPr>
            <a:spLocks noGrp="1"/>
          </p:cNvSpPr>
          <p:nvPr>
            <p:ph idx="1"/>
          </p:nvPr>
        </p:nvSpPr>
        <p:spPr>
          <a:xfrm>
            <a:off x="2199190" y="1655180"/>
            <a:ext cx="8900932" cy="4256042"/>
          </a:xfrm>
        </p:spPr>
        <p:txBody>
          <a:bodyPr/>
          <a:lstStyle/>
          <a:p>
            <a:r>
              <a:rPr lang="tr-TR" sz="2400" dirty="0"/>
              <a:t>Toplum çeşitli parçalardan oluşur.</a:t>
            </a:r>
          </a:p>
          <a:p>
            <a:pPr lvl="1"/>
            <a:r>
              <a:rPr lang="tr-TR" sz="2200" dirty="0"/>
              <a:t>Bu parçalar toplumun devamı için istikrar ve dayanışma halindedir. </a:t>
            </a:r>
          </a:p>
          <a:p>
            <a:pPr lvl="1"/>
            <a:r>
              <a:rPr lang="tr-TR" sz="2200" dirty="0"/>
              <a:t>Toplumsal işlevler toplum bütünlüğünün korunmasına hizmet eden toplumsal davranış kalıplarıdır.</a:t>
            </a:r>
          </a:p>
          <a:p>
            <a:r>
              <a:rPr lang="tr-TR" sz="2400" dirty="0"/>
              <a:t>Emile </a:t>
            </a:r>
            <a:r>
              <a:rPr lang="tr-TR" sz="2400" dirty="0" err="1"/>
              <a:t>Durkheim</a:t>
            </a:r>
            <a:r>
              <a:rPr lang="tr-TR" sz="2400" dirty="0"/>
              <a:t> ve Robert </a:t>
            </a:r>
            <a:r>
              <a:rPr lang="tr-TR" sz="2400" dirty="0" err="1"/>
              <a:t>Merton</a:t>
            </a:r>
            <a:r>
              <a:rPr lang="tr-TR" sz="2400" dirty="0"/>
              <a:t> temsilcileridir. </a:t>
            </a:r>
            <a:endParaRPr lang="tr-TR" dirty="0"/>
          </a:p>
        </p:txBody>
      </p:sp>
      <p:sp>
        <p:nvSpPr>
          <p:cNvPr id="4" name="Slayt Numarası Yer Tutucusu 3">
            <a:extLst>
              <a:ext uri="{FF2B5EF4-FFF2-40B4-BE49-F238E27FC236}">
                <a16:creationId xmlns:a16="http://schemas.microsoft.com/office/drawing/2014/main" id="{846147BF-C9F4-1445-98CA-011E327DC3E4}"/>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86530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E0830BE-7D0A-5441-8C67-55C0E4B2DED6}"/>
              </a:ext>
            </a:extLst>
          </p:cNvPr>
          <p:cNvSpPr>
            <a:spLocks noGrp="1"/>
          </p:cNvSpPr>
          <p:nvPr>
            <p:ph type="title"/>
          </p:nvPr>
        </p:nvSpPr>
        <p:spPr/>
        <p:txBody>
          <a:bodyPr/>
          <a:lstStyle/>
          <a:p>
            <a:r>
              <a:rPr lang="tr-TR" dirty="0"/>
              <a:t>Sosyal Çatışma</a:t>
            </a:r>
          </a:p>
        </p:txBody>
      </p:sp>
      <p:sp>
        <p:nvSpPr>
          <p:cNvPr id="3" name="İçerik Yer Tutucusu 2">
            <a:extLst>
              <a:ext uri="{FF2B5EF4-FFF2-40B4-BE49-F238E27FC236}">
                <a16:creationId xmlns:a16="http://schemas.microsoft.com/office/drawing/2014/main" id="{7A4F7B7B-A3ED-FE42-8928-3342C1AAA342}"/>
              </a:ext>
            </a:extLst>
          </p:cNvPr>
          <p:cNvSpPr>
            <a:spLocks noGrp="1"/>
          </p:cNvSpPr>
          <p:nvPr>
            <p:ph idx="1"/>
          </p:nvPr>
        </p:nvSpPr>
        <p:spPr>
          <a:xfrm>
            <a:off x="2395959" y="1377387"/>
            <a:ext cx="9456517" cy="5092861"/>
          </a:xfrm>
        </p:spPr>
        <p:txBody>
          <a:bodyPr>
            <a:normAutofit lnSpcReduction="10000"/>
          </a:bodyPr>
          <a:lstStyle/>
          <a:p>
            <a:r>
              <a:rPr lang="tr-TR" sz="2400" dirty="0"/>
              <a:t>Toplumu </a:t>
            </a:r>
            <a:r>
              <a:rPr lang="tr-TR" sz="2400" i="1" dirty="0"/>
              <a:t>çatışma ve değişim</a:t>
            </a:r>
            <a:r>
              <a:rPr lang="tr-TR" sz="2400" dirty="0"/>
              <a:t> yaratan bir eşitsizlik alanı olarak görür. Sınıf, ırk, cinsiyet, cinsel yönelim gibi unsurlar üzerinden eğitim, güç, para vb. dağılımlardaki eşitsizliği incelerler. Yapı toplumu güçlendirmez sosyal davranış kalıpları istikrar sağlamaz. Eşitsizliğin incelenmesi ve ona çözüm arayışıdır.</a:t>
            </a:r>
          </a:p>
          <a:p>
            <a:r>
              <a:rPr lang="tr-TR" sz="2400" dirty="0"/>
              <a:t>Toplumsal cinsiyet çatışması</a:t>
            </a:r>
          </a:p>
          <a:p>
            <a:pPr lvl="1"/>
            <a:r>
              <a:rPr lang="tr-TR" sz="2400" dirty="0"/>
              <a:t> Sosyolojide kadınların önemi</a:t>
            </a:r>
          </a:p>
          <a:p>
            <a:pPr lvl="1"/>
            <a:r>
              <a:rPr lang="tr-TR" sz="2400" dirty="0"/>
              <a:t> İlk kadın sosyolog, </a:t>
            </a:r>
            <a:r>
              <a:rPr lang="tr-TR" sz="2400" dirty="0" err="1"/>
              <a:t>Harriet</a:t>
            </a:r>
            <a:r>
              <a:rPr lang="tr-TR" sz="2400" dirty="0"/>
              <a:t> </a:t>
            </a:r>
            <a:r>
              <a:rPr lang="tr-TR" sz="2400" dirty="0" err="1"/>
              <a:t>Martineau</a:t>
            </a:r>
            <a:r>
              <a:rPr lang="tr-TR" sz="2400" dirty="0"/>
              <a:t>, 19.yy</a:t>
            </a:r>
          </a:p>
          <a:p>
            <a:r>
              <a:rPr lang="tr-TR" sz="2400" dirty="0"/>
              <a:t>Irk Çatışması</a:t>
            </a:r>
          </a:p>
          <a:p>
            <a:pPr lvl="1"/>
            <a:r>
              <a:rPr lang="tr-TR" sz="2400" dirty="0"/>
              <a:t>Farklı ırk/etnik kökenden insanlar arası çatışma. Beyaz olmayanların sosyolojiye katkılarını ortaya çıkardı. </a:t>
            </a:r>
            <a:r>
              <a:rPr lang="tr-TR" sz="2400" dirty="0" err="1"/>
              <a:t>Ida</a:t>
            </a:r>
            <a:r>
              <a:rPr lang="tr-TR" sz="2400" dirty="0"/>
              <a:t> </a:t>
            </a:r>
            <a:r>
              <a:rPr lang="tr-TR" sz="2400" dirty="0" err="1"/>
              <a:t>Well</a:t>
            </a:r>
            <a:r>
              <a:rPr lang="tr-TR" sz="2400" dirty="0"/>
              <a:t> </a:t>
            </a:r>
            <a:r>
              <a:rPr lang="tr-TR" sz="2400" dirty="0" err="1"/>
              <a:t>Barnett</a:t>
            </a:r>
            <a:r>
              <a:rPr lang="tr-TR" sz="2400" dirty="0"/>
              <a:t> ve </a:t>
            </a:r>
            <a:r>
              <a:rPr lang="tr-TR" sz="2400" dirty="0" err="1"/>
              <a:t>Du</a:t>
            </a:r>
            <a:r>
              <a:rPr lang="tr-TR" sz="2400" dirty="0"/>
              <a:t> </a:t>
            </a:r>
            <a:r>
              <a:rPr lang="tr-TR" sz="2400" dirty="0" err="1"/>
              <a:t>Bois</a:t>
            </a:r>
            <a:r>
              <a:rPr lang="tr-TR" sz="2400" dirty="0"/>
              <a:t>.  </a:t>
            </a:r>
          </a:p>
          <a:p>
            <a:endParaRPr lang="tr-TR" dirty="0"/>
          </a:p>
        </p:txBody>
      </p:sp>
      <p:sp>
        <p:nvSpPr>
          <p:cNvPr id="4" name="Slayt Numarası Yer Tutucusu 3">
            <a:extLst>
              <a:ext uri="{FF2B5EF4-FFF2-40B4-BE49-F238E27FC236}">
                <a16:creationId xmlns:a16="http://schemas.microsoft.com/office/drawing/2014/main" id="{5F9007B8-6A40-D04A-B827-43CE880643DD}"/>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08551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DF1477-3543-7741-95FD-BD2F31839AFB}"/>
              </a:ext>
            </a:extLst>
          </p:cNvPr>
          <p:cNvSpPr>
            <a:spLocks noGrp="1"/>
          </p:cNvSpPr>
          <p:nvPr>
            <p:ph type="title"/>
          </p:nvPr>
        </p:nvSpPr>
        <p:spPr/>
        <p:txBody>
          <a:bodyPr/>
          <a:lstStyle/>
          <a:p>
            <a:r>
              <a:rPr lang="tr-TR" dirty="0"/>
              <a:t>Sembolik Etkileşim</a:t>
            </a:r>
          </a:p>
        </p:txBody>
      </p:sp>
      <p:sp>
        <p:nvSpPr>
          <p:cNvPr id="3" name="İçerik Yer Tutucusu 2">
            <a:extLst>
              <a:ext uri="{FF2B5EF4-FFF2-40B4-BE49-F238E27FC236}">
                <a16:creationId xmlns:a16="http://schemas.microsoft.com/office/drawing/2014/main" id="{118A1DC2-0730-6C4A-BFE5-3D2AD2952BD6}"/>
              </a:ext>
            </a:extLst>
          </p:cNvPr>
          <p:cNvSpPr>
            <a:spLocks noGrp="1"/>
          </p:cNvSpPr>
          <p:nvPr>
            <p:ph idx="1"/>
          </p:nvPr>
        </p:nvSpPr>
        <p:spPr>
          <a:xfrm>
            <a:off x="2430684" y="1597306"/>
            <a:ext cx="9073928" cy="4313916"/>
          </a:xfrm>
        </p:spPr>
        <p:txBody>
          <a:bodyPr/>
          <a:lstStyle/>
          <a:p>
            <a:pPr lvl="0"/>
            <a:r>
              <a:rPr lang="tr-TR" sz="2400" dirty="0"/>
              <a:t>Toplum, bireylerin </a:t>
            </a:r>
            <a:r>
              <a:rPr lang="tr-TR" sz="2400" i="1" dirty="0"/>
              <a:t>günlük deneyimlerinin</a:t>
            </a:r>
            <a:r>
              <a:rPr lang="tr-TR" sz="2400" dirty="0"/>
              <a:t> ürünüdür. </a:t>
            </a:r>
          </a:p>
          <a:p>
            <a:pPr lvl="1"/>
            <a:r>
              <a:rPr lang="tr-TR" sz="2400" dirty="0"/>
              <a:t>Yapısal - işlevsel ve Sosyal çatışma yaklaşımları makro düzey yönelimlidir. </a:t>
            </a:r>
          </a:p>
          <a:p>
            <a:pPr lvl="1"/>
            <a:r>
              <a:rPr lang="tr-TR" sz="2400" dirty="0"/>
              <a:t>Sembolik etkileşim mikro düzey eğilimlidir. Sosyal etkileşime yakından odaklanır.  </a:t>
            </a:r>
          </a:p>
          <a:p>
            <a:pPr lvl="0"/>
            <a:r>
              <a:rPr lang="tr-TR" sz="2400" dirty="0" err="1"/>
              <a:t>Weber’in</a:t>
            </a:r>
            <a:r>
              <a:rPr lang="tr-TR" sz="2400" dirty="0"/>
              <a:t> “Bir olayı dahil olanların perspektifinden anlayabiliriz” yaklaşımını benimser. </a:t>
            </a:r>
          </a:p>
          <a:p>
            <a:endParaRPr lang="tr-TR" dirty="0"/>
          </a:p>
        </p:txBody>
      </p:sp>
      <p:sp>
        <p:nvSpPr>
          <p:cNvPr id="4" name="Slayt Numarası Yer Tutucusu 3">
            <a:extLst>
              <a:ext uri="{FF2B5EF4-FFF2-40B4-BE49-F238E27FC236}">
                <a16:creationId xmlns:a16="http://schemas.microsoft.com/office/drawing/2014/main" id="{EFA9F05B-6052-9A47-9AD4-0AE5357BC31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0433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F1F9F9-7524-B140-8957-0E460286310E}"/>
              </a:ext>
            </a:extLst>
          </p:cNvPr>
          <p:cNvSpPr>
            <a:spLocks noGrp="1"/>
          </p:cNvSpPr>
          <p:nvPr>
            <p:ph idx="1"/>
          </p:nvPr>
        </p:nvSpPr>
        <p:spPr/>
        <p:txBody>
          <a:bodyPr/>
          <a:lstStyle/>
          <a:p>
            <a:pPr marL="0" indent="0">
              <a:buNone/>
            </a:pPr>
            <a:r>
              <a:rPr lang="en-US" sz="3200" i="1" dirty="0" err="1"/>
              <a:t>Sosyoloji</a:t>
            </a:r>
            <a:r>
              <a:rPr lang="en-US" sz="3200" i="1" dirty="0"/>
              <a:t> </a:t>
            </a:r>
            <a:r>
              <a:rPr lang="en-US" sz="3200" i="1" dirty="0" err="1"/>
              <a:t>bizim</a:t>
            </a:r>
            <a:r>
              <a:rPr lang="en-US" sz="3200" i="1" dirty="0"/>
              <a:t> </a:t>
            </a:r>
            <a:r>
              <a:rPr lang="en-US" sz="3200" i="1" dirty="0" err="1"/>
              <a:t>kendi</a:t>
            </a:r>
            <a:r>
              <a:rPr lang="en-US" sz="3200" i="1" dirty="0"/>
              <a:t> </a:t>
            </a:r>
            <a:r>
              <a:rPr lang="en-US" sz="3200" i="1" dirty="0" err="1"/>
              <a:t>yaşamımız</a:t>
            </a:r>
            <a:r>
              <a:rPr lang="en-US" sz="3200" i="1" dirty="0"/>
              <a:t> </a:t>
            </a:r>
            <a:r>
              <a:rPr lang="en-US" sz="3200" i="1" dirty="0" err="1"/>
              <a:t>ve</a:t>
            </a:r>
            <a:r>
              <a:rPr lang="en-US" sz="3200" i="1" dirty="0"/>
              <a:t> </a:t>
            </a:r>
            <a:r>
              <a:rPr lang="en-US" sz="3200" i="1" dirty="0" err="1"/>
              <a:t>davranışımız</a:t>
            </a:r>
            <a:r>
              <a:rPr lang="en-US" sz="3200" i="1" dirty="0"/>
              <a:t> </a:t>
            </a:r>
            <a:r>
              <a:rPr lang="en-US" sz="3200" i="1" dirty="0" err="1"/>
              <a:t>hakkındadır</a:t>
            </a:r>
            <a:r>
              <a:rPr lang="en-US" sz="3200" i="1" dirty="0"/>
              <a:t>; </a:t>
            </a:r>
            <a:r>
              <a:rPr lang="en-US" sz="3200" i="1" dirty="0" err="1"/>
              <a:t>kendimizle</a:t>
            </a:r>
            <a:r>
              <a:rPr lang="en-US" sz="3200" i="1" dirty="0"/>
              <a:t> </a:t>
            </a:r>
            <a:r>
              <a:rPr lang="en-US" sz="3200" i="1" dirty="0" err="1"/>
              <a:t>uğraşmak</a:t>
            </a:r>
            <a:r>
              <a:rPr lang="en-US" sz="3200" i="1" dirty="0"/>
              <a:t> da </a:t>
            </a:r>
            <a:r>
              <a:rPr lang="en-US" sz="3200" i="1" dirty="0" err="1"/>
              <a:t>yapabileceğimiz</a:t>
            </a:r>
            <a:r>
              <a:rPr lang="en-US" sz="3200" i="1" dirty="0"/>
              <a:t> </a:t>
            </a:r>
            <a:r>
              <a:rPr lang="en-US" sz="3200" i="1" dirty="0" err="1"/>
              <a:t>en</a:t>
            </a:r>
            <a:r>
              <a:rPr lang="en-US" sz="3200" i="1" dirty="0"/>
              <a:t> </a:t>
            </a:r>
            <a:r>
              <a:rPr lang="en-US" sz="3200" i="1" dirty="0" err="1"/>
              <a:t>karmaşık</a:t>
            </a:r>
            <a:r>
              <a:rPr lang="en-US" sz="3200" i="1" dirty="0"/>
              <a:t> </a:t>
            </a:r>
            <a:r>
              <a:rPr lang="en-US" sz="3200" i="1" dirty="0" err="1"/>
              <a:t>ve</a:t>
            </a:r>
            <a:r>
              <a:rPr lang="en-US" sz="3200" i="1" dirty="0"/>
              <a:t> </a:t>
            </a:r>
            <a:r>
              <a:rPr lang="en-US" sz="3200" i="1" dirty="0" err="1"/>
              <a:t>zor</a:t>
            </a:r>
            <a:r>
              <a:rPr lang="en-US" sz="3200" i="1" dirty="0"/>
              <a:t> </a:t>
            </a:r>
            <a:r>
              <a:rPr lang="en-US" sz="3200" i="1" dirty="0" err="1"/>
              <a:t>işlerden</a:t>
            </a:r>
            <a:r>
              <a:rPr lang="en-US" sz="3200" i="1" dirty="0"/>
              <a:t> </a:t>
            </a:r>
            <a:r>
              <a:rPr lang="en-US" sz="3200" i="1" dirty="0" err="1"/>
              <a:t>birisidir</a:t>
            </a:r>
            <a:r>
              <a:rPr lang="en-US" sz="3200" i="1" dirty="0"/>
              <a:t>.</a:t>
            </a:r>
            <a:endParaRPr lang="tr-TR" sz="3200" dirty="0"/>
          </a:p>
          <a:p>
            <a:endParaRPr lang="tr-TR" dirty="0"/>
          </a:p>
        </p:txBody>
      </p:sp>
      <p:sp>
        <p:nvSpPr>
          <p:cNvPr id="4" name="Slayt Numarası Yer Tutucusu 3">
            <a:extLst>
              <a:ext uri="{FF2B5EF4-FFF2-40B4-BE49-F238E27FC236}">
                <a16:creationId xmlns:a16="http://schemas.microsoft.com/office/drawing/2014/main" id="{6B8BEF72-6483-6A40-86FA-CD9CBA365F13}"/>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Dikdörtgen 4">
            <a:extLst>
              <a:ext uri="{FF2B5EF4-FFF2-40B4-BE49-F238E27FC236}">
                <a16:creationId xmlns:a16="http://schemas.microsoft.com/office/drawing/2014/main" id="{C51C4056-27FB-2F47-A6A0-A50483030D41}"/>
              </a:ext>
            </a:extLst>
          </p:cNvPr>
          <p:cNvSpPr/>
          <p:nvPr/>
        </p:nvSpPr>
        <p:spPr>
          <a:xfrm>
            <a:off x="2589212" y="891297"/>
            <a:ext cx="7272502" cy="646331"/>
          </a:xfrm>
          <a:prstGeom prst="rect">
            <a:avLst/>
          </a:prstGeom>
        </p:spPr>
        <p:txBody>
          <a:bodyPr wrap="square">
            <a:spAutoFit/>
          </a:bodyPr>
          <a:lstStyle/>
          <a:p>
            <a:r>
              <a:rPr lang="tr-TR" sz="3600" b="1" dirty="0"/>
              <a:t>Sosyolojik Düşüncenin Gelişimi</a:t>
            </a:r>
            <a:endParaRPr lang="tr-TR" sz="3600" dirty="0"/>
          </a:p>
        </p:txBody>
      </p:sp>
    </p:spTree>
    <p:extLst>
      <p:ext uri="{BB962C8B-B14F-4D97-AF65-F5344CB8AC3E}">
        <p14:creationId xmlns:p14="http://schemas.microsoft.com/office/powerpoint/2010/main" val="157215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33C228-22C7-1D49-8341-7901AFD95EDB}"/>
              </a:ext>
            </a:extLst>
          </p:cNvPr>
          <p:cNvSpPr>
            <a:spLocks noGrp="1"/>
          </p:cNvSpPr>
          <p:nvPr>
            <p:ph type="title"/>
          </p:nvPr>
        </p:nvSpPr>
        <p:spPr>
          <a:xfrm>
            <a:off x="2317740" y="512462"/>
            <a:ext cx="8911687" cy="1280890"/>
          </a:xfrm>
        </p:spPr>
        <p:txBody>
          <a:bodyPr/>
          <a:lstStyle/>
          <a:p>
            <a:r>
              <a:rPr lang="tr-TR" dirty="0"/>
              <a:t>İlk Kuramcılar</a:t>
            </a:r>
          </a:p>
        </p:txBody>
      </p:sp>
      <p:sp>
        <p:nvSpPr>
          <p:cNvPr id="3" name="İçerik Yer Tutucusu 2">
            <a:extLst>
              <a:ext uri="{FF2B5EF4-FFF2-40B4-BE49-F238E27FC236}">
                <a16:creationId xmlns:a16="http://schemas.microsoft.com/office/drawing/2014/main" id="{A9B96CCB-30C2-EF4E-9D0A-EF2A3FA645F9}"/>
              </a:ext>
            </a:extLst>
          </p:cNvPr>
          <p:cNvSpPr>
            <a:spLocks noGrp="1"/>
          </p:cNvSpPr>
          <p:nvPr>
            <p:ph idx="1"/>
          </p:nvPr>
        </p:nvSpPr>
        <p:spPr>
          <a:xfrm>
            <a:off x="2042556" y="1686296"/>
            <a:ext cx="9462056" cy="4224926"/>
          </a:xfrm>
        </p:spPr>
        <p:txBody>
          <a:bodyPr/>
          <a:lstStyle/>
          <a:p>
            <a:r>
              <a:rPr lang="en-US" dirty="0" err="1"/>
              <a:t>Toplumun</a:t>
            </a:r>
            <a:r>
              <a:rPr lang="en-US" dirty="0"/>
              <a:t>  </a:t>
            </a:r>
            <a:r>
              <a:rPr lang="en-US" dirty="0" err="1"/>
              <a:t>sistematik</a:t>
            </a:r>
            <a:r>
              <a:rPr lang="en-US" dirty="0"/>
              <a:t> </a:t>
            </a:r>
            <a:r>
              <a:rPr lang="en-US" dirty="0" err="1"/>
              <a:t>olarak</a:t>
            </a:r>
            <a:r>
              <a:rPr lang="en-US" dirty="0"/>
              <a:t> </a:t>
            </a:r>
            <a:r>
              <a:rPr lang="en-US" dirty="0" err="1"/>
              <a:t>incelenmesi</a:t>
            </a:r>
            <a:r>
              <a:rPr lang="en-US" dirty="0"/>
              <a:t>, </a:t>
            </a:r>
            <a:r>
              <a:rPr lang="en-US" dirty="0" err="1"/>
              <a:t>kökeni</a:t>
            </a:r>
            <a:r>
              <a:rPr lang="en-US" dirty="0"/>
              <a:t> </a:t>
            </a:r>
            <a:r>
              <a:rPr lang="en-US" i="1" dirty="0"/>
              <a:t>1700'lerin </a:t>
            </a:r>
            <a:r>
              <a:rPr lang="en-US" i="1" dirty="0" err="1"/>
              <a:t>sonları</a:t>
            </a:r>
            <a:r>
              <a:rPr lang="en-US" i="1" dirty="0"/>
              <a:t> </a:t>
            </a:r>
            <a:r>
              <a:rPr lang="en-US" i="1" dirty="0" err="1"/>
              <a:t>ile</a:t>
            </a:r>
            <a:r>
              <a:rPr lang="en-US" i="1" dirty="0"/>
              <a:t> 1800'lerin </a:t>
            </a:r>
            <a:r>
              <a:rPr lang="en-US" i="1" dirty="0" err="1"/>
              <a:t>başlarına</a:t>
            </a:r>
            <a:r>
              <a:rPr lang="en-US" dirty="0"/>
              <a:t> </a:t>
            </a:r>
            <a:r>
              <a:rPr lang="en-US" dirty="0" err="1"/>
              <a:t>giden</a:t>
            </a:r>
            <a:r>
              <a:rPr lang="en-US" dirty="0"/>
              <a:t> </a:t>
            </a:r>
            <a:r>
              <a:rPr lang="en-US" dirty="0" err="1"/>
              <a:t>görece</a:t>
            </a:r>
            <a:r>
              <a:rPr lang="en-US" dirty="0"/>
              <a:t> </a:t>
            </a:r>
            <a:r>
              <a:rPr lang="en-US" dirty="0" err="1"/>
              <a:t>yeni</a:t>
            </a:r>
            <a:r>
              <a:rPr lang="en-US" dirty="0"/>
              <a:t> </a:t>
            </a:r>
            <a:r>
              <a:rPr lang="en-US" dirty="0" err="1"/>
              <a:t>bir</a:t>
            </a:r>
            <a:r>
              <a:rPr lang="en-US" dirty="0"/>
              <a:t> </a:t>
            </a:r>
            <a:r>
              <a:rPr lang="en-US" dirty="0" err="1"/>
              <a:t>gelişmedir</a:t>
            </a:r>
            <a:r>
              <a:rPr lang="en-US" dirty="0"/>
              <a:t>. </a:t>
            </a:r>
          </a:p>
          <a:p>
            <a:r>
              <a:rPr lang="en-US" dirty="0" err="1"/>
              <a:t>Sosyolojinin</a:t>
            </a:r>
            <a:r>
              <a:rPr lang="en-US" dirty="0"/>
              <a:t> </a:t>
            </a:r>
            <a:r>
              <a:rPr lang="en-US" dirty="0" err="1"/>
              <a:t>kökenini</a:t>
            </a:r>
            <a:r>
              <a:rPr lang="en-US" dirty="0"/>
              <a:t> </a:t>
            </a:r>
            <a:r>
              <a:rPr lang="en-US" dirty="0" err="1"/>
              <a:t>doğuran</a:t>
            </a:r>
            <a:r>
              <a:rPr lang="en-US" dirty="0"/>
              <a:t>, </a:t>
            </a:r>
            <a:r>
              <a:rPr lang="en-US" dirty="0" err="1"/>
              <a:t>Avrupa'da</a:t>
            </a:r>
            <a:r>
              <a:rPr lang="en-US" dirty="0"/>
              <a:t> </a:t>
            </a:r>
            <a:r>
              <a:rPr lang="en-US" i="1" dirty="0"/>
              <a:t>1789 </a:t>
            </a:r>
            <a:r>
              <a:rPr lang="en-US" i="1" dirty="0" err="1"/>
              <a:t>Fransız</a:t>
            </a:r>
            <a:r>
              <a:rPr lang="en-US" i="1" dirty="0"/>
              <a:t> </a:t>
            </a:r>
            <a:r>
              <a:rPr lang="en-US" i="1" dirty="0" err="1"/>
              <a:t>Devrimi</a:t>
            </a:r>
            <a:r>
              <a:rPr lang="en-US" i="1" dirty="0"/>
              <a:t> </a:t>
            </a:r>
            <a:r>
              <a:rPr lang="en-US" i="1" dirty="0" err="1"/>
              <a:t>ile</a:t>
            </a:r>
            <a:r>
              <a:rPr lang="en-US" i="1" dirty="0"/>
              <a:t> Sanayi </a:t>
            </a:r>
            <a:r>
              <a:rPr lang="en-US" i="1" dirty="0" err="1"/>
              <a:t>Devrimini</a:t>
            </a:r>
            <a:r>
              <a:rPr lang="en-US" dirty="0" err="1"/>
              <a:t>n</a:t>
            </a:r>
            <a:r>
              <a:rPr lang="en-US" dirty="0"/>
              <a:t> </a:t>
            </a:r>
            <a:r>
              <a:rPr lang="en-US" dirty="0" err="1"/>
              <a:t>yarattığı</a:t>
            </a:r>
            <a:r>
              <a:rPr lang="en-US" dirty="0"/>
              <a:t> </a:t>
            </a:r>
            <a:r>
              <a:rPr lang="en-US" dirty="0" err="1"/>
              <a:t>bir</a:t>
            </a:r>
            <a:r>
              <a:rPr lang="en-US" dirty="0"/>
              <a:t> dizi </a:t>
            </a:r>
            <a:r>
              <a:rPr lang="en-US" dirty="0" err="1"/>
              <a:t>değişme</a:t>
            </a:r>
            <a:r>
              <a:rPr lang="en-US" dirty="0"/>
              <a:t> </a:t>
            </a:r>
            <a:r>
              <a:rPr lang="en-US" dirty="0" err="1"/>
              <a:t>olmuştur</a:t>
            </a:r>
            <a:r>
              <a:rPr lang="en-US" dirty="0"/>
              <a:t>. </a:t>
            </a:r>
          </a:p>
          <a:p>
            <a:pPr lvl="1"/>
            <a:r>
              <a:rPr lang="en-US" dirty="0" err="1"/>
              <a:t>Kentlerin</a:t>
            </a:r>
            <a:r>
              <a:rPr lang="en-US" dirty="0"/>
              <a:t> </a:t>
            </a:r>
            <a:r>
              <a:rPr lang="en-US" dirty="0" err="1"/>
              <a:t>gelişimi</a:t>
            </a:r>
            <a:endParaRPr lang="en-US" dirty="0"/>
          </a:p>
          <a:p>
            <a:pPr lvl="1"/>
            <a:r>
              <a:rPr lang="en-US" dirty="0" err="1"/>
              <a:t>Bireysel</a:t>
            </a:r>
            <a:r>
              <a:rPr lang="en-US" dirty="0"/>
              <a:t> </a:t>
            </a:r>
            <a:r>
              <a:rPr lang="en-US" dirty="0" err="1"/>
              <a:t>hak</a:t>
            </a:r>
            <a:r>
              <a:rPr lang="en-US" dirty="0"/>
              <a:t> </a:t>
            </a:r>
            <a:r>
              <a:rPr lang="en-US" dirty="0" err="1"/>
              <a:t>ve</a:t>
            </a:r>
            <a:r>
              <a:rPr lang="en-US" dirty="0"/>
              <a:t> </a:t>
            </a:r>
            <a:r>
              <a:rPr lang="en-US" dirty="0" err="1"/>
              <a:t>özgürlükler</a:t>
            </a:r>
            <a:endParaRPr lang="en-US" dirty="0"/>
          </a:p>
          <a:p>
            <a:pPr lvl="1"/>
            <a:r>
              <a:rPr lang="en-US" dirty="0" err="1"/>
              <a:t>Yeni</a:t>
            </a:r>
            <a:r>
              <a:rPr lang="en-US" dirty="0"/>
              <a:t> </a:t>
            </a:r>
            <a:r>
              <a:rPr lang="en-US" dirty="0" err="1"/>
              <a:t>siyasi</a:t>
            </a:r>
            <a:r>
              <a:rPr lang="en-US" dirty="0"/>
              <a:t> </a:t>
            </a:r>
            <a:r>
              <a:rPr lang="en-US" dirty="0" err="1"/>
              <a:t>yapılanma</a:t>
            </a:r>
            <a:r>
              <a:rPr lang="en-US" dirty="0"/>
              <a:t>…</a:t>
            </a:r>
          </a:p>
          <a:p>
            <a:r>
              <a:rPr lang="en-US" dirty="0"/>
              <a:t>Bu </a:t>
            </a:r>
            <a:r>
              <a:rPr lang="en-US" dirty="0" err="1"/>
              <a:t>değişmeler</a:t>
            </a:r>
            <a:r>
              <a:rPr lang="en-US" dirty="0"/>
              <a:t> </a:t>
            </a:r>
            <a:r>
              <a:rPr lang="en-US" dirty="0" err="1"/>
              <a:t>tarafından</a:t>
            </a:r>
            <a:r>
              <a:rPr lang="en-US" dirty="0"/>
              <a:t> </a:t>
            </a:r>
            <a:r>
              <a:rPr lang="en-US" dirty="0" err="1"/>
              <a:t>geleneksel</a:t>
            </a:r>
            <a:r>
              <a:rPr lang="en-US" dirty="0"/>
              <a:t> </a:t>
            </a:r>
            <a:r>
              <a:rPr lang="en-US" dirty="0" err="1"/>
              <a:t>yaşam</a:t>
            </a:r>
            <a:r>
              <a:rPr lang="en-US" dirty="0"/>
              <a:t> </a:t>
            </a:r>
            <a:r>
              <a:rPr lang="en-US" dirty="0" err="1"/>
              <a:t>biçimlerinin</a:t>
            </a:r>
            <a:r>
              <a:rPr lang="en-US" dirty="0"/>
              <a:t> </a:t>
            </a:r>
            <a:r>
              <a:rPr lang="en-US" dirty="0" err="1"/>
              <a:t>çözülmesi</a:t>
            </a:r>
            <a:r>
              <a:rPr lang="en-US" dirty="0"/>
              <a:t>, </a:t>
            </a:r>
            <a:r>
              <a:rPr lang="en-US" dirty="0" err="1"/>
              <a:t>düşünürleri</a:t>
            </a:r>
            <a:r>
              <a:rPr lang="en-US" dirty="0"/>
              <a:t> hem </a:t>
            </a:r>
            <a:r>
              <a:rPr lang="en-US" dirty="0" err="1"/>
              <a:t>toplumsal</a:t>
            </a:r>
            <a:r>
              <a:rPr lang="en-US" dirty="0"/>
              <a:t> hem de </a:t>
            </a:r>
            <a:r>
              <a:rPr lang="en-US" dirty="0" err="1"/>
              <a:t>doğal</a:t>
            </a:r>
            <a:r>
              <a:rPr lang="en-US" dirty="0"/>
              <a:t> </a:t>
            </a:r>
            <a:r>
              <a:rPr lang="en-US" dirty="0" err="1"/>
              <a:t>dünyaya</a:t>
            </a:r>
            <a:r>
              <a:rPr lang="en-US" dirty="0"/>
              <a:t> </a:t>
            </a:r>
            <a:r>
              <a:rPr lang="en-US" dirty="0" err="1"/>
              <a:t>ilişkin</a:t>
            </a:r>
            <a:r>
              <a:rPr lang="en-US" dirty="0"/>
              <a:t> </a:t>
            </a:r>
            <a:r>
              <a:rPr lang="en-US" dirty="0" err="1"/>
              <a:t>yeni</a:t>
            </a:r>
            <a:r>
              <a:rPr lang="en-US" dirty="0"/>
              <a:t> </a:t>
            </a:r>
            <a:r>
              <a:rPr lang="en-US" dirty="0" err="1"/>
              <a:t>bir</a:t>
            </a:r>
            <a:r>
              <a:rPr lang="en-US" dirty="0"/>
              <a:t> </a:t>
            </a:r>
            <a:r>
              <a:rPr lang="en-US" dirty="0" err="1"/>
              <a:t>anlayış</a:t>
            </a:r>
            <a:r>
              <a:rPr lang="en-US" dirty="0"/>
              <a:t> </a:t>
            </a:r>
            <a:r>
              <a:rPr lang="en-US" dirty="0" err="1"/>
              <a:t>geliştirme</a:t>
            </a:r>
            <a:r>
              <a:rPr lang="en-US" dirty="0"/>
              <a:t> </a:t>
            </a:r>
            <a:r>
              <a:rPr lang="en-US" dirty="0" err="1"/>
              <a:t>çabalarına</a:t>
            </a:r>
            <a:r>
              <a:rPr lang="en-US" dirty="0"/>
              <a:t> </a:t>
            </a:r>
            <a:r>
              <a:rPr lang="en-US" dirty="0" err="1"/>
              <a:t>yöneltti</a:t>
            </a:r>
            <a:r>
              <a:rPr lang="en-US" dirty="0"/>
              <a:t>. </a:t>
            </a:r>
          </a:p>
          <a:p>
            <a:r>
              <a:rPr lang="en-US" dirty="0" err="1"/>
              <a:t>Dünyayı</a:t>
            </a:r>
            <a:r>
              <a:rPr lang="en-US" dirty="0"/>
              <a:t> </a:t>
            </a:r>
            <a:r>
              <a:rPr lang="en-US" dirty="0" err="1"/>
              <a:t>anlamak</a:t>
            </a:r>
            <a:r>
              <a:rPr lang="en-US" dirty="0"/>
              <a:t> </a:t>
            </a:r>
            <a:r>
              <a:rPr lang="en-US" dirty="0" err="1"/>
              <a:t>için</a:t>
            </a:r>
            <a:r>
              <a:rPr lang="en-US" dirty="0"/>
              <a:t> din </a:t>
            </a:r>
            <a:r>
              <a:rPr lang="en-US" dirty="0" err="1"/>
              <a:t>yerine</a:t>
            </a:r>
            <a:r>
              <a:rPr lang="en-US" dirty="0"/>
              <a:t> </a:t>
            </a:r>
            <a:r>
              <a:rPr lang="en-US" dirty="0" err="1"/>
              <a:t>bilim</a:t>
            </a:r>
            <a:r>
              <a:rPr lang="en-US" dirty="0"/>
              <a:t> </a:t>
            </a:r>
            <a:r>
              <a:rPr lang="en-US" dirty="0" err="1"/>
              <a:t>kullanıldı</a:t>
            </a:r>
            <a:r>
              <a:rPr lang="en-US" dirty="0"/>
              <a:t>.</a:t>
            </a:r>
          </a:p>
          <a:p>
            <a:endParaRPr lang="tr-TR" dirty="0"/>
          </a:p>
        </p:txBody>
      </p:sp>
      <p:sp>
        <p:nvSpPr>
          <p:cNvPr id="4" name="Slayt Numarası Yer Tutucusu 3">
            <a:extLst>
              <a:ext uri="{FF2B5EF4-FFF2-40B4-BE49-F238E27FC236}">
                <a16:creationId xmlns:a16="http://schemas.microsoft.com/office/drawing/2014/main" id="{84EF373A-DA05-2B49-99A5-A5BF68BA93F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28931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E055FA-4201-5C4C-860C-E3AFDDB54E0A}"/>
              </a:ext>
            </a:extLst>
          </p:cNvPr>
          <p:cNvSpPr>
            <a:spLocks noGrp="1"/>
          </p:cNvSpPr>
          <p:nvPr>
            <p:ph idx="1"/>
          </p:nvPr>
        </p:nvSpPr>
        <p:spPr>
          <a:xfrm>
            <a:off x="2650602" y="1152907"/>
            <a:ext cx="8854009" cy="4758315"/>
          </a:xfrm>
        </p:spPr>
        <p:txBody>
          <a:bodyPr/>
          <a:lstStyle/>
          <a:p>
            <a:r>
              <a:rPr lang="en-US" sz="2400" dirty="0"/>
              <a:t>19. </a:t>
            </a:r>
            <a:r>
              <a:rPr lang="en-US" sz="2400" dirty="0" err="1"/>
              <a:t>yy</a:t>
            </a:r>
            <a:r>
              <a:rPr lang="en-US" sz="2400" dirty="0"/>
              <a:t> </a:t>
            </a:r>
            <a:r>
              <a:rPr lang="en-US" sz="2400" dirty="0" err="1"/>
              <a:t>düşünürleri</a:t>
            </a:r>
            <a:endParaRPr lang="en-US" sz="2400" dirty="0"/>
          </a:p>
          <a:p>
            <a:pPr lvl="1"/>
            <a:r>
              <a:rPr lang="en-US" sz="2400" dirty="0" err="1"/>
              <a:t>İnsanın</a:t>
            </a:r>
            <a:r>
              <a:rPr lang="en-US" sz="2400" dirty="0"/>
              <a:t> </a:t>
            </a:r>
            <a:r>
              <a:rPr lang="en-US" sz="2400" dirty="0" err="1"/>
              <a:t>doğası</a:t>
            </a:r>
            <a:r>
              <a:rPr lang="en-US" sz="2400" dirty="0"/>
              <a:t> </a:t>
            </a:r>
            <a:r>
              <a:rPr lang="en-US" sz="2400" dirty="0" err="1"/>
              <a:t>nedir</a:t>
            </a:r>
            <a:r>
              <a:rPr lang="en-US" sz="2400" dirty="0"/>
              <a:t>?</a:t>
            </a:r>
          </a:p>
          <a:p>
            <a:pPr lvl="1"/>
            <a:r>
              <a:rPr lang="en-US" sz="2400" dirty="0" err="1"/>
              <a:t>Toplum</a:t>
            </a:r>
            <a:r>
              <a:rPr lang="en-US" sz="2400" dirty="0"/>
              <a:t> </a:t>
            </a:r>
            <a:r>
              <a:rPr lang="en-US" sz="2400" dirty="0" err="1"/>
              <a:t>neden</a:t>
            </a:r>
            <a:r>
              <a:rPr lang="en-US" sz="2400" dirty="0"/>
              <a:t> </a:t>
            </a:r>
            <a:r>
              <a:rPr lang="en-US" sz="2400" dirty="0" err="1"/>
              <a:t>olduğu</a:t>
            </a:r>
            <a:r>
              <a:rPr lang="en-US" sz="2400" dirty="0"/>
              <a:t> </a:t>
            </a:r>
            <a:r>
              <a:rPr lang="en-US" sz="2400" dirty="0" err="1"/>
              <a:t>biçimde</a:t>
            </a:r>
            <a:r>
              <a:rPr lang="en-US" sz="2400" dirty="0"/>
              <a:t> </a:t>
            </a:r>
            <a:r>
              <a:rPr lang="en-US" sz="2400" dirty="0" err="1"/>
              <a:t>yapılaşmıştır</a:t>
            </a:r>
            <a:r>
              <a:rPr lang="en-US" sz="2400" dirty="0"/>
              <a:t>?</a:t>
            </a:r>
          </a:p>
          <a:p>
            <a:pPr lvl="1"/>
            <a:r>
              <a:rPr lang="en-US" sz="2400" dirty="0" err="1"/>
              <a:t>Toplumlar</a:t>
            </a:r>
            <a:r>
              <a:rPr lang="en-US" sz="2400" dirty="0"/>
              <a:t> </a:t>
            </a:r>
            <a:r>
              <a:rPr lang="en-US" sz="2400" dirty="0" err="1"/>
              <a:t>neden</a:t>
            </a:r>
            <a:r>
              <a:rPr lang="en-US" sz="2400" dirty="0"/>
              <a:t> </a:t>
            </a:r>
            <a:r>
              <a:rPr lang="en-US" sz="2400" dirty="0" err="1"/>
              <a:t>ve</a:t>
            </a:r>
            <a:r>
              <a:rPr lang="en-US" sz="2400" dirty="0"/>
              <a:t> </a:t>
            </a:r>
            <a:r>
              <a:rPr lang="en-US" sz="2400" dirty="0" err="1"/>
              <a:t>nasıl</a:t>
            </a:r>
            <a:r>
              <a:rPr lang="en-US" sz="2400" dirty="0"/>
              <a:t> </a:t>
            </a:r>
            <a:r>
              <a:rPr lang="en-US" sz="2400" dirty="0" err="1"/>
              <a:t>değişir</a:t>
            </a:r>
            <a:r>
              <a:rPr lang="en-US" sz="2400" dirty="0"/>
              <a:t>?</a:t>
            </a:r>
          </a:p>
          <a:p>
            <a:pPr lvl="1"/>
            <a:endParaRPr lang="en-US" sz="2400" dirty="0"/>
          </a:p>
          <a:p>
            <a:r>
              <a:rPr lang="en-US" sz="2400" dirty="0" err="1"/>
              <a:t>Günümüz</a:t>
            </a:r>
            <a:r>
              <a:rPr lang="en-US" sz="2400" dirty="0"/>
              <a:t> </a:t>
            </a:r>
            <a:r>
              <a:rPr lang="en-US" sz="2400" dirty="0" err="1"/>
              <a:t>sosyologlarıda</a:t>
            </a:r>
            <a:r>
              <a:rPr lang="en-US" sz="2400" dirty="0"/>
              <a:t> </a:t>
            </a:r>
            <a:r>
              <a:rPr lang="en-US" sz="2400" dirty="0" err="1"/>
              <a:t>aynı</a:t>
            </a:r>
            <a:r>
              <a:rPr lang="en-US" sz="2400" dirty="0"/>
              <a:t> </a:t>
            </a:r>
            <a:r>
              <a:rPr lang="en-US" sz="2400" dirty="0" err="1"/>
              <a:t>soruları</a:t>
            </a:r>
            <a:r>
              <a:rPr lang="en-US" sz="2400" dirty="0"/>
              <a:t> </a:t>
            </a:r>
            <a:r>
              <a:rPr lang="en-US" sz="2400" dirty="0" err="1"/>
              <a:t>yanıtlamaya</a:t>
            </a:r>
            <a:r>
              <a:rPr lang="en-US" sz="2400" dirty="0"/>
              <a:t> </a:t>
            </a:r>
            <a:r>
              <a:rPr lang="en-US" sz="2400" dirty="0" err="1"/>
              <a:t>çalışır</a:t>
            </a:r>
            <a:r>
              <a:rPr lang="en-US" sz="2400" dirty="0"/>
              <a:t>. </a:t>
            </a:r>
          </a:p>
          <a:p>
            <a:pPr lvl="1"/>
            <a:r>
              <a:rPr lang="en-US" sz="2400" dirty="0" err="1"/>
              <a:t>Günümüz</a:t>
            </a:r>
            <a:r>
              <a:rPr lang="en-US" sz="2400" dirty="0"/>
              <a:t> </a:t>
            </a:r>
            <a:r>
              <a:rPr lang="en-US" sz="2400" dirty="0" err="1"/>
              <a:t>dünyasını</a:t>
            </a:r>
            <a:r>
              <a:rPr lang="en-US" sz="2400" dirty="0"/>
              <a:t> </a:t>
            </a:r>
            <a:r>
              <a:rPr lang="en-US" sz="2400" dirty="0" err="1"/>
              <a:t>anlamak</a:t>
            </a:r>
            <a:r>
              <a:rPr lang="en-US" sz="2400" dirty="0"/>
              <a:t> </a:t>
            </a:r>
            <a:r>
              <a:rPr lang="en-US" sz="2400" dirty="0" err="1"/>
              <a:t>ve</a:t>
            </a:r>
            <a:r>
              <a:rPr lang="en-US" sz="2400" dirty="0"/>
              <a:t> </a:t>
            </a:r>
            <a:r>
              <a:rPr lang="en-US" sz="2400" dirty="0" err="1"/>
              <a:t>geleceğin</a:t>
            </a:r>
            <a:r>
              <a:rPr lang="en-US" sz="2400" dirty="0"/>
              <a:t> ne </a:t>
            </a:r>
            <a:r>
              <a:rPr lang="en-US" sz="2400" dirty="0" err="1"/>
              <a:t>getireceğini</a:t>
            </a:r>
            <a:r>
              <a:rPr lang="en-US" sz="2400" dirty="0"/>
              <a:t> </a:t>
            </a:r>
            <a:r>
              <a:rPr lang="en-US" sz="2400" dirty="0" err="1"/>
              <a:t>anlamaya</a:t>
            </a:r>
            <a:r>
              <a:rPr lang="en-US" sz="2400" dirty="0"/>
              <a:t> </a:t>
            </a:r>
            <a:r>
              <a:rPr lang="en-US" sz="2400" dirty="0" err="1"/>
              <a:t>çalışmak</a:t>
            </a:r>
            <a:r>
              <a:rPr lang="en-US" sz="2400" dirty="0"/>
              <a:t>.</a:t>
            </a:r>
            <a:endParaRPr lang="tr-TR" sz="2400" dirty="0"/>
          </a:p>
          <a:p>
            <a:endParaRPr lang="tr-TR" dirty="0"/>
          </a:p>
        </p:txBody>
      </p:sp>
      <p:sp>
        <p:nvSpPr>
          <p:cNvPr id="4" name="Slayt Numarası Yer Tutucusu 3">
            <a:extLst>
              <a:ext uri="{FF2B5EF4-FFF2-40B4-BE49-F238E27FC236}">
                <a16:creationId xmlns:a16="http://schemas.microsoft.com/office/drawing/2014/main" id="{2618E6D1-FAD3-FD48-9320-32DB22597457}"/>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92621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3AB2938E-D244-864B-BAB7-12D334789341}"/>
              </a:ext>
            </a:extLst>
          </p:cNvPr>
          <p:cNvPicPr>
            <a:picLocks noGrp="1" noChangeAspect="1"/>
          </p:cNvPicPr>
          <p:nvPr>
            <p:ph idx="1"/>
          </p:nvPr>
        </p:nvPicPr>
        <p:blipFill>
          <a:blip r:embed="rId2"/>
          <a:stretch>
            <a:fillRect/>
          </a:stretch>
        </p:blipFill>
        <p:spPr>
          <a:xfrm>
            <a:off x="3176186" y="0"/>
            <a:ext cx="6153010" cy="6868766"/>
          </a:xfrm>
        </p:spPr>
      </p:pic>
      <p:sp>
        <p:nvSpPr>
          <p:cNvPr id="4" name="Slayt Numarası Yer Tutucusu 3">
            <a:extLst>
              <a:ext uri="{FF2B5EF4-FFF2-40B4-BE49-F238E27FC236}">
                <a16:creationId xmlns:a16="http://schemas.microsoft.com/office/drawing/2014/main" id="{26DA898E-9E7A-9641-AD4E-A98571BAC5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38263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FDF08A-0734-7145-BFFB-E1E9883C0A80}"/>
              </a:ext>
            </a:extLst>
          </p:cNvPr>
          <p:cNvSpPr>
            <a:spLocks noGrp="1"/>
          </p:cNvSpPr>
          <p:nvPr>
            <p:ph type="title"/>
          </p:nvPr>
        </p:nvSpPr>
        <p:spPr/>
        <p:txBody>
          <a:bodyPr/>
          <a:lstStyle/>
          <a:p>
            <a:endParaRPr lang="tr-TR"/>
          </a:p>
        </p:txBody>
      </p:sp>
      <p:pic>
        <p:nvPicPr>
          <p:cNvPr id="6" name="İçerik Yer Tutucusu 5">
            <a:extLst>
              <a:ext uri="{FF2B5EF4-FFF2-40B4-BE49-F238E27FC236}">
                <a16:creationId xmlns:a16="http://schemas.microsoft.com/office/drawing/2014/main" id="{866EFE34-5640-FA4A-8435-5B17C6DC9014}"/>
              </a:ext>
            </a:extLst>
          </p:cNvPr>
          <p:cNvPicPr>
            <a:picLocks noGrp="1" noChangeAspect="1"/>
          </p:cNvPicPr>
          <p:nvPr>
            <p:ph idx="1"/>
          </p:nvPr>
        </p:nvPicPr>
        <p:blipFill>
          <a:blip r:embed="rId2"/>
          <a:stretch>
            <a:fillRect/>
          </a:stretch>
        </p:blipFill>
        <p:spPr>
          <a:xfrm>
            <a:off x="2405359" y="175006"/>
            <a:ext cx="3615651" cy="3349264"/>
          </a:xfrm>
        </p:spPr>
      </p:pic>
      <p:sp>
        <p:nvSpPr>
          <p:cNvPr id="4" name="Slayt Numarası Yer Tutucusu 3">
            <a:extLst>
              <a:ext uri="{FF2B5EF4-FFF2-40B4-BE49-F238E27FC236}">
                <a16:creationId xmlns:a16="http://schemas.microsoft.com/office/drawing/2014/main" id="{37BCC506-328E-6945-B923-711725C1A416}"/>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7" name="İçerik Yer Tutucusu 5">
            <a:extLst>
              <a:ext uri="{FF2B5EF4-FFF2-40B4-BE49-F238E27FC236}">
                <a16:creationId xmlns:a16="http://schemas.microsoft.com/office/drawing/2014/main" id="{8494C4A0-BCA6-1F44-8A69-683CA423F158}"/>
              </a:ext>
            </a:extLst>
          </p:cNvPr>
          <p:cNvPicPr>
            <a:picLocks noChangeAspect="1"/>
          </p:cNvPicPr>
          <p:nvPr/>
        </p:nvPicPr>
        <p:blipFill>
          <a:blip r:embed="rId3"/>
          <a:stretch>
            <a:fillRect/>
          </a:stretch>
        </p:blipFill>
        <p:spPr>
          <a:xfrm>
            <a:off x="3831220" y="3524270"/>
            <a:ext cx="5078272" cy="3289230"/>
          </a:xfrm>
          <a:prstGeom prst="rect">
            <a:avLst/>
          </a:prstGeom>
        </p:spPr>
      </p:pic>
      <p:pic>
        <p:nvPicPr>
          <p:cNvPr id="8" name="İçerik Yer Tutucusu 5">
            <a:extLst>
              <a:ext uri="{FF2B5EF4-FFF2-40B4-BE49-F238E27FC236}">
                <a16:creationId xmlns:a16="http://schemas.microsoft.com/office/drawing/2014/main" id="{16F7CFB8-8DBF-FD45-834B-37334ECDD40C}"/>
              </a:ext>
            </a:extLst>
          </p:cNvPr>
          <p:cNvPicPr>
            <a:picLocks noChangeAspect="1"/>
          </p:cNvPicPr>
          <p:nvPr/>
        </p:nvPicPr>
        <p:blipFill>
          <a:blip r:embed="rId4"/>
          <a:stretch>
            <a:fillRect/>
          </a:stretch>
        </p:blipFill>
        <p:spPr>
          <a:xfrm>
            <a:off x="6021010" y="175006"/>
            <a:ext cx="3976862" cy="3349264"/>
          </a:xfrm>
          <a:prstGeom prst="rect">
            <a:avLst/>
          </a:prstGeom>
        </p:spPr>
      </p:pic>
    </p:spTree>
    <p:extLst>
      <p:ext uri="{BB962C8B-B14F-4D97-AF65-F5344CB8AC3E}">
        <p14:creationId xmlns:p14="http://schemas.microsoft.com/office/powerpoint/2010/main" val="327035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8AFD5A-2E5F-6043-B7C1-1865BC403679}"/>
              </a:ext>
            </a:extLst>
          </p:cNvPr>
          <p:cNvSpPr>
            <a:spLocks noGrp="1"/>
          </p:cNvSpPr>
          <p:nvPr>
            <p:ph type="title"/>
          </p:nvPr>
        </p:nvSpPr>
        <p:spPr/>
        <p:txBody>
          <a:bodyPr/>
          <a:lstStyle/>
          <a:p>
            <a:r>
              <a:rPr lang="en-US" b="1" dirty="0"/>
              <a:t>Auguste Comte</a:t>
            </a:r>
            <a:r>
              <a:rPr lang="en-US" dirty="0"/>
              <a:t> </a:t>
            </a:r>
            <a:r>
              <a:rPr lang="tr-TR" dirty="0"/>
              <a:t/>
            </a:r>
            <a:br>
              <a:rPr lang="tr-TR" dirty="0"/>
            </a:br>
            <a:endParaRPr lang="tr-TR" dirty="0"/>
          </a:p>
        </p:txBody>
      </p:sp>
      <p:sp>
        <p:nvSpPr>
          <p:cNvPr id="4" name="Slayt Numarası Yer Tutucusu 3">
            <a:extLst>
              <a:ext uri="{FF2B5EF4-FFF2-40B4-BE49-F238E27FC236}">
                <a16:creationId xmlns:a16="http://schemas.microsoft.com/office/drawing/2014/main" id="{4627EFCA-7429-C748-B5AF-4AB9EF649882}"/>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İçerik Yer Tutucusu 7">
            <a:extLst>
              <a:ext uri="{FF2B5EF4-FFF2-40B4-BE49-F238E27FC236}">
                <a16:creationId xmlns:a16="http://schemas.microsoft.com/office/drawing/2014/main" id="{8E197450-82BA-BB4A-8A93-1731647B3E3E}"/>
              </a:ext>
            </a:extLst>
          </p:cNvPr>
          <p:cNvSpPr>
            <a:spLocks noGrp="1"/>
          </p:cNvSpPr>
          <p:nvPr>
            <p:ph idx="1"/>
          </p:nvPr>
        </p:nvSpPr>
        <p:spPr>
          <a:xfrm>
            <a:off x="2048718" y="1620456"/>
            <a:ext cx="9455894" cy="5150734"/>
          </a:xfrm>
        </p:spPr>
        <p:txBody>
          <a:bodyPr>
            <a:normAutofit/>
          </a:bodyPr>
          <a:lstStyle/>
          <a:p>
            <a:r>
              <a:rPr lang="tr-TR" sz="2400" dirty="0"/>
              <a:t>Sosyoloji terimini ilk kullanan düşünürdür.</a:t>
            </a:r>
          </a:p>
          <a:p>
            <a:r>
              <a:rPr lang="tr-TR" sz="2400" dirty="0"/>
              <a:t>«Toplumsal fizik»</a:t>
            </a:r>
          </a:p>
          <a:p>
            <a:r>
              <a:rPr lang="en-US" sz="2400" dirty="0" err="1"/>
              <a:t>Doğa</a:t>
            </a:r>
            <a:r>
              <a:rPr lang="en-US" sz="2400" dirty="0"/>
              <a:t>  </a:t>
            </a:r>
            <a:r>
              <a:rPr lang="en-US" sz="2400" dirty="0" err="1"/>
              <a:t>biliminin</a:t>
            </a:r>
            <a:r>
              <a:rPr lang="en-US" sz="2400" dirty="0"/>
              <a:t> </a:t>
            </a:r>
            <a:r>
              <a:rPr lang="en-US" sz="2400" dirty="0" err="1"/>
              <a:t>fiziksel</a:t>
            </a:r>
            <a:r>
              <a:rPr lang="en-US" sz="2400" dirty="0"/>
              <a:t> </a:t>
            </a:r>
            <a:r>
              <a:rPr lang="en-US" sz="2400" dirty="0" err="1"/>
              <a:t>dünyanın</a:t>
            </a:r>
            <a:r>
              <a:rPr lang="en-US" sz="2400" dirty="0"/>
              <a:t> </a:t>
            </a:r>
            <a:r>
              <a:rPr lang="en-US" sz="2400" dirty="0" err="1"/>
              <a:t>işleyişini</a:t>
            </a:r>
            <a:r>
              <a:rPr lang="en-US" sz="2400" dirty="0"/>
              <a:t> </a:t>
            </a:r>
            <a:r>
              <a:rPr lang="en-US" sz="2400" dirty="0" err="1"/>
              <a:t>açıklamasına</a:t>
            </a:r>
            <a:r>
              <a:rPr lang="en-US" sz="2400" dirty="0"/>
              <a:t> </a:t>
            </a:r>
            <a:r>
              <a:rPr lang="en-US" sz="2400" dirty="0" err="1"/>
              <a:t>benzer</a:t>
            </a:r>
            <a:r>
              <a:rPr lang="en-US" sz="2400" dirty="0"/>
              <a:t> </a:t>
            </a:r>
            <a:r>
              <a:rPr lang="en-US" sz="2400" dirty="0" err="1"/>
              <a:t>biçimde</a:t>
            </a:r>
            <a:r>
              <a:rPr lang="en-US" sz="2400" dirty="0"/>
              <a:t> </a:t>
            </a:r>
            <a:r>
              <a:rPr lang="en-US" sz="2400" dirty="0" err="1"/>
              <a:t>toplumsal</a:t>
            </a:r>
            <a:r>
              <a:rPr lang="en-US" sz="2400" dirty="0"/>
              <a:t> </a:t>
            </a:r>
            <a:r>
              <a:rPr lang="en-US" sz="2400" dirty="0" err="1"/>
              <a:t>dünyanın</a:t>
            </a:r>
            <a:r>
              <a:rPr lang="en-US" sz="2400" dirty="0"/>
              <a:t> </a:t>
            </a:r>
            <a:r>
              <a:rPr lang="en-US" sz="2400" dirty="0" err="1"/>
              <a:t>yasalarını</a:t>
            </a:r>
            <a:r>
              <a:rPr lang="en-US" sz="2400" dirty="0"/>
              <a:t> </a:t>
            </a:r>
            <a:r>
              <a:rPr lang="en-US" sz="2400" dirty="0" err="1"/>
              <a:t>açıklayabilecek</a:t>
            </a:r>
            <a:r>
              <a:rPr lang="en-US" sz="2400" dirty="0"/>
              <a:t> </a:t>
            </a:r>
            <a:r>
              <a:rPr lang="en-US" sz="2400" dirty="0" err="1"/>
              <a:t>bir</a:t>
            </a:r>
            <a:r>
              <a:rPr lang="en-US" sz="2400" dirty="0"/>
              <a:t> </a:t>
            </a:r>
            <a:r>
              <a:rPr lang="en-US" sz="2400" dirty="0" err="1"/>
              <a:t>toplum</a:t>
            </a:r>
            <a:r>
              <a:rPr lang="en-US" sz="2400" dirty="0"/>
              <a:t> </a:t>
            </a:r>
            <a:r>
              <a:rPr lang="en-US" sz="2400" dirty="0" err="1"/>
              <a:t>bilimi</a:t>
            </a:r>
            <a:r>
              <a:rPr lang="en-US" sz="2400" dirty="0"/>
              <a:t> </a:t>
            </a:r>
            <a:r>
              <a:rPr lang="en-US" sz="2400" dirty="0" err="1"/>
              <a:t>yaratmaya</a:t>
            </a:r>
            <a:r>
              <a:rPr lang="en-US" sz="2400" dirty="0"/>
              <a:t> </a:t>
            </a:r>
            <a:r>
              <a:rPr lang="en-US" sz="2400" dirty="0" err="1"/>
              <a:t>çalıştı</a:t>
            </a:r>
            <a:r>
              <a:rPr lang="en-US" sz="2400" dirty="0"/>
              <a:t>.</a:t>
            </a:r>
          </a:p>
          <a:p>
            <a:r>
              <a:rPr lang="en-US" sz="2400" dirty="0" err="1"/>
              <a:t>Insan</a:t>
            </a:r>
            <a:r>
              <a:rPr lang="en-US" sz="2400" dirty="0"/>
              <a:t>  </a:t>
            </a:r>
            <a:r>
              <a:rPr lang="en-US" sz="2400" dirty="0" err="1"/>
              <a:t>toplumunu</a:t>
            </a:r>
            <a:r>
              <a:rPr lang="en-US" sz="2400" dirty="0"/>
              <a:t> </a:t>
            </a:r>
            <a:r>
              <a:rPr lang="en-US" sz="2400" dirty="0" err="1"/>
              <a:t>yöneten</a:t>
            </a:r>
            <a:r>
              <a:rPr lang="en-US" sz="2400" dirty="0"/>
              <a:t> </a:t>
            </a:r>
            <a:r>
              <a:rPr lang="en-US" sz="2400" dirty="0" err="1"/>
              <a:t>yasaların</a:t>
            </a:r>
            <a:r>
              <a:rPr lang="en-US" sz="2400" dirty="0"/>
              <a:t> </a:t>
            </a:r>
            <a:r>
              <a:rPr lang="en-US" sz="2400" dirty="0" err="1"/>
              <a:t>ortaya</a:t>
            </a:r>
            <a:r>
              <a:rPr lang="en-US" sz="2400" dirty="0"/>
              <a:t> </a:t>
            </a:r>
            <a:r>
              <a:rPr lang="en-US" sz="2400" dirty="0" err="1"/>
              <a:t>konulması</a:t>
            </a:r>
            <a:r>
              <a:rPr lang="en-US" sz="2400" dirty="0"/>
              <a:t> </a:t>
            </a:r>
            <a:r>
              <a:rPr lang="en-US" sz="2400" dirty="0" err="1"/>
              <a:t>bize</a:t>
            </a:r>
            <a:r>
              <a:rPr lang="en-US" sz="2400" dirty="0"/>
              <a:t> </a:t>
            </a:r>
            <a:r>
              <a:rPr lang="en-US" sz="2400" dirty="0" err="1"/>
              <a:t>kendi</a:t>
            </a:r>
            <a:r>
              <a:rPr lang="en-US" sz="2400" dirty="0"/>
              <a:t> </a:t>
            </a:r>
            <a:r>
              <a:rPr lang="en-US" sz="2400" dirty="0" err="1"/>
              <a:t>kaderimizi</a:t>
            </a:r>
            <a:r>
              <a:rPr lang="en-US" sz="2400" dirty="0"/>
              <a:t> </a:t>
            </a:r>
            <a:r>
              <a:rPr lang="en-US" sz="2400" dirty="0" err="1"/>
              <a:t>biçimlendirme</a:t>
            </a:r>
            <a:r>
              <a:rPr lang="en-US" sz="2400" dirty="0"/>
              <a:t> </a:t>
            </a:r>
            <a:r>
              <a:rPr lang="en-US" sz="2400" dirty="0" err="1"/>
              <a:t>ve</a:t>
            </a:r>
            <a:r>
              <a:rPr lang="en-US" sz="2400" dirty="0"/>
              <a:t> </a:t>
            </a:r>
            <a:r>
              <a:rPr lang="en-US" sz="2400" dirty="0" err="1"/>
              <a:t>insanlığın</a:t>
            </a:r>
            <a:r>
              <a:rPr lang="en-US" sz="2400" dirty="0"/>
              <a:t> </a:t>
            </a:r>
            <a:r>
              <a:rPr lang="en-US" sz="2400" dirty="0" err="1"/>
              <a:t>refahını</a:t>
            </a:r>
            <a:r>
              <a:rPr lang="en-US" sz="2400" dirty="0"/>
              <a:t> </a:t>
            </a:r>
            <a:r>
              <a:rPr lang="en-US" sz="2400" dirty="0" err="1"/>
              <a:t>artırma</a:t>
            </a:r>
            <a:r>
              <a:rPr lang="en-US" sz="2400" dirty="0"/>
              <a:t> </a:t>
            </a:r>
            <a:r>
              <a:rPr lang="en-US" sz="2400" dirty="0" err="1"/>
              <a:t>olanağı</a:t>
            </a:r>
            <a:r>
              <a:rPr lang="en-US" sz="2400" dirty="0"/>
              <a:t> </a:t>
            </a:r>
            <a:r>
              <a:rPr lang="en-US" sz="2400" dirty="0" err="1"/>
              <a:t>verecekti</a:t>
            </a:r>
            <a:r>
              <a:rPr lang="en-US" sz="2400" dirty="0"/>
              <a:t>. </a:t>
            </a:r>
          </a:p>
          <a:p>
            <a:r>
              <a:rPr lang="en-US" sz="2400" dirty="0" err="1"/>
              <a:t>Pozitif</a:t>
            </a:r>
            <a:r>
              <a:rPr lang="en-US" sz="2400" dirty="0"/>
              <a:t> </a:t>
            </a:r>
            <a:r>
              <a:rPr lang="en-US" sz="2400" dirty="0" err="1"/>
              <a:t>bilim</a:t>
            </a:r>
            <a:r>
              <a:rPr lang="en-US" sz="2400" dirty="0"/>
              <a:t> </a:t>
            </a:r>
            <a:r>
              <a:rPr lang="en-US" sz="2400" dirty="0" err="1"/>
              <a:t>yöntemi</a:t>
            </a:r>
            <a:endParaRPr lang="en-US" sz="2400" dirty="0"/>
          </a:p>
        </p:txBody>
      </p:sp>
    </p:spTree>
    <p:extLst>
      <p:ext uri="{BB962C8B-B14F-4D97-AF65-F5344CB8AC3E}">
        <p14:creationId xmlns:p14="http://schemas.microsoft.com/office/powerpoint/2010/main" val="232770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45C308-21F2-4E40-8821-D915E9A2A60F}"/>
              </a:ext>
            </a:extLst>
          </p:cNvPr>
          <p:cNvSpPr>
            <a:spLocks noGrp="1"/>
          </p:cNvSpPr>
          <p:nvPr>
            <p:ph type="title"/>
          </p:nvPr>
        </p:nvSpPr>
        <p:spPr>
          <a:xfrm>
            <a:off x="2048915" y="512462"/>
            <a:ext cx="8911687" cy="1280890"/>
          </a:xfrm>
        </p:spPr>
        <p:txBody>
          <a:bodyPr/>
          <a:lstStyle/>
          <a:p>
            <a:r>
              <a:rPr lang="tr-TR" dirty="0" err="1"/>
              <a:t>Comte’un</a:t>
            </a:r>
            <a:r>
              <a:rPr lang="tr-TR" dirty="0"/>
              <a:t>  «üç aşama yasası»</a:t>
            </a:r>
          </a:p>
        </p:txBody>
      </p:sp>
      <p:sp>
        <p:nvSpPr>
          <p:cNvPr id="4" name="Slayt Numarası Yer Tutucusu 3">
            <a:extLst>
              <a:ext uri="{FF2B5EF4-FFF2-40B4-BE49-F238E27FC236}">
                <a16:creationId xmlns:a16="http://schemas.microsoft.com/office/drawing/2014/main" id="{45C3446E-306E-DB47-8C45-5687B20F5A5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7" name="İçerik Yer Tutucusu 6">
            <a:extLst>
              <a:ext uri="{FF2B5EF4-FFF2-40B4-BE49-F238E27FC236}">
                <a16:creationId xmlns:a16="http://schemas.microsoft.com/office/drawing/2014/main" id="{0B5CF1EC-B783-BA47-A29E-D48D8918D400}"/>
              </a:ext>
            </a:extLst>
          </p:cNvPr>
          <p:cNvSpPr>
            <a:spLocks noGrp="1"/>
          </p:cNvSpPr>
          <p:nvPr>
            <p:ph idx="1"/>
          </p:nvPr>
        </p:nvSpPr>
        <p:spPr>
          <a:xfrm>
            <a:off x="2141316" y="1458410"/>
            <a:ext cx="9548687" cy="5127585"/>
          </a:xfrm>
        </p:spPr>
        <p:txBody>
          <a:bodyPr>
            <a:normAutofit/>
          </a:bodyPr>
          <a:lstStyle/>
          <a:p>
            <a:pPr lvl="0"/>
            <a:r>
              <a:rPr lang="tr-TR" sz="2000" dirty="0"/>
              <a:t>Teolojik aşama</a:t>
            </a:r>
          </a:p>
          <a:p>
            <a:pPr lvl="1"/>
            <a:r>
              <a:rPr lang="tr-TR" sz="2000" dirty="0"/>
              <a:t> </a:t>
            </a:r>
            <a:r>
              <a:rPr lang="en-US" sz="2000" dirty="0" err="1"/>
              <a:t>Düşüncelerdinsel</a:t>
            </a:r>
            <a:r>
              <a:rPr lang="en-US" sz="2000" dirty="0"/>
              <a:t> </a:t>
            </a:r>
            <a:r>
              <a:rPr lang="en-US" sz="2000" dirty="0" err="1"/>
              <a:t>anlayışlar</a:t>
            </a:r>
            <a:r>
              <a:rPr lang="en-US" sz="2000" dirty="0"/>
              <a:t> </a:t>
            </a:r>
            <a:r>
              <a:rPr lang="en-US" sz="2000" dirty="0" err="1"/>
              <a:t>ile</a:t>
            </a:r>
            <a:r>
              <a:rPr lang="en-US" sz="2000" dirty="0"/>
              <a:t> </a:t>
            </a:r>
            <a:r>
              <a:rPr lang="en-US" sz="2000" dirty="0" err="1"/>
              <a:t>toplumun</a:t>
            </a:r>
            <a:r>
              <a:rPr lang="en-US" sz="2000" dirty="0"/>
              <a:t> </a:t>
            </a:r>
            <a:r>
              <a:rPr lang="en-US" sz="2000" dirty="0" err="1"/>
              <a:t>Tanrının</a:t>
            </a:r>
            <a:r>
              <a:rPr lang="en-US" sz="2000" dirty="0"/>
              <a:t> </a:t>
            </a:r>
            <a:r>
              <a:rPr lang="en-US" sz="2000" dirty="0" err="1"/>
              <a:t>iradesinin</a:t>
            </a:r>
            <a:r>
              <a:rPr lang="en-US" sz="2000" dirty="0"/>
              <a:t> </a:t>
            </a:r>
            <a:r>
              <a:rPr lang="en-US" sz="2000" dirty="0" err="1"/>
              <a:t>bir</a:t>
            </a:r>
            <a:r>
              <a:rPr lang="en-US" sz="2000" dirty="0"/>
              <a:t> </a:t>
            </a:r>
            <a:r>
              <a:rPr lang="en-US" sz="2000" dirty="0" err="1"/>
              <a:t>dile</a:t>
            </a:r>
            <a:r>
              <a:rPr lang="en-US" sz="2000" dirty="0"/>
              <a:t> </a:t>
            </a:r>
            <a:r>
              <a:rPr lang="en-US" sz="2000" dirty="0" err="1"/>
              <a:t>gelişi</a:t>
            </a:r>
            <a:r>
              <a:rPr lang="en-US" sz="2000" dirty="0"/>
              <a:t> </a:t>
            </a:r>
            <a:r>
              <a:rPr lang="en-US" sz="2000" dirty="0" err="1"/>
              <a:t>olduğu</a:t>
            </a:r>
            <a:r>
              <a:rPr lang="en-US" sz="2000" dirty="0"/>
              <a:t> </a:t>
            </a:r>
            <a:r>
              <a:rPr lang="en-US" sz="2000" dirty="0" err="1"/>
              <a:t>inancı</a:t>
            </a:r>
            <a:r>
              <a:rPr lang="en-US" sz="2000" dirty="0"/>
              <a:t> </a:t>
            </a:r>
            <a:r>
              <a:rPr lang="en-US" sz="2000" dirty="0" err="1"/>
              <a:t>tarafından</a:t>
            </a:r>
            <a:r>
              <a:rPr lang="en-US" sz="2000" dirty="0"/>
              <a:t> </a:t>
            </a:r>
            <a:r>
              <a:rPr lang="en-US" sz="2000" dirty="0" err="1"/>
              <a:t>yönlendirilmektedir</a:t>
            </a:r>
            <a:r>
              <a:rPr lang="en-US" sz="2000" dirty="0"/>
              <a:t>.</a:t>
            </a:r>
            <a:r>
              <a:rPr lang="tr-TR" sz="2000" dirty="0"/>
              <a:t>  </a:t>
            </a:r>
          </a:p>
          <a:p>
            <a:pPr lvl="1"/>
            <a:endParaRPr lang="tr-TR" sz="2000" dirty="0"/>
          </a:p>
          <a:p>
            <a:r>
              <a:rPr lang="tr-TR" sz="2000" dirty="0"/>
              <a:t>Metafizik Aşama</a:t>
            </a:r>
          </a:p>
          <a:p>
            <a:pPr lvl="1"/>
            <a:r>
              <a:rPr lang="tr-TR" sz="2000" dirty="0"/>
              <a:t>Toplumu doğal bir sistem olarak gören ‘metafizik’ bakış Rönesans döneminde ortaya çıkar. </a:t>
            </a:r>
          </a:p>
          <a:p>
            <a:pPr lvl="1"/>
            <a:endParaRPr lang="en-US" sz="2000" dirty="0"/>
          </a:p>
          <a:p>
            <a:pPr lvl="0"/>
            <a:r>
              <a:rPr lang="tr-TR" sz="2000" dirty="0"/>
              <a:t>Bilimsel aşama </a:t>
            </a:r>
          </a:p>
          <a:p>
            <a:pPr lvl="1"/>
            <a:r>
              <a:rPr lang="tr-TR" sz="2000" dirty="0" err="1"/>
              <a:t>Kopernik</a:t>
            </a:r>
            <a:r>
              <a:rPr lang="tr-TR" sz="2000" dirty="0"/>
              <a:t>, Galileo, Newton’un çalışmalarıyla başlar. </a:t>
            </a:r>
          </a:p>
          <a:p>
            <a:pPr lvl="1"/>
            <a:r>
              <a:rPr lang="tr-TR" sz="2000" dirty="0"/>
              <a:t>Bilimsel tekniklerin toplumsal dünyaya uygulanmasını özendirmiştir. Yani toplum bilimleri bilimsel olarak ele alınmıştır.</a:t>
            </a:r>
          </a:p>
          <a:p>
            <a:endParaRPr lang="tr-TR" dirty="0"/>
          </a:p>
        </p:txBody>
      </p:sp>
    </p:spTree>
    <p:extLst>
      <p:ext uri="{BB962C8B-B14F-4D97-AF65-F5344CB8AC3E}">
        <p14:creationId xmlns:p14="http://schemas.microsoft.com/office/powerpoint/2010/main" val="61427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5C2E2F-BC61-7F4F-AA32-7B4D6F2183C0}"/>
              </a:ext>
            </a:extLst>
          </p:cNvPr>
          <p:cNvSpPr>
            <a:spLocks noGrp="1"/>
          </p:cNvSpPr>
          <p:nvPr>
            <p:ph type="title"/>
          </p:nvPr>
        </p:nvSpPr>
        <p:spPr>
          <a:xfrm>
            <a:off x="2395959" y="512462"/>
            <a:ext cx="8911687" cy="1280890"/>
          </a:xfrm>
        </p:spPr>
        <p:txBody>
          <a:bodyPr/>
          <a:lstStyle/>
          <a:p>
            <a:r>
              <a:rPr lang="tr-TR" dirty="0"/>
              <a:t>Kuram</a:t>
            </a:r>
          </a:p>
        </p:txBody>
      </p:sp>
      <p:sp>
        <p:nvSpPr>
          <p:cNvPr id="3" name="İçerik Yer Tutucusu 2">
            <a:extLst>
              <a:ext uri="{FF2B5EF4-FFF2-40B4-BE49-F238E27FC236}">
                <a16:creationId xmlns:a16="http://schemas.microsoft.com/office/drawing/2014/main" id="{04ABE9C9-DBC9-1A4B-8432-359938511F19}"/>
              </a:ext>
            </a:extLst>
          </p:cNvPr>
          <p:cNvSpPr>
            <a:spLocks noGrp="1"/>
          </p:cNvSpPr>
          <p:nvPr>
            <p:ph idx="1"/>
          </p:nvPr>
        </p:nvSpPr>
        <p:spPr>
          <a:xfrm>
            <a:off x="2395959" y="1793352"/>
            <a:ext cx="9108653" cy="4256042"/>
          </a:xfrm>
        </p:spPr>
        <p:txBody>
          <a:bodyPr/>
          <a:lstStyle/>
          <a:p>
            <a:r>
              <a:rPr lang="tr-TR" sz="2400" dirty="0"/>
              <a:t>Pozitivizm: “bilime dayalı bir anlama yöntemi </a:t>
            </a:r>
          </a:p>
          <a:p>
            <a:r>
              <a:rPr lang="tr-TR" sz="2400" dirty="0"/>
              <a:t>Kuram: Belli gerçekliklerin neden ve nasıl ilişkili olduklarına dair bir önermedir.</a:t>
            </a:r>
          </a:p>
          <a:p>
            <a:r>
              <a:rPr lang="tr-TR" sz="2400" dirty="0"/>
              <a:t>Sosyoloji kuramının işi: Toplumsal davranışı gerçek dünyada açıklar.</a:t>
            </a:r>
          </a:p>
          <a:p>
            <a:r>
              <a:rPr lang="tr-TR" sz="2400" dirty="0"/>
              <a:t>Kuramsal yaklaşım: düşünme ve araştırmayı yönlendiren, toplumun temel bir görüntüsü.</a:t>
            </a:r>
          </a:p>
          <a:p>
            <a:endParaRPr lang="tr-TR" dirty="0"/>
          </a:p>
        </p:txBody>
      </p:sp>
      <p:sp>
        <p:nvSpPr>
          <p:cNvPr id="4" name="Slayt Numarası Yer Tutucusu 3">
            <a:extLst>
              <a:ext uri="{FF2B5EF4-FFF2-40B4-BE49-F238E27FC236}">
                <a16:creationId xmlns:a16="http://schemas.microsoft.com/office/drawing/2014/main" id="{1AEBB613-0C14-4949-A4DF-6BF7D7D95E1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673797073"/>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Duman</Template>
  <TotalTime>1143</TotalTime>
  <Words>495</Words>
  <Application>Microsoft Office PowerPoint</Application>
  <PresentationFormat>Geniş ekran</PresentationFormat>
  <Paragraphs>75</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Century Gothic</vt:lpstr>
      <vt:lpstr>Wingdings 3</vt:lpstr>
      <vt:lpstr>Duman</vt:lpstr>
      <vt:lpstr>Genel Sosyoloji </vt:lpstr>
      <vt:lpstr>PowerPoint Sunusu</vt:lpstr>
      <vt:lpstr>İlk Kuramcılar</vt:lpstr>
      <vt:lpstr>PowerPoint Sunusu</vt:lpstr>
      <vt:lpstr>PowerPoint Sunusu</vt:lpstr>
      <vt:lpstr>PowerPoint Sunusu</vt:lpstr>
      <vt:lpstr>Auguste Comte  </vt:lpstr>
      <vt:lpstr>Comte’un  «üç aşama yasası»</vt:lpstr>
      <vt:lpstr>Kuram</vt:lpstr>
      <vt:lpstr>Sosyolojide üç temel yaklaşım</vt:lpstr>
      <vt:lpstr>Yapısal-işlevsel</vt:lpstr>
      <vt:lpstr>Sosyal Çatışma</vt:lpstr>
      <vt:lpstr>Sembolik Etkileşim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Nsakdoğan</cp:lastModifiedBy>
  <cp:revision>30</cp:revision>
  <dcterms:created xsi:type="dcterms:W3CDTF">2018-10-01T18:52:37Z</dcterms:created>
  <dcterms:modified xsi:type="dcterms:W3CDTF">2019-01-09T10:46:03Z</dcterms:modified>
</cp:coreProperties>
</file>