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8829A-CB43-42ED-91FB-09F5E162DE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E892A7B-CC15-4DAD-A685-96FFCC2040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548EB7D-A861-452A-8B00-DBA0103BA4E0}"/>
              </a:ext>
            </a:extLst>
          </p:cNvPr>
          <p:cNvSpPr>
            <a:spLocks noGrp="1"/>
          </p:cNvSpPr>
          <p:nvPr>
            <p:ph type="dt" sz="half" idx="10"/>
          </p:nvPr>
        </p:nvSpPr>
        <p:spPr/>
        <p:txBody>
          <a:bodyPr/>
          <a:lstStyle/>
          <a:p>
            <a:fld id="{D4AE7E48-552A-4ED1-8C21-76E8EA56CF4E}" type="datetimeFigureOut">
              <a:rPr lang="en-US" smtClean="0"/>
              <a:t>11/11/2021</a:t>
            </a:fld>
            <a:endParaRPr lang="en-US"/>
          </a:p>
        </p:txBody>
      </p:sp>
      <p:sp>
        <p:nvSpPr>
          <p:cNvPr id="5" name="Footer Placeholder 4">
            <a:extLst>
              <a:ext uri="{FF2B5EF4-FFF2-40B4-BE49-F238E27FC236}">
                <a16:creationId xmlns:a16="http://schemas.microsoft.com/office/drawing/2014/main" id="{F1734A91-A846-486F-9A25-CAF5D1465B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5F7E93-D8FE-422C-9D17-25AC4064C081}"/>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4285024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FA480-1287-4793-B4CE-015272D8C46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666EDF-722D-43F2-8FB5-10768BC0722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93B159-1CDC-4224-897C-74ED608DDE13}"/>
              </a:ext>
            </a:extLst>
          </p:cNvPr>
          <p:cNvSpPr>
            <a:spLocks noGrp="1"/>
          </p:cNvSpPr>
          <p:nvPr>
            <p:ph type="dt" sz="half" idx="10"/>
          </p:nvPr>
        </p:nvSpPr>
        <p:spPr/>
        <p:txBody>
          <a:bodyPr/>
          <a:lstStyle/>
          <a:p>
            <a:fld id="{D4AE7E48-552A-4ED1-8C21-76E8EA56CF4E}" type="datetimeFigureOut">
              <a:rPr lang="en-US" smtClean="0"/>
              <a:t>11/11/2021</a:t>
            </a:fld>
            <a:endParaRPr lang="en-US"/>
          </a:p>
        </p:txBody>
      </p:sp>
      <p:sp>
        <p:nvSpPr>
          <p:cNvPr id="5" name="Footer Placeholder 4">
            <a:extLst>
              <a:ext uri="{FF2B5EF4-FFF2-40B4-BE49-F238E27FC236}">
                <a16:creationId xmlns:a16="http://schemas.microsoft.com/office/drawing/2014/main" id="{D274E089-53FE-4E19-A35C-148E515119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7CB1E9-0E09-4CA7-9C31-C081EC220BB7}"/>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294890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59E29A-DC9E-4249-A605-4AF86459E2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6803E8-D2E3-422C-9DAE-DCF8676733C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B01C1A-768E-401E-AAEA-78838E382637}"/>
              </a:ext>
            </a:extLst>
          </p:cNvPr>
          <p:cNvSpPr>
            <a:spLocks noGrp="1"/>
          </p:cNvSpPr>
          <p:nvPr>
            <p:ph type="dt" sz="half" idx="10"/>
          </p:nvPr>
        </p:nvSpPr>
        <p:spPr/>
        <p:txBody>
          <a:bodyPr/>
          <a:lstStyle/>
          <a:p>
            <a:fld id="{D4AE7E48-552A-4ED1-8C21-76E8EA56CF4E}" type="datetimeFigureOut">
              <a:rPr lang="en-US" smtClean="0"/>
              <a:t>11/11/2021</a:t>
            </a:fld>
            <a:endParaRPr lang="en-US"/>
          </a:p>
        </p:txBody>
      </p:sp>
      <p:sp>
        <p:nvSpPr>
          <p:cNvPr id="5" name="Footer Placeholder 4">
            <a:extLst>
              <a:ext uri="{FF2B5EF4-FFF2-40B4-BE49-F238E27FC236}">
                <a16:creationId xmlns:a16="http://schemas.microsoft.com/office/drawing/2014/main" id="{3537F705-EFBE-463A-B559-4C3888958B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A6BD95-2A0D-491A-9C83-57323A793D2E}"/>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1272256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36C91-FF69-4312-848F-8CD7CF2E0A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5118DB-D57A-498B-9AFB-2D54BA53346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BF1BC5-A21D-4707-89FC-1655ABC3FAF5}"/>
              </a:ext>
            </a:extLst>
          </p:cNvPr>
          <p:cNvSpPr>
            <a:spLocks noGrp="1"/>
          </p:cNvSpPr>
          <p:nvPr>
            <p:ph type="dt" sz="half" idx="10"/>
          </p:nvPr>
        </p:nvSpPr>
        <p:spPr/>
        <p:txBody>
          <a:bodyPr/>
          <a:lstStyle/>
          <a:p>
            <a:fld id="{D4AE7E48-552A-4ED1-8C21-76E8EA56CF4E}" type="datetimeFigureOut">
              <a:rPr lang="en-US" smtClean="0"/>
              <a:t>11/11/2021</a:t>
            </a:fld>
            <a:endParaRPr lang="en-US"/>
          </a:p>
        </p:txBody>
      </p:sp>
      <p:sp>
        <p:nvSpPr>
          <p:cNvPr id="5" name="Footer Placeholder 4">
            <a:extLst>
              <a:ext uri="{FF2B5EF4-FFF2-40B4-BE49-F238E27FC236}">
                <a16:creationId xmlns:a16="http://schemas.microsoft.com/office/drawing/2014/main" id="{E2259A9A-3504-4DF9-96A8-14F3CD9FC3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FD233D-6018-45C4-A0F7-5E2694BD0A3E}"/>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917975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2E20C-E1B2-4A02-9FE8-CD35A18A44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5D0CB29-905F-4A68-858F-05BDC0422B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7F940CD-B738-49E7-9E7B-C6E2A9FDC384}"/>
              </a:ext>
            </a:extLst>
          </p:cNvPr>
          <p:cNvSpPr>
            <a:spLocks noGrp="1"/>
          </p:cNvSpPr>
          <p:nvPr>
            <p:ph type="dt" sz="half" idx="10"/>
          </p:nvPr>
        </p:nvSpPr>
        <p:spPr/>
        <p:txBody>
          <a:bodyPr/>
          <a:lstStyle/>
          <a:p>
            <a:fld id="{D4AE7E48-552A-4ED1-8C21-76E8EA56CF4E}" type="datetimeFigureOut">
              <a:rPr lang="en-US" smtClean="0"/>
              <a:t>11/11/2021</a:t>
            </a:fld>
            <a:endParaRPr lang="en-US"/>
          </a:p>
        </p:txBody>
      </p:sp>
      <p:sp>
        <p:nvSpPr>
          <p:cNvPr id="5" name="Footer Placeholder 4">
            <a:extLst>
              <a:ext uri="{FF2B5EF4-FFF2-40B4-BE49-F238E27FC236}">
                <a16:creationId xmlns:a16="http://schemas.microsoft.com/office/drawing/2014/main" id="{384CEB74-2FF1-4769-8DD2-CE15641557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71D414-5502-4DA5-A1A5-31F242039A23}"/>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793438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23D02-A76D-40B9-B65F-B02B48B4DB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24D1F3-B230-4865-ABBB-38D27FFE0BF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41E6E5-2E62-443E-B388-A5ED8BF88BC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FE0DC32-5434-4C3B-8366-BE177521701E}"/>
              </a:ext>
            </a:extLst>
          </p:cNvPr>
          <p:cNvSpPr>
            <a:spLocks noGrp="1"/>
          </p:cNvSpPr>
          <p:nvPr>
            <p:ph type="dt" sz="half" idx="10"/>
          </p:nvPr>
        </p:nvSpPr>
        <p:spPr/>
        <p:txBody>
          <a:bodyPr/>
          <a:lstStyle/>
          <a:p>
            <a:fld id="{D4AE7E48-552A-4ED1-8C21-76E8EA56CF4E}" type="datetimeFigureOut">
              <a:rPr lang="en-US" smtClean="0"/>
              <a:t>11/11/2021</a:t>
            </a:fld>
            <a:endParaRPr lang="en-US"/>
          </a:p>
        </p:txBody>
      </p:sp>
      <p:sp>
        <p:nvSpPr>
          <p:cNvPr id="6" name="Footer Placeholder 5">
            <a:extLst>
              <a:ext uri="{FF2B5EF4-FFF2-40B4-BE49-F238E27FC236}">
                <a16:creationId xmlns:a16="http://schemas.microsoft.com/office/drawing/2014/main" id="{8CE93B99-FAF2-44AF-901B-860646B9E9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AF9EE1-8CBB-48D2-9CDE-80D2FFC9F281}"/>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942167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6967B-37D8-43D9-B912-95493E02E7F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23B3FD7-D3E2-4E0E-B661-620AC09E0E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B6A4F80-E8D9-4CD6-86A4-FEAE8DA3431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FAD86D-4013-4083-819C-8B2B861277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C3AAE4E-3137-4259-A4DB-FFF8CE0AC80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C4E946-C87C-4B0A-A541-E88C279DEA01}"/>
              </a:ext>
            </a:extLst>
          </p:cNvPr>
          <p:cNvSpPr>
            <a:spLocks noGrp="1"/>
          </p:cNvSpPr>
          <p:nvPr>
            <p:ph type="dt" sz="half" idx="10"/>
          </p:nvPr>
        </p:nvSpPr>
        <p:spPr/>
        <p:txBody>
          <a:bodyPr/>
          <a:lstStyle/>
          <a:p>
            <a:fld id="{D4AE7E48-552A-4ED1-8C21-76E8EA56CF4E}" type="datetimeFigureOut">
              <a:rPr lang="en-US" smtClean="0"/>
              <a:t>11/11/2021</a:t>
            </a:fld>
            <a:endParaRPr lang="en-US"/>
          </a:p>
        </p:txBody>
      </p:sp>
      <p:sp>
        <p:nvSpPr>
          <p:cNvPr id="8" name="Footer Placeholder 7">
            <a:extLst>
              <a:ext uri="{FF2B5EF4-FFF2-40B4-BE49-F238E27FC236}">
                <a16:creationId xmlns:a16="http://schemas.microsoft.com/office/drawing/2014/main" id="{BCBF6793-9CB5-4D10-88F3-F27D30343D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ABBAABC-57A0-4710-9465-E2979034CAC3}"/>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481867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B880A-9558-4F30-88EF-E812356C4C3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EBFD84-A10E-4B28-9FBD-7D3E6699CA0A}"/>
              </a:ext>
            </a:extLst>
          </p:cNvPr>
          <p:cNvSpPr>
            <a:spLocks noGrp="1"/>
          </p:cNvSpPr>
          <p:nvPr>
            <p:ph type="dt" sz="half" idx="10"/>
          </p:nvPr>
        </p:nvSpPr>
        <p:spPr/>
        <p:txBody>
          <a:bodyPr/>
          <a:lstStyle/>
          <a:p>
            <a:fld id="{D4AE7E48-552A-4ED1-8C21-76E8EA56CF4E}" type="datetimeFigureOut">
              <a:rPr lang="en-US" smtClean="0"/>
              <a:t>11/11/2021</a:t>
            </a:fld>
            <a:endParaRPr lang="en-US"/>
          </a:p>
        </p:txBody>
      </p:sp>
      <p:sp>
        <p:nvSpPr>
          <p:cNvPr id="4" name="Footer Placeholder 3">
            <a:extLst>
              <a:ext uri="{FF2B5EF4-FFF2-40B4-BE49-F238E27FC236}">
                <a16:creationId xmlns:a16="http://schemas.microsoft.com/office/drawing/2014/main" id="{2BFD6BDC-5A4B-44F3-B236-0EC9D1C0AA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9CB2C4D-22A0-40CD-B43A-A5E44372BFC2}"/>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4286561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C36866-C080-4848-856C-61BB05EC0EED}"/>
              </a:ext>
            </a:extLst>
          </p:cNvPr>
          <p:cNvSpPr>
            <a:spLocks noGrp="1"/>
          </p:cNvSpPr>
          <p:nvPr>
            <p:ph type="dt" sz="half" idx="10"/>
          </p:nvPr>
        </p:nvSpPr>
        <p:spPr/>
        <p:txBody>
          <a:bodyPr/>
          <a:lstStyle/>
          <a:p>
            <a:fld id="{D4AE7E48-552A-4ED1-8C21-76E8EA56CF4E}" type="datetimeFigureOut">
              <a:rPr lang="en-US" smtClean="0"/>
              <a:t>11/11/2021</a:t>
            </a:fld>
            <a:endParaRPr lang="en-US"/>
          </a:p>
        </p:txBody>
      </p:sp>
      <p:sp>
        <p:nvSpPr>
          <p:cNvPr id="3" name="Footer Placeholder 2">
            <a:extLst>
              <a:ext uri="{FF2B5EF4-FFF2-40B4-BE49-F238E27FC236}">
                <a16:creationId xmlns:a16="http://schemas.microsoft.com/office/drawing/2014/main" id="{23536EB1-77F8-44F3-8FF8-B900D1E1E46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71C5104-A5F3-4FAA-9057-330312E6B39E}"/>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1136490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0E6E6-EA08-4AB7-9305-A714BE945F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61C24C-61D6-4A01-94E1-FEB6AD5709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E9F49B9-FC14-4453-B2F5-66202FFBC3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CEB06C7-35E4-4DD3-854A-8EC984626EB2}"/>
              </a:ext>
            </a:extLst>
          </p:cNvPr>
          <p:cNvSpPr>
            <a:spLocks noGrp="1"/>
          </p:cNvSpPr>
          <p:nvPr>
            <p:ph type="dt" sz="half" idx="10"/>
          </p:nvPr>
        </p:nvSpPr>
        <p:spPr/>
        <p:txBody>
          <a:bodyPr/>
          <a:lstStyle/>
          <a:p>
            <a:fld id="{D4AE7E48-552A-4ED1-8C21-76E8EA56CF4E}" type="datetimeFigureOut">
              <a:rPr lang="en-US" smtClean="0"/>
              <a:t>11/11/2021</a:t>
            </a:fld>
            <a:endParaRPr lang="en-US"/>
          </a:p>
        </p:txBody>
      </p:sp>
      <p:sp>
        <p:nvSpPr>
          <p:cNvPr id="6" name="Footer Placeholder 5">
            <a:extLst>
              <a:ext uri="{FF2B5EF4-FFF2-40B4-BE49-F238E27FC236}">
                <a16:creationId xmlns:a16="http://schemas.microsoft.com/office/drawing/2014/main" id="{DB178EB3-E673-48BD-BF06-F0E596588D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657624-2D18-4BD6-B4F6-BA3685938162}"/>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3987182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C71E1-876A-4861-A371-C67AB369F5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C149B05-3675-4ED6-AF76-C05CF46294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EE375EA-FE6A-4D28-BA82-0B2969F91D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3405F1E-82FA-4120-82EA-090EA347623C}"/>
              </a:ext>
            </a:extLst>
          </p:cNvPr>
          <p:cNvSpPr>
            <a:spLocks noGrp="1"/>
          </p:cNvSpPr>
          <p:nvPr>
            <p:ph type="dt" sz="half" idx="10"/>
          </p:nvPr>
        </p:nvSpPr>
        <p:spPr/>
        <p:txBody>
          <a:bodyPr/>
          <a:lstStyle/>
          <a:p>
            <a:fld id="{D4AE7E48-552A-4ED1-8C21-76E8EA56CF4E}" type="datetimeFigureOut">
              <a:rPr lang="en-US" smtClean="0"/>
              <a:t>11/11/2021</a:t>
            </a:fld>
            <a:endParaRPr lang="en-US"/>
          </a:p>
        </p:txBody>
      </p:sp>
      <p:sp>
        <p:nvSpPr>
          <p:cNvPr id="6" name="Footer Placeholder 5">
            <a:extLst>
              <a:ext uri="{FF2B5EF4-FFF2-40B4-BE49-F238E27FC236}">
                <a16:creationId xmlns:a16="http://schemas.microsoft.com/office/drawing/2014/main" id="{0A4EE7B7-5748-4BB0-B27C-B07A6836EB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1A55A6-4E15-490C-9AEB-D3BDED7ACC7C}"/>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1217665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55D9E2-248B-4D0E-BACE-D3FB97F03D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B15912-A85E-4474-966A-BCDCC8DFE5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BAEED6-E7F3-4B87-AB2F-6B41459E74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AE7E48-552A-4ED1-8C21-76E8EA56CF4E}" type="datetimeFigureOut">
              <a:rPr lang="en-US" smtClean="0"/>
              <a:t>11/11/2021</a:t>
            </a:fld>
            <a:endParaRPr lang="en-US"/>
          </a:p>
        </p:txBody>
      </p:sp>
      <p:sp>
        <p:nvSpPr>
          <p:cNvPr id="5" name="Footer Placeholder 4">
            <a:extLst>
              <a:ext uri="{FF2B5EF4-FFF2-40B4-BE49-F238E27FC236}">
                <a16:creationId xmlns:a16="http://schemas.microsoft.com/office/drawing/2014/main" id="{83CB7E7E-10FE-4B8C-B2B3-BD284E4C9D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D9C6154-6D9A-49D2-A871-923DC8862A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9C303E-E3C2-419C-8599-5F242BC20F42}" type="slidenum">
              <a:rPr lang="en-US" smtClean="0"/>
              <a:t>‹#›</a:t>
            </a:fld>
            <a:endParaRPr lang="en-US"/>
          </a:p>
        </p:txBody>
      </p:sp>
    </p:spTree>
    <p:extLst>
      <p:ext uri="{BB962C8B-B14F-4D97-AF65-F5344CB8AC3E}">
        <p14:creationId xmlns:p14="http://schemas.microsoft.com/office/powerpoint/2010/main" val="4093536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B38D6-E47C-491A-A9A8-80B0FBC9F976}"/>
              </a:ext>
            </a:extLst>
          </p:cNvPr>
          <p:cNvSpPr>
            <a:spLocks noGrp="1"/>
          </p:cNvSpPr>
          <p:nvPr>
            <p:ph type="ctrTitle"/>
          </p:nvPr>
        </p:nvSpPr>
        <p:spPr/>
        <p:txBody>
          <a:bodyPr/>
          <a:lstStyle/>
          <a:p>
            <a:r>
              <a:rPr lang="tr-TR" dirty="0"/>
              <a:t>İKTİSADA GİRİŞ I DERS 12</a:t>
            </a:r>
            <a:endParaRPr lang="en-US" dirty="0"/>
          </a:p>
        </p:txBody>
      </p:sp>
      <p:sp>
        <p:nvSpPr>
          <p:cNvPr id="3" name="Subtitle 2">
            <a:extLst>
              <a:ext uri="{FF2B5EF4-FFF2-40B4-BE49-F238E27FC236}">
                <a16:creationId xmlns:a16="http://schemas.microsoft.com/office/drawing/2014/main" id="{8508F928-F40C-4373-99BC-1587BE4DD9CF}"/>
              </a:ext>
            </a:extLst>
          </p:cNvPr>
          <p:cNvSpPr>
            <a:spLocks noGrp="1"/>
          </p:cNvSpPr>
          <p:nvPr>
            <p:ph type="subTitle" idx="1"/>
          </p:nvPr>
        </p:nvSpPr>
        <p:spPr/>
        <p:txBody>
          <a:bodyPr/>
          <a:lstStyle/>
          <a:p>
            <a:pPr lvl="0"/>
            <a:r>
              <a:rPr lang="tr-TR" dirty="0" err="1">
                <a:solidFill>
                  <a:prstClr val="black"/>
                </a:solidFill>
              </a:rPr>
              <a:t>Doç.Dr</a:t>
            </a:r>
            <a:r>
              <a:rPr lang="tr-TR" dirty="0">
                <a:solidFill>
                  <a:prstClr val="black"/>
                </a:solidFill>
              </a:rPr>
              <a:t>. Seçil </a:t>
            </a:r>
            <a:r>
              <a:rPr lang="tr-TR" dirty="0" err="1">
                <a:solidFill>
                  <a:prstClr val="black"/>
                </a:solidFill>
              </a:rPr>
              <a:t>Aysed</a:t>
            </a:r>
            <a:r>
              <a:rPr lang="tr-TR">
                <a:solidFill>
                  <a:prstClr val="black"/>
                </a:solidFill>
              </a:rPr>
              <a:t> Bahçe</a:t>
            </a:r>
            <a:endParaRPr lang="en-US" dirty="0">
              <a:solidFill>
                <a:prstClr val="black"/>
              </a:solidFill>
            </a:endParaRPr>
          </a:p>
        </p:txBody>
      </p:sp>
    </p:spTree>
    <p:extLst>
      <p:ext uri="{BB962C8B-B14F-4D97-AF65-F5344CB8AC3E}">
        <p14:creationId xmlns:p14="http://schemas.microsoft.com/office/powerpoint/2010/main" val="2670722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2 İçerik Yer Tutucusu">
            <a:extLst>
              <a:ext uri="{FF2B5EF4-FFF2-40B4-BE49-F238E27FC236}">
                <a16:creationId xmlns:a16="http://schemas.microsoft.com/office/drawing/2014/main" id="{21D24913-0CB2-4031-8E59-9B465C4322BD}"/>
              </a:ext>
            </a:extLst>
          </p:cNvPr>
          <p:cNvSpPr>
            <a:spLocks noGrp="1"/>
          </p:cNvSpPr>
          <p:nvPr>
            <p:ph idx="1"/>
          </p:nvPr>
        </p:nvSpPr>
        <p:spPr>
          <a:xfrm>
            <a:off x="1952625" y="357188"/>
            <a:ext cx="8229600" cy="5168900"/>
          </a:xfrm>
        </p:spPr>
        <p:txBody>
          <a:bodyPr/>
          <a:lstStyle/>
          <a:p>
            <a:pPr eaLnBrk="1" hangingPunct="1"/>
            <a:r>
              <a:rPr lang="tr-TR" altLang="en-US" sz="2000" b="1"/>
              <a:t>UZUN DÖNEM MALİYETLER:</a:t>
            </a:r>
          </a:p>
          <a:p>
            <a:pPr eaLnBrk="1" hangingPunct="1"/>
            <a:r>
              <a:rPr lang="tr-TR" altLang="en-US" sz="2000"/>
              <a:t>Uzun Dönemde En Düşük Maliyetle Üretim: Sabit girdi-değişken girdi ayrımının söz konusu olmadığı uzun dönemde firma, farklı miktarlarda sermaye ve emek kullanarak çıktı üretme imkanına sahiptir. Belirli bir çıktı üreterek maksimum kar elde etmeyi amaçlayan bir firmanın bu amacına ulaşması için, her şeyden önce çıktıyı minimum maliyetle üretmesi gerekir. </a:t>
            </a:r>
          </a:p>
          <a:p>
            <a:pPr eaLnBrk="1" hangingPunct="1"/>
            <a:r>
              <a:rPr lang="tr-TR" altLang="en-US" sz="2000"/>
              <a:t>Firmanın uzun dönemde minimum maliyetle çıktı üretmesini sağlayan üretim yöntemine-girdi bileşimine, </a:t>
            </a:r>
            <a:r>
              <a:rPr lang="tr-TR" altLang="en-US" sz="2000" b="1"/>
              <a:t>iktisadi olarak etkin üretim yöntemi </a:t>
            </a:r>
            <a:r>
              <a:rPr lang="tr-TR" altLang="en-US" sz="2000"/>
              <a:t>veya kısaca </a:t>
            </a:r>
            <a:r>
              <a:rPr lang="tr-TR" altLang="en-US" sz="2000" b="1"/>
              <a:t>optimum girdi bileşimi </a:t>
            </a:r>
            <a:r>
              <a:rPr lang="tr-TR" altLang="en-US" sz="2000"/>
              <a:t>denir.</a:t>
            </a:r>
          </a:p>
          <a:p>
            <a:pPr eaLnBrk="1" hangingPunct="1"/>
            <a:r>
              <a:rPr lang="tr-TR" altLang="en-US" sz="2000"/>
              <a:t>Minimum maliyetle üretimi optimum girdi bileşimini tamamlayan koşul, girdilerin marjinal ürünleri arasındaki oranın girdilerin fiyatları arasındaki orana eşit olmasıdır.  </a:t>
            </a:r>
          </a:p>
          <a:p>
            <a:pPr eaLnBrk="1" hangingPunct="1"/>
            <a:endParaRPr lang="tr-TR" altLang="en-US" sz="2000"/>
          </a:p>
          <a:p>
            <a:pPr eaLnBrk="1" hangingPunct="1"/>
            <a:endParaRPr lang="tr-TR" altLang="en-US" sz="2000"/>
          </a:p>
          <a:p>
            <a:pPr eaLnBrk="1" hangingPunct="1"/>
            <a:endParaRPr lang="tr-TR" altLang="en-US" sz="2000"/>
          </a:p>
          <a:p>
            <a:pPr eaLnBrk="1" hangingPunct="1"/>
            <a:endParaRPr lang="tr-TR" altLang="en-US" sz="2000"/>
          </a:p>
        </p:txBody>
      </p:sp>
      <p:sp>
        <p:nvSpPr>
          <p:cNvPr id="58371" name="Rectangle 5">
            <a:extLst>
              <a:ext uri="{FF2B5EF4-FFF2-40B4-BE49-F238E27FC236}">
                <a16:creationId xmlns:a16="http://schemas.microsoft.com/office/drawing/2014/main" id="{765981E1-0FBD-4979-B2B7-F4A0B36A6C58}"/>
              </a:ext>
            </a:extLst>
          </p:cNvPr>
          <p:cNvSpPr>
            <a:spLocks noChangeArrowheads="1"/>
          </p:cNvSpPr>
          <p:nvPr/>
        </p:nvSpPr>
        <p:spPr bwMode="auto">
          <a:xfrm>
            <a:off x="1524001" y="439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pic>
        <p:nvPicPr>
          <p:cNvPr id="58372" name="Picture 4">
            <a:extLst>
              <a:ext uri="{FF2B5EF4-FFF2-40B4-BE49-F238E27FC236}">
                <a16:creationId xmlns:a16="http://schemas.microsoft.com/office/drawing/2014/main" id="{7558AF2E-98A9-4126-B5CA-14E924689A0F}"/>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81314" y="4572001"/>
            <a:ext cx="1220787"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0641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2 İçerik Yer Tutucusu">
            <a:extLst>
              <a:ext uri="{FF2B5EF4-FFF2-40B4-BE49-F238E27FC236}">
                <a16:creationId xmlns:a16="http://schemas.microsoft.com/office/drawing/2014/main" id="{33896F2F-8718-4D33-94E4-D9759C8431B7}"/>
              </a:ext>
            </a:extLst>
          </p:cNvPr>
          <p:cNvSpPr>
            <a:spLocks noGrp="1"/>
          </p:cNvSpPr>
          <p:nvPr>
            <p:ph idx="1"/>
          </p:nvPr>
        </p:nvSpPr>
        <p:spPr>
          <a:xfrm>
            <a:off x="2024063" y="214313"/>
            <a:ext cx="8229600" cy="3714750"/>
          </a:xfrm>
        </p:spPr>
        <p:txBody>
          <a:bodyPr>
            <a:normAutofit fontScale="92500" lnSpcReduction="20000"/>
          </a:bodyPr>
          <a:lstStyle/>
          <a:p>
            <a:pPr eaLnBrk="1" hangingPunct="1"/>
            <a:r>
              <a:rPr lang="tr-TR" altLang="en-US"/>
              <a:t>Uzun Dönem Maliyet Kavramları: Uzun dönemde çıktıyı minimum maliyetle üretmenin firmaya yüklediği maliyete-iktisadi olarak etkin üretim yönteminin firmaya yüklediği maliyete-optimum girdi bileşiminin firmaya yüklediği maliyete, </a:t>
            </a:r>
            <a:r>
              <a:rPr lang="tr-TR" altLang="en-US" b="1"/>
              <a:t>uzun dönem toplam maliyet (long run total cost, LRTC) </a:t>
            </a:r>
            <a:r>
              <a:rPr lang="tr-TR" altLang="en-US"/>
              <a:t>denir. Uzun dönem maliyetin çıktı düzeyine oranı ise, </a:t>
            </a:r>
            <a:r>
              <a:rPr lang="tr-TR" altLang="en-US" b="1"/>
              <a:t>uzun dönem ortalama maliyet (long run average cost, LRAC) </a:t>
            </a:r>
            <a:r>
              <a:rPr lang="tr-TR" altLang="en-US"/>
              <a:t>diye nitelendirilir. </a:t>
            </a:r>
            <a:r>
              <a:rPr lang="tr-TR" altLang="en-US" b="1"/>
              <a:t>LRAC=LRTC/Q</a:t>
            </a:r>
          </a:p>
          <a:p>
            <a:pPr eaLnBrk="1" hangingPunct="1"/>
            <a:r>
              <a:rPr lang="tr-TR" altLang="en-US"/>
              <a:t>Tüm girdilerin değişken girdi olduğu uzun dönemde bir birim ilave çıktı üretmenin toplam maliyette meydana getirdiği artışa, </a:t>
            </a:r>
            <a:r>
              <a:rPr lang="tr-TR" altLang="en-US" b="1"/>
              <a:t>uzun dönem marjinal maliyet (long run marginal cost, LRMC) </a:t>
            </a:r>
            <a:r>
              <a:rPr lang="tr-TR" altLang="en-US"/>
              <a:t>denir. </a:t>
            </a:r>
          </a:p>
        </p:txBody>
      </p:sp>
      <p:sp>
        <p:nvSpPr>
          <p:cNvPr id="59395" name="Rectangle 2">
            <a:extLst>
              <a:ext uri="{FF2B5EF4-FFF2-40B4-BE49-F238E27FC236}">
                <a16:creationId xmlns:a16="http://schemas.microsoft.com/office/drawing/2014/main" id="{C94C00FB-4F54-46DC-9751-A4F577F40CB7}"/>
              </a:ext>
            </a:extLst>
          </p:cNvPr>
          <p:cNvSpPr>
            <a:spLocks noChangeArrowheads="1"/>
          </p:cNvSpPr>
          <p:nvPr/>
        </p:nvSpPr>
        <p:spPr bwMode="auto">
          <a:xfrm>
            <a:off x="1524001" y="439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Tree>
    <p:extLst>
      <p:ext uri="{BB962C8B-B14F-4D97-AF65-F5344CB8AC3E}">
        <p14:creationId xmlns:p14="http://schemas.microsoft.com/office/powerpoint/2010/main" val="3527536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2 İçerik Yer Tutucusu">
            <a:extLst>
              <a:ext uri="{FF2B5EF4-FFF2-40B4-BE49-F238E27FC236}">
                <a16:creationId xmlns:a16="http://schemas.microsoft.com/office/drawing/2014/main" id="{71AC287A-1535-4AFD-8B69-CA63EB2F18E3}"/>
              </a:ext>
            </a:extLst>
          </p:cNvPr>
          <p:cNvSpPr>
            <a:spLocks noGrp="1"/>
          </p:cNvSpPr>
          <p:nvPr>
            <p:ph idx="1"/>
          </p:nvPr>
        </p:nvSpPr>
        <p:spPr>
          <a:xfrm>
            <a:off x="1952625" y="214313"/>
            <a:ext cx="8229600" cy="5929312"/>
          </a:xfrm>
        </p:spPr>
        <p:txBody>
          <a:bodyPr>
            <a:normAutofit lnSpcReduction="10000"/>
          </a:bodyPr>
          <a:lstStyle/>
          <a:p>
            <a:pPr eaLnBrk="1" hangingPunct="1"/>
            <a:r>
              <a:rPr lang="tr-TR" altLang="en-US" sz="2000"/>
              <a:t>Uzun Dönem Ortalama Maliyet Eğrisi:</a:t>
            </a:r>
          </a:p>
          <a:p>
            <a:pPr eaLnBrk="1" hangingPunct="1"/>
            <a:endParaRPr lang="tr-TR" altLang="en-US" sz="2000"/>
          </a:p>
          <a:p>
            <a:pPr eaLnBrk="1" hangingPunct="1"/>
            <a:endParaRPr lang="tr-TR" altLang="en-US" sz="2000"/>
          </a:p>
          <a:p>
            <a:pPr eaLnBrk="1" hangingPunct="1"/>
            <a:endParaRPr lang="tr-TR" altLang="en-US" sz="2000"/>
          </a:p>
          <a:p>
            <a:pPr eaLnBrk="1" hangingPunct="1"/>
            <a:endParaRPr lang="tr-TR" altLang="en-US" sz="2000"/>
          </a:p>
          <a:p>
            <a:pPr eaLnBrk="1" hangingPunct="1"/>
            <a:endParaRPr lang="tr-TR" altLang="en-US" sz="2000"/>
          </a:p>
          <a:p>
            <a:pPr eaLnBrk="1" hangingPunct="1"/>
            <a:r>
              <a:rPr lang="tr-TR" altLang="en-US" sz="2000"/>
              <a:t>LRAC uzun dönem ortalama maliyet eğrisinin negatif eğimli bölümü, çıktı düzeyi arttıkça uzun dönem ortalama maliyetin azaldığını gösterir. Bu husus </a:t>
            </a:r>
            <a:r>
              <a:rPr lang="tr-TR" altLang="en-US" sz="2000" b="1"/>
              <a:t>pozitif ölçek ekonomileri </a:t>
            </a:r>
            <a:r>
              <a:rPr lang="tr-TR" altLang="en-US" sz="2000"/>
              <a:t>diye nitelendirilir. LRAC=2LRTC/3&lt;LRTC/Q</a:t>
            </a:r>
          </a:p>
          <a:p>
            <a:pPr eaLnBrk="1" hangingPunct="1"/>
            <a:r>
              <a:rPr lang="tr-TR" altLang="en-US" sz="2000"/>
              <a:t>Olumlu ölçek ekonomilerinin nedenleri arasında, çıktı miktarı arttıkça işbölümünün ve uzmanlaşmanın artması sonucu emeğin verimliliğinin yükselmesi, sermayenin bölünmezliği ve miktar iskontosu gibi unsurlar sayılabilir. </a:t>
            </a:r>
          </a:p>
          <a:p>
            <a:pPr eaLnBrk="1" hangingPunct="1"/>
            <a:r>
              <a:rPr lang="tr-TR" altLang="en-US" sz="2000"/>
              <a:t>LRAC uzun dönem ortalama maliyet eğrisinin pozitif eğimli bölümü ise, çıktı düzeyi arttıkça uzun dönem ortalama maliyetin de arttığını gösterir. Bu husus </a:t>
            </a:r>
            <a:r>
              <a:rPr lang="tr-TR" altLang="en-US" sz="2000" b="1"/>
              <a:t>negatif ölçek ekonomileri </a:t>
            </a:r>
            <a:r>
              <a:rPr lang="tr-TR" altLang="en-US" sz="2000"/>
              <a:t>diye nitelendirilir. LRAC=2LRTC/1.5Q&gt;LRTC/Q. Olumsuz ölçek ekonomilerinin nedeni, belirli bir üretim hacminden sonra firma yönetiminde etkinliğin ortadan kalkmasıdır. </a:t>
            </a:r>
          </a:p>
        </p:txBody>
      </p:sp>
      <p:pic>
        <p:nvPicPr>
          <p:cNvPr id="60419" name="Picture 3">
            <a:extLst>
              <a:ext uri="{FF2B5EF4-FFF2-40B4-BE49-F238E27FC236}">
                <a16:creationId xmlns:a16="http://schemas.microsoft.com/office/drawing/2014/main" id="{8F73497F-FE23-4CE7-9FC4-B7C9B997A8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5563" y="500064"/>
            <a:ext cx="2571750" cy="196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0350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2 İçerik Yer Tutucusu">
            <a:extLst>
              <a:ext uri="{FF2B5EF4-FFF2-40B4-BE49-F238E27FC236}">
                <a16:creationId xmlns:a16="http://schemas.microsoft.com/office/drawing/2014/main" id="{E0550489-6D6B-4824-9668-90D66F3A6AE4}"/>
              </a:ext>
            </a:extLst>
          </p:cNvPr>
          <p:cNvSpPr>
            <a:spLocks noGrp="1"/>
          </p:cNvSpPr>
          <p:nvPr>
            <p:ph idx="1"/>
          </p:nvPr>
        </p:nvSpPr>
        <p:spPr>
          <a:xfrm>
            <a:off x="2024063" y="428626"/>
            <a:ext cx="8229600" cy="3357563"/>
          </a:xfrm>
        </p:spPr>
        <p:txBody>
          <a:bodyPr/>
          <a:lstStyle/>
          <a:p>
            <a:pPr eaLnBrk="1" hangingPunct="1"/>
            <a:r>
              <a:rPr lang="tr-TR" altLang="en-US" sz="2400"/>
              <a:t>Uzun Dönem ve Kısa Dönem Ortalama Maliyet Eğrileri Arasındaki İlişki: Zarf Eğrisi</a:t>
            </a:r>
          </a:p>
          <a:p>
            <a:pPr eaLnBrk="1" hangingPunct="1"/>
            <a:r>
              <a:rPr lang="tr-TR" altLang="en-US" sz="2400"/>
              <a:t>Firma uzun dönemde hangi SRATC eğrisi üzerinde üretim yapacağına karar verir. Kar maksimizasyonunun maliyet minimizasyonunu içerdiği hesaba katılırsa, firma uzun dönemde alternatif SRATC kısa dönem ortalama maliyet eğrileri arasından çıktının en düşük maliyetle üretilmesini mümkün kılan SRATC eğrisini seçer. </a:t>
            </a:r>
          </a:p>
        </p:txBody>
      </p:sp>
      <p:pic>
        <p:nvPicPr>
          <p:cNvPr id="61443" name="Picture 2">
            <a:extLst>
              <a:ext uri="{FF2B5EF4-FFF2-40B4-BE49-F238E27FC236}">
                <a16:creationId xmlns:a16="http://schemas.microsoft.com/office/drawing/2014/main" id="{EE198C57-361E-48A7-BABF-ECA95FB276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4125" y="3500439"/>
            <a:ext cx="5214938"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7285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2 İçerik Yer Tutucusu">
            <a:extLst>
              <a:ext uri="{FF2B5EF4-FFF2-40B4-BE49-F238E27FC236}">
                <a16:creationId xmlns:a16="http://schemas.microsoft.com/office/drawing/2014/main" id="{D019F5D8-75F0-4E29-8244-96095A5C1AE4}"/>
              </a:ext>
            </a:extLst>
          </p:cNvPr>
          <p:cNvSpPr>
            <a:spLocks noGrp="1"/>
          </p:cNvSpPr>
          <p:nvPr>
            <p:ph idx="1"/>
          </p:nvPr>
        </p:nvSpPr>
        <p:spPr>
          <a:xfrm>
            <a:off x="1981200" y="357188"/>
            <a:ext cx="8229600" cy="2786062"/>
          </a:xfrm>
        </p:spPr>
        <p:txBody>
          <a:bodyPr/>
          <a:lstStyle/>
          <a:p>
            <a:pPr eaLnBrk="1" hangingPunct="1"/>
            <a:r>
              <a:rPr lang="tr-TR" altLang="en-US"/>
              <a:t>Uzun Dönem ve Kısa Dönem Ortalama Maliyet Eğrileri: İktisatçılar uzun dönem ortalama maliyeti minimum kılan SRATC eğrisinin temsil ettiği tesis büyüklüğünü, </a:t>
            </a:r>
            <a:r>
              <a:rPr lang="tr-TR" altLang="en-US" b="1"/>
              <a:t>optimum tesis büyüklüğü </a:t>
            </a:r>
            <a:r>
              <a:rPr lang="tr-TR" altLang="en-US"/>
              <a:t>; uzun dönem ortalama maliyeti minimum kılan Q1 çıktı düzeyini de </a:t>
            </a:r>
            <a:r>
              <a:rPr lang="tr-TR" altLang="en-US" b="1"/>
              <a:t>minimum etkin ölçek </a:t>
            </a:r>
            <a:r>
              <a:rPr lang="tr-TR" altLang="en-US"/>
              <a:t>diye nitelendirirler. </a:t>
            </a:r>
          </a:p>
        </p:txBody>
      </p:sp>
      <p:pic>
        <p:nvPicPr>
          <p:cNvPr id="62467" name="Picture 2">
            <a:extLst>
              <a:ext uri="{FF2B5EF4-FFF2-40B4-BE49-F238E27FC236}">
                <a16:creationId xmlns:a16="http://schemas.microsoft.com/office/drawing/2014/main" id="{F68AFEBD-490D-4228-B4C0-2317E43F36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1" y="2986088"/>
            <a:ext cx="5072063" cy="387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8649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418</Words>
  <Application>Microsoft Office PowerPoint</Application>
  <PresentationFormat>Geniş ekran</PresentationFormat>
  <Paragraphs>22</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Theme</vt:lpstr>
      <vt:lpstr>İKTİSADA GİRİŞ I DERS 12</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12</dc:title>
  <dc:creator>Umut Öneş</dc:creator>
  <cp:lastModifiedBy>Serdal BAHCE</cp:lastModifiedBy>
  <cp:revision>2</cp:revision>
  <dcterms:created xsi:type="dcterms:W3CDTF">2017-12-20T11:58:25Z</dcterms:created>
  <dcterms:modified xsi:type="dcterms:W3CDTF">2021-11-11T19:21:36Z</dcterms:modified>
</cp:coreProperties>
</file>