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365AFD8-2E18-46C0-9D65-8DC1C51154FD}" type="datetimeFigureOut">
              <a:rPr lang="tr-TR" smtClean="0"/>
              <a:t>5.04.2018</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B83C8BB-D21D-488C-AABB-58C73DBF5135}"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4611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65AFD8-2E18-46C0-9D65-8DC1C51154F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219148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65AFD8-2E18-46C0-9D65-8DC1C51154F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246174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65AFD8-2E18-46C0-9D65-8DC1C51154F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83C8BB-D21D-488C-AABB-58C73DBF5135}"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9914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65AFD8-2E18-46C0-9D65-8DC1C51154F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178369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365AFD8-2E18-46C0-9D65-8DC1C51154FD}"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3789507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365AFD8-2E18-46C0-9D65-8DC1C51154FD}"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140685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65AFD8-2E18-46C0-9D65-8DC1C51154F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49935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65AFD8-2E18-46C0-9D65-8DC1C51154F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200506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65AFD8-2E18-46C0-9D65-8DC1C51154F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369958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365AFD8-2E18-46C0-9D65-8DC1C51154F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112363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365AFD8-2E18-46C0-9D65-8DC1C51154F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93792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365AFD8-2E18-46C0-9D65-8DC1C51154FD}" type="datetimeFigureOut">
              <a:rPr lang="tr-TR" smtClean="0"/>
              <a:t>5.04.2018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188862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365AFD8-2E18-46C0-9D65-8DC1C51154FD}"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1069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5AFD8-2E18-46C0-9D65-8DC1C51154FD}" type="datetimeFigureOut">
              <a:rPr lang="tr-TR" smtClean="0"/>
              <a:t>5.04.2018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230167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65AFD8-2E18-46C0-9D65-8DC1C51154F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384687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65AFD8-2E18-46C0-9D65-8DC1C51154F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83C8BB-D21D-488C-AABB-58C73DBF5135}" type="slidenum">
              <a:rPr lang="tr-TR" smtClean="0"/>
              <a:t>‹#›</a:t>
            </a:fld>
            <a:endParaRPr lang="tr-TR"/>
          </a:p>
        </p:txBody>
      </p:sp>
    </p:spTree>
    <p:extLst>
      <p:ext uri="{BB962C8B-B14F-4D97-AF65-F5344CB8AC3E}">
        <p14:creationId xmlns:p14="http://schemas.microsoft.com/office/powerpoint/2010/main" val="411315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365AFD8-2E18-46C0-9D65-8DC1C51154FD}" type="datetimeFigureOut">
              <a:rPr lang="tr-TR" smtClean="0"/>
              <a:t>5.04.2018</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B83C8BB-D21D-488C-AABB-58C73DBF5135}" type="slidenum">
              <a:rPr lang="tr-TR" smtClean="0"/>
              <a:t>‹#›</a:t>
            </a:fld>
            <a:endParaRPr lang="tr-TR"/>
          </a:p>
        </p:txBody>
      </p:sp>
    </p:spTree>
    <p:extLst>
      <p:ext uri="{BB962C8B-B14F-4D97-AF65-F5344CB8AC3E}">
        <p14:creationId xmlns:p14="http://schemas.microsoft.com/office/powerpoint/2010/main" val="3511019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1524000" y="2475587"/>
            <a:ext cx="9144000" cy="707886"/>
          </a:xfrm>
          <a:prstGeom prst="rect">
            <a:avLst/>
          </a:prstGeom>
          <a:noFill/>
          <a:ln>
            <a:noFill/>
          </a:ln>
          <a:effectLst>
            <a:outerShdw dist="23000" dir="5400000" rotWithShape="0">
              <a:schemeClr val="bg2">
                <a:alpha val="3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tx1"/>
                </a:solidFill>
                <a:miter lim="800000"/>
                <a:headEnd/>
                <a:tailEnd/>
              </a14:hiddenLine>
            </a:ext>
          </a:extLst>
        </p:spPr>
        <p:txBody>
          <a:bodyPr wrap="square" anchor="ctr">
            <a:spAutoFit/>
          </a:bodyPr>
          <a:lstStyle/>
          <a:p>
            <a:pPr algn="ctr"/>
            <a:r>
              <a:rPr lang="tr-TR" sz="4000" b="1" dirty="0">
                <a:ln>
                  <a:solidFill>
                    <a:schemeClr val="tx1"/>
                  </a:solidFill>
                </a:ln>
                <a:solidFill>
                  <a:schemeClr val="bg1"/>
                </a:solidFill>
              </a:rPr>
              <a:t>İLAÇ VE BAHARAT BİTKİLER</a:t>
            </a:r>
            <a:endParaRPr lang="tr-TR" sz="4000" b="1" dirty="0">
              <a:ln>
                <a:solidFill>
                  <a:schemeClr val="tx1"/>
                </a:solidFill>
              </a:ln>
              <a:solidFill>
                <a:schemeClr val="bg1"/>
              </a:solidFill>
            </a:endParaRPr>
          </a:p>
        </p:txBody>
      </p:sp>
      <p:sp>
        <p:nvSpPr>
          <p:cNvPr id="5" name="Rectangle 15"/>
          <p:cNvSpPr>
            <a:spLocks noChangeArrowheads="1"/>
          </p:cNvSpPr>
          <p:nvPr/>
        </p:nvSpPr>
        <p:spPr bwMode="auto">
          <a:xfrm>
            <a:off x="4419599" y="3471882"/>
            <a:ext cx="3352800" cy="461665"/>
          </a:xfrm>
          <a:prstGeom prst="rect">
            <a:avLst/>
          </a:prstGeom>
          <a:noFill/>
          <a:ln>
            <a:noFill/>
          </a:ln>
          <a:effectLst>
            <a:outerShdw dist="23000" dir="5400000" rotWithShape="0">
              <a:schemeClr val="bg2">
                <a:alpha val="3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tx1"/>
                </a:solidFill>
                <a:miter lim="800000"/>
                <a:headEnd/>
                <a:tailEnd/>
              </a14:hiddenLine>
            </a:ext>
          </a:extLst>
        </p:spPr>
        <p:txBody>
          <a:bodyPr wrap="square" anchor="ctr">
            <a:spAutoFit/>
          </a:bodyPr>
          <a:lstStyle/>
          <a:p>
            <a:r>
              <a:rPr lang="tr-TR" sz="2400" b="1" dirty="0">
                <a:solidFill>
                  <a:schemeClr val="bg1"/>
                </a:solidFill>
              </a:rPr>
              <a:t>Prof. Dr. Mustafa YILDIZ</a:t>
            </a:r>
          </a:p>
        </p:txBody>
      </p:sp>
    </p:spTree>
    <p:extLst>
      <p:ext uri="{BB962C8B-B14F-4D97-AF65-F5344CB8AC3E}">
        <p14:creationId xmlns:p14="http://schemas.microsoft.com/office/powerpoint/2010/main" val="2495876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Örnek Araştırma – </a:t>
            </a:r>
            <a:r>
              <a:rPr lang="tr-TR" sz="2200" b="1" dirty="0">
                <a:solidFill>
                  <a:prstClr val="black"/>
                </a:solidFill>
              </a:rPr>
              <a:t>Mürdümüğün (</a:t>
            </a:r>
            <a:r>
              <a:rPr lang="tr-TR" sz="2200" b="1" i="1" dirty="0">
                <a:solidFill>
                  <a:prstClr val="black"/>
                </a:solidFill>
              </a:rPr>
              <a:t>Lathyrus sativus</a:t>
            </a:r>
            <a:r>
              <a:rPr lang="tr-TR" sz="2200" b="1" dirty="0">
                <a:solidFill>
                  <a:prstClr val="black"/>
                </a:solidFill>
              </a:rPr>
              <a:t> L.) Antibakteriyal ve Antifungal Aktivitesinin Belirlenmesi</a:t>
            </a:r>
            <a:endParaRPr lang="tr-TR" sz="2200" b="1" dirty="0">
              <a:solidFill>
                <a:prstClr val="black"/>
              </a:solidFill>
              <a:cs typeface="Arial"/>
            </a:endParaRPr>
          </a:p>
        </p:txBody>
      </p:sp>
      <p:sp>
        <p:nvSpPr>
          <p:cNvPr id="8" name="Rectangle 7"/>
          <p:cNvSpPr>
            <a:spLocks noChangeArrowheads="1"/>
          </p:cNvSpPr>
          <p:nvPr/>
        </p:nvSpPr>
        <p:spPr bwMode="auto">
          <a:xfrm>
            <a:off x="1747838" y="1317625"/>
            <a:ext cx="8705850" cy="338554"/>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BULGULAR</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4232149"/>
            <a:ext cx="8442000" cy="2504646"/>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6" name="Table 5"/>
          <p:cNvGraphicFramePr>
            <a:graphicFrameLocks noGrp="1"/>
          </p:cNvGraphicFramePr>
          <p:nvPr>
            <p:extLst/>
          </p:nvPr>
        </p:nvGraphicFramePr>
        <p:xfrm>
          <a:off x="1866900" y="1654334"/>
          <a:ext cx="8445500" cy="2404492"/>
        </p:xfrm>
        <a:graphic>
          <a:graphicData uri="http://schemas.openxmlformats.org/drawingml/2006/table">
            <a:tbl>
              <a:tblPr firstRow="1" firstCol="1" bandRow="1">
                <a:tableStyleId>{5C22544A-7EE6-4342-B048-85BDC9FD1C3A}</a:tableStyleId>
              </a:tblPr>
              <a:tblGrid>
                <a:gridCol w="2857500"/>
                <a:gridCol w="1244600"/>
                <a:gridCol w="1168400"/>
                <a:gridCol w="1079500"/>
                <a:gridCol w="1079500"/>
                <a:gridCol w="1016000"/>
              </a:tblGrid>
              <a:tr h="733266">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Yüzey Sterilizasyonu </a:t>
                      </a:r>
                      <a:r>
                        <a:rPr lang="tr-TR" sz="1200" dirty="0" smtClean="0">
                          <a:solidFill>
                            <a:schemeClr val="tx1"/>
                          </a:solidFill>
                          <a:effectLst/>
                          <a:latin typeface="Arial" panose="020B0604020202020204" pitchFamily="34" charset="0"/>
                          <a:cs typeface="Arial" panose="020B0604020202020204" pitchFamily="34" charset="0"/>
                        </a:rPr>
                        <a:t>Uygulaması</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Bulaşıklık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Çimlenme (%)</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Fide Gelişimi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Fide Boyu (cm)</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Kök Uzunluğu (cm)</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Steril Saf Su (Kontrol</a:t>
                      </a:r>
                      <a:r>
                        <a:rPr lang="tr-TR" sz="1200" dirty="0" smtClean="0">
                          <a:solidFill>
                            <a:schemeClr val="tx1"/>
                          </a:solidFill>
                          <a:effectLst/>
                          <a:latin typeface="Arial" panose="020B0604020202020204" pitchFamily="34" charset="0"/>
                          <a:cs typeface="Arial" panose="020B0604020202020204" pitchFamily="34" charset="0"/>
                        </a:rPr>
                        <a:t>) -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75.00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57.50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45.00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2.19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4.96 c</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a:solidFill>
                            <a:schemeClr val="tx1"/>
                          </a:solidFill>
                          <a:effectLst/>
                          <a:latin typeface="Arial" panose="020B0604020202020204" pitchFamily="34" charset="0"/>
                          <a:cs typeface="Arial" panose="020B0604020202020204" pitchFamily="34" charset="0"/>
                        </a:rPr>
                        <a:t>%40’lık Çamaşır Suyu</a:t>
                      </a:r>
                      <a:endParaRPr lang="tr-TR"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0.00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100.00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92.50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2.69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7.08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60806">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Toprak Üstü </a:t>
                      </a:r>
                      <a:r>
                        <a:rPr lang="tr-TR" sz="1200" dirty="0" smtClean="0">
                          <a:solidFill>
                            <a:schemeClr val="tx1"/>
                          </a:solidFill>
                          <a:effectLst/>
                          <a:latin typeface="Arial" panose="020B0604020202020204" pitchFamily="34" charset="0"/>
                          <a:cs typeface="Arial" panose="020B0604020202020204" pitchFamily="34" charset="0"/>
                        </a:rPr>
                        <a:t>Ekstraktı - c</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0.00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100.00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100 a</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3.67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9.56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Tohum </a:t>
                      </a:r>
                      <a:r>
                        <a:rPr lang="tr-TR" sz="1200" dirty="0" smtClean="0">
                          <a:solidFill>
                            <a:schemeClr val="tx1"/>
                          </a:solidFill>
                          <a:effectLst/>
                          <a:latin typeface="Arial" panose="020B0604020202020204" pitchFamily="34" charset="0"/>
                          <a:cs typeface="Arial" panose="020B0604020202020204" pitchFamily="34" charset="0"/>
                        </a:rPr>
                        <a:t>Eks. -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0.00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100.00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bg2"/>
                          </a:solidFill>
                          <a:effectLst/>
                          <a:latin typeface="Arial" panose="020B0604020202020204" pitchFamily="34" charset="0"/>
                          <a:cs typeface="Arial" panose="020B0604020202020204" pitchFamily="34" charset="0"/>
                        </a:rPr>
                        <a:t>3.83 </a:t>
                      </a:r>
                      <a:r>
                        <a:rPr lang="tr-TR" sz="1200" dirty="0">
                          <a:solidFill>
                            <a:schemeClr val="bg2"/>
                          </a:solidFill>
                          <a:effectLst/>
                          <a:latin typeface="Arial" panose="020B0604020202020204" pitchFamily="34" charset="0"/>
                          <a:cs typeface="Arial" panose="020B0604020202020204" pitchFamily="34" charset="0"/>
                        </a:rPr>
                        <a:t>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bg2"/>
                          </a:solidFill>
                          <a:effectLst/>
                          <a:latin typeface="Arial" panose="020B0604020202020204" pitchFamily="34" charset="0"/>
                          <a:cs typeface="Arial" panose="020B0604020202020204" pitchFamily="34" charset="0"/>
                        </a:rPr>
                        <a:t>9.85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138227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Örnek Araştırma – </a:t>
            </a:r>
            <a:r>
              <a:rPr lang="tr-TR" sz="2200" b="1" dirty="0">
                <a:solidFill>
                  <a:prstClr val="black"/>
                </a:solidFill>
              </a:rPr>
              <a:t>Mürdümüğün (</a:t>
            </a:r>
            <a:r>
              <a:rPr lang="tr-TR" sz="2200" b="1" i="1" dirty="0">
                <a:solidFill>
                  <a:prstClr val="black"/>
                </a:solidFill>
              </a:rPr>
              <a:t>Lathyrus sativus</a:t>
            </a:r>
            <a:r>
              <a:rPr lang="tr-TR" sz="2200" b="1" dirty="0">
                <a:solidFill>
                  <a:prstClr val="black"/>
                </a:solidFill>
              </a:rPr>
              <a:t> L.) Antibakteriyal ve Antifungal Aktivitesinin Belirlenmesi</a:t>
            </a:r>
            <a:endParaRPr lang="tr-TR" sz="2200" b="1" dirty="0">
              <a:solidFill>
                <a:prstClr val="black"/>
              </a:solidFill>
              <a:cs typeface="Arial"/>
            </a:endParaRPr>
          </a:p>
        </p:txBody>
      </p:sp>
      <p:sp>
        <p:nvSpPr>
          <p:cNvPr id="6" name="Rectangle 5"/>
          <p:cNvSpPr>
            <a:spLocks noChangeArrowheads="1"/>
          </p:cNvSpPr>
          <p:nvPr/>
        </p:nvSpPr>
        <p:spPr bwMode="auto">
          <a:xfrm>
            <a:off x="1747838" y="1317625"/>
            <a:ext cx="8705850" cy="338554"/>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BULGULAR</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4232149"/>
            <a:ext cx="8442000" cy="2504646"/>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8" name="Table 7"/>
          <p:cNvGraphicFramePr>
            <a:graphicFrameLocks noGrp="1"/>
          </p:cNvGraphicFramePr>
          <p:nvPr>
            <p:extLst/>
          </p:nvPr>
        </p:nvGraphicFramePr>
        <p:xfrm>
          <a:off x="1866900" y="1654334"/>
          <a:ext cx="8445500" cy="2404492"/>
        </p:xfrm>
        <a:graphic>
          <a:graphicData uri="http://schemas.openxmlformats.org/drawingml/2006/table">
            <a:tbl>
              <a:tblPr firstRow="1" firstCol="1" bandRow="1">
                <a:tableStyleId>{5C22544A-7EE6-4342-B048-85BDC9FD1C3A}</a:tableStyleId>
              </a:tblPr>
              <a:tblGrid>
                <a:gridCol w="2857500"/>
                <a:gridCol w="1244600"/>
                <a:gridCol w="1168400"/>
                <a:gridCol w="1079500"/>
                <a:gridCol w="1079500"/>
                <a:gridCol w="1016000"/>
              </a:tblGrid>
              <a:tr h="733266">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Yüzey Sterilizasyonu </a:t>
                      </a:r>
                      <a:r>
                        <a:rPr lang="tr-TR" sz="1200" dirty="0" smtClean="0">
                          <a:solidFill>
                            <a:schemeClr val="tx1"/>
                          </a:solidFill>
                          <a:effectLst/>
                          <a:latin typeface="Arial" panose="020B0604020202020204" pitchFamily="34" charset="0"/>
                          <a:cs typeface="Arial" panose="020B0604020202020204" pitchFamily="34" charset="0"/>
                        </a:rPr>
                        <a:t>Uygulaması</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Bulaşıklık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Çimlenme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Fide Gelişimi (%)</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Fide Boyu (cm)</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Kök Uzunluğu (cm)</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Steril Saf Su (Kontrol</a:t>
                      </a:r>
                      <a:r>
                        <a:rPr lang="tr-TR" sz="1200" dirty="0" smtClean="0">
                          <a:solidFill>
                            <a:schemeClr val="tx1"/>
                          </a:solidFill>
                          <a:effectLst/>
                          <a:latin typeface="Arial" panose="020B0604020202020204" pitchFamily="34" charset="0"/>
                          <a:cs typeface="Arial" panose="020B0604020202020204" pitchFamily="34" charset="0"/>
                        </a:rPr>
                        <a:t>) -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75.00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57.50 b</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45.00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2.19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4.96 c</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a:solidFill>
                            <a:schemeClr val="tx1"/>
                          </a:solidFill>
                          <a:effectLst/>
                          <a:latin typeface="Arial" panose="020B0604020202020204" pitchFamily="34" charset="0"/>
                          <a:cs typeface="Arial" panose="020B0604020202020204" pitchFamily="34" charset="0"/>
                        </a:rPr>
                        <a:t>%40’lık Çamaşır Suyu</a:t>
                      </a:r>
                      <a:endParaRPr lang="tr-TR"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0.00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92.50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2.69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7.08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60806">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Toprak Üstü </a:t>
                      </a:r>
                      <a:r>
                        <a:rPr lang="tr-TR" sz="1200" dirty="0" smtClean="0">
                          <a:solidFill>
                            <a:schemeClr val="tx1"/>
                          </a:solidFill>
                          <a:effectLst/>
                          <a:latin typeface="Arial" panose="020B0604020202020204" pitchFamily="34" charset="0"/>
                          <a:cs typeface="Arial" panose="020B0604020202020204" pitchFamily="34" charset="0"/>
                        </a:rPr>
                        <a:t>Ekstraktı - c</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0.00 b</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100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3.67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9.56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Tohum </a:t>
                      </a:r>
                      <a:r>
                        <a:rPr lang="tr-TR" sz="1200" dirty="0" smtClean="0">
                          <a:solidFill>
                            <a:schemeClr val="tx1"/>
                          </a:solidFill>
                          <a:effectLst/>
                          <a:latin typeface="Arial" panose="020B0604020202020204" pitchFamily="34" charset="0"/>
                          <a:cs typeface="Arial" panose="020B0604020202020204" pitchFamily="34" charset="0"/>
                        </a:rPr>
                        <a:t>Eks. -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0.00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100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bg2"/>
                          </a:solidFill>
                          <a:effectLst/>
                          <a:latin typeface="Arial" panose="020B0604020202020204" pitchFamily="34" charset="0"/>
                          <a:cs typeface="Arial" panose="020B0604020202020204" pitchFamily="34" charset="0"/>
                        </a:rPr>
                        <a:t>3.83 </a:t>
                      </a:r>
                      <a:r>
                        <a:rPr lang="tr-TR" sz="1200" dirty="0">
                          <a:solidFill>
                            <a:schemeClr val="bg2"/>
                          </a:solidFill>
                          <a:effectLst/>
                          <a:latin typeface="Arial" panose="020B0604020202020204" pitchFamily="34" charset="0"/>
                          <a:cs typeface="Arial" panose="020B0604020202020204" pitchFamily="34" charset="0"/>
                        </a:rPr>
                        <a:t>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bg2"/>
                          </a:solidFill>
                          <a:effectLst/>
                          <a:latin typeface="Arial" panose="020B0604020202020204" pitchFamily="34" charset="0"/>
                          <a:cs typeface="Arial" panose="020B0604020202020204" pitchFamily="34" charset="0"/>
                        </a:rPr>
                        <a:t>9.85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2894639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Örnek Araştırma – </a:t>
            </a:r>
            <a:r>
              <a:rPr lang="tr-TR" sz="2200" b="1" dirty="0">
                <a:solidFill>
                  <a:prstClr val="black"/>
                </a:solidFill>
              </a:rPr>
              <a:t>Mürdümüğün (</a:t>
            </a:r>
            <a:r>
              <a:rPr lang="tr-TR" sz="2200" b="1" i="1" dirty="0">
                <a:solidFill>
                  <a:prstClr val="black"/>
                </a:solidFill>
              </a:rPr>
              <a:t>Lathyrus sativus</a:t>
            </a:r>
            <a:r>
              <a:rPr lang="tr-TR" sz="2200" b="1" dirty="0">
                <a:solidFill>
                  <a:prstClr val="black"/>
                </a:solidFill>
              </a:rPr>
              <a:t> L.) Antibakteriyal ve Antifungal Aktivitesinin Belirlenmesi</a:t>
            </a:r>
            <a:endParaRPr lang="tr-TR" sz="2200" b="1" dirty="0">
              <a:solidFill>
                <a:prstClr val="black"/>
              </a:solidFill>
              <a:cs typeface="Arial"/>
            </a:endParaRPr>
          </a:p>
        </p:txBody>
      </p:sp>
      <p:sp>
        <p:nvSpPr>
          <p:cNvPr id="8" name="Rectangle 7"/>
          <p:cNvSpPr>
            <a:spLocks noChangeArrowheads="1"/>
          </p:cNvSpPr>
          <p:nvPr/>
        </p:nvSpPr>
        <p:spPr bwMode="auto">
          <a:xfrm>
            <a:off x="1747838" y="1317625"/>
            <a:ext cx="8705850" cy="338554"/>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BULGULAR</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4232149"/>
            <a:ext cx="8442000" cy="2504646"/>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6" name="Table 5"/>
          <p:cNvGraphicFramePr>
            <a:graphicFrameLocks noGrp="1"/>
          </p:cNvGraphicFramePr>
          <p:nvPr>
            <p:extLst/>
          </p:nvPr>
        </p:nvGraphicFramePr>
        <p:xfrm>
          <a:off x="1866900" y="1654334"/>
          <a:ext cx="8445500" cy="2404492"/>
        </p:xfrm>
        <a:graphic>
          <a:graphicData uri="http://schemas.openxmlformats.org/drawingml/2006/table">
            <a:tbl>
              <a:tblPr firstRow="1" firstCol="1" bandRow="1">
                <a:tableStyleId>{5C22544A-7EE6-4342-B048-85BDC9FD1C3A}</a:tableStyleId>
              </a:tblPr>
              <a:tblGrid>
                <a:gridCol w="2857500"/>
                <a:gridCol w="1244600"/>
                <a:gridCol w="1168400"/>
                <a:gridCol w="1079500"/>
                <a:gridCol w="1079500"/>
                <a:gridCol w="1016000"/>
              </a:tblGrid>
              <a:tr h="733266">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Yüzey Sterilizasyonu </a:t>
                      </a:r>
                      <a:r>
                        <a:rPr lang="tr-TR" sz="1200" dirty="0" smtClean="0">
                          <a:solidFill>
                            <a:schemeClr val="tx1"/>
                          </a:solidFill>
                          <a:effectLst/>
                          <a:latin typeface="Arial" panose="020B0604020202020204" pitchFamily="34" charset="0"/>
                          <a:cs typeface="Arial" panose="020B0604020202020204" pitchFamily="34" charset="0"/>
                        </a:rPr>
                        <a:t>Uygulaması</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Bulaşıklık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Çimlenme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Fide Gelişimi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Fide Boyu (cm)</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Kök Uzunluğu (cm)</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Steril Saf Su (Kontrol</a:t>
                      </a:r>
                      <a:r>
                        <a:rPr lang="tr-TR" sz="1200" dirty="0" smtClean="0">
                          <a:solidFill>
                            <a:schemeClr val="tx1"/>
                          </a:solidFill>
                          <a:effectLst/>
                          <a:latin typeface="Arial" panose="020B0604020202020204" pitchFamily="34" charset="0"/>
                          <a:cs typeface="Arial" panose="020B0604020202020204" pitchFamily="34" charset="0"/>
                        </a:rPr>
                        <a:t>) -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75.00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57.50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45.00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2.19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4.96 c</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a:solidFill>
                            <a:schemeClr val="tx1"/>
                          </a:solidFill>
                          <a:effectLst/>
                          <a:latin typeface="Arial" panose="020B0604020202020204" pitchFamily="34" charset="0"/>
                          <a:cs typeface="Arial" panose="020B0604020202020204" pitchFamily="34" charset="0"/>
                        </a:rPr>
                        <a:t>%40’lık Çamaşır Suyu</a:t>
                      </a:r>
                      <a:endParaRPr lang="tr-TR"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0.00 b</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92.50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2.69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7.08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60806">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Toprak Üstü </a:t>
                      </a:r>
                      <a:r>
                        <a:rPr lang="tr-TR" sz="1200" dirty="0" smtClean="0">
                          <a:solidFill>
                            <a:schemeClr val="tx1"/>
                          </a:solidFill>
                          <a:effectLst/>
                          <a:latin typeface="Arial" panose="020B0604020202020204" pitchFamily="34" charset="0"/>
                          <a:cs typeface="Arial" panose="020B0604020202020204" pitchFamily="34" charset="0"/>
                        </a:rPr>
                        <a:t>Ekstraktı - c</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0.00 b</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100.00 a</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3.67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9.56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Tohum </a:t>
                      </a:r>
                      <a:r>
                        <a:rPr lang="tr-TR" sz="1200" dirty="0" smtClean="0">
                          <a:solidFill>
                            <a:schemeClr val="tx1"/>
                          </a:solidFill>
                          <a:effectLst/>
                          <a:latin typeface="Arial" panose="020B0604020202020204" pitchFamily="34" charset="0"/>
                          <a:cs typeface="Arial" panose="020B0604020202020204" pitchFamily="34" charset="0"/>
                        </a:rPr>
                        <a:t>Eks. -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0.00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tx1"/>
                          </a:solidFill>
                          <a:effectLst/>
                          <a:latin typeface="Arial" panose="020B0604020202020204" pitchFamily="34" charset="0"/>
                          <a:cs typeface="Arial" panose="020B0604020202020204" pitchFamily="34" charset="0"/>
                        </a:rPr>
                        <a:t>3.83 </a:t>
                      </a:r>
                      <a:r>
                        <a:rPr lang="tr-TR" sz="1200" dirty="0">
                          <a:solidFill>
                            <a:schemeClr val="tx1"/>
                          </a:solidFill>
                          <a:effectLst/>
                          <a:latin typeface="Arial" panose="020B0604020202020204" pitchFamily="34" charset="0"/>
                          <a:cs typeface="Arial" panose="020B0604020202020204" pitchFamily="34" charset="0"/>
                        </a:rPr>
                        <a:t>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bg2"/>
                          </a:solidFill>
                          <a:effectLst/>
                          <a:latin typeface="Arial" panose="020B0604020202020204" pitchFamily="34" charset="0"/>
                          <a:cs typeface="Arial" panose="020B0604020202020204" pitchFamily="34" charset="0"/>
                        </a:rPr>
                        <a:t>9.85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575464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Örnek Araştırma – </a:t>
            </a:r>
            <a:r>
              <a:rPr lang="tr-TR" sz="2200" b="1" dirty="0">
                <a:solidFill>
                  <a:prstClr val="black"/>
                </a:solidFill>
              </a:rPr>
              <a:t>Mürdümüğün (</a:t>
            </a:r>
            <a:r>
              <a:rPr lang="tr-TR" sz="2200" b="1" i="1" dirty="0">
                <a:solidFill>
                  <a:prstClr val="black"/>
                </a:solidFill>
              </a:rPr>
              <a:t>Lathyrus sativus</a:t>
            </a:r>
            <a:r>
              <a:rPr lang="tr-TR" sz="2200" b="1" dirty="0">
                <a:solidFill>
                  <a:prstClr val="black"/>
                </a:solidFill>
              </a:rPr>
              <a:t> L.) Antibakteriyal ve Antifungal Aktivitesinin Belirlenmesi</a:t>
            </a:r>
            <a:endParaRPr lang="tr-TR" sz="2200" b="1" dirty="0">
              <a:solidFill>
                <a:prstClr val="black"/>
              </a:solidFill>
              <a:cs typeface="Arial"/>
            </a:endParaRPr>
          </a:p>
        </p:txBody>
      </p:sp>
      <p:sp>
        <p:nvSpPr>
          <p:cNvPr id="6" name="Rectangle 5"/>
          <p:cNvSpPr>
            <a:spLocks noChangeArrowheads="1"/>
          </p:cNvSpPr>
          <p:nvPr/>
        </p:nvSpPr>
        <p:spPr bwMode="auto">
          <a:xfrm>
            <a:off x="1747838" y="1317625"/>
            <a:ext cx="8705850" cy="338554"/>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BULGULAR</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4232149"/>
            <a:ext cx="8442000" cy="2504646"/>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8" name="Table 7"/>
          <p:cNvGraphicFramePr>
            <a:graphicFrameLocks noGrp="1"/>
          </p:cNvGraphicFramePr>
          <p:nvPr>
            <p:extLst/>
          </p:nvPr>
        </p:nvGraphicFramePr>
        <p:xfrm>
          <a:off x="1866900" y="1654334"/>
          <a:ext cx="8445500" cy="2404492"/>
        </p:xfrm>
        <a:graphic>
          <a:graphicData uri="http://schemas.openxmlformats.org/drawingml/2006/table">
            <a:tbl>
              <a:tblPr firstRow="1" firstCol="1" bandRow="1">
                <a:tableStyleId>{5C22544A-7EE6-4342-B048-85BDC9FD1C3A}</a:tableStyleId>
              </a:tblPr>
              <a:tblGrid>
                <a:gridCol w="2857500"/>
                <a:gridCol w="1244600"/>
                <a:gridCol w="1168400"/>
                <a:gridCol w="1079500"/>
                <a:gridCol w="1079500"/>
                <a:gridCol w="1016000"/>
              </a:tblGrid>
              <a:tr h="733266">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Yüzey Sterilizasyonu </a:t>
                      </a:r>
                      <a:r>
                        <a:rPr lang="tr-TR" sz="1200" dirty="0" smtClean="0">
                          <a:solidFill>
                            <a:schemeClr val="tx1"/>
                          </a:solidFill>
                          <a:effectLst/>
                          <a:latin typeface="Arial" panose="020B0604020202020204" pitchFamily="34" charset="0"/>
                          <a:cs typeface="Arial" panose="020B0604020202020204" pitchFamily="34" charset="0"/>
                        </a:rPr>
                        <a:t>Uygulaması</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Bulaşıklık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Çimlenme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Fide Gelişimi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Fide Boyu (cm)</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Kök Uzunluğu (cm)</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Steril Saf Su (Kontrol</a:t>
                      </a:r>
                      <a:r>
                        <a:rPr lang="tr-TR" sz="1200" dirty="0" smtClean="0">
                          <a:solidFill>
                            <a:schemeClr val="tx1"/>
                          </a:solidFill>
                          <a:effectLst/>
                          <a:latin typeface="Arial" panose="020B0604020202020204" pitchFamily="34" charset="0"/>
                          <a:cs typeface="Arial" panose="020B0604020202020204" pitchFamily="34" charset="0"/>
                        </a:rPr>
                        <a:t>) -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75.00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57.50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45.00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2.19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4.96 c</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a:solidFill>
                            <a:schemeClr val="tx1"/>
                          </a:solidFill>
                          <a:effectLst/>
                          <a:latin typeface="Arial" panose="020B0604020202020204" pitchFamily="34" charset="0"/>
                          <a:cs typeface="Arial" panose="020B0604020202020204" pitchFamily="34" charset="0"/>
                        </a:rPr>
                        <a:t>%40’lık Çamaşır Suyu</a:t>
                      </a:r>
                      <a:endParaRPr lang="tr-TR"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0.00 b</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92.50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2.69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7.08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60806">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Toprak Üstü </a:t>
                      </a:r>
                      <a:r>
                        <a:rPr lang="tr-TR" sz="1200" dirty="0" smtClean="0">
                          <a:solidFill>
                            <a:schemeClr val="tx1"/>
                          </a:solidFill>
                          <a:effectLst/>
                          <a:latin typeface="Arial" panose="020B0604020202020204" pitchFamily="34" charset="0"/>
                          <a:cs typeface="Arial" panose="020B0604020202020204" pitchFamily="34" charset="0"/>
                        </a:rPr>
                        <a:t>Ekstraktı - c</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0.00 b</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100.00 a</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3.67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9.56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Tohum </a:t>
                      </a:r>
                      <a:r>
                        <a:rPr lang="tr-TR" sz="1200" dirty="0" smtClean="0">
                          <a:solidFill>
                            <a:schemeClr val="tx1"/>
                          </a:solidFill>
                          <a:effectLst/>
                          <a:latin typeface="Arial" panose="020B0604020202020204" pitchFamily="34" charset="0"/>
                          <a:cs typeface="Arial" panose="020B0604020202020204" pitchFamily="34" charset="0"/>
                        </a:rPr>
                        <a:t>Eks. -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0.00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bg2"/>
                          </a:solidFill>
                          <a:effectLst/>
                          <a:latin typeface="Arial" panose="020B0604020202020204" pitchFamily="34" charset="0"/>
                          <a:cs typeface="Arial" panose="020B0604020202020204" pitchFamily="34" charset="0"/>
                        </a:rPr>
                        <a:t>3.83 </a:t>
                      </a:r>
                      <a:r>
                        <a:rPr lang="tr-TR" sz="1200" dirty="0">
                          <a:solidFill>
                            <a:schemeClr val="bg2"/>
                          </a:solidFill>
                          <a:effectLst/>
                          <a:latin typeface="Arial" panose="020B0604020202020204" pitchFamily="34" charset="0"/>
                          <a:cs typeface="Arial" panose="020B0604020202020204" pitchFamily="34" charset="0"/>
                        </a:rPr>
                        <a:t>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tx1"/>
                          </a:solidFill>
                          <a:effectLst/>
                          <a:latin typeface="Arial" panose="020B0604020202020204" pitchFamily="34" charset="0"/>
                          <a:cs typeface="Arial" panose="020B0604020202020204" pitchFamily="34" charset="0"/>
                        </a:rPr>
                        <a:t>9.85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2903899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Antimikrobiyal Çalışmalar</a:t>
            </a:r>
            <a:endParaRPr lang="tr-TR" sz="2800" b="1" dirty="0">
              <a:solidFill>
                <a:prstClr val="black"/>
              </a:solidFill>
              <a:cs typeface="Arial"/>
            </a:endParaRPr>
          </a:p>
        </p:txBody>
      </p:sp>
      <p:sp>
        <p:nvSpPr>
          <p:cNvPr id="5" name="Rectangle 4"/>
          <p:cNvSpPr>
            <a:spLocks noChangeArrowheads="1"/>
          </p:cNvSpPr>
          <p:nvPr/>
        </p:nvSpPr>
        <p:spPr bwMode="auto">
          <a:xfrm>
            <a:off x="1747838" y="1317625"/>
            <a:ext cx="8705850" cy="3016210"/>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Antimikrobiyal </a:t>
            </a:r>
            <a:r>
              <a:rPr lang="tr-TR" sz="1600" b="1" dirty="0">
                <a:latin typeface="Tahoma" panose="020B0604030504040204" pitchFamily="34" charset="0"/>
                <a:ea typeface="Tahoma" panose="020B0604030504040204" pitchFamily="34" charset="0"/>
                <a:cs typeface="Tahoma" panose="020B0604030504040204" pitchFamily="34" charset="0"/>
              </a:rPr>
              <a:t>etkisi belirlenen bitkinin HPLC (High Performance Liquid Chromatography) analizi ile içeriği belirlenir.</a:t>
            </a:r>
            <a:endParaRPr lang="tr-TR" sz="1600" b="1" dirty="0">
              <a:latin typeface="Tahoma" panose="020B0604030504040204" pitchFamily="34" charset="0"/>
              <a:ea typeface="Tahoma" panose="020B0604030504040204" pitchFamily="34" charset="0"/>
              <a:cs typeface="Tahoma" panose="020B0604030504040204" pitchFamily="34" charset="0"/>
            </a:endParaRPr>
          </a:p>
          <a:p>
            <a:pPr algn="just" eaLnBrk="1" hangingPunct="1">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İçerik belirlendikten sonra etken madde tespiti için içerikte bulunan maddelerin tümü tek tek izole edilerek antimikrobiyal aktivite testine tabi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tutulur.</a:t>
            </a:r>
          </a:p>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İçerikte belirlenen etken maddenin canlı hücre üzerindeki etkilerini belirlemek için hücre kültürleri üzerinde deneyler </a:t>
            </a:r>
            <a:r>
              <a:rPr lang="tr-TR" sz="1600" b="1" dirty="0">
                <a:latin typeface="Tahoma" panose="020B0604030504040204" pitchFamily="34" charset="0"/>
                <a:ea typeface="Tahoma" panose="020B0604030504040204" pitchFamily="34" charset="0"/>
                <a:cs typeface="Tahoma" panose="020B0604030504040204" pitchFamily="34" charset="0"/>
              </a:rPr>
              <a:t>yapılır.</a:t>
            </a:r>
          </a:p>
          <a:p>
            <a:pPr algn="just" eaLnBrk="1" hangingPunct="1">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Tespit edilen ham maddenin ilaç olarak kullanılabilmesi için çok fazla disiplinler arası çalışmalar gerekmektedir</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İlaç bitkileri </a:t>
            </a:r>
            <a:r>
              <a:rPr lang="tr-TR" sz="1600" b="1" dirty="0">
                <a:latin typeface="Tahoma" panose="020B0604030504040204" pitchFamily="34" charset="0"/>
                <a:ea typeface="Tahoma" panose="020B0604030504040204" pitchFamily="34" charset="0"/>
                <a:cs typeface="Tahoma" panose="020B0604030504040204" pitchFamily="34" charset="0"/>
              </a:rPr>
              <a:t>üzerinde çalışan </a:t>
            </a:r>
            <a:r>
              <a:rPr lang="tr-TR" sz="1600" b="1" dirty="0">
                <a:latin typeface="Tahoma" panose="020B0604030504040204" pitchFamily="34" charset="0"/>
                <a:ea typeface="Tahoma" panose="020B0604030504040204" pitchFamily="34" charset="0"/>
                <a:cs typeface="Tahoma" panose="020B0604030504040204" pitchFamily="34" charset="0"/>
              </a:rPr>
              <a:t>bilim dalları: Biyoloji, Kimya, Eczacılık, Ziraat, Tıp ve Biyomühendislik</a:t>
            </a:r>
          </a:p>
        </p:txBody>
      </p:sp>
    </p:spTree>
    <p:extLst>
      <p:ext uri="{BB962C8B-B14F-4D97-AF65-F5344CB8AC3E}">
        <p14:creationId xmlns:p14="http://schemas.microsoft.com/office/powerpoint/2010/main" val="3964700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ou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ou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schemeClr val="tx1"/>
                </a:solidFill>
              </a:rPr>
              <a:t>Drogların Adlandırılması</a:t>
            </a:r>
            <a:endParaRPr lang="tr-TR" sz="2800" b="1" dirty="0">
              <a:solidFill>
                <a:schemeClr val="tx1"/>
              </a:solidFill>
              <a:cs typeface="Arial"/>
            </a:endParaRPr>
          </a:p>
        </p:txBody>
      </p:sp>
      <p:sp>
        <p:nvSpPr>
          <p:cNvPr id="5" name="Rectangle 4"/>
          <p:cNvSpPr>
            <a:spLocks noChangeArrowheads="1"/>
          </p:cNvSpPr>
          <p:nvPr/>
        </p:nvSpPr>
        <p:spPr bwMode="auto">
          <a:xfrm>
            <a:off x="1747838" y="1317625"/>
            <a:ext cx="8705850" cy="2754600"/>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900"/>
              </a:spcAft>
            </a:pPr>
            <a:r>
              <a:rPr lang="tr-TR" altLang="tr-TR" sz="1600" b="1" dirty="0">
                <a:latin typeface="Tahoma" panose="020B0604030504040204" pitchFamily="34" charset="0"/>
                <a:ea typeface="Tahoma" panose="020B0604030504040204" pitchFamily="34" charset="0"/>
                <a:cs typeface="Tahoma" panose="020B0604030504040204" pitchFamily="34" charset="0"/>
              </a:rPr>
              <a:t>Drog, </a:t>
            </a:r>
            <a:r>
              <a:rPr lang="tr-TR" sz="1600" b="1" dirty="0">
                <a:latin typeface="Tahoma" panose="020B0604030504040204" pitchFamily="34" charset="0"/>
                <a:ea typeface="Tahoma" panose="020B0604030504040204" pitchFamily="34" charset="0"/>
                <a:cs typeface="Tahoma" panose="020B0604030504040204" pitchFamily="34" charset="0"/>
              </a:rPr>
              <a:t>bitkisel kaynaklı </a:t>
            </a:r>
            <a:r>
              <a:rPr lang="tr-TR" sz="1600" b="1" dirty="0">
                <a:latin typeface="Tahoma" panose="020B0604030504040204" pitchFamily="34" charset="0"/>
                <a:ea typeface="Tahoma" panose="020B0604030504040204" pitchFamily="34" charset="0"/>
                <a:cs typeface="Tahoma" panose="020B0604030504040204" pitchFamily="34" charset="0"/>
              </a:rPr>
              <a:t>hammaddeler </a:t>
            </a:r>
            <a:r>
              <a:rPr lang="tr-TR" sz="1600" b="1" dirty="0">
                <a:latin typeface="Tahoma" panose="020B0604030504040204" pitchFamily="34" charset="0"/>
                <a:ea typeface="Tahoma" panose="020B0604030504040204" pitchFamily="34" charset="0"/>
                <a:cs typeface="Tahoma" panose="020B0604030504040204" pitchFamily="34" charset="0"/>
              </a:rPr>
              <a:t>veya bitkilerin ilaç olarak kullanılan </a:t>
            </a:r>
            <a:r>
              <a:rPr lang="tr-TR" sz="1600" b="1" dirty="0">
                <a:latin typeface="Tahoma" panose="020B0604030504040204" pitchFamily="34" charset="0"/>
                <a:ea typeface="Tahoma" panose="020B0604030504040204" pitchFamily="34" charset="0"/>
                <a:cs typeface="Tahoma" panose="020B0604030504040204" pitchFamily="34" charset="0"/>
              </a:rPr>
              <a:t>kısmılarına verilen isimdir. </a:t>
            </a:r>
            <a:endParaRPr lang="tr-TR" sz="1600" b="1" dirty="0">
              <a:latin typeface="Tahoma" panose="020B0604030504040204" pitchFamily="34" charset="0"/>
              <a:ea typeface="Tahoma" panose="020B0604030504040204" pitchFamily="34" charset="0"/>
              <a:cs typeface="Tahoma" panose="020B0604030504040204" pitchFamily="34" charset="0"/>
            </a:endParaRPr>
          </a:p>
          <a:p>
            <a:pPr algn="just" eaLnBrk="1" hangingPunct="1">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Bir drogun Latince adı iki parçadan oluşur.</a:t>
            </a:r>
          </a:p>
          <a:p>
            <a:pPr algn="just">
              <a:spcAft>
                <a:spcPts val="900"/>
              </a:spcAft>
            </a:pPr>
            <a:r>
              <a:rPr lang="tr-TR" altLang="tr-TR" sz="1600" b="1" i="1" dirty="0">
                <a:latin typeface="Tahoma" panose="020B0604030504040204" pitchFamily="34" charset="0"/>
                <a:ea typeface="Tahoma" panose="020B0604030504040204" pitchFamily="34" charset="0"/>
                <a:cs typeface="Tahoma" panose="020B0604030504040204" pitchFamily="34" charset="0"/>
              </a:rPr>
              <a:t>Folia Digitalis </a:t>
            </a:r>
            <a:r>
              <a:rPr lang="tr-TR" altLang="tr-TR" sz="1600" b="1" dirty="0">
                <a:latin typeface="Tahoma" panose="020B0604030504040204" pitchFamily="34" charset="0"/>
                <a:ea typeface="Tahoma" panose="020B0604030504040204" pitchFamily="34" charset="0"/>
                <a:cs typeface="Tahoma" panose="020B0604030504040204" pitchFamily="34" charset="0"/>
              </a:rPr>
              <a:t>(Yüksük </a:t>
            </a:r>
            <a:r>
              <a:rPr lang="tr-TR" altLang="tr-TR" sz="1600" b="1" dirty="0">
                <a:latin typeface="Tahoma" panose="020B0604030504040204" pitchFamily="34" charset="0"/>
                <a:ea typeface="Tahoma" panose="020B0604030504040204" pitchFamily="34" charset="0"/>
                <a:cs typeface="Tahoma" panose="020B0604030504040204" pitchFamily="34" charset="0"/>
              </a:rPr>
              <a:t>otu </a:t>
            </a:r>
            <a:r>
              <a:rPr lang="tr-TR" altLang="tr-TR" sz="1600" b="1" dirty="0">
                <a:latin typeface="Tahoma" panose="020B0604030504040204" pitchFamily="34" charset="0"/>
                <a:ea typeface="Tahoma" panose="020B0604030504040204" pitchFamily="34" charset="0"/>
                <a:cs typeface="Tahoma" panose="020B0604030504040204" pitchFamily="34" charset="0"/>
              </a:rPr>
              <a:t>Yaprakları</a:t>
            </a:r>
            <a:r>
              <a:rPr lang="tr-TR" altLang="tr-TR" sz="1600" b="1" dirty="0">
                <a:latin typeface="Tahoma" panose="020B0604030504040204" pitchFamily="34" charset="0"/>
                <a:ea typeface="Tahoma" panose="020B0604030504040204" pitchFamily="34" charset="0"/>
                <a:cs typeface="Tahoma" panose="020B0604030504040204" pitchFamily="34" charset="0"/>
              </a:rPr>
              <a:t>)</a:t>
            </a:r>
          </a:p>
          <a:p>
            <a:pPr algn="just">
              <a:spcAft>
                <a:spcPts val="900"/>
              </a:spcAft>
            </a:pPr>
            <a:r>
              <a:rPr lang="tr-TR" altLang="tr-TR" sz="1600" b="1" i="1" dirty="0">
                <a:latin typeface="Tahoma" panose="020B0604030504040204" pitchFamily="34" charset="0"/>
                <a:ea typeface="Tahoma" panose="020B0604030504040204" pitchFamily="34" charset="0"/>
                <a:cs typeface="Tahoma" panose="020B0604030504040204" pitchFamily="34" charset="0"/>
              </a:rPr>
              <a:t>Malvae Folium </a:t>
            </a:r>
            <a:r>
              <a:rPr lang="tr-TR" altLang="tr-TR" sz="1600" b="1" dirty="0">
                <a:latin typeface="Tahoma" panose="020B0604030504040204" pitchFamily="34" charset="0"/>
                <a:ea typeface="Tahoma" panose="020B0604030504040204" pitchFamily="34" charset="0"/>
                <a:cs typeface="Tahoma" panose="020B0604030504040204" pitchFamily="34" charset="0"/>
              </a:rPr>
              <a:t>(Ebegümeci Yaprağı</a:t>
            </a:r>
            <a:r>
              <a:rPr lang="tr-TR" altLang="tr-TR" sz="1600" b="1" dirty="0">
                <a:latin typeface="Tahoma" panose="020B0604030504040204" pitchFamily="34" charset="0"/>
                <a:ea typeface="Tahoma" panose="020B0604030504040204" pitchFamily="34" charset="0"/>
                <a:cs typeface="Tahoma" panose="020B0604030504040204" pitchFamily="34" charset="0"/>
              </a:rPr>
              <a:t>)</a:t>
            </a:r>
          </a:p>
          <a:p>
            <a:pPr algn="just">
              <a:spcAft>
                <a:spcPts val="900"/>
              </a:spcAft>
            </a:pPr>
            <a:r>
              <a:rPr lang="tr-TR" altLang="tr-TR" sz="1600" b="1" i="1" dirty="0">
                <a:latin typeface="Tahoma" panose="020B0604030504040204" pitchFamily="34" charset="0"/>
                <a:ea typeface="Tahoma" panose="020B0604030504040204" pitchFamily="34" charset="0"/>
                <a:cs typeface="Tahoma" panose="020B0604030504040204" pitchFamily="34" charset="0"/>
              </a:rPr>
              <a:t>Semen Colchici</a:t>
            </a:r>
            <a:r>
              <a:rPr lang="tr-TR" altLang="tr-TR" sz="1600" b="1" dirty="0">
                <a:latin typeface="Tahoma" panose="020B0604030504040204" pitchFamily="34" charset="0"/>
                <a:ea typeface="Tahoma" panose="020B0604030504040204" pitchFamily="34" charset="0"/>
                <a:cs typeface="Tahoma" panose="020B0604030504040204" pitchFamily="34" charset="0"/>
              </a:rPr>
              <a:t> </a:t>
            </a:r>
            <a:r>
              <a:rPr lang="tr-TR" altLang="tr-TR" sz="1600" b="1" dirty="0">
                <a:latin typeface="Tahoma" panose="020B0604030504040204" pitchFamily="34" charset="0"/>
                <a:ea typeface="Tahoma" panose="020B0604030504040204" pitchFamily="34" charset="0"/>
                <a:cs typeface="Tahoma" panose="020B0604030504040204" pitchFamily="34" charset="0"/>
              </a:rPr>
              <a:t>(Çiğdem Tohumu</a:t>
            </a:r>
            <a:r>
              <a:rPr lang="tr-TR" altLang="tr-TR" sz="1600" b="1" dirty="0">
                <a:latin typeface="Tahoma" panose="020B0604030504040204" pitchFamily="34" charset="0"/>
                <a:ea typeface="Tahoma" panose="020B0604030504040204" pitchFamily="34" charset="0"/>
                <a:cs typeface="Tahoma" panose="020B0604030504040204" pitchFamily="34" charset="0"/>
              </a:rPr>
              <a:t>)</a:t>
            </a:r>
          </a:p>
          <a:p>
            <a:pPr algn="just">
              <a:spcAft>
                <a:spcPts val="900"/>
              </a:spcAft>
            </a:pPr>
            <a:r>
              <a:rPr lang="tr-TR" altLang="tr-TR" sz="1600" b="1" i="1" dirty="0">
                <a:latin typeface="Tahoma" panose="020B0604030504040204" pitchFamily="34" charset="0"/>
                <a:ea typeface="Tahoma" panose="020B0604030504040204" pitchFamily="34" charset="0"/>
                <a:cs typeface="Tahoma" panose="020B0604030504040204" pitchFamily="34" charset="0"/>
              </a:rPr>
              <a:t>Cortex </a:t>
            </a:r>
            <a:r>
              <a:rPr lang="tr-TR" altLang="tr-TR" sz="1600" b="1" i="1" dirty="0">
                <a:latin typeface="Tahoma" panose="020B0604030504040204" pitchFamily="34" charset="0"/>
                <a:ea typeface="Tahoma" panose="020B0604030504040204" pitchFamily="34" charset="0"/>
                <a:cs typeface="Tahoma" panose="020B0604030504040204" pitchFamily="34" charset="0"/>
              </a:rPr>
              <a:t>Cinnamomi cassiae </a:t>
            </a:r>
            <a:r>
              <a:rPr lang="tr-TR" altLang="tr-TR" sz="1600" b="1" dirty="0">
                <a:latin typeface="Tahoma" panose="020B0604030504040204" pitchFamily="34" charset="0"/>
                <a:ea typeface="Tahoma" panose="020B0604030504040204" pitchFamily="34" charset="0"/>
                <a:cs typeface="Tahoma" panose="020B0604030504040204" pitchFamily="34" charset="0"/>
              </a:rPr>
              <a:t>(Çin </a:t>
            </a:r>
            <a:r>
              <a:rPr lang="tr-TR" altLang="tr-TR" sz="1600" b="1" dirty="0">
                <a:latin typeface="Tahoma" panose="020B0604030504040204" pitchFamily="34" charset="0"/>
                <a:ea typeface="Tahoma" panose="020B0604030504040204" pitchFamily="34" charset="0"/>
                <a:cs typeface="Tahoma" panose="020B0604030504040204" pitchFamily="34" charset="0"/>
              </a:rPr>
              <a:t>tarçın ağacı kabuğu)</a:t>
            </a:r>
          </a:p>
          <a:p>
            <a:pPr algn="just">
              <a:spcAft>
                <a:spcPts val="900"/>
              </a:spcAft>
            </a:pPr>
            <a:r>
              <a:rPr lang="tr-TR" altLang="tr-TR" sz="1600" b="1" i="1" dirty="0">
                <a:latin typeface="Tahoma" panose="020B0604030504040204" pitchFamily="34" charset="0"/>
                <a:ea typeface="Tahoma" panose="020B0604030504040204" pitchFamily="34" charset="0"/>
                <a:cs typeface="Tahoma" panose="020B0604030504040204" pitchFamily="34" charset="0"/>
              </a:rPr>
              <a:t>Radix Saponariae </a:t>
            </a:r>
            <a:r>
              <a:rPr lang="tr-TR" altLang="tr-TR" sz="1600" b="1" i="1" dirty="0">
                <a:latin typeface="Tahoma" panose="020B0604030504040204" pitchFamily="34" charset="0"/>
                <a:ea typeface="Tahoma" panose="020B0604030504040204" pitchFamily="34" charset="0"/>
                <a:cs typeface="Tahoma" panose="020B0604030504040204" pitchFamily="34" charset="0"/>
              </a:rPr>
              <a:t>albae </a:t>
            </a:r>
            <a:r>
              <a:rPr lang="tr-TR" altLang="tr-TR" sz="1600" b="1" dirty="0">
                <a:latin typeface="Tahoma" panose="020B0604030504040204" pitchFamily="34" charset="0"/>
                <a:ea typeface="Tahoma" panose="020B0604030504040204" pitchFamily="34" charset="0"/>
                <a:cs typeface="Tahoma" panose="020B0604030504040204" pitchFamily="34" charset="0"/>
              </a:rPr>
              <a:t>(Çöven </a:t>
            </a:r>
            <a:r>
              <a:rPr lang="tr-TR" altLang="tr-TR" sz="1600" b="1" dirty="0">
                <a:latin typeface="Tahoma" panose="020B0604030504040204" pitchFamily="34" charset="0"/>
                <a:ea typeface="Tahoma" panose="020B0604030504040204" pitchFamily="34" charset="0"/>
                <a:cs typeface="Tahoma" panose="020B0604030504040204" pitchFamily="34" charset="0"/>
              </a:rPr>
              <a:t>kökü</a:t>
            </a:r>
            <a:r>
              <a:rPr lang="tr-TR" altLang="tr-TR" sz="1600" b="1" dirty="0">
                <a:latin typeface="Tahoma" panose="020B0604030504040204" pitchFamily="34" charset="0"/>
                <a:ea typeface="Tahoma" panose="020B0604030504040204" pitchFamily="34" charset="0"/>
                <a:cs typeface="Tahoma" panose="020B0604030504040204" pitchFamily="34" charset="0"/>
              </a:rPr>
              <a:t>)</a:t>
            </a:r>
            <a:endParaRPr lang="tr-TR" altLang="tr-TR" sz="1600"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5227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ou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ou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ou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ou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Bitkisel Droglar</a:t>
            </a:r>
            <a:endParaRPr lang="tr-TR" sz="2800" b="1" dirty="0">
              <a:solidFill>
                <a:prstClr val="black"/>
              </a:solidFill>
              <a:cs typeface="Arial"/>
            </a:endParaRPr>
          </a:p>
        </p:txBody>
      </p:sp>
      <p:sp>
        <p:nvSpPr>
          <p:cNvPr id="5" name="Rectangle 4"/>
          <p:cNvSpPr>
            <a:spLocks noChangeArrowheads="1"/>
          </p:cNvSpPr>
          <p:nvPr/>
        </p:nvSpPr>
        <p:spPr bwMode="auto">
          <a:xfrm>
            <a:off x="1747838" y="1317626"/>
            <a:ext cx="8705850" cy="3408625"/>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1. Bitkinin </a:t>
            </a:r>
            <a:r>
              <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tamamından veya herhangi bir parçasından ibaret olan </a:t>
            </a:r>
            <a:r>
              <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droglar</a:t>
            </a: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Folium </a:t>
            </a:r>
            <a:r>
              <a:rPr lang="tr-TR" altLang="tr-TR" sz="1600" b="1" dirty="0">
                <a:latin typeface="Tahoma" panose="020B0604030504040204" pitchFamily="34" charset="0"/>
                <a:ea typeface="Tahoma" panose="020B0604030504040204" pitchFamily="34" charset="0"/>
                <a:cs typeface="Tahoma" panose="020B0604030504040204" pitchFamily="34" charset="0"/>
              </a:rPr>
              <a:t>(yaprak</a:t>
            </a:r>
            <a:r>
              <a:rPr lang="tr-TR" altLang="tr-TR" sz="1600" b="1" dirty="0">
                <a:latin typeface="Tahoma" panose="020B0604030504040204" pitchFamily="34" charset="0"/>
                <a:ea typeface="Tahoma" panose="020B0604030504040204" pitchFamily="34" charset="0"/>
                <a:cs typeface="Tahoma" panose="020B0604030504040204" pitchFamily="34" charset="0"/>
              </a:rPr>
              <a:t>)										</a:t>
            </a:r>
            <a:r>
              <a:rPr lang="tr-TR" altLang="tr-TR" sz="1600" b="1" dirty="0">
                <a:latin typeface="Tahoma" panose="020B0604030504040204" pitchFamily="34" charset="0"/>
                <a:ea typeface="Tahoma" panose="020B0604030504040204" pitchFamily="34" charset="0"/>
                <a:cs typeface="Tahoma" panose="020B0604030504040204" pitchFamily="34" charset="0"/>
              </a:rPr>
              <a:t>Tuber (yumru</a:t>
            </a:r>
            <a:r>
              <a:rPr lang="tr-TR" altLang="tr-TR" sz="1600" b="1" dirty="0">
                <a:latin typeface="Tahoma" panose="020B0604030504040204" pitchFamily="34" charset="0"/>
                <a:ea typeface="Tahoma" panose="020B0604030504040204" pitchFamily="34" charset="0"/>
                <a:cs typeface="Tahoma" panose="020B0604030504040204" pitchFamily="34" charset="0"/>
              </a:rPr>
              <a:t>)</a:t>
            </a:r>
            <a:endParaRPr lang="tr-TR" altLang="tr-TR" sz="1600" b="1" dirty="0">
              <a:latin typeface="Tahoma" panose="020B0604030504040204" pitchFamily="34" charset="0"/>
              <a:ea typeface="Tahoma" panose="020B0604030504040204" pitchFamily="34" charset="0"/>
              <a:cs typeface="Tahoma" panose="020B0604030504040204" pitchFamily="34" charset="0"/>
            </a:endParaRP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Folia (yapraklar</a:t>
            </a:r>
            <a:r>
              <a:rPr lang="tr-TR" altLang="tr-TR" sz="1600" b="1" dirty="0">
                <a:latin typeface="Tahoma" panose="020B0604030504040204" pitchFamily="34" charset="0"/>
                <a:ea typeface="Tahoma" panose="020B0604030504040204" pitchFamily="34" charset="0"/>
                <a:cs typeface="Tahoma" panose="020B0604030504040204" pitchFamily="34" charset="0"/>
              </a:rPr>
              <a:t>)										Tubera </a:t>
            </a:r>
            <a:r>
              <a:rPr lang="tr-TR" altLang="tr-TR" sz="1600" b="1" dirty="0">
                <a:latin typeface="Tahoma" panose="020B0604030504040204" pitchFamily="34" charset="0"/>
                <a:ea typeface="Tahoma" panose="020B0604030504040204" pitchFamily="34" charset="0"/>
                <a:cs typeface="Tahoma" panose="020B0604030504040204" pitchFamily="34" charset="0"/>
              </a:rPr>
              <a:t>(yumrular)</a:t>
            </a: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Flos (çiçek</a:t>
            </a:r>
            <a:r>
              <a:rPr lang="tr-TR" altLang="tr-TR" sz="1600" b="1" dirty="0">
                <a:latin typeface="Tahoma" panose="020B0604030504040204" pitchFamily="34" charset="0"/>
                <a:ea typeface="Tahoma" panose="020B0604030504040204" pitchFamily="34" charset="0"/>
                <a:cs typeface="Tahoma" panose="020B0604030504040204" pitchFamily="34" charset="0"/>
              </a:rPr>
              <a:t>)												Rhizoma </a:t>
            </a:r>
            <a:r>
              <a:rPr lang="tr-TR" altLang="tr-TR" sz="1600" b="1" dirty="0">
                <a:latin typeface="Tahoma" panose="020B0604030504040204" pitchFamily="34" charset="0"/>
                <a:ea typeface="Tahoma" panose="020B0604030504040204" pitchFamily="34" charset="0"/>
                <a:cs typeface="Tahoma" panose="020B0604030504040204" pitchFamily="34" charset="0"/>
              </a:rPr>
              <a:t>(köksap)</a:t>
            </a: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Flores (çiçekler</a:t>
            </a:r>
            <a:r>
              <a:rPr lang="tr-TR" altLang="tr-TR" sz="1600" b="1" dirty="0">
                <a:latin typeface="Tahoma" panose="020B0604030504040204" pitchFamily="34" charset="0"/>
                <a:ea typeface="Tahoma" panose="020B0604030504040204" pitchFamily="34" charset="0"/>
                <a:cs typeface="Tahoma" panose="020B0604030504040204" pitchFamily="34" charset="0"/>
              </a:rPr>
              <a:t>)										Stipes </a:t>
            </a:r>
            <a:r>
              <a:rPr lang="tr-TR" altLang="tr-TR" sz="1600" b="1" dirty="0">
                <a:latin typeface="Tahoma" panose="020B0604030504040204" pitchFamily="34" charset="0"/>
                <a:ea typeface="Tahoma" panose="020B0604030504040204" pitchFamily="34" charset="0"/>
                <a:cs typeface="Tahoma" panose="020B0604030504040204" pitchFamily="34" charset="0"/>
              </a:rPr>
              <a:t>(dal, sap)</a:t>
            </a: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Cortex (gövde, dal ve kök kabuğu</a:t>
            </a:r>
            <a:r>
              <a:rPr lang="tr-TR" altLang="tr-TR" sz="1600" b="1" dirty="0">
                <a:latin typeface="Tahoma" panose="020B0604030504040204" pitchFamily="34" charset="0"/>
                <a:ea typeface="Tahoma" panose="020B0604030504040204" pitchFamily="34" charset="0"/>
                <a:cs typeface="Tahoma" panose="020B0604030504040204" pitchFamily="34" charset="0"/>
              </a:rPr>
              <a:t>)			Stipites </a:t>
            </a:r>
            <a:r>
              <a:rPr lang="tr-TR" altLang="tr-TR" sz="1600" b="1" dirty="0">
                <a:latin typeface="Tahoma" panose="020B0604030504040204" pitchFamily="34" charset="0"/>
                <a:ea typeface="Tahoma" panose="020B0604030504040204" pitchFamily="34" charset="0"/>
                <a:cs typeface="Tahoma" panose="020B0604030504040204" pitchFamily="34" charset="0"/>
              </a:rPr>
              <a:t>(dallar, saplar)</a:t>
            </a: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Fructus (meyva</a:t>
            </a:r>
            <a:r>
              <a:rPr lang="tr-TR" altLang="tr-TR" sz="1600" b="1" dirty="0">
                <a:latin typeface="Tahoma" panose="020B0604030504040204" pitchFamily="34" charset="0"/>
                <a:ea typeface="Tahoma" panose="020B0604030504040204" pitchFamily="34" charset="0"/>
                <a:cs typeface="Tahoma" panose="020B0604030504040204" pitchFamily="34" charset="0"/>
              </a:rPr>
              <a:t>)										Summitates </a:t>
            </a:r>
            <a:r>
              <a:rPr lang="tr-TR" altLang="tr-TR" sz="1600" b="1" dirty="0">
                <a:latin typeface="Tahoma" panose="020B0604030504040204" pitchFamily="34" charset="0"/>
                <a:ea typeface="Tahoma" panose="020B0604030504040204" pitchFamily="34" charset="0"/>
                <a:cs typeface="Tahoma" panose="020B0604030504040204" pitchFamily="34" charset="0"/>
              </a:rPr>
              <a:t>(dal uçları)</a:t>
            </a: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Semen (tohum</a:t>
            </a:r>
            <a:r>
              <a:rPr lang="tr-TR" altLang="tr-TR" sz="1600" b="1" dirty="0">
                <a:latin typeface="Tahoma" panose="020B0604030504040204" pitchFamily="34" charset="0"/>
                <a:ea typeface="Tahoma" panose="020B0604030504040204" pitchFamily="34" charset="0"/>
                <a:cs typeface="Tahoma" panose="020B0604030504040204" pitchFamily="34" charset="0"/>
              </a:rPr>
              <a:t>)											Pericarpium </a:t>
            </a:r>
            <a:r>
              <a:rPr lang="tr-TR" altLang="tr-TR" sz="1600" b="1" dirty="0">
                <a:latin typeface="Tahoma" panose="020B0604030504040204" pitchFamily="34" charset="0"/>
                <a:ea typeface="Tahoma" panose="020B0604030504040204" pitchFamily="34" charset="0"/>
                <a:cs typeface="Tahoma" panose="020B0604030504040204" pitchFamily="34" charset="0"/>
              </a:rPr>
              <a:t>(meyve kabuğu)</a:t>
            </a: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Herba (ot</a:t>
            </a:r>
            <a:r>
              <a:rPr lang="tr-TR" altLang="tr-TR" sz="1600" b="1" dirty="0">
                <a:latin typeface="Tahoma" panose="020B0604030504040204" pitchFamily="34" charset="0"/>
                <a:ea typeface="Tahoma" panose="020B0604030504040204" pitchFamily="34" charset="0"/>
                <a:cs typeface="Tahoma" panose="020B0604030504040204" pitchFamily="34" charset="0"/>
              </a:rPr>
              <a:t>)													Sporae </a:t>
            </a:r>
            <a:r>
              <a:rPr lang="tr-TR" altLang="tr-TR" sz="1600" b="1" dirty="0">
                <a:latin typeface="Tahoma" panose="020B0604030504040204" pitchFamily="34" charset="0"/>
                <a:ea typeface="Tahoma" panose="020B0604030504040204" pitchFamily="34" charset="0"/>
                <a:cs typeface="Tahoma" panose="020B0604030504040204" pitchFamily="34" charset="0"/>
              </a:rPr>
              <a:t>(sporlar)</a:t>
            </a: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Lignum (odun</a:t>
            </a:r>
            <a:r>
              <a:rPr lang="tr-TR" altLang="tr-TR" sz="1600" b="1" dirty="0">
                <a:latin typeface="Tahoma" panose="020B0604030504040204" pitchFamily="34" charset="0"/>
                <a:ea typeface="Tahoma" panose="020B0604030504040204" pitchFamily="34" charset="0"/>
                <a:cs typeface="Tahoma" panose="020B0604030504040204" pitchFamily="34" charset="0"/>
              </a:rPr>
              <a:t>)											Glandulae </a:t>
            </a:r>
            <a:r>
              <a:rPr lang="tr-TR" altLang="tr-TR" sz="1600" b="1" dirty="0">
                <a:latin typeface="Tahoma" panose="020B0604030504040204" pitchFamily="34" charset="0"/>
                <a:ea typeface="Tahoma" panose="020B0604030504040204" pitchFamily="34" charset="0"/>
                <a:cs typeface="Tahoma" panose="020B0604030504040204" pitchFamily="34" charset="0"/>
              </a:rPr>
              <a:t>(salgı tüyleri)</a:t>
            </a: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Radix (kök</a:t>
            </a:r>
            <a:r>
              <a:rPr lang="tr-TR" altLang="tr-TR" sz="1600" b="1" dirty="0">
                <a:latin typeface="Tahoma" panose="020B0604030504040204" pitchFamily="34" charset="0"/>
                <a:ea typeface="Tahoma" panose="020B0604030504040204" pitchFamily="34" charset="0"/>
                <a:cs typeface="Tahoma" panose="020B0604030504040204" pitchFamily="34" charset="0"/>
              </a:rPr>
              <a:t>)												Bulbus </a:t>
            </a:r>
            <a:r>
              <a:rPr lang="tr-TR" altLang="tr-TR" sz="1600" b="1" dirty="0">
                <a:latin typeface="Tahoma" panose="020B0604030504040204" pitchFamily="34" charset="0"/>
                <a:ea typeface="Tahoma" panose="020B0604030504040204" pitchFamily="34" charset="0"/>
                <a:cs typeface="Tahoma" panose="020B0604030504040204" pitchFamily="34" charset="0"/>
              </a:rPr>
              <a:t>(soğan)</a:t>
            </a:r>
          </a:p>
        </p:txBody>
      </p:sp>
    </p:spTree>
    <p:extLst>
      <p:ext uri="{BB962C8B-B14F-4D97-AF65-F5344CB8AC3E}">
        <p14:creationId xmlns:p14="http://schemas.microsoft.com/office/powerpoint/2010/main" val="1688391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500"/>
                                        <p:tgtEl>
                                          <p:spTgt spid="5">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ox(out)">
                                      <p:cBhvr>
                                        <p:cTn id="13" dur="500"/>
                                        <p:tgtEl>
                                          <p:spTgt spid="5">
                                            <p:txEl>
                                              <p:pRg st="2" end="2"/>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ox(out)">
                                      <p:cBhvr>
                                        <p:cTn id="16" dur="500"/>
                                        <p:tgtEl>
                                          <p:spTgt spid="5">
                                            <p:txEl>
                                              <p:pRg st="3" end="3"/>
                                            </p:txEl>
                                          </p:spTgt>
                                        </p:tgtEl>
                                      </p:cBhvr>
                                    </p:animEffect>
                                  </p:childTnLst>
                                </p:cTn>
                              </p:par>
                              <p:par>
                                <p:cTn id="17" presetID="4" presetClass="entr" presetSubtype="32"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ox(out)">
                                      <p:cBhvr>
                                        <p:cTn id="19" dur="500"/>
                                        <p:tgtEl>
                                          <p:spTgt spid="5">
                                            <p:txEl>
                                              <p:pRg st="4" end="4"/>
                                            </p:txEl>
                                          </p:spTgt>
                                        </p:tgtEl>
                                      </p:cBhvr>
                                    </p:animEffect>
                                  </p:childTnLst>
                                </p:cTn>
                              </p:par>
                              <p:par>
                                <p:cTn id="20" presetID="4" presetClass="entr" presetSubtype="32"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ox(out)">
                                      <p:cBhvr>
                                        <p:cTn id="22" dur="500"/>
                                        <p:tgtEl>
                                          <p:spTgt spid="5">
                                            <p:txEl>
                                              <p:pRg st="5" end="5"/>
                                            </p:txEl>
                                          </p:spTgt>
                                        </p:tgtEl>
                                      </p:cBhvr>
                                    </p:animEffect>
                                  </p:childTnLst>
                                </p:cTn>
                              </p:par>
                              <p:par>
                                <p:cTn id="23" presetID="4" presetClass="entr" presetSubtype="32"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ox(out)">
                                      <p:cBhvr>
                                        <p:cTn id="25" dur="500"/>
                                        <p:tgtEl>
                                          <p:spTgt spid="5">
                                            <p:txEl>
                                              <p:pRg st="6" end="6"/>
                                            </p:txEl>
                                          </p:spTgt>
                                        </p:tgtEl>
                                      </p:cBhvr>
                                    </p:animEffect>
                                  </p:childTnLst>
                                </p:cTn>
                              </p:par>
                              <p:par>
                                <p:cTn id="26" presetID="4" presetClass="entr" presetSubtype="32"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ox(out)">
                                      <p:cBhvr>
                                        <p:cTn id="28" dur="500"/>
                                        <p:tgtEl>
                                          <p:spTgt spid="5">
                                            <p:txEl>
                                              <p:pRg st="7" end="7"/>
                                            </p:txEl>
                                          </p:spTgt>
                                        </p:tgtEl>
                                      </p:cBhvr>
                                    </p:animEffect>
                                  </p:childTnLst>
                                </p:cTn>
                              </p:par>
                              <p:par>
                                <p:cTn id="29" presetID="4" presetClass="entr" presetSubtype="32"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ox(out)">
                                      <p:cBhvr>
                                        <p:cTn id="31" dur="500"/>
                                        <p:tgtEl>
                                          <p:spTgt spid="5">
                                            <p:txEl>
                                              <p:pRg st="8" end="8"/>
                                            </p:txEl>
                                          </p:spTgt>
                                        </p:tgtEl>
                                      </p:cBhvr>
                                    </p:animEffect>
                                  </p:childTnLst>
                                </p:cTn>
                              </p:par>
                              <p:par>
                                <p:cTn id="32" presetID="4" presetClass="entr" presetSubtype="32"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ox(out)">
                                      <p:cBhvr>
                                        <p:cTn id="34" dur="500"/>
                                        <p:tgtEl>
                                          <p:spTgt spid="5">
                                            <p:txEl>
                                              <p:pRg st="9" end="9"/>
                                            </p:txEl>
                                          </p:spTgt>
                                        </p:tgtEl>
                                      </p:cBhvr>
                                    </p:animEffect>
                                  </p:childTnLst>
                                </p:cTn>
                              </p:par>
                              <p:par>
                                <p:cTn id="35" presetID="4" presetClass="entr" presetSubtype="32"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ox(out)">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Bitkisel Droglar</a:t>
            </a:r>
            <a:endParaRPr lang="tr-TR" sz="2800" b="1" dirty="0">
              <a:solidFill>
                <a:prstClr val="black"/>
              </a:solidFill>
              <a:cs typeface="Arial"/>
            </a:endParaRPr>
          </a:p>
        </p:txBody>
      </p:sp>
      <p:sp>
        <p:nvSpPr>
          <p:cNvPr id="5" name="Rectangle 4"/>
          <p:cNvSpPr>
            <a:spLocks noChangeArrowheads="1"/>
          </p:cNvSpPr>
          <p:nvPr/>
        </p:nvSpPr>
        <p:spPr bwMode="auto">
          <a:xfrm>
            <a:off x="1747838" y="1317625"/>
            <a:ext cx="8705850" cy="1586588"/>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marL="266700" indent="-266700" algn="just" eaLnBrk="1" hangingPunct="1">
              <a:spcAft>
                <a:spcPts val="900"/>
              </a:spcAft>
            </a:pPr>
            <a:r>
              <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Bitkilerde doğal veya ikincil olarak gelişen veya bitkiden özel bir işlem sonunda elde edilen droglar</a:t>
            </a:r>
            <a:endPar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Amylum (nişasta) </a:t>
            </a:r>
            <a:r>
              <a:rPr lang="tr-TR" alt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altLang="tr-TR" sz="1600" b="1" dirty="0">
                <a:latin typeface="Tahoma" panose="020B0604030504040204" pitchFamily="34" charset="0"/>
                <a:ea typeface="Tahoma" panose="020B0604030504040204" pitchFamily="34" charset="0"/>
                <a:cs typeface="Tahoma" panose="020B0604030504040204" pitchFamily="34" charset="0"/>
              </a:rPr>
              <a:t> Gummi (zamk)</a:t>
            </a:r>
            <a:endParaRPr lang="tr-TR" altLang="tr-TR"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Resina (reçine) </a:t>
            </a:r>
            <a:r>
              <a:rPr lang="tr-TR" alt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altLang="tr-TR" sz="1600" b="1" dirty="0">
                <a:latin typeface="Tahoma" panose="020B0604030504040204" pitchFamily="34" charset="0"/>
                <a:ea typeface="Tahoma" panose="020B0604030504040204" pitchFamily="34" charset="0"/>
                <a:cs typeface="Tahoma" panose="020B0604030504040204" pitchFamily="34" charset="0"/>
              </a:rPr>
              <a:t> Gummiresina (reçineli zamk)</a:t>
            </a:r>
            <a:endParaRPr lang="tr-TR" altLang="tr-TR"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09600" indent="-342900">
              <a:lnSpc>
                <a:spcPct val="120000"/>
              </a:lnSpc>
            </a:pPr>
            <a:r>
              <a:rPr lang="tr-TR" altLang="tr-TR" sz="1600" b="1" dirty="0">
                <a:latin typeface="Tahoma" panose="020B0604030504040204" pitchFamily="34" charset="0"/>
                <a:ea typeface="Tahoma" panose="020B0604030504040204" pitchFamily="34" charset="0"/>
                <a:cs typeface="Tahoma" panose="020B0604030504040204" pitchFamily="34" charset="0"/>
              </a:rPr>
              <a:t>Balsamum (balsam) </a:t>
            </a:r>
            <a:r>
              <a:rPr lang="tr-TR" alt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altLang="tr-TR" sz="1600" b="1" dirty="0">
                <a:latin typeface="Tahoma" panose="020B0604030504040204" pitchFamily="34" charset="0"/>
                <a:ea typeface="Tahoma" panose="020B0604030504040204" pitchFamily="34" charset="0"/>
                <a:cs typeface="Tahoma" panose="020B0604030504040204" pitchFamily="34" charset="0"/>
              </a:rPr>
              <a:t> Pix (katran</a:t>
            </a:r>
            <a:r>
              <a:rPr lang="tr-TR" altLang="tr-TR" sz="1600" b="1" dirty="0">
                <a:latin typeface="Tahoma" panose="020B0604030504040204" pitchFamily="34" charset="0"/>
                <a:ea typeface="Tahoma" panose="020B0604030504040204" pitchFamily="34" charset="0"/>
                <a:cs typeface="Tahoma" panose="020B0604030504040204" pitchFamily="34" charset="0"/>
              </a:rPr>
              <a:t>)</a:t>
            </a:r>
            <a:endParaRPr lang="tr-TR" altLang="tr-TR"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5421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500"/>
                                        <p:tgtEl>
                                          <p:spTgt spid="5">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ox(out)">
                                      <p:cBhvr>
                                        <p:cTn id="13" dur="500"/>
                                        <p:tgtEl>
                                          <p:spTgt spid="5">
                                            <p:txEl>
                                              <p:pRg st="2" end="2"/>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ox(ou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Örnek Araştırma – </a:t>
            </a:r>
            <a:r>
              <a:rPr lang="tr-TR" sz="2200" b="1" dirty="0">
                <a:solidFill>
                  <a:prstClr val="black"/>
                </a:solidFill>
              </a:rPr>
              <a:t>Mürdümüğün (</a:t>
            </a:r>
            <a:r>
              <a:rPr lang="tr-TR" sz="2200" b="1" i="1" dirty="0">
                <a:solidFill>
                  <a:prstClr val="black"/>
                </a:solidFill>
              </a:rPr>
              <a:t>Lathyrus sativus</a:t>
            </a:r>
            <a:r>
              <a:rPr lang="tr-TR" sz="2200" b="1" dirty="0">
                <a:solidFill>
                  <a:prstClr val="black"/>
                </a:solidFill>
              </a:rPr>
              <a:t> L.) Antibakteriyal ve Antifungal Aktivitesinin Belirlenmesi</a:t>
            </a:r>
            <a:endParaRPr lang="tr-TR" sz="2200" b="1" dirty="0">
              <a:solidFill>
                <a:prstClr val="black"/>
              </a:solidFill>
              <a:cs typeface="Arial"/>
            </a:endParaRPr>
          </a:p>
        </p:txBody>
      </p:sp>
      <p:sp>
        <p:nvSpPr>
          <p:cNvPr id="5" name="Rectangle 4"/>
          <p:cNvSpPr>
            <a:spLocks noChangeArrowheads="1"/>
          </p:cNvSpPr>
          <p:nvPr/>
        </p:nvSpPr>
        <p:spPr bwMode="auto">
          <a:xfrm>
            <a:off x="1747838" y="1317625"/>
            <a:ext cx="8705850" cy="4116512"/>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marL="266700" indent="-266700" algn="just" eaLnBrk="1" hangingPunct="1">
              <a:spcAft>
                <a:spcPts val="900"/>
              </a:spcAft>
            </a:pPr>
            <a:r>
              <a:rPr lang="tr-TR" alt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Amaç</a:t>
            </a:r>
          </a:p>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Araştırma, mürdümüğün (</a:t>
            </a:r>
            <a:r>
              <a:rPr lang="tr-TR" sz="1600" b="1" i="1" dirty="0">
                <a:latin typeface="Tahoma" panose="020B0604030504040204" pitchFamily="34" charset="0"/>
                <a:ea typeface="Tahoma" panose="020B0604030504040204" pitchFamily="34" charset="0"/>
                <a:cs typeface="Tahoma" panose="020B0604030504040204" pitchFamily="34" charset="0"/>
              </a:rPr>
              <a:t>Lathyrus sativus</a:t>
            </a:r>
            <a:r>
              <a:rPr lang="tr-TR" sz="1600" b="1" dirty="0">
                <a:latin typeface="Tahoma" panose="020B0604030504040204" pitchFamily="34" charset="0"/>
                <a:ea typeface="Tahoma" panose="020B0604030504040204" pitchFamily="34" charset="0"/>
                <a:cs typeface="Tahoma" panose="020B0604030504040204" pitchFamily="34" charset="0"/>
              </a:rPr>
              <a:t> L.) toprak üstü yeşil aksam ve öğütülmüş tohumlarından elde edilen ekstraktın  antibakteriyal ve antifungal etkilerini belirlemeyi amaçlamıştır</a:t>
            </a:r>
            <a:r>
              <a:rPr lang="tr-TR" sz="1600" b="1" dirty="0">
                <a:latin typeface="Tahoma" panose="020B0604030504040204" pitchFamily="34" charset="0"/>
                <a:ea typeface="Tahoma" panose="020B0604030504040204" pitchFamily="34" charset="0"/>
                <a:cs typeface="Tahoma" panose="020B0604030504040204" pitchFamily="34" charset="0"/>
              </a:rPr>
              <a:t>.</a:t>
            </a:r>
          </a:p>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Bitki Materyali</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Çalışmada mürdümük (</a:t>
            </a:r>
            <a:r>
              <a:rPr lang="tr-TR" sz="1600" b="1" i="1" dirty="0">
                <a:latin typeface="Tahoma" panose="020B0604030504040204" pitchFamily="34" charset="0"/>
                <a:ea typeface="Tahoma" panose="020B0604030504040204" pitchFamily="34" charset="0"/>
                <a:cs typeface="Tahoma" panose="020B0604030504040204" pitchFamily="34" charset="0"/>
              </a:rPr>
              <a:t>Lathyrus sativus</a:t>
            </a:r>
            <a:r>
              <a:rPr lang="tr-TR" sz="1600" b="1" dirty="0">
                <a:latin typeface="Tahoma" panose="020B0604030504040204" pitchFamily="34" charset="0"/>
                <a:ea typeface="Tahoma" panose="020B0604030504040204" pitchFamily="34" charset="0"/>
                <a:cs typeface="Tahoma" panose="020B0604030504040204" pitchFamily="34" charset="0"/>
              </a:rPr>
              <a:t> L.) tohumlarının çimlendirilmesiyle elde edilen 20 günlük fidelerinden ve öğütülmüş tohumlarından alınan özütler, Amerika Birleşik Devletleri’nin Kuzey Dakota eyaletinde bulunan 'Crop Science Laboratories'den temin edilen 'Madaras' keten çeşidine ait tohumların sterilizasyonunda kullanılmıştır. </a:t>
            </a:r>
          </a:p>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Mürdümük Tohumlarının Çimlendirilmesi ve Fide Elde Edilmesi </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Tohumlar, içerisinde torf bulunan saksılara her saksıda 5 tohum bulunacak şekilde ekilmiş, 2’şer gün arayla eşit miktarda çeşme suyu ile sulanmıştır. Yirmi gün sonunda gelişen fideler, özüt elde etmek için kullanılmıştır</a:t>
            </a:r>
            <a:r>
              <a:rPr lang="tr-TR" sz="1600" b="1" dirty="0">
                <a:latin typeface="Tahoma" panose="020B0604030504040204" pitchFamily="34" charset="0"/>
                <a:ea typeface="Tahoma" panose="020B0604030504040204" pitchFamily="34" charset="0"/>
                <a:cs typeface="Tahoma" panose="020B0604030504040204" pitchFamily="34" charset="0"/>
              </a:rPr>
              <a:t>.</a:t>
            </a:r>
            <a:endParaRPr lang="tr-TR"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2163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out)">
                                      <p:cBhvr>
                                        <p:cTn id="15" dur="500"/>
                                        <p:tgtEl>
                                          <p:spTgt spid="5">
                                            <p:txEl>
                                              <p:pRg st="2" end="2"/>
                                            </p:txEl>
                                          </p:spTgt>
                                        </p:tgtEl>
                                      </p:cBhvr>
                                    </p:animEffect>
                                  </p:childTnLst>
                                </p:cTn>
                              </p:par>
                              <p:par>
                                <p:cTn id="16" presetID="4" presetClass="entr" presetSubtype="32"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ox(out)">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ox(out)">
                                      <p:cBhvr>
                                        <p:cTn id="23" dur="500"/>
                                        <p:tgtEl>
                                          <p:spTgt spid="5">
                                            <p:txEl>
                                              <p:pRg st="4" end="4"/>
                                            </p:txEl>
                                          </p:spTgt>
                                        </p:tgtEl>
                                      </p:cBhvr>
                                    </p:animEffect>
                                  </p:childTnLst>
                                </p:cTn>
                              </p:par>
                              <p:par>
                                <p:cTn id="24" presetID="4" presetClass="entr" presetSubtype="32"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ox(out)">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Örnek Araştırma – </a:t>
            </a:r>
            <a:r>
              <a:rPr lang="tr-TR" sz="2200" b="1" dirty="0">
                <a:solidFill>
                  <a:prstClr val="black"/>
                </a:solidFill>
              </a:rPr>
              <a:t>Mürdümüğün (</a:t>
            </a:r>
            <a:r>
              <a:rPr lang="tr-TR" sz="2200" b="1" i="1" dirty="0">
                <a:solidFill>
                  <a:prstClr val="black"/>
                </a:solidFill>
              </a:rPr>
              <a:t>Lathyrus sativus</a:t>
            </a:r>
            <a:r>
              <a:rPr lang="tr-TR" sz="2200" b="1" dirty="0">
                <a:solidFill>
                  <a:prstClr val="black"/>
                </a:solidFill>
              </a:rPr>
              <a:t> L.) Antibakteriyal ve Antifungal Aktivitesinin Belirlenmesi</a:t>
            </a:r>
            <a:endParaRPr lang="tr-TR" sz="2200" b="1" dirty="0">
              <a:solidFill>
                <a:prstClr val="black"/>
              </a:solidFill>
              <a:cs typeface="Arial"/>
            </a:endParaRPr>
          </a:p>
        </p:txBody>
      </p:sp>
      <p:sp>
        <p:nvSpPr>
          <p:cNvPr id="5" name="Rectangle 4"/>
          <p:cNvSpPr>
            <a:spLocks noChangeArrowheads="1"/>
          </p:cNvSpPr>
          <p:nvPr/>
        </p:nvSpPr>
        <p:spPr bwMode="auto">
          <a:xfrm>
            <a:off x="1747838" y="1317626"/>
            <a:ext cx="8705850" cy="4001095"/>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Mürdümük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Toprak Üstü Yeşil Aksamından ve Öğütülmüş Tohumlarından Özüt Elde Edilmesi</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pP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Mürdümük fidelerinin toprak üstü kısımları küçük parçalara ayrılmış ve tohumları da öğütülmüş, falkon tüplerine 5 ml içerisinde 500 mg (100 mg/ml) konularak, manyetik karıştırıcı üzerinde 48 saat boyunca çalkalanmıştır. Sıvı kısım süzülerek elde edilen özüt, keten tohumlaarının sterilizasyonunda kullanılmıştır</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Keten Tohumlarının Yüzey Sterilizasyonu</a:t>
            </a:r>
          </a:p>
          <a:p>
            <a:pPr algn="just">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'Madaras' keten çeşidine ait tohumlar, yüzey sterilizasyonu için manyetik karıştırıcı üzerinde 10°C’lik sıcaklığa sahip %40’lık ticari çamaşır suyu, mürdümük toprak üstü aksam özütü, öğütülmüş tohum özütü ve saf su (kontrol) içerisinde 10 dk. çalkalandıktan sonra, aynı sıcaklığa sahip steril saf su ile 3 kez durulamıştır. </a:t>
            </a:r>
          </a:p>
          <a:p>
            <a:pPr algn="just">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Steril edilen keten tohumları yine steril petri kapları içerisinde, %3 sukroz içeren </a:t>
            </a:r>
            <a:r>
              <a:rPr lang="tr-TR" sz="1600" b="1" dirty="0">
                <a:latin typeface="Tahoma" panose="020B0604030504040204" pitchFamily="34" charset="0"/>
                <a:ea typeface="Tahoma" panose="020B0604030504040204" pitchFamily="34" charset="0"/>
                <a:cs typeface="Tahoma" panose="020B0604030504040204" pitchFamily="34" charset="0"/>
              </a:rPr>
              <a:t>ve %0.7’lik </a:t>
            </a:r>
            <a:r>
              <a:rPr lang="tr-TR" sz="1600" b="1" dirty="0">
                <a:latin typeface="Tahoma" panose="020B0604030504040204" pitchFamily="34" charset="0"/>
                <a:ea typeface="Tahoma" panose="020B0604030504040204" pitchFamily="34" charset="0"/>
                <a:cs typeface="Tahoma" panose="020B0604030504040204" pitchFamily="34" charset="0"/>
              </a:rPr>
              <a:t>agar ile katılaştırılan MS besin ortamında, iklim dolabında çimlendirilerek 10 gün boyunca büyütülmüştür.</a:t>
            </a:r>
            <a:endPar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9848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out)">
                                      <p:cBhvr>
                                        <p:cTn id="15" dur="500"/>
                                        <p:tgtEl>
                                          <p:spTgt spid="5">
                                            <p:txEl>
                                              <p:pRg st="2" end="2"/>
                                            </p:txEl>
                                          </p:spTgt>
                                        </p:tgtEl>
                                      </p:cBhvr>
                                    </p:animEffect>
                                  </p:childTnLst>
                                </p:cTn>
                              </p:par>
                              <p:par>
                                <p:cTn id="16" presetID="4" presetClass="entr" presetSubtype="32"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ox(out)">
                                      <p:cBhvr>
                                        <p:cTn id="18" dur="500"/>
                                        <p:tgtEl>
                                          <p:spTgt spid="5">
                                            <p:txEl>
                                              <p:pRg st="3" end="3"/>
                                            </p:txEl>
                                          </p:spTgt>
                                        </p:tgtEl>
                                      </p:cBhvr>
                                    </p:animEffect>
                                  </p:childTnLst>
                                </p:cTn>
                              </p:par>
                              <p:par>
                                <p:cTn id="19" presetID="4" presetClass="entr" presetSubtype="32"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ox(out)">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Örnek Araştırma – </a:t>
            </a:r>
            <a:r>
              <a:rPr lang="tr-TR" sz="2200" b="1" dirty="0">
                <a:solidFill>
                  <a:prstClr val="black"/>
                </a:solidFill>
              </a:rPr>
              <a:t>Mürdümüğün (</a:t>
            </a:r>
            <a:r>
              <a:rPr lang="tr-TR" sz="2200" b="1" i="1" dirty="0">
                <a:solidFill>
                  <a:prstClr val="black"/>
                </a:solidFill>
              </a:rPr>
              <a:t>Lathyrus sativus</a:t>
            </a:r>
            <a:r>
              <a:rPr lang="tr-TR" sz="2200" b="1" dirty="0">
                <a:solidFill>
                  <a:prstClr val="black"/>
                </a:solidFill>
              </a:rPr>
              <a:t> L.) Antibakteriyal ve Antifungal Aktivitesinin Belirlenmesi</a:t>
            </a:r>
            <a:endParaRPr lang="tr-TR" sz="2200" b="1" dirty="0">
              <a:solidFill>
                <a:prstClr val="black"/>
              </a:solidFill>
              <a:cs typeface="Arial"/>
            </a:endParaRPr>
          </a:p>
        </p:txBody>
      </p:sp>
      <p:sp>
        <p:nvSpPr>
          <p:cNvPr id="5" name="Rectangle 4"/>
          <p:cNvSpPr>
            <a:spLocks noChangeArrowheads="1"/>
          </p:cNvSpPr>
          <p:nvPr/>
        </p:nvSpPr>
        <p:spPr bwMode="auto">
          <a:xfrm>
            <a:off x="1747838" y="1317625"/>
            <a:ext cx="8705850" cy="2900794"/>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Yapılan Ölçümler</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Kültür </a:t>
            </a:r>
            <a:r>
              <a:rPr lang="tr-TR" sz="1600" b="1" dirty="0">
                <a:latin typeface="Tahoma" panose="020B0604030504040204" pitchFamily="34" charset="0"/>
                <a:ea typeface="Tahoma" panose="020B0604030504040204" pitchFamily="34" charset="0"/>
                <a:cs typeface="Tahoma" panose="020B0604030504040204" pitchFamily="34" charset="0"/>
              </a:rPr>
              <a:t>başlangıcından 10 gün sonra bulaşıklık yüzdesi, çimlenme yüzdesi, fide gelişim yüzdesi, fide boyu ve kök boyu belirlenmiştir</a:t>
            </a:r>
            <a:r>
              <a:rPr lang="tr-TR" sz="1600" b="1" dirty="0">
                <a:latin typeface="Tahoma" panose="020B0604030504040204" pitchFamily="34" charset="0"/>
                <a:ea typeface="Tahoma" panose="020B0604030504040204" pitchFamily="34" charset="0"/>
                <a:cs typeface="Tahoma" panose="020B0604030504040204" pitchFamily="34" charset="0"/>
              </a:rPr>
              <a:t>.</a:t>
            </a:r>
          </a:p>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Verilerin Değerlendirilmesi</a:t>
            </a:r>
          </a:p>
          <a:p>
            <a:pPr algn="just">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Denemeler tesadüf parselleri deneme desenine göre kurulmuş, her muamele içerisinde 10 adet tohum bulunan 5 tekrarlamalı 100x10 mm’lik petri kaplarından oluşmuştur. Elde edilen veriler "SPSS for Windows" programı yardımıyla varyans analizine tabi tutulmuş, muamele ortalamaları MSTAT-C bilgisayar programı kullanılarak Duncan testi ile karşılaştırılmıştır. Yüzde değerlere istatistik analizinden önce arcsin transformasyonu uygulanmıştır.</a:t>
            </a:r>
          </a:p>
        </p:txBody>
      </p:sp>
    </p:spTree>
    <p:extLst>
      <p:ext uri="{BB962C8B-B14F-4D97-AF65-F5344CB8AC3E}">
        <p14:creationId xmlns:p14="http://schemas.microsoft.com/office/powerpoint/2010/main" val="2164198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out)">
                                      <p:cBhvr>
                                        <p:cTn id="15" dur="500"/>
                                        <p:tgtEl>
                                          <p:spTgt spid="5">
                                            <p:txEl>
                                              <p:pRg st="2" end="2"/>
                                            </p:txEl>
                                          </p:spTgt>
                                        </p:tgtEl>
                                      </p:cBhvr>
                                    </p:animEffect>
                                  </p:childTnLst>
                                </p:cTn>
                              </p:par>
                              <p:par>
                                <p:cTn id="16" presetID="4" presetClass="entr" presetSubtype="32"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ox(out)">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Örnek Araştırma – </a:t>
            </a:r>
            <a:r>
              <a:rPr lang="tr-TR" sz="2200" b="1" dirty="0">
                <a:solidFill>
                  <a:prstClr val="black"/>
                </a:solidFill>
              </a:rPr>
              <a:t>Mürdümüğün (</a:t>
            </a:r>
            <a:r>
              <a:rPr lang="tr-TR" sz="2200" b="1" i="1" dirty="0">
                <a:solidFill>
                  <a:prstClr val="black"/>
                </a:solidFill>
              </a:rPr>
              <a:t>Lathyrus sativus</a:t>
            </a:r>
            <a:r>
              <a:rPr lang="tr-TR" sz="2200" b="1" dirty="0">
                <a:solidFill>
                  <a:prstClr val="black"/>
                </a:solidFill>
              </a:rPr>
              <a:t> L.) Antibakteriyal ve Antifungal Aktivitesinin Belirlenmesi</a:t>
            </a:r>
            <a:endParaRPr lang="tr-TR" sz="2200" b="1" dirty="0">
              <a:solidFill>
                <a:prstClr val="black"/>
              </a:solidFill>
              <a:cs typeface="Arial"/>
            </a:endParaRPr>
          </a:p>
        </p:txBody>
      </p:sp>
      <p:sp>
        <p:nvSpPr>
          <p:cNvPr id="5" name="Rectangle 4"/>
          <p:cNvSpPr>
            <a:spLocks noChangeArrowheads="1"/>
          </p:cNvSpPr>
          <p:nvPr/>
        </p:nvSpPr>
        <p:spPr bwMode="auto">
          <a:xfrm>
            <a:off x="1747838" y="1317625"/>
            <a:ext cx="8705850" cy="338554"/>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BULGULAR</a:t>
            </a:r>
            <a:endParaRPr lang="tr-TR"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extLst/>
          </p:nvPr>
        </p:nvGraphicFramePr>
        <p:xfrm>
          <a:off x="1866900" y="1654334"/>
          <a:ext cx="8445500" cy="2404492"/>
        </p:xfrm>
        <a:graphic>
          <a:graphicData uri="http://schemas.openxmlformats.org/drawingml/2006/table">
            <a:tbl>
              <a:tblPr firstRow="1" firstCol="1" bandRow="1">
                <a:tableStyleId>{5C22544A-7EE6-4342-B048-85BDC9FD1C3A}</a:tableStyleId>
              </a:tblPr>
              <a:tblGrid>
                <a:gridCol w="2857500"/>
                <a:gridCol w="1244600"/>
                <a:gridCol w="1168400"/>
                <a:gridCol w="1079500"/>
                <a:gridCol w="1079500"/>
                <a:gridCol w="1016000"/>
              </a:tblGrid>
              <a:tr h="733266">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Yüzey Sterilizasyonu </a:t>
                      </a:r>
                      <a:r>
                        <a:rPr lang="tr-TR" sz="1200" dirty="0" smtClean="0">
                          <a:solidFill>
                            <a:schemeClr val="tx1"/>
                          </a:solidFill>
                          <a:effectLst/>
                          <a:latin typeface="Arial" panose="020B0604020202020204" pitchFamily="34" charset="0"/>
                          <a:cs typeface="Arial" panose="020B0604020202020204" pitchFamily="34" charset="0"/>
                        </a:rPr>
                        <a:t>Uygulaması</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Bulaşıklık (%)</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Çimlenme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Fide Gelişimi (%)</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Fide Boyu (cm)</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Kök Uzunluğu (cm)</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Steril Saf Su (Kontrol</a:t>
                      </a:r>
                      <a:r>
                        <a:rPr lang="tr-TR" sz="1200" dirty="0" smtClean="0">
                          <a:solidFill>
                            <a:schemeClr val="tx1"/>
                          </a:solidFill>
                          <a:effectLst/>
                          <a:latin typeface="Arial" panose="020B0604020202020204" pitchFamily="34" charset="0"/>
                          <a:cs typeface="Arial" panose="020B0604020202020204" pitchFamily="34" charset="0"/>
                        </a:rPr>
                        <a:t>) -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75.00 a</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57.50 b</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45.00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2.19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4.96 c</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a:solidFill>
                            <a:schemeClr val="tx1"/>
                          </a:solidFill>
                          <a:effectLst/>
                          <a:latin typeface="Arial" panose="020B0604020202020204" pitchFamily="34" charset="0"/>
                          <a:cs typeface="Arial" panose="020B0604020202020204" pitchFamily="34" charset="0"/>
                        </a:rPr>
                        <a:t>%40’lık Çamaşır Suyu</a:t>
                      </a:r>
                      <a:endParaRPr lang="tr-TR"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tx1"/>
                          </a:solidFill>
                          <a:effectLst/>
                          <a:latin typeface="Arial" panose="020B0604020202020204" pitchFamily="34" charset="0"/>
                          <a:cs typeface="Arial" panose="020B0604020202020204" pitchFamily="34" charset="0"/>
                        </a:rPr>
                        <a:t>0.00 b</a:t>
                      </a:r>
                      <a:endParaRPr lang="tr-TR"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100.00 a</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92.50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2.69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7.08 b</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60806">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Toprak Üstü </a:t>
                      </a:r>
                      <a:r>
                        <a:rPr lang="tr-TR" sz="1200" dirty="0" smtClean="0">
                          <a:solidFill>
                            <a:schemeClr val="tx1"/>
                          </a:solidFill>
                          <a:effectLst/>
                          <a:latin typeface="Arial" panose="020B0604020202020204" pitchFamily="34" charset="0"/>
                          <a:cs typeface="Arial" panose="020B0604020202020204" pitchFamily="34" charset="0"/>
                        </a:rPr>
                        <a:t>Ekstraktı - c</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tx1"/>
                          </a:solidFill>
                          <a:effectLst/>
                          <a:latin typeface="Arial" panose="020B0604020202020204" pitchFamily="34" charset="0"/>
                          <a:cs typeface="Arial" panose="020B0604020202020204" pitchFamily="34" charset="0"/>
                        </a:rPr>
                        <a:t>0.00 b</a:t>
                      </a:r>
                      <a:endParaRPr lang="tr-TR"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100.00 a</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a:solidFill>
                            <a:schemeClr val="bg2"/>
                          </a:solidFill>
                          <a:effectLst/>
                          <a:latin typeface="Arial" panose="020B0604020202020204" pitchFamily="34" charset="0"/>
                          <a:cs typeface="Arial" panose="020B0604020202020204" pitchFamily="34" charset="0"/>
                        </a:rPr>
                        <a:t>100 a</a:t>
                      </a:r>
                      <a:endParaRPr lang="tr-TR" sz="12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3.67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9.56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140">
                <a:tc>
                  <a:txBody>
                    <a:bodyPr/>
                    <a:lstStyle/>
                    <a:p>
                      <a:pPr algn="ctr">
                        <a:lnSpc>
                          <a:spcPct val="115000"/>
                        </a:lnSpc>
                        <a:spcBef>
                          <a:spcPts val="300"/>
                        </a:spcBef>
                        <a:spcAft>
                          <a:spcPts val="300"/>
                        </a:spcAft>
                      </a:pPr>
                      <a:r>
                        <a:rPr lang="tr-TR" sz="1200" i="1" dirty="0">
                          <a:solidFill>
                            <a:schemeClr val="tx1"/>
                          </a:solidFill>
                          <a:effectLst/>
                          <a:latin typeface="Arial" panose="020B0604020202020204" pitchFamily="34" charset="0"/>
                          <a:cs typeface="Arial" panose="020B0604020202020204" pitchFamily="34" charset="0"/>
                        </a:rPr>
                        <a:t>Lathyrus sativus</a:t>
                      </a:r>
                      <a:r>
                        <a:rPr lang="tr-TR" sz="1200" dirty="0">
                          <a:solidFill>
                            <a:schemeClr val="tx1"/>
                          </a:solidFill>
                          <a:effectLst/>
                          <a:latin typeface="Arial" panose="020B0604020202020204" pitchFamily="34" charset="0"/>
                          <a:cs typeface="Arial" panose="020B0604020202020204" pitchFamily="34" charset="0"/>
                        </a:rPr>
                        <a:t> L. Tohum </a:t>
                      </a:r>
                      <a:r>
                        <a:rPr lang="tr-TR" sz="1200" dirty="0" smtClean="0">
                          <a:solidFill>
                            <a:schemeClr val="tx1"/>
                          </a:solidFill>
                          <a:effectLst/>
                          <a:latin typeface="Arial" panose="020B0604020202020204" pitchFamily="34" charset="0"/>
                          <a:cs typeface="Arial" panose="020B0604020202020204" pitchFamily="34" charset="0"/>
                        </a:rPr>
                        <a:t>Eks. -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tx1"/>
                          </a:solidFill>
                          <a:effectLst/>
                          <a:latin typeface="Arial" panose="020B0604020202020204" pitchFamily="34" charset="0"/>
                          <a:cs typeface="Arial" panose="020B0604020202020204" pitchFamily="34" charset="0"/>
                        </a:rPr>
                        <a:t>0.00 b</a:t>
                      </a:r>
                      <a:endParaRPr lang="tr-T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a:solidFill>
                            <a:schemeClr val="bg2"/>
                          </a:solidFill>
                          <a:effectLst/>
                          <a:latin typeface="Arial" panose="020B0604020202020204" pitchFamily="34" charset="0"/>
                          <a:cs typeface="Arial" panose="020B0604020202020204" pitchFamily="34" charset="0"/>
                        </a:rPr>
                        <a:t>100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bg2"/>
                          </a:solidFill>
                          <a:effectLst/>
                          <a:latin typeface="Arial" panose="020B0604020202020204" pitchFamily="34" charset="0"/>
                          <a:cs typeface="Arial" panose="020B0604020202020204" pitchFamily="34" charset="0"/>
                        </a:rPr>
                        <a:t>3.83 </a:t>
                      </a:r>
                      <a:r>
                        <a:rPr lang="tr-TR" sz="1200" dirty="0">
                          <a:solidFill>
                            <a:schemeClr val="bg2"/>
                          </a:solidFill>
                          <a:effectLst/>
                          <a:latin typeface="Arial" panose="020B0604020202020204" pitchFamily="34" charset="0"/>
                          <a:cs typeface="Arial" panose="020B0604020202020204" pitchFamily="34" charset="0"/>
                        </a:rPr>
                        <a:t>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Bef>
                          <a:spcPts val="300"/>
                        </a:spcBef>
                        <a:spcAft>
                          <a:spcPts val="300"/>
                        </a:spcAft>
                      </a:pPr>
                      <a:r>
                        <a:rPr lang="tr-TR" sz="1200" dirty="0" smtClean="0">
                          <a:solidFill>
                            <a:schemeClr val="bg2"/>
                          </a:solidFill>
                          <a:effectLst/>
                          <a:latin typeface="Arial" panose="020B0604020202020204" pitchFamily="34" charset="0"/>
                          <a:cs typeface="Arial" panose="020B0604020202020204" pitchFamily="34" charset="0"/>
                        </a:rPr>
                        <a:t>9.85 a</a:t>
                      </a:r>
                      <a:endParaRPr lang="tr-TR" sz="12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4232149"/>
            <a:ext cx="8442000" cy="250464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2949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par>
                                <p:cTn id="11" presetID="4"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Ana Olay</Template>
  <TotalTime>0</TotalTime>
  <Words>1108</Words>
  <Application>Microsoft Office PowerPoint</Application>
  <PresentationFormat>Geniş ekran</PresentationFormat>
  <Paragraphs>211</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Impact</vt:lpstr>
      <vt:lpstr>Tahoma</vt:lpstr>
      <vt:lpstr>Ana Olay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2018-04-05T12:44:33Z</dcterms:created>
  <dcterms:modified xsi:type="dcterms:W3CDTF">2018-04-05T12:44:46Z</dcterms:modified>
</cp:coreProperties>
</file>