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2365AFD8-2E18-46C0-9D65-8DC1C51154FD}" type="datetimeFigureOut">
              <a:rPr lang="tr-TR" smtClean="0"/>
              <a:t>5.04.2018</a:t>
            </a:fld>
            <a:endParaRPr lang="tr-T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tr-T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7B83C8BB-D21D-488C-AABB-58C73DBF5135}" type="slidenum">
              <a:rPr lang="tr-TR" smtClean="0"/>
              <a:t>‹#›</a:t>
            </a:fld>
            <a:endParaRPr lang="tr-T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246112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65AFD8-2E18-46C0-9D65-8DC1C51154FD}"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21914864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65AFD8-2E18-46C0-9D65-8DC1C51154FD}"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24617453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65AFD8-2E18-46C0-9D65-8DC1C51154FD}"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83C8BB-D21D-488C-AABB-58C73DBF5135}" type="slidenum">
              <a:rPr lang="tr-TR" smtClean="0"/>
              <a:t>‹#›</a:t>
            </a:fld>
            <a:endParaRPr lang="tr-T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5299148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65AFD8-2E18-46C0-9D65-8DC1C51154FD}"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1783695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smtClean="0"/>
              <a:t>Asıl başlık stili için tıklatın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365AFD8-2E18-46C0-9D65-8DC1C51154FD}"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37895070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smtClean="0"/>
              <a:t>Asıl başlık stili için tıklatın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3" name="Date Placeholder 2"/>
          <p:cNvSpPr>
            <a:spLocks noGrp="1"/>
          </p:cNvSpPr>
          <p:nvPr>
            <p:ph type="dt" sz="half" idx="10"/>
          </p:nvPr>
        </p:nvSpPr>
        <p:spPr/>
        <p:txBody>
          <a:bodyPr/>
          <a:lstStyle/>
          <a:p>
            <a:fld id="{2365AFD8-2E18-46C0-9D65-8DC1C51154FD}"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14068552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65AFD8-2E18-46C0-9D65-8DC1C51154F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4993568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65AFD8-2E18-46C0-9D65-8DC1C51154F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2005064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65AFD8-2E18-46C0-9D65-8DC1C51154F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3699584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smtClean="0"/>
              <a:t>Asıl başlık stili için tıklatın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365AFD8-2E18-46C0-9D65-8DC1C51154FD}" type="datetimeFigureOut">
              <a:rPr lang="tr-TR" smtClean="0"/>
              <a:t>5.04.2018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1123632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365AFD8-2E18-46C0-9D65-8DC1C51154FD}"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9379276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365AFD8-2E18-46C0-9D65-8DC1C51154FD}" type="datetimeFigureOut">
              <a:rPr lang="tr-TR" smtClean="0"/>
              <a:t>5.04.2018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1888623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365AFD8-2E18-46C0-9D65-8DC1C51154FD}" type="datetimeFigureOut">
              <a:rPr lang="tr-TR" smtClean="0"/>
              <a:t>5.04.2018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1069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65AFD8-2E18-46C0-9D65-8DC1C51154FD}" type="datetimeFigureOut">
              <a:rPr lang="tr-TR" smtClean="0"/>
              <a:t>5.04.2018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23016756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65AFD8-2E18-46C0-9D65-8DC1C51154FD}"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3846877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65AFD8-2E18-46C0-9D65-8DC1C51154FD}" type="datetimeFigureOut">
              <a:rPr lang="tr-TR" smtClean="0"/>
              <a:t>5.04.2018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B83C8BB-D21D-488C-AABB-58C73DBF5135}" type="slidenum">
              <a:rPr lang="tr-TR" smtClean="0"/>
              <a:t>‹#›</a:t>
            </a:fld>
            <a:endParaRPr lang="tr-TR"/>
          </a:p>
        </p:txBody>
      </p:sp>
    </p:spTree>
    <p:extLst>
      <p:ext uri="{BB962C8B-B14F-4D97-AF65-F5344CB8AC3E}">
        <p14:creationId xmlns:p14="http://schemas.microsoft.com/office/powerpoint/2010/main" val="41131520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2365AFD8-2E18-46C0-9D65-8DC1C51154FD}" type="datetimeFigureOut">
              <a:rPr lang="tr-TR" smtClean="0"/>
              <a:t>5.04.2018</a:t>
            </a:fld>
            <a:endParaRPr lang="tr-T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tr-T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7B83C8BB-D21D-488C-AABB-58C73DBF5135}" type="slidenum">
              <a:rPr lang="tr-TR" smtClean="0"/>
              <a:t>‹#›</a:t>
            </a:fld>
            <a:endParaRPr lang="tr-TR"/>
          </a:p>
        </p:txBody>
      </p:sp>
    </p:spTree>
    <p:extLst>
      <p:ext uri="{BB962C8B-B14F-4D97-AF65-F5344CB8AC3E}">
        <p14:creationId xmlns:p14="http://schemas.microsoft.com/office/powerpoint/2010/main" val="35110194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5"/>
          <p:cNvSpPr>
            <a:spLocks noChangeArrowheads="1"/>
          </p:cNvSpPr>
          <p:nvPr/>
        </p:nvSpPr>
        <p:spPr bwMode="auto">
          <a:xfrm>
            <a:off x="1524000" y="2475587"/>
            <a:ext cx="9144000" cy="707886"/>
          </a:xfrm>
          <a:prstGeom prst="rect">
            <a:avLst/>
          </a:prstGeom>
          <a:noFill/>
          <a:ln>
            <a:noFill/>
          </a:ln>
          <a:effectLst>
            <a:outerShdw dist="23000" dir="5400000" rotWithShape="0">
              <a:schemeClr val="bg2">
                <a:alpha val="3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lgn="ctr">
                <a:solidFill>
                  <a:schemeClr val="tx1"/>
                </a:solidFill>
                <a:miter lim="800000"/>
                <a:headEnd/>
                <a:tailEnd/>
              </a14:hiddenLine>
            </a:ext>
          </a:extLst>
        </p:spPr>
        <p:txBody>
          <a:bodyPr wrap="square" anchor="ctr">
            <a:spAutoFit/>
          </a:bodyPr>
          <a:lstStyle/>
          <a:p>
            <a:pPr algn="ctr"/>
            <a:r>
              <a:rPr lang="tr-TR" sz="4000" b="1" dirty="0">
                <a:ln>
                  <a:solidFill>
                    <a:schemeClr val="tx1"/>
                  </a:solidFill>
                </a:ln>
                <a:solidFill>
                  <a:schemeClr val="bg1"/>
                </a:solidFill>
              </a:rPr>
              <a:t>İLAÇ VE BAHARAT BİTKİLER</a:t>
            </a:r>
            <a:endParaRPr lang="tr-TR" sz="4000" b="1" dirty="0">
              <a:ln>
                <a:solidFill>
                  <a:schemeClr val="tx1"/>
                </a:solidFill>
              </a:ln>
              <a:solidFill>
                <a:schemeClr val="bg1"/>
              </a:solidFill>
            </a:endParaRPr>
          </a:p>
        </p:txBody>
      </p:sp>
      <p:sp>
        <p:nvSpPr>
          <p:cNvPr id="5" name="Rectangle 15"/>
          <p:cNvSpPr>
            <a:spLocks noChangeArrowheads="1"/>
          </p:cNvSpPr>
          <p:nvPr/>
        </p:nvSpPr>
        <p:spPr bwMode="auto">
          <a:xfrm>
            <a:off x="4419599" y="3471882"/>
            <a:ext cx="3352800" cy="461665"/>
          </a:xfrm>
          <a:prstGeom prst="rect">
            <a:avLst/>
          </a:prstGeom>
          <a:noFill/>
          <a:ln>
            <a:noFill/>
          </a:ln>
          <a:effectLst>
            <a:outerShdw dist="23000" dir="5400000" rotWithShape="0">
              <a:schemeClr val="bg2">
                <a:alpha val="3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76200" algn="ctr">
                <a:solidFill>
                  <a:schemeClr val="tx1"/>
                </a:solidFill>
                <a:miter lim="800000"/>
                <a:headEnd/>
                <a:tailEnd/>
              </a14:hiddenLine>
            </a:ext>
          </a:extLst>
        </p:spPr>
        <p:txBody>
          <a:bodyPr wrap="square" anchor="ctr">
            <a:spAutoFit/>
          </a:bodyPr>
          <a:lstStyle/>
          <a:p>
            <a:r>
              <a:rPr lang="tr-TR" sz="2400" b="1" dirty="0">
                <a:solidFill>
                  <a:schemeClr val="bg1"/>
                </a:solidFill>
              </a:rPr>
              <a:t>Prof. Dr. Mustafa YILDIZ</a:t>
            </a:r>
          </a:p>
        </p:txBody>
      </p:sp>
    </p:spTree>
    <p:extLst>
      <p:ext uri="{BB962C8B-B14F-4D97-AF65-F5344CB8AC3E}">
        <p14:creationId xmlns:p14="http://schemas.microsoft.com/office/powerpoint/2010/main" val="24958765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77644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Örnek Araştırma – </a:t>
            </a:r>
            <a:r>
              <a:rPr lang="tr-TR" sz="2200" b="1" dirty="0">
                <a:solidFill>
                  <a:prstClr val="black"/>
                </a:solidFill>
              </a:rPr>
              <a:t>Mürdümüğün (</a:t>
            </a:r>
            <a:r>
              <a:rPr lang="tr-TR" sz="2200" b="1" i="1" dirty="0">
                <a:solidFill>
                  <a:prstClr val="black"/>
                </a:solidFill>
              </a:rPr>
              <a:t>Lathyrus sativus</a:t>
            </a:r>
            <a:r>
              <a:rPr lang="tr-TR" sz="2200" b="1" dirty="0">
                <a:solidFill>
                  <a:prstClr val="black"/>
                </a:solidFill>
              </a:rPr>
              <a:t> L.) Antibakteriyal ve Antifungal Aktivitesinin Belirlenmesi</a:t>
            </a:r>
            <a:endParaRPr lang="tr-TR" sz="2200" b="1" dirty="0">
              <a:solidFill>
                <a:prstClr val="black"/>
              </a:solidFill>
              <a:cs typeface="Arial"/>
            </a:endParaRPr>
          </a:p>
        </p:txBody>
      </p:sp>
      <p:sp>
        <p:nvSpPr>
          <p:cNvPr id="8" name="Rectangle 7"/>
          <p:cNvSpPr>
            <a:spLocks noChangeArrowheads="1"/>
          </p:cNvSpPr>
          <p:nvPr/>
        </p:nvSpPr>
        <p:spPr bwMode="auto">
          <a:xfrm>
            <a:off x="1747838" y="1317625"/>
            <a:ext cx="8705850" cy="338554"/>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BULGULAR</a:t>
            </a:r>
            <a:endParaRPr lang="tr-TR" sz="1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900" y="4232149"/>
            <a:ext cx="8442000" cy="2504646"/>
          </a:xfrm>
          <a:prstGeom prst="rect">
            <a:avLst/>
          </a:prstGeom>
          <a:ln>
            <a:solidFill>
              <a:schemeClr val="tx1"/>
            </a:solidFill>
          </a:ln>
          <a:effectLst>
            <a:outerShdw blurRad="50800" dist="38100" dir="2700000" algn="tl" rotWithShape="0">
              <a:prstClr val="black">
                <a:alpha val="40000"/>
              </a:prstClr>
            </a:outerShdw>
          </a:effectLst>
        </p:spPr>
      </p:pic>
      <p:graphicFrame>
        <p:nvGraphicFramePr>
          <p:cNvPr id="6" name="Table 5"/>
          <p:cNvGraphicFramePr>
            <a:graphicFrameLocks noGrp="1"/>
          </p:cNvGraphicFramePr>
          <p:nvPr>
            <p:extLst/>
          </p:nvPr>
        </p:nvGraphicFramePr>
        <p:xfrm>
          <a:off x="1866900" y="1654334"/>
          <a:ext cx="8445500" cy="2404492"/>
        </p:xfrm>
        <a:graphic>
          <a:graphicData uri="http://schemas.openxmlformats.org/drawingml/2006/table">
            <a:tbl>
              <a:tblPr firstRow="1" firstCol="1" bandRow="1">
                <a:tableStyleId>{5C22544A-7EE6-4342-B048-85BDC9FD1C3A}</a:tableStyleId>
              </a:tblPr>
              <a:tblGrid>
                <a:gridCol w="2857500"/>
                <a:gridCol w="1244600"/>
                <a:gridCol w="1168400"/>
                <a:gridCol w="1079500"/>
                <a:gridCol w="1079500"/>
                <a:gridCol w="1016000"/>
              </a:tblGrid>
              <a:tr h="733266">
                <a:tc>
                  <a:txBody>
                    <a:bodyPr/>
                    <a:lstStyle/>
                    <a:p>
                      <a:pP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Yüzey Sterilizasyonu </a:t>
                      </a:r>
                      <a:r>
                        <a:rPr lang="tr-TR" sz="1200" dirty="0" smtClean="0">
                          <a:solidFill>
                            <a:schemeClr val="tx1"/>
                          </a:solidFill>
                          <a:effectLst/>
                          <a:latin typeface="Arial" panose="020B0604020202020204" pitchFamily="34" charset="0"/>
                          <a:cs typeface="Arial" panose="020B0604020202020204" pitchFamily="34" charset="0"/>
                        </a:rPr>
                        <a:t>Uygulaması</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Bulaşıklık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Çimlenme (%)</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Fide Gelişimi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Fide Boyu (cm)</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Kök Uzunluğu (cm)</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Steril Saf Su (Kontrol</a:t>
                      </a:r>
                      <a:r>
                        <a:rPr lang="tr-TR" sz="1200" dirty="0" smtClean="0">
                          <a:solidFill>
                            <a:schemeClr val="tx1"/>
                          </a:solidFill>
                          <a:effectLst/>
                          <a:latin typeface="Arial" panose="020B0604020202020204" pitchFamily="34" charset="0"/>
                          <a:cs typeface="Arial" panose="020B0604020202020204" pitchFamily="34" charset="0"/>
                        </a:rPr>
                        <a:t>) -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75.00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57.50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45.00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2.19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4.96 c</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a:solidFill>
                            <a:schemeClr val="tx1"/>
                          </a:solidFill>
                          <a:effectLst/>
                          <a:latin typeface="Arial" panose="020B0604020202020204" pitchFamily="34" charset="0"/>
                          <a:cs typeface="Arial" panose="020B0604020202020204" pitchFamily="34" charset="0"/>
                        </a:rPr>
                        <a:t>%40’lık Çamaşır Suyu</a:t>
                      </a:r>
                      <a:endParaRPr lang="tr-TR"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0.00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100.00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92.50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2.69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7.08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60806">
                <a:tc>
                  <a:txBody>
                    <a:bodyPr/>
                    <a:lstStyle/>
                    <a:p>
                      <a:pPr algn="ctr">
                        <a:lnSpc>
                          <a:spcPct val="115000"/>
                        </a:lnSpc>
                        <a:spcBef>
                          <a:spcPts val="300"/>
                        </a:spcBef>
                        <a:spcAft>
                          <a:spcPts val="300"/>
                        </a:spcAft>
                      </a:pPr>
                      <a:r>
                        <a:rPr lang="tr-TR" sz="1200" i="1" dirty="0">
                          <a:solidFill>
                            <a:schemeClr val="tx1"/>
                          </a:solidFill>
                          <a:effectLst/>
                          <a:latin typeface="Arial" panose="020B0604020202020204" pitchFamily="34" charset="0"/>
                          <a:cs typeface="Arial" panose="020B0604020202020204" pitchFamily="34" charset="0"/>
                        </a:rPr>
                        <a:t>Lathyrus sativus</a:t>
                      </a:r>
                      <a:r>
                        <a:rPr lang="tr-TR" sz="1200" dirty="0">
                          <a:solidFill>
                            <a:schemeClr val="tx1"/>
                          </a:solidFill>
                          <a:effectLst/>
                          <a:latin typeface="Arial" panose="020B0604020202020204" pitchFamily="34" charset="0"/>
                          <a:cs typeface="Arial" panose="020B0604020202020204" pitchFamily="34" charset="0"/>
                        </a:rPr>
                        <a:t> L. Toprak Üstü </a:t>
                      </a:r>
                      <a:r>
                        <a:rPr lang="tr-TR" sz="1200" dirty="0" smtClean="0">
                          <a:solidFill>
                            <a:schemeClr val="tx1"/>
                          </a:solidFill>
                          <a:effectLst/>
                          <a:latin typeface="Arial" panose="020B0604020202020204" pitchFamily="34" charset="0"/>
                          <a:cs typeface="Arial" panose="020B0604020202020204" pitchFamily="34" charset="0"/>
                        </a:rPr>
                        <a:t>Ekstraktı - c</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0.00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100.00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100 a</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3.67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9.56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i="1" dirty="0">
                          <a:solidFill>
                            <a:schemeClr val="tx1"/>
                          </a:solidFill>
                          <a:effectLst/>
                          <a:latin typeface="Arial" panose="020B0604020202020204" pitchFamily="34" charset="0"/>
                          <a:cs typeface="Arial" panose="020B0604020202020204" pitchFamily="34" charset="0"/>
                        </a:rPr>
                        <a:t>Lathyrus sativus</a:t>
                      </a:r>
                      <a:r>
                        <a:rPr lang="tr-TR" sz="1200" dirty="0">
                          <a:solidFill>
                            <a:schemeClr val="tx1"/>
                          </a:solidFill>
                          <a:effectLst/>
                          <a:latin typeface="Arial" panose="020B0604020202020204" pitchFamily="34" charset="0"/>
                          <a:cs typeface="Arial" panose="020B0604020202020204" pitchFamily="34" charset="0"/>
                        </a:rPr>
                        <a:t> L. Tohum </a:t>
                      </a:r>
                      <a:r>
                        <a:rPr lang="tr-TR" sz="1200" dirty="0" smtClean="0">
                          <a:solidFill>
                            <a:schemeClr val="tx1"/>
                          </a:solidFill>
                          <a:effectLst/>
                          <a:latin typeface="Arial" panose="020B0604020202020204" pitchFamily="34" charset="0"/>
                          <a:cs typeface="Arial" panose="020B0604020202020204" pitchFamily="34" charset="0"/>
                        </a:rPr>
                        <a:t>Eks. -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0.00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100.00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smtClean="0">
                          <a:solidFill>
                            <a:schemeClr val="bg2"/>
                          </a:solidFill>
                          <a:effectLst/>
                          <a:latin typeface="Arial" panose="020B0604020202020204" pitchFamily="34" charset="0"/>
                          <a:cs typeface="Arial" panose="020B0604020202020204" pitchFamily="34" charset="0"/>
                        </a:rPr>
                        <a:t>3.83 </a:t>
                      </a:r>
                      <a:r>
                        <a:rPr lang="tr-TR" sz="1200" dirty="0">
                          <a:solidFill>
                            <a:schemeClr val="bg2"/>
                          </a:solidFill>
                          <a:effectLst/>
                          <a:latin typeface="Arial" panose="020B0604020202020204" pitchFamily="34" charset="0"/>
                          <a:cs typeface="Arial" panose="020B0604020202020204" pitchFamily="34" charset="0"/>
                        </a:rPr>
                        <a:t>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smtClean="0">
                          <a:solidFill>
                            <a:schemeClr val="bg2"/>
                          </a:solidFill>
                          <a:effectLst/>
                          <a:latin typeface="Arial" panose="020B0604020202020204" pitchFamily="34" charset="0"/>
                          <a:cs typeface="Arial" panose="020B0604020202020204" pitchFamily="34" charset="0"/>
                        </a:rPr>
                        <a:t>9.85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Tree>
    <p:extLst>
      <p:ext uri="{BB962C8B-B14F-4D97-AF65-F5344CB8AC3E}">
        <p14:creationId xmlns:p14="http://schemas.microsoft.com/office/powerpoint/2010/main" val="1382274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77644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Örnek Araştırma – </a:t>
            </a:r>
            <a:r>
              <a:rPr lang="tr-TR" sz="2200" b="1" dirty="0">
                <a:solidFill>
                  <a:prstClr val="black"/>
                </a:solidFill>
              </a:rPr>
              <a:t>Mürdümüğün (</a:t>
            </a:r>
            <a:r>
              <a:rPr lang="tr-TR" sz="2200" b="1" i="1" dirty="0">
                <a:solidFill>
                  <a:prstClr val="black"/>
                </a:solidFill>
              </a:rPr>
              <a:t>Lathyrus sativus</a:t>
            </a:r>
            <a:r>
              <a:rPr lang="tr-TR" sz="2200" b="1" dirty="0">
                <a:solidFill>
                  <a:prstClr val="black"/>
                </a:solidFill>
              </a:rPr>
              <a:t> L.) Antibakteriyal ve Antifungal Aktivitesinin Belirlenmesi</a:t>
            </a:r>
            <a:endParaRPr lang="tr-TR" sz="2200" b="1" dirty="0">
              <a:solidFill>
                <a:prstClr val="black"/>
              </a:solidFill>
              <a:cs typeface="Arial"/>
            </a:endParaRPr>
          </a:p>
        </p:txBody>
      </p:sp>
      <p:sp>
        <p:nvSpPr>
          <p:cNvPr id="6" name="Rectangle 5"/>
          <p:cNvSpPr>
            <a:spLocks noChangeArrowheads="1"/>
          </p:cNvSpPr>
          <p:nvPr/>
        </p:nvSpPr>
        <p:spPr bwMode="auto">
          <a:xfrm>
            <a:off x="1747838" y="1317625"/>
            <a:ext cx="8705850" cy="338554"/>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BULGULAR</a:t>
            </a:r>
            <a:endParaRPr lang="tr-TR" sz="1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900" y="4232149"/>
            <a:ext cx="8442000" cy="2504646"/>
          </a:xfrm>
          <a:prstGeom prst="rect">
            <a:avLst/>
          </a:prstGeom>
          <a:ln>
            <a:solidFill>
              <a:schemeClr val="tx1"/>
            </a:solidFill>
          </a:ln>
          <a:effectLst>
            <a:outerShdw blurRad="50800" dist="38100" dir="2700000" algn="tl" rotWithShape="0">
              <a:prstClr val="black">
                <a:alpha val="40000"/>
              </a:prstClr>
            </a:outerShdw>
          </a:effectLst>
        </p:spPr>
      </p:pic>
      <p:graphicFrame>
        <p:nvGraphicFramePr>
          <p:cNvPr id="8" name="Table 7"/>
          <p:cNvGraphicFramePr>
            <a:graphicFrameLocks noGrp="1"/>
          </p:cNvGraphicFramePr>
          <p:nvPr>
            <p:extLst/>
          </p:nvPr>
        </p:nvGraphicFramePr>
        <p:xfrm>
          <a:off x="1866900" y="1654334"/>
          <a:ext cx="8445500" cy="2404492"/>
        </p:xfrm>
        <a:graphic>
          <a:graphicData uri="http://schemas.openxmlformats.org/drawingml/2006/table">
            <a:tbl>
              <a:tblPr firstRow="1" firstCol="1" bandRow="1">
                <a:tableStyleId>{5C22544A-7EE6-4342-B048-85BDC9FD1C3A}</a:tableStyleId>
              </a:tblPr>
              <a:tblGrid>
                <a:gridCol w="2857500"/>
                <a:gridCol w="1244600"/>
                <a:gridCol w="1168400"/>
                <a:gridCol w="1079500"/>
                <a:gridCol w="1079500"/>
                <a:gridCol w="1016000"/>
              </a:tblGrid>
              <a:tr h="733266">
                <a:tc>
                  <a:txBody>
                    <a:bodyPr/>
                    <a:lstStyle/>
                    <a:p>
                      <a:pP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Yüzey Sterilizasyonu </a:t>
                      </a:r>
                      <a:r>
                        <a:rPr lang="tr-TR" sz="1200" dirty="0" smtClean="0">
                          <a:solidFill>
                            <a:schemeClr val="tx1"/>
                          </a:solidFill>
                          <a:effectLst/>
                          <a:latin typeface="Arial" panose="020B0604020202020204" pitchFamily="34" charset="0"/>
                          <a:cs typeface="Arial" panose="020B0604020202020204" pitchFamily="34" charset="0"/>
                        </a:rPr>
                        <a:t>Uygulaması</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Bulaşıklık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Çimlenme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Fide Gelişimi (%)</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Fide Boyu (cm)</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Kök Uzunluğu (cm)</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Steril Saf Su (Kontrol</a:t>
                      </a:r>
                      <a:r>
                        <a:rPr lang="tr-TR" sz="1200" dirty="0" smtClean="0">
                          <a:solidFill>
                            <a:schemeClr val="tx1"/>
                          </a:solidFill>
                          <a:effectLst/>
                          <a:latin typeface="Arial" panose="020B0604020202020204" pitchFamily="34" charset="0"/>
                          <a:cs typeface="Arial" panose="020B0604020202020204" pitchFamily="34" charset="0"/>
                        </a:rPr>
                        <a:t>) -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75.00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57.50 b</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45.00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2.19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4.96 c</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a:solidFill>
                            <a:schemeClr val="tx1"/>
                          </a:solidFill>
                          <a:effectLst/>
                          <a:latin typeface="Arial" panose="020B0604020202020204" pitchFamily="34" charset="0"/>
                          <a:cs typeface="Arial" panose="020B0604020202020204" pitchFamily="34" charset="0"/>
                        </a:rPr>
                        <a:t>%40’lık Çamaşır Suyu</a:t>
                      </a:r>
                      <a:endParaRPr lang="tr-TR"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0.00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92.50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2.69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7.08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60806">
                <a:tc>
                  <a:txBody>
                    <a:bodyPr/>
                    <a:lstStyle/>
                    <a:p>
                      <a:pPr algn="ctr">
                        <a:lnSpc>
                          <a:spcPct val="115000"/>
                        </a:lnSpc>
                        <a:spcBef>
                          <a:spcPts val="300"/>
                        </a:spcBef>
                        <a:spcAft>
                          <a:spcPts val="300"/>
                        </a:spcAft>
                      </a:pPr>
                      <a:r>
                        <a:rPr lang="tr-TR" sz="1200" i="1" dirty="0">
                          <a:solidFill>
                            <a:schemeClr val="tx1"/>
                          </a:solidFill>
                          <a:effectLst/>
                          <a:latin typeface="Arial" panose="020B0604020202020204" pitchFamily="34" charset="0"/>
                          <a:cs typeface="Arial" panose="020B0604020202020204" pitchFamily="34" charset="0"/>
                        </a:rPr>
                        <a:t>Lathyrus sativus</a:t>
                      </a:r>
                      <a:r>
                        <a:rPr lang="tr-TR" sz="1200" dirty="0">
                          <a:solidFill>
                            <a:schemeClr val="tx1"/>
                          </a:solidFill>
                          <a:effectLst/>
                          <a:latin typeface="Arial" panose="020B0604020202020204" pitchFamily="34" charset="0"/>
                          <a:cs typeface="Arial" panose="020B0604020202020204" pitchFamily="34" charset="0"/>
                        </a:rPr>
                        <a:t> L. Toprak Üstü </a:t>
                      </a:r>
                      <a:r>
                        <a:rPr lang="tr-TR" sz="1200" dirty="0" smtClean="0">
                          <a:solidFill>
                            <a:schemeClr val="tx1"/>
                          </a:solidFill>
                          <a:effectLst/>
                          <a:latin typeface="Arial" panose="020B0604020202020204" pitchFamily="34" charset="0"/>
                          <a:cs typeface="Arial" panose="020B0604020202020204" pitchFamily="34" charset="0"/>
                        </a:rPr>
                        <a:t>Ekstraktı - c</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0.00 b</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100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3.67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9.56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i="1" dirty="0">
                          <a:solidFill>
                            <a:schemeClr val="tx1"/>
                          </a:solidFill>
                          <a:effectLst/>
                          <a:latin typeface="Arial" panose="020B0604020202020204" pitchFamily="34" charset="0"/>
                          <a:cs typeface="Arial" panose="020B0604020202020204" pitchFamily="34" charset="0"/>
                        </a:rPr>
                        <a:t>Lathyrus sativus</a:t>
                      </a:r>
                      <a:r>
                        <a:rPr lang="tr-TR" sz="1200" dirty="0">
                          <a:solidFill>
                            <a:schemeClr val="tx1"/>
                          </a:solidFill>
                          <a:effectLst/>
                          <a:latin typeface="Arial" panose="020B0604020202020204" pitchFamily="34" charset="0"/>
                          <a:cs typeface="Arial" panose="020B0604020202020204" pitchFamily="34" charset="0"/>
                        </a:rPr>
                        <a:t> L. Tohum </a:t>
                      </a:r>
                      <a:r>
                        <a:rPr lang="tr-TR" sz="1200" dirty="0" smtClean="0">
                          <a:solidFill>
                            <a:schemeClr val="tx1"/>
                          </a:solidFill>
                          <a:effectLst/>
                          <a:latin typeface="Arial" panose="020B0604020202020204" pitchFamily="34" charset="0"/>
                          <a:cs typeface="Arial" panose="020B0604020202020204" pitchFamily="34" charset="0"/>
                        </a:rPr>
                        <a:t>Eks. -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0.00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100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smtClean="0">
                          <a:solidFill>
                            <a:schemeClr val="bg2"/>
                          </a:solidFill>
                          <a:effectLst/>
                          <a:latin typeface="Arial" panose="020B0604020202020204" pitchFamily="34" charset="0"/>
                          <a:cs typeface="Arial" panose="020B0604020202020204" pitchFamily="34" charset="0"/>
                        </a:rPr>
                        <a:t>3.83 </a:t>
                      </a:r>
                      <a:r>
                        <a:rPr lang="tr-TR" sz="1200" dirty="0">
                          <a:solidFill>
                            <a:schemeClr val="bg2"/>
                          </a:solidFill>
                          <a:effectLst/>
                          <a:latin typeface="Arial" panose="020B0604020202020204" pitchFamily="34" charset="0"/>
                          <a:cs typeface="Arial" panose="020B0604020202020204" pitchFamily="34" charset="0"/>
                        </a:rPr>
                        <a:t>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smtClean="0">
                          <a:solidFill>
                            <a:schemeClr val="bg2"/>
                          </a:solidFill>
                          <a:effectLst/>
                          <a:latin typeface="Arial" panose="020B0604020202020204" pitchFamily="34" charset="0"/>
                          <a:cs typeface="Arial" panose="020B0604020202020204" pitchFamily="34" charset="0"/>
                        </a:rPr>
                        <a:t>9.85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Tree>
    <p:extLst>
      <p:ext uri="{BB962C8B-B14F-4D97-AF65-F5344CB8AC3E}">
        <p14:creationId xmlns:p14="http://schemas.microsoft.com/office/powerpoint/2010/main" val="28946394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77644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Örnek Araştırma – </a:t>
            </a:r>
            <a:r>
              <a:rPr lang="tr-TR" sz="2200" b="1" dirty="0">
                <a:solidFill>
                  <a:prstClr val="black"/>
                </a:solidFill>
              </a:rPr>
              <a:t>Mürdümüğün (</a:t>
            </a:r>
            <a:r>
              <a:rPr lang="tr-TR" sz="2200" b="1" i="1" dirty="0">
                <a:solidFill>
                  <a:prstClr val="black"/>
                </a:solidFill>
              </a:rPr>
              <a:t>Lathyrus sativus</a:t>
            </a:r>
            <a:r>
              <a:rPr lang="tr-TR" sz="2200" b="1" dirty="0">
                <a:solidFill>
                  <a:prstClr val="black"/>
                </a:solidFill>
              </a:rPr>
              <a:t> L.) Antibakteriyal ve Antifungal Aktivitesinin Belirlenmesi</a:t>
            </a:r>
            <a:endParaRPr lang="tr-TR" sz="2200" b="1" dirty="0">
              <a:solidFill>
                <a:prstClr val="black"/>
              </a:solidFill>
              <a:cs typeface="Arial"/>
            </a:endParaRPr>
          </a:p>
        </p:txBody>
      </p:sp>
      <p:sp>
        <p:nvSpPr>
          <p:cNvPr id="8" name="Rectangle 7"/>
          <p:cNvSpPr>
            <a:spLocks noChangeArrowheads="1"/>
          </p:cNvSpPr>
          <p:nvPr/>
        </p:nvSpPr>
        <p:spPr bwMode="auto">
          <a:xfrm>
            <a:off x="1747838" y="1317625"/>
            <a:ext cx="8705850" cy="338554"/>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BULGULAR</a:t>
            </a:r>
            <a:endParaRPr lang="tr-TR" sz="1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900" y="4232149"/>
            <a:ext cx="8442000" cy="2504646"/>
          </a:xfrm>
          <a:prstGeom prst="rect">
            <a:avLst/>
          </a:prstGeom>
          <a:ln>
            <a:solidFill>
              <a:schemeClr val="tx1"/>
            </a:solidFill>
          </a:ln>
          <a:effectLst>
            <a:outerShdw blurRad="50800" dist="38100" dir="2700000" algn="tl" rotWithShape="0">
              <a:prstClr val="black">
                <a:alpha val="40000"/>
              </a:prstClr>
            </a:outerShdw>
          </a:effectLst>
        </p:spPr>
      </p:pic>
      <p:graphicFrame>
        <p:nvGraphicFramePr>
          <p:cNvPr id="6" name="Table 5"/>
          <p:cNvGraphicFramePr>
            <a:graphicFrameLocks noGrp="1"/>
          </p:cNvGraphicFramePr>
          <p:nvPr>
            <p:extLst/>
          </p:nvPr>
        </p:nvGraphicFramePr>
        <p:xfrm>
          <a:off x="1866900" y="1654334"/>
          <a:ext cx="8445500" cy="2404492"/>
        </p:xfrm>
        <a:graphic>
          <a:graphicData uri="http://schemas.openxmlformats.org/drawingml/2006/table">
            <a:tbl>
              <a:tblPr firstRow="1" firstCol="1" bandRow="1">
                <a:tableStyleId>{5C22544A-7EE6-4342-B048-85BDC9FD1C3A}</a:tableStyleId>
              </a:tblPr>
              <a:tblGrid>
                <a:gridCol w="2857500"/>
                <a:gridCol w="1244600"/>
                <a:gridCol w="1168400"/>
                <a:gridCol w="1079500"/>
                <a:gridCol w="1079500"/>
                <a:gridCol w="1016000"/>
              </a:tblGrid>
              <a:tr h="733266">
                <a:tc>
                  <a:txBody>
                    <a:bodyPr/>
                    <a:lstStyle/>
                    <a:p>
                      <a:pP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Yüzey Sterilizasyonu </a:t>
                      </a:r>
                      <a:r>
                        <a:rPr lang="tr-TR" sz="1200" dirty="0" smtClean="0">
                          <a:solidFill>
                            <a:schemeClr val="tx1"/>
                          </a:solidFill>
                          <a:effectLst/>
                          <a:latin typeface="Arial" panose="020B0604020202020204" pitchFamily="34" charset="0"/>
                          <a:cs typeface="Arial" panose="020B0604020202020204" pitchFamily="34" charset="0"/>
                        </a:rPr>
                        <a:t>Uygulaması</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Bulaşıklık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Çimlenme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Fide Gelişimi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Fide Boyu (cm)</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Kök Uzunluğu (cm)</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Steril Saf Su (Kontrol</a:t>
                      </a:r>
                      <a:r>
                        <a:rPr lang="tr-TR" sz="1200" dirty="0" smtClean="0">
                          <a:solidFill>
                            <a:schemeClr val="tx1"/>
                          </a:solidFill>
                          <a:effectLst/>
                          <a:latin typeface="Arial" panose="020B0604020202020204" pitchFamily="34" charset="0"/>
                          <a:cs typeface="Arial" panose="020B0604020202020204" pitchFamily="34" charset="0"/>
                        </a:rPr>
                        <a:t>) -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75.00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57.50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45.00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2.19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4.96 c</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a:solidFill>
                            <a:schemeClr val="tx1"/>
                          </a:solidFill>
                          <a:effectLst/>
                          <a:latin typeface="Arial" panose="020B0604020202020204" pitchFamily="34" charset="0"/>
                          <a:cs typeface="Arial" panose="020B0604020202020204" pitchFamily="34" charset="0"/>
                        </a:rPr>
                        <a:t>%40’lık Çamaşır Suyu</a:t>
                      </a:r>
                      <a:endParaRPr lang="tr-TR"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0.00 b</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92.50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2.69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7.08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60806">
                <a:tc>
                  <a:txBody>
                    <a:bodyPr/>
                    <a:lstStyle/>
                    <a:p>
                      <a:pPr algn="ctr">
                        <a:lnSpc>
                          <a:spcPct val="115000"/>
                        </a:lnSpc>
                        <a:spcBef>
                          <a:spcPts val="300"/>
                        </a:spcBef>
                        <a:spcAft>
                          <a:spcPts val="300"/>
                        </a:spcAft>
                      </a:pPr>
                      <a:r>
                        <a:rPr lang="tr-TR" sz="1200" i="1" dirty="0">
                          <a:solidFill>
                            <a:schemeClr val="tx1"/>
                          </a:solidFill>
                          <a:effectLst/>
                          <a:latin typeface="Arial" panose="020B0604020202020204" pitchFamily="34" charset="0"/>
                          <a:cs typeface="Arial" panose="020B0604020202020204" pitchFamily="34" charset="0"/>
                        </a:rPr>
                        <a:t>Lathyrus sativus</a:t>
                      </a:r>
                      <a:r>
                        <a:rPr lang="tr-TR" sz="1200" dirty="0">
                          <a:solidFill>
                            <a:schemeClr val="tx1"/>
                          </a:solidFill>
                          <a:effectLst/>
                          <a:latin typeface="Arial" panose="020B0604020202020204" pitchFamily="34" charset="0"/>
                          <a:cs typeface="Arial" panose="020B0604020202020204" pitchFamily="34" charset="0"/>
                        </a:rPr>
                        <a:t> L. Toprak Üstü </a:t>
                      </a:r>
                      <a:r>
                        <a:rPr lang="tr-TR" sz="1200" dirty="0" smtClean="0">
                          <a:solidFill>
                            <a:schemeClr val="tx1"/>
                          </a:solidFill>
                          <a:effectLst/>
                          <a:latin typeface="Arial" panose="020B0604020202020204" pitchFamily="34" charset="0"/>
                          <a:cs typeface="Arial" panose="020B0604020202020204" pitchFamily="34" charset="0"/>
                        </a:rPr>
                        <a:t>Ekstraktı - c</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0.00 b</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100.00 a</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3.67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9.56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i="1" dirty="0">
                          <a:solidFill>
                            <a:schemeClr val="tx1"/>
                          </a:solidFill>
                          <a:effectLst/>
                          <a:latin typeface="Arial" panose="020B0604020202020204" pitchFamily="34" charset="0"/>
                          <a:cs typeface="Arial" panose="020B0604020202020204" pitchFamily="34" charset="0"/>
                        </a:rPr>
                        <a:t>Lathyrus sativus</a:t>
                      </a:r>
                      <a:r>
                        <a:rPr lang="tr-TR" sz="1200" dirty="0">
                          <a:solidFill>
                            <a:schemeClr val="tx1"/>
                          </a:solidFill>
                          <a:effectLst/>
                          <a:latin typeface="Arial" panose="020B0604020202020204" pitchFamily="34" charset="0"/>
                          <a:cs typeface="Arial" panose="020B0604020202020204" pitchFamily="34" charset="0"/>
                        </a:rPr>
                        <a:t> L. Tohum </a:t>
                      </a:r>
                      <a:r>
                        <a:rPr lang="tr-TR" sz="1200" dirty="0" smtClean="0">
                          <a:solidFill>
                            <a:schemeClr val="tx1"/>
                          </a:solidFill>
                          <a:effectLst/>
                          <a:latin typeface="Arial" panose="020B0604020202020204" pitchFamily="34" charset="0"/>
                          <a:cs typeface="Arial" panose="020B0604020202020204" pitchFamily="34" charset="0"/>
                        </a:rPr>
                        <a:t>Eks. -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0.00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smtClean="0">
                          <a:solidFill>
                            <a:schemeClr val="tx1"/>
                          </a:solidFill>
                          <a:effectLst/>
                          <a:latin typeface="Arial" panose="020B0604020202020204" pitchFamily="34" charset="0"/>
                          <a:cs typeface="Arial" panose="020B0604020202020204" pitchFamily="34" charset="0"/>
                        </a:rPr>
                        <a:t>3.83 </a:t>
                      </a:r>
                      <a:r>
                        <a:rPr lang="tr-TR" sz="1200" dirty="0">
                          <a:solidFill>
                            <a:schemeClr val="tx1"/>
                          </a:solidFill>
                          <a:effectLst/>
                          <a:latin typeface="Arial" panose="020B0604020202020204" pitchFamily="34" charset="0"/>
                          <a:cs typeface="Arial" panose="020B0604020202020204" pitchFamily="34" charset="0"/>
                        </a:rPr>
                        <a:t>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smtClean="0">
                          <a:solidFill>
                            <a:schemeClr val="bg2"/>
                          </a:solidFill>
                          <a:effectLst/>
                          <a:latin typeface="Arial" panose="020B0604020202020204" pitchFamily="34" charset="0"/>
                          <a:cs typeface="Arial" panose="020B0604020202020204" pitchFamily="34" charset="0"/>
                        </a:rPr>
                        <a:t>9.85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Tree>
    <p:extLst>
      <p:ext uri="{BB962C8B-B14F-4D97-AF65-F5344CB8AC3E}">
        <p14:creationId xmlns:p14="http://schemas.microsoft.com/office/powerpoint/2010/main" val="5754648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77644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Örnek Araştırma – </a:t>
            </a:r>
            <a:r>
              <a:rPr lang="tr-TR" sz="2200" b="1" dirty="0">
                <a:solidFill>
                  <a:prstClr val="black"/>
                </a:solidFill>
              </a:rPr>
              <a:t>Mürdümüğün (</a:t>
            </a:r>
            <a:r>
              <a:rPr lang="tr-TR" sz="2200" b="1" i="1" dirty="0">
                <a:solidFill>
                  <a:prstClr val="black"/>
                </a:solidFill>
              </a:rPr>
              <a:t>Lathyrus sativus</a:t>
            </a:r>
            <a:r>
              <a:rPr lang="tr-TR" sz="2200" b="1" dirty="0">
                <a:solidFill>
                  <a:prstClr val="black"/>
                </a:solidFill>
              </a:rPr>
              <a:t> L.) Antibakteriyal ve Antifungal Aktivitesinin Belirlenmesi</a:t>
            </a:r>
            <a:endParaRPr lang="tr-TR" sz="2200" b="1" dirty="0">
              <a:solidFill>
                <a:prstClr val="black"/>
              </a:solidFill>
              <a:cs typeface="Arial"/>
            </a:endParaRPr>
          </a:p>
        </p:txBody>
      </p:sp>
      <p:sp>
        <p:nvSpPr>
          <p:cNvPr id="6" name="Rectangle 5"/>
          <p:cNvSpPr>
            <a:spLocks noChangeArrowheads="1"/>
          </p:cNvSpPr>
          <p:nvPr/>
        </p:nvSpPr>
        <p:spPr bwMode="auto">
          <a:xfrm>
            <a:off x="1747838" y="1317625"/>
            <a:ext cx="8705850" cy="338554"/>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BULGULAR</a:t>
            </a:r>
            <a:endParaRPr lang="tr-TR" sz="1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900" y="4232149"/>
            <a:ext cx="8442000" cy="2504646"/>
          </a:xfrm>
          <a:prstGeom prst="rect">
            <a:avLst/>
          </a:prstGeom>
          <a:ln>
            <a:solidFill>
              <a:schemeClr val="tx1"/>
            </a:solidFill>
          </a:ln>
          <a:effectLst>
            <a:outerShdw blurRad="50800" dist="38100" dir="2700000" algn="tl" rotWithShape="0">
              <a:prstClr val="black">
                <a:alpha val="40000"/>
              </a:prstClr>
            </a:outerShdw>
          </a:effectLst>
        </p:spPr>
      </p:pic>
      <p:graphicFrame>
        <p:nvGraphicFramePr>
          <p:cNvPr id="8" name="Table 7"/>
          <p:cNvGraphicFramePr>
            <a:graphicFrameLocks noGrp="1"/>
          </p:cNvGraphicFramePr>
          <p:nvPr>
            <p:extLst/>
          </p:nvPr>
        </p:nvGraphicFramePr>
        <p:xfrm>
          <a:off x="1866900" y="1654334"/>
          <a:ext cx="8445500" cy="2404492"/>
        </p:xfrm>
        <a:graphic>
          <a:graphicData uri="http://schemas.openxmlformats.org/drawingml/2006/table">
            <a:tbl>
              <a:tblPr firstRow="1" firstCol="1" bandRow="1">
                <a:tableStyleId>{5C22544A-7EE6-4342-B048-85BDC9FD1C3A}</a:tableStyleId>
              </a:tblPr>
              <a:tblGrid>
                <a:gridCol w="2857500"/>
                <a:gridCol w="1244600"/>
                <a:gridCol w="1168400"/>
                <a:gridCol w="1079500"/>
                <a:gridCol w="1079500"/>
                <a:gridCol w="1016000"/>
              </a:tblGrid>
              <a:tr h="733266">
                <a:tc>
                  <a:txBody>
                    <a:bodyPr/>
                    <a:lstStyle/>
                    <a:p>
                      <a:pP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Yüzey Sterilizasyonu </a:t>
                      </a:r>
                      <a:r>
                        <a:rPr lang="tr-TR" sz="1200" dirty="0" smtClean="0">
                          <a:solidFill>
                            <a:schemeClr val="tx1"/>
                          </a:solidFill>
                          <a:effectLst/>
                          <a:latin typeface="Arial" panose="020B0604020202020204" pitchFamily="34" charset="0"/>
                          <a:cs typeface="Arial" panose="020B0604020202020204" pitchFamily="34" charset="0"/>
                        </a:rPr>
                        <a:t>Uygulaması</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Bulaşıklık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Çimlenme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Fide Gelişimi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Fide Boyu (cm)</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Kök Uzunluğu (cm)</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Steril Saf Su (Kontrol</a:t>
                      </a:r>
                      <a:r>
                        <a:rPr lang="tr-TR" sz="1200" dirty="0" smtClean="0">
                          <a:solidFill>
                            <a:schemeClr val="tx1"/>
                          </a:solidFill>
                          <a:effectLst/>
                          <a:latin typeface="Arial" panose="020B0604020202020204" pitchFamily="34" charset="0"/>
                          <a:cs typeface="Arial" panose="020B0604020202020204" pitchFamily="34" charset="0"/>
                        </a:rPr>
                        <a:t>) -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75.00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57.50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45.00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2.19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4.96 c</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a:solidFill>
                            <a:schemeClr val="tx1"/>
                          </a:solidFill>
                          <a:effectLst/>
                          <a:latin typeface="Arial" panose="020B0604020202020204" pitchFamily="34" charset="0"/>
                          <a:cs typeface="Arial" panose="020B0604020202020204" pitchFamily="34" charset="0"/>
                        </a:rPr>
                        <a:t>%40’lık Çamaşır Suyu</a:t>
                      </a:r>
                      <a:endParaRPr lang="tr-TR"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0.00 b</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92.50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2.69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7.08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60806">
                <a:tc>
                  <a:txBody>
                    <a:bodyPr/>
                    <a:lstStyle/>
                    <a:p>
                      <a:pPr algn="ctr">
                        <a:lnSpc>
                          <a:spcPct val="115000"/>
                        </a:lnSpc>
                        <a:spcBef>
                          <a:spcPts val="300"/>
                        </a:spcBef>
                        <a:spcAft>
                          <a:spcPts val="300"/>
                        </a:spcAft>
                      </a:pPr>
                      <a:r>
                        <a:rPr lang="tr-TR" sz="1200" i="1" dirty="0">
                          <a:solidFill>
                            <a:schemeClr val="tx1"/>
                          </a:solidFill>
                          <a:effectLst/>
                          <a:latin typeface="Arial" panose="020B0604020202020204" pitchFamily="34" charset="0"/>
                          <a:cs typeface="Arial" panose="020B0604020202020204" pitchFamily="34" charset="0"/>
                        </a:rPr>
                        <a:t>Lathyrus sativus</a:t>
                      </a:r>
                      <a:r>
                        <a:rPr lang="tr-TR" sz="1200" dirty="0">
                          <a:solidFill>
                            <a:schemeClr val="tx1"/>
                          </a:solidFill>
                          <a:effectLst/>
                          <a:latin typeface="Arial" panose="020B0604020202020204" pitchFamily="34" charset="0"/>
                          <a:cs typeface="Arial" panose="020B0604020202020204" pitchFamily="34" charset="0"/>
                        </a:rPr>
                        <a:t> L. Toprak Üstü </a:t>
                      </a:r>
                      <a:r>
                        <a:rPr lang="tr-TR" sz="1200" dirty="0" smtClean="0">
                          <a:solidFill>
                            <a:schemeClr val="tx1"/>
                          </a:solidFill>
                          <a:effectLst/>
                          <a:latin typeface="Arial" panose="020B0604020202020204" pitchFamily="34" charset="0"/>
                          <a:cs typeface="Arial" panose="020B0604020202020204" pitchFamily="34" charset="0"/>
                        </a:rPr>
                        <a:t>Ekstraktı - c</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0.00 b</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100.00 a</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3.67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9.56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i="1" dirty="0">
                          <a:solidFill>
                            <a:schemeClr val="tx1"/>
                          </a:solidFill>
                          <a:effectLst/>
                          <a:latin typeface="Arial" panose="020B0604020202020204" pitchFamily="34" charset="0"/>
                          <a:cs typeface="Arial" panose="020B0604020202020204" pitchFamily="34" charset="0"/>
                        </a:rPr>
                        <a:t>Lathyrus sativus</a:t>
                      </a:r>
                      <a:r>
                        <a:rPr lang="tr-TR" sz="1200" dirty="0">
                          <a:solidFill>
                            <a:schemeClr val="tx1"/>
                          </a:solidFill>
                          <a:effectLst/>
                          <a:latin typeface="Arial" panose="020B0604020202020204" pitchFamily="34" charset="0"/>
                          <a:cs typeface="Arial" panose="020B0604020202020204" pitchFamily="34" charset="0"/>
                        </a:rPr>
                        <a:t> L. Tohum </a:t>
                      </a:r>
                      <a:r>
                        <a:rPr lang="tr-TR" sz="1200" dirty="0" smtClean="0">
                          <a:solidFill>
                            <a:schemeClr val="tx1"/>
                          </a:solidFill>
                          <a:effectLst/>
                          <a:latin typeface="Arial" panose="020B0604020202020204" pitchFamily="34" charset="0"/>
                          <a:cs typeface="Arial" panose="020B0604020202020204" pitchFamily="34" charset="0"/>
                        </a:rPr>
                        <a:t>Eks. -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0.00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smtClean="0">
                          <a:solidFill>
                            <a:schemeClr val="bg2"/>
                          </a:solidFill>
                          <a:effectLst/>
                          <a:latin typeface="Arial" panose="020B0604020202020204" pitchFamily="34" charset="0"/>
                          <a:cs typeface="Arial" panose="020B0604020202020204" pitchFamily="34" charset="0"/>
                        </a:rPr>
                        <a:t>3.83 </a:t>
                      </a:r>
                      <a:r>
                        <a:rPr lang="tr-TR" sz="1200" dirty="0">
                          <a:solidFill>
                            <a:schemeClr val="bg2"/>
                          </a:solidFill>
                          <a:effectLst/>
                          <a:latin typeface="Arial" panose="020B0604020202020204" pitchFamily="34" charset="0"/>
                          <a:cs typeface="Arial" panose="020B0604020202020204" pitchFamily="34" charset="0"/>
                        </a:rPr>
                        <a:t>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smtClean="0">
                          <a:solidFill>
                            <a:schemeClr val="tx1"/>
                          </a:solidFill>
                          <a:effectLst/>
                          <a:latin typeface="Arial" panose="020B0604020202020204" pitchFamily="34" charset="0"/>
                          <a:cs typeface="Arial" panose="020B0604020202020204" pitchFamily="34" charset="0"/>
                        </a:rPr>
                        <a:t>9.85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spTree>
    <p:extLst>
      <p:ext uri="{BB962C8B-B14F-4D97-AF65-F5344CB8AC3E}">
        <p14:creationId xmlns:p14="http://schemas.microsoft.com/office/powerpoint/2010/main" val="29038998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Antimikrobiyal Çalışmalar</a:t>
            </a:r>
            <a:endParaRPr lang="tr-TR" sz="2800" b="1" dirty="0">
              <a:solidFill>
                <a:prstClr val="black"/>
              </a:solidFill>
              <a:cs typeface="Arial"/>
            </a:endParaRPr>
          </a:p>
        </p:txBody>
      </p:sp>
      <p:sp>
        <p:nvSpPr>
          <p:cNvPr id="5" name="Rectangle 4"/>
          <p:cNvSpPr>
            <a:spLocks noChangeArrowheads="1"/>
          </p:cNvSpPr>
          <p:nvPr/>
        </p:nvSpPr>
        <p:spPr bwMode="auto">
          <a:xfrm>
            <a:off x="1747838" y="1317625"/>
            <a:ext cx="8705850" cy="3016210"/>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Antimikrobiyal </a:t>
            </a:r>
            <a:r>
              <a:rPr lang="tr-TR" sz="1600" b="1" dirty="0">
                <a:latin typeface="Tahoma" panose="020B0604030504040204" pitchFamily="34" charset="0"/>
                <a:ea typeface="Tahoma" panose="020B0604030504040204" pitchFamily="34" charset="0"/>
                <a:cs typeface="Tahoma" panose="020B0604030504040204" pitchFamily="34" charset="0"/>
              </a:rPr>
              <a:t>etkisi belirlenen bitkinin HPLC (High Performance Liquid Chromatography) analizi ile içeriği belirlenir.</a:t>
            </a:r>
            <a:endParaRPr lang="tr-TR" sz="1600" b="1" dirty="0">
              <a:latin typeface="Tahoma" panose="020B0604030504040204" pitchFamily="34" charset="0"/>
              <a:ea typeface="Tahoma" panose="020B0604030504040204" pitchFamily="34" charset="0"/>
              <a:cs typeface="Tahoma" panose="020B0604030504040204" pitchFamily="34" charset="0"/>
            </a:endParaRPr>
          </a:p>
          <a:p>
            <a:pPr algn="just" eaLnBrk="1" hangingPunct="1">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İçerik belirlendikten sonra etken madde tespiti için içerikte bulunan maddelerin tümü tek tek izole edilerek antimikrobiyal aktivite testine tabi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tutulur.</a:t>
            </a:r>
          </a:p>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İçerikte belirlenen etken maddenin canlı hücre üzerindeki etkilerini belirlemek için hücre kültürleri üzerinde deneyler </a:t>
            </a:r>
            <a:r>
              <a:rPr lang="tr-TR" sz="1600" b="1" dirty="0">
                <a:latin typeface="Tahoma" panose="020B0604030504040204" pitchFamily="34" charset="0"/>
                <a:ea typeface="Tahoma" panose="020B0604030504040204" pitchFamily="34" charset="0"/>
                <a:cs typeface="Tahoma" panose="020B0604030504040204" pitchFamily="34" charset="0"/>
              </a:rPr>
              <a:t>yapılır.</a:t>
            </a:r>
          </a:p>
          <a:p>
            <a:pPr algn="just" eaLnBrk="1" hangingPunct="1">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Tespit edilen ham maddenin ilaç olarak kullanılabilmesi için çok fazla disiplinler arası çalışmalar gerekmektedir</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a:t>
            </a:r>
          </a:p>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İlaç bitkileri </a:t>
            </a:r>
            <a:r>
              <a:rPr lang="tr-TR" sz="1600" b="1" dirty="0">
                <a:latin typeface="Tahoma" panose="020B0604030504040204" pitchFamily="34" charset="0"/>
                <a:ea typeface="Tahoma" panose="020B0604030504040204" pitchFamily="34" charset="0"/>
                <a:cs typeface="Tahoma" panose="020B0604030504040204" pitchFamily="34" charset="0"/>
              </a:rPr>
              <a:t>üzerinde çalışan </a:t>
            </a:r>
            <a:r>
              <a:rPr lang="tr-TR" sz="1600" b="1" dirty="0">
                <a:latin typeface="Tahoma" panose="020B0604030504040204" pitchFamily="34" charset="0"/>
                <a:ea typeface="Tahoma" panose="020B0604030504040204" pitchFamily="34" charset="0"/>
                <a:cs typeface="Tahoma" panose="020B0604030504040204" pitchFamily="34" charset="0"/>
              </a:rPr>
              <a:t>bilim dalları: Biyoloji, Kimya, Eczacılık, Ziraat, Tıp ve Biyomühendislik</a:t>
            </a:r>
          </a:p>
        </p:txBody>
      </p:sp>
    </p:spTree>
    <p:extLst>
      <p:ext uri="{BB962C8B-B14F-4D97-AF65-F5344CB8AC3E}">
        <p14:creationId xmlns:p14="http://schemas.microsoft.com/office/powerpoint/2010/main" val="396470035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ou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ou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ou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ox(out)">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schemeClr val="tx1"/>
                </a:solidFill>
              </a:rPr>
              <a:t>Drogların Adlandırılması</a:t>
            </a:r>
            <a:endParaRPr lang="tr-TR" sz="2800" b="1" dirty="0">
              <a:solidFill>
                <a:schemeClr val="tx1"/>
              </a:solidFill>
              <a:cs typeface="Arial"/>
            </a:endParaRPr>
          </a:p>
        </p:txBody>
      </p:sp>
      <p:sp>
        <p:nvSpPr>
          <p:cNvPr id="5" name="Rectangle 4"/>
          <p:cNvSpPr>
            <a:spLocks noChangeArrowheads="1"/>
          </p:cNvSpPr>
          <p:nvPr/>
        </p:nvSpPr>
        <p:spPr bwMode="auto">
          <a:xfrm>
            <a:off x="1747838" y="1317625"/>
            <a:ext cx="8705850" cy="2754600"/>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900"/>
              </a:spcAft>
            </a:pPr>
            <a:r>
              <a:rPr lang="tr-TR" altLang="tr-TR" sz="1600" b="1" dirty="0">
                <a:latin typeface="Tahoma" panose="020B0604030504040204" pitchFamily="34" charset="0"/>
                <a:ea typeface="Tahoma" panose="020B0604030504040204" pitchFamily="34" charset="0"/>
                <a:cs typeface="Tahoma" panose="020B0604030504040204" pitchFamily="34" charset="0"/>
              </a:rPr>
              <a:t>Drog, </a:t>
            </a:r>
            <a:r>
              <a:rPr lang="tr-TR" sz="1600" b="1" dirty="0">
                <a:latin typeface="Tahoma" panose="020B0604030504040204" pitchFamily="34" charset="0"/>
                <a:ea typeface="Tahoma" panose="020B0604030504040204" pitchFamily="34" charset="0"/>
                <a:cs typeface="Tahoma" panose="020B0604030504040204" pitchFamily="34" charset="0"/>
              </a:rPr>
              <a:t>bitkisel kaynaklı </a:t>
            </a:r>
            <a:r>
              <a:rPr lang="tr-TR" sz="1600" b="1" dirty="0">
                <a:latin typeface="Tahoma" panose="020B0604030504040204" pitchFamily="34" charset="0"/>
                <a:ea typeface="Tahoma" panose="020B0604030504040204" pitchFamily="34" charset="0"/>
                <a:cs typeface="Tahoma" panose="020B0604030504040204" pitchFamily="34" charset="0"/>
              </a:rPr>
              <a:t>hammaddeler </a:t>
            </a:r>
            <a:r>
              <a:rPr lang="tr-TR" sz="1600" b="1" dirty="0">
                <a:latin typeface="Tahoma" panose="020B0604030504040204" pitchFamily="34" charset="0"/>
                <a:ea typeface="Tahoma" panose="020B0604030504040204" pitchFamily="34" charset="0"/>
                <a:cs typeface="Tahoma" panose="020B0604030504040204" pitchFamily="34" charset="0"/>
              </a:rPr>
              <a:t>veya bitkilerin ilaç olarak kullanılan </a:t>
            </a:r>
            <a:r>
              <a:rPr lang="tr-TR" sz="1600" b="1" dirty="0">
                <a:latin typeface="Tahoma" panose="020B0604030504040204" pitchFamily="34" charset="0"/>
                <a:ea typeface="Tahoma" panose="020B0604030504040204" pitchFamily="34" charset="0"/>
                <a:cs typeface="Tahoma" panose="020B0604030504040204" pitchFamily="34" charset="0"/>
              </a:rPr>
              <a:t>kısmılarına verilen isimdir. </a:t>
            </a:r>
            <a:endParaRPr lang="tr-TR" sz="1600" b="1" dirty="0">
              <a:latin typeface="Tahoma" panose="020B0604030504040204" pitchFamily="34" charset="0"/>
              <a:ea typeface="Tahoma" panose="020B0604030504040204" pitchFamily="34" charset="0"/>
              <a:cs typeface="Tahoma" panose="020B0604030504040204" pitchFamily="34" charset="0"/>
            </a:endParaRPr>
          </a:p>
          <a:p>
            <a:pPr algn="just" eaLnBrk="1" hangingPunct="1">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Bir drogun Latince adı iki parçadan oluşur.</a:t>
            </a:r>
          </a:p>
          <a:p>
            <a:pPr algn="just">
              <a:spcAft>
                <a:spcPts val="900"/>
              </a:spcAft>
            </a:pPr>
            <a:r>
              <a:rPr lang="tr-TR" altLang="tr-TR" sz="1600" b="1" i="1" dirty="0">
                <a:latin typeface="Tahoma" panose="020B0604030504040204" pitchFamily="34" charset="0"/>
                <a:ea typeface="Tahoma" panose="020B0604030504040204" pitchFamily="34" charset="0"/>
                <a:cs typeface="Tahoma" panose="020B0604030504040204" pitchFamily="34" charset="0"/>
              </a:rPr>
              <a:t>Folia Digitalis </a:t>
            </a:r>
            <a:r>
              <a:rPr lang="tr-TR" altLang="tr-TR" sz="1600" b="1" dirty="0">
                <a:latin typeface="Tahoma" panose="020B0604030504040204" pitchFamily="34" charset="0"/>
                <a:ea typeface="Tahoma" panose="020B0604030504040204" pitchFamily="34" charset="0"/>
                <a:cs typeface="Tahoma" panose="020B0604030504040204" pitchFamily="34" charset="0"/>
              </a:rPr>
              <a:t>(Yüksük </a:t>
            </a:r>
            <a:r>
              <a:rPr lang="tr-TR" altLang="tr-TR" sz="1600" b="1" dirty="0">
                <a:latin typeface="Tahoma" panose="020B0604030504040204" pitchFamily="34" charset="0"/>
                <a:ea typeface="Tahoma" panose="020B0604030504040204" pitchFamily="34" charset="0"/>
                <a:cs typeface="Tahoma" panose="020B0604030504040204" pitchFamily="34" charset="0"/>
              </a:rPr>
              <a:t>otu </a:t>
            </a:r>
            <a:r>
              <a:rPr lang="tr-TR" altLang="tr-TR" sz="1600" b="1" dirty="0">
                <a:latin typeface="Tahoma" panose="020B0604030504040204" pitchFamily="34" charset="0"/>
                <a:ea typeface="Tahoma" panose="020B0604030504040204" pitchFamily="34" charset="0"/>
                <a:cs typeface="Tahoma" panose="020B0604030504040204" pitchFamily="34" charset="0"/>
              </a:rPr>
              <a:t>Yaprakları</a:t>
            </a:r>
            <a:r>
              <a:rPr lang="tr-TR" altLang="tr-TR" sz="1600" b="1" dirty="0">
                <a:latin typeface="Tahoma" panose="020B0604030504040204" pitchFamily="34" charset="0"/>
                <a:ea typeface="Tahoma" panose="020B0604030504040204" pitchFamily="34" charset="0"/>
                <a:cs typeface="Tahoma" panose="020B0604030504040204" pitchFamily="34" charset="0"/>
              </a:rPr>
              <a:t>)</a:t>
            </a:r>
          </a:p>
          <a:p>
            <a:pPr algn="just">
              <a:spcAft>
                <a:spcPts val="900"/>
              </a:spcAft>
            </a:pPr>
            <a:r>
              <a:rPr lang="tr-TR" altLang="tr-TR" sz="1600" b="1" i="1" dirty="0">
                <a:latin typeface="Tahoma" panose="020B0604030504040204" pitchFamily="34" charset="0"/>
                <a:ea typeface="Tahoma" panose="020B0604030504040204" pitchFamily="34" charset="0"/>
                <a:cs typeface="Tahoma" panose="020B0604030504040204" pitchFamily="34" charset="0"/>
              </a:rPr>
              <a:t>Malvae Folium </a:t>
            </a:r>
            <a:r>
              <a:rPr lang="tr-TR" altLang="tr-TR" sz="1600" b="1" dirty="0">
                <a:latin typeface="Tahoma" panose="020B0604030504040204" pitchFamily="34" charset="0"/>
                <a:ea typeface="Tahoma" panose="020B0604030504040204" pitchFamily="34" charset="0"/>
                <a:cs typeface="Tahoma" panose="020B0604030504040204" pitchFamily="34" charset="0"/>
              </a:rPr>
              <a:t>(Ebegümeci Yaprağı</a:t>
            </a:r>
            <a:r>
              <a:rPr lang="tr-TR" altLang="tr-TR" sz="1600" b="1" dirty="0">
                <a:latin typeface="Tahoma" panose="020B0604030504040204" pitchFamily="34" charset="0"/>
                <a:ea typeface="Tahoma" panose="020B0604030504040204" pitchFamily="34" charset="0"/>
                <a:cs typeface="Tahoma" panose="020B0604030504040204" pitchFamily="34" charset="0"/>
              </a:rPr>
              <a:t>)</a:t>
            </a:r>
          </a:p>
          <a:p>
            <a:pPr algn="just">
              <a:spcAft>
                <a:spcPts val="900"/>
              </a:spcAft>
            </a:pPr>
            <a:r>
              <a:rPr lang="tr-TR" altLang="tr-TR" sz="1600" b="1" i="1" dirty="0">
                <a:latin typeface="Tahoma" panose="020B0604030504040204" pitchFamily="34" charset="0"/>
                <a:ea typeface="Tahoma" panose="020B0604030504040204" pitchFamily="34" charset="0"/>
                <a:cs typeface="Tahoma" panose="020B0604030504040204" pitchFamily="34" charset="0"/>
              </a:rPr>
              <a:t>Semen Colchici</a:t>
            </a:r>
            <a:r>
              <a:rPr lang="tr-TR" altLang="tr-TR" sz="1600" b="1" dirty="0">
                <a:latin typeface="Tahoma" panose="020B0604030504040204" pitchFamily="34" charset="0"/>
                <a:ea typeface="Tahoma" panose="020B0604030504040204" pitchFamily="34" charset="0"/>
                <a:cs typeface="Tahoma" panose="020B0604030504040204" pitchFamily="34" charset="0"/>
              </a:rPr>
              <a:t> </a:t>
            </a:r>
            <a:r>
              <a:rPr lang="tr-TR" altLang="tr-TR" sz="1600" b="1" dirty="0">
                <a:latin typeface="Tahoma" panose="020B0604030504040204" pitchFamily="34" charset="0"/>
                <a:ea typeface="Tahoma" panose="020B0604030504040204" pitchFamily="34" charset="0"/>
                <a:cs typeface="Tahoma" panose="020B0604030504040204" pitchFamily="34" charset="0"/>
              </a:rPr>
              <a:t>(Çiğdem Tohumu</a:t>
            </a:r>
            <a:r>
              <a:rPr lang="tr-TR" altLang="tr-TR" sz="1600" b="1" dirty="0">
                <a:latin typeface="Tahoma" panose="020B0604030504040204" pitchFamily="34" charset="0"/>
                <a:ea typeface="Tahoma" panose="020B0604030504040204" pitchFamily="34" charset="0"/>
                <a:cs typeface="Tahoma" panose="020B0604030504040204" pitchFamily="34" charset="0"/>
              </a:rPr>
              <a:t>)</a:t>
            </a:r>
          </a:p>
          <a:p>
            <a:pPr algn="just">
              <a:spcAft>
                <a:spcPts val="900"/>
              </a:spcAft>
            </a:pPr>
            <a:r>
              <a:rPr lang="tr-TR" altLang="tr-TR" sz="1600" b="1" i="1" dirty="0">
                <a:latin typeface="Tahoma" panose="020B0604030504040204" pitchFamily="34" charset="0"/>
                <a:ea typeface="Tahoma" panose="020B0604030504040204" pitchFamily="34" charset="0"/>
                <a:cs typeface="Tahoma" panose="020B0604030504040204" pitchFamily="34" charset="0"/>
              </a:rPr>
              <a:t>Cortex </a:t>
            </a:r>
            <a:r>
              <a:rPr lang="tr-TR" altLang="tr-TR" sz="1600" b="1" i="1" dirty="0">
                <a:latin typeface="Tahoma" panose="020B0604030504040204" pitchFamily="34" charset="0"/>
                <a:ea typeface="Tahoma" panose="020B0604030504040204" pitchFamily="34" charset="0"/>
                <a:cs typeface="Tahoma" panose="020B0604030504040204" pitchFamily="34" charset="0"/>
              </a:rPr>
              <a:t>Cinnamomi cassiae </a:t>
            </a:r>
            <a:r>
              <a:rPr lang="tr-TR" altLang="tr-TR" sz="1600" b="1" dirty="0">
                <a:latin typeface="Tahoma" panose="020B0604030504040204" pitchFamily="34" charset="0"/>
                <a:ea typeface="Tahoma" panose="020B0604030504040204" pitchFamily="34" charset="0"/>
                <a:cs typeface="Tahoma" panose="020B0604030504040204" pitchFamily="34" charset="0"/>
              </a:rPr>
              <a:t>(Çin </a:t>
            </a:r>
            <a:r>
              <a:rPr lang="tr-TR" altLang="tr-TR" sz="1600" b="1" dirty="0">
                <a:latin typeface="Tahoma" panose="020B0604030504040204" pitchFamily="34" charset="0"/>
                <a:ea typeface="Tahoma" panose="020B0604030504040204" pitchFamily="34" charset="0"/>
                <a:cs typeface="Tahoma" panose="020B0604030504040204" pitchFamily="34" charset="0"/>
              </a:rPr>
              <a:t>tarçın ağacı kabuğu)</a:t>
            </a:r>
          </a:p>
          <a:p>
            <a:pPr algn="just">
              <a:spcAft>
                <a:spcPts val="900"/>
              </a:spcAft>
            </a:pPr>
            <a:r>
              <a:rPr lang="tr-TR" altLang="tr-TR" sz="1600" b="1" i="1" dirty="0">
                <a:latin typeface="Tahoma" panose="020B0604030504040204" pitchFamily="34" charset="0"/>
                <a:ea typeface="Tahoma" panose="020B0604030504040204" pitchFamily="34" charset="0"/>
                <a:cs typeface="Tahoma" panose="020B0604030504040204" pitchFamily="34" charset="0"/>
              </a:rPr>
              <a:t>Radix Saponariae </a:t>
            </a:r>
            <a:r>
              <a:rPr lang="tr-TR" altLang="tr-TR" sz="1600" b="1" i="1" dirty="0">
                <a:latin typeface="Tahoma" panose="020B0604030504040204" pitchFamily="34" charset="0"/>
                <a:ea typeface="Tahoma" panose="020B0604030504040204" pitchFamily="34" charset="0"/>
                <a:cs typeface="Tahoma" panose="020B0604030504040204" pitchFamily="34" charset="0"/>
              </a:rPr>
              <a:t>albae </a:t>
            </a:r>
            <a:r>
              <a:rPr lang="tr-TR" altLang="tr-TR" sz="1600" b="1" dirty="0">
                <a:latin typeface="Tahoma" panose="020B0604030504040204" pitchFamily="34" charset="0"/>
                <a:ea typeface="Tahoma" panose="020B0604030504040204" pitchFamily="34" charset="0"/>
                <a:cs typeface="Tahoma" panose="020B0604030504040204" pitchFamily="34" charset="0"/>
              </a:rPr>
              <a:t>(Çöven </a:t>
            </a:r>
            <a:r>
              <a:rPr lang="tr-TR" altLang="tr-TR" sz="1600" b="1" dirty="0">
                <a:latin typeface="Tahoma" panose="020B0604030504040204" pitchFamily="34" charset="0"/>
                <a:ea typeface="Tahoma" panose="020B0604030504040204" pitchFamily="34" charset="0"/>
                <a:cs typeface="Tahoma" panose="020B0604030504040204" pitchFamily="34" charset="0"/>
              </a:rPr>
              <a:t>kökü</a:t>
            </a:r>
            <a:r>
              <a:rPr lang="tr-TR" altLang="tr-TR" sz="1600" b="1" dirty="0">
                <a:latin typeface="Tahoma" panose="020B0604030504040204" pitchFamily="34" charset="0"/>
                <a:ea typeface="Tahoma" panose="020B0604030504040204" pitchFamily="34" charset="0"/>
                <a:cs typeface="Tahoma" panose="020B0604030504040204" pitchFamily="34" charset="0"/>
              </a:rPr>
              <a:t>)</a:t>
            </a:r>
            <a:endParaRPr lang="tr-TR" altLang="tr-TR" sz="1600" b="1"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252270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box(out)">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box(out)">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32"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box(out)">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32"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box(out)">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 presetClass="entr" presetSubtype="32" fill="hold" nodeType="clickEffect">
                                  <p:stCondLst>
                                    <p:cond delay="0"/>
                                  </p:stCondLst>
                                  <p:childTnLst>
                                    <p:set>
                                      <p:cBhvr>
                                        <p:cTn id="31" dur="1" fill="hold">
                                          <p:stCondLst>
                                            <p:cond delay="0"/>
                                          </p:stCondLst>
                                        </p:cTn>
                                        <p:tgtEl>
                                          <p:spTgt spid="5">
                                            <p:txEl>
                                              <p:pRg st="5" end="5"/>
                                            </p:txEl>
                                          </p:spTgt>
                                        </p:tgtEl>
                                        <p:attrNameLst>
                                          <p:attrName>style.visibility</p:attrName>
                                        </p:attrNameLst>
                                      </p:cBhvr>
                                      <p:to>
                                        <p:strVal val="visible"/>
                                      </p:to>
                                    </p:set>
                                    <p:animEffect transition="in" filter="box(out)">
                                      <p:cBhvr>
                                        <p:cTn id="32" dur="500"/>
                                        <p:tgtEl>
                                          <p:spTgt spid="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32" fill="hold" nodeType="clickEffect">
                                  <p:stCondLst>
                                    <p:cond delay="0"/>
                                  </p:stCondLst>
                                  <p:childTnLst>
                                    <p:set>
                                      <p:cBhvr>
                                        <p:cTn id="36" dur="1" fill="hold">
                                          <p:stCondLst>
                                            <p:cond delay="0"/>
                                          </p:stCondLst>
                                        </p:cTn>
                                        <p:tgtEl>
                                          <p:spTgt spid="5">
                                            <p:txEl>
                                              <p:pRg st="6" end="6"/>
                                            </p:txEl>
                                          </p:spTgt>
                                        </p:tgtEl>
                                        <p:attrNameLst>
                                          <p:attrName>style.visibility</p:attrName>
                                        </p:attrNameLst>
                                      </p:cBhvr>
                                      <p:to>
                                        <p:strVal val="visible"/>
                                      </p:to>
                                    </p:set>
                                    <p:animEffect transition="in" filter="box(out)">
                                      <p:cBhvr>
                                        <p:cTn id="37"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Bitkisel Droglar</a:t>
            </a:r>
            <a:endParaRPr lang="tr-TR" sz="2800" b="1" dirty="0">
              <a:solidFill>
                <a:prstClr val="black"/>
              </a:solidFill>
              <a:cs typeface="Arial"/>
            </a:endParaRPr>
          </a:p>
        </p:txBody>
      </p:sp>
      <p:sp>
        <p:nvSpPr>
          <p:cNvPr id="5" name="Rectangle 4"/>
          <p:cNvSpPr>
            <a:spLocks noChangeArrowheads="1"/>
          </p:cNvSpPr>
          <p:nvPr/>
        </p:nvSpPr>
        <p:spPr bwMode="auto">
          <a:xfrm>
            <a:off x="1747838" y="1317626"/>
            <a:ext cx="8705850" cy="3408625"/>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spcAft>
                <a:spcPts val="900"/>
              </a:spcAft>
            </a:pPr>
            <a:r>
              <a:rPr lang="tr-TR" alt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1. Bitkinin </a:t>
            </a:r>
            <a:r>
              <a:rPr lang="tr-TR" alt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tamamından veya herhangi bir parçasından ibaret olan </a:t>
            </a:r>
            <a:r>
              <a:rPr lang="tr-TR" alt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droglar</a:t>
            </a: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Folium </a:t>
            </a:r>
            <a:r>
              <a:rPr lang="tr-TR" altLang="tr-TR" sz="1600" b="1" dirty="0">
                <a:latin typeface="Tahoma" panose="020B0604030504040204" pitchFamily="34" charset="0"/>
                <a:ea typeface="Tahoma" panose="020B0604030504040204" pitchFamily="34" charset="0"/>
                <a:cs typeface="Tahoma" panose="020B0604030504040204" pitchFamily="34" charset="0"/>
              </a:rPr>
              <a:t>(yaprak</a:t>
            </a:r>
            <a:r>
              <a:rPr lang="tr-TR" altLang="tr-TR" sz="1600" b="1" dirty="0">
                <a:latin typeface="Tahoma" panose="020B0604030504040204" pitchFamily="34" charset="0"/>
                <a:ea typeface="Tahoma" panose="020B0604030504040204" pitchFamily="34" charset="0"/>
                <a:cs typeface="Tahoma" panose="020B0604030504040204" pitchFamily="34" charset="0"/>
              </a:rPr>
              <a:t>)										</a:t>
            </a:r>
            <a:r>
              <a:rPr lang="tr-TR" altLang="tr-TR" sz="1600" b="1" dirty="0">
                <a:latin typeface="Tahoma" panose="020B0604030504040204" pitchFamily="34" charset="0"/>
                <a:ea typeface="Tahoma" panose="020B0604030504040204" pitchFamily="34" charset="0"/>
                <a:cs typeface="Tahoma" panose="020B0604030504040204" pitchFamily="34" charset="0"/>
              </a:rPr>
              <a:t>Tuber (yumru</a:t>
            </a:r>
            <a:r>
              <a:rPr lang="tr-TR" altLang="tr-TR" sz="1600" b="1" dirty="0">
                <a:latin typeface="Tahoma" panose="020B0604030504040204" pitchFamily="34" charset="0"/>
                <a:ea typeface="Tahoma" panose="020B0604030504040204" pitchFamily="34" charset="0"/>
                <a:cs typeface="Tahoma" panose="020B0604030504040204" pitchFamily="34" charset="0"/>
              </a:rPr>
              <a:t>)</a:t>
            </a:r>
            <a:endParaRPr lang="tr-TR" altLang="tr-TR" sz="1600" b="1" dirty="0">
              <a:latin typeface="Tahoma" panose="020B0604030504040204" pitchFamily="34" charset="0"/>
              <a:ea typeface="Tahoma" panose="020B0604030504040204" pitchFamily="34" charset="0"/>
              <a:cs typeface="Tahoma" panose="020B0604030504040204" pitchFamily="34" charset="0"/>
            </a:endParaRP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Folia (yapraklar</a:t>
            </a:r>
            <a:r>
              <a:rPr lang="tr-TR" altLang="tr-TR" sz="1600" b="1" dirty="0">
                <a:latin typeface="Tahoma" panose="020B0604030504040204" pitchFamily="34" charset="0"/>
                <a:ea typeface="Tahoma" panose="020B0604030504040204" pitchFamily="34" charset="0"/>
                <a:cs typeface="Tahoma" panose="020B0604030504040204" pitchFamily="34" charset="0"/>
              </a:rPr>
              <a:t>)										Tubera </a:t>
            </a:r>
            <a:r>
              <a:rPr lang="tr-TR" altLang="tr-TR" sz="1600" b="1" dirty="0">
                <a:latin typeface="Tahoma" panose="020B0604030504040204" pitchFamily="34" charset="0"/>
                <a:ea typeface="Tahoma" panose="020B0604030504040204" pitchFamily="34" charset="0"/>
                <a:cs typeface="Tahoma" panose="020B0604030504040204" pitchFamily="34" charset="0"/>
              </a:rPr>
              <a:t>(yumrular)</a:t>
            </a: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Flos (çiçek</a:t>
            </a:r>
            <a:r>
              <a:rPr lang="tr-TR" altLang="tr-TR" sz="1600" b="1" dirty="0">
                <a:latin typeface="Tahoma" panose="020B0604030504040204" pitchFamily="34" charset="0"/>
                <a:ea typeface="Tahoma" panose="020B0604030504040204" pitchFamily="34" charset="0"/>
                <a:cs typeface="Tahoma" panose="020B0604030504040204" pitchFamily="34" charset="0"/>
              </a:rPr>
              <a:t>)												Rhizoma </a:t>
            </a:r>
            <a:r>
              <a:rPr lang="tr-TR" altLang="tr-TR" sz="1600" b="1" dirty="0">
                <a:latin typeface="Tahoma" panose="020B0604030504040204" pitchFamily="34" charset="0"/>
                <a:ea typeface="Tahoma" panose="020B0604030504040204" pitchFamily="34" charset="0"/>
                <a:cs typeface="Tahoma" panose="020B0604030504040204" pitchFamily="34" charset="0"/>
              </a:rPr>
              <a:t>(köksap)</a:t>
            </a: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Flores (çiçekler</a:t>
            </a:r>
            <a:r>
              <a:rPr lang="tr-TR" altLang="tr-TR" sz="1600" b="1" dirty="0">
                <a:latin typeface="Tahoma" panose="020B0604030504040204" pitchFamily="34" charset="0"/>
                <a:ea typeface="Tahoma" panose="020B0604030504040204" pitchFamily="34" charset="0"/>
                <a:cs typeface="Tahoma" panose="020B0604030504040204" pitchFamily="34" charset="0"/>
              </a:rPr>
              <a:t>)										Stipes </a:t>
            </a:r>
            <a:r>
              <a:rPr lang="tr-TR" altLang="tr-TR" sz="1600" b="1" dirty="0">
                <a:latin typeface="Tahoma" panose="020B0604030504040204" pitchFamily="34" charset="0"/>
                <a:ea typeface="Tahoma" panose="020B0604030504040204" pitchFamily="34" charset="0"/>
                <a:cs typeface="Tahoma" panose="020B0604030504040204" pitchFamily="34" charset="0"/>
              </a:rPr>
              <a:t>(dal, sap)</a:t>
            </a: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Cortex (gövde, dal ve kök kabuğu</a:t>
            </a:r>
            <a:r>
              <a:rPr lang="tr-TR" altLang="tr-TR" sz="1600" b="1" dirty="0">
                <a:latin typeface="Tahoma" panose="020B0604030504040204" pitchFamily="34" charset="0"/>
                <a:ea typeface="Tahoma" panose="020B0604030504040204" pitchFamily="34" charset="0"/>
                <a:cs typeface="Tahoma" panose="020B0604030504040204" pitchFamily="34" charset="0"/>
              </a:rPr>
              <a:t>)			Stipites </a:t>
            </a:r>
            <a:r>
              <a:rPr lang="tr-TR" altLang="tr-TR" sz="1600" b="1" dirty="0">
                <a:latin typeface="Tahoma" panose="020B0604030504040204" pitchFamily="34" charset="0"/>
                <a:ea typeface="Tahoma" panose="020B0604030504040204" pitchFamily="34" charset="0"/>
                <a:cs typeface="Tahoma" panose="020B0604030504040204" pitchFamily="34" charset="0"/>
              </a:rPr>
              <a:t>(dallar, saplar)</a:t>
            </a: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Fructus (meyva</a:t>
            </a:r>
            <a:r>
              <a:rPr lang="tr-TR" altLang="tr-TR" sz="1600" b="1" dirty="0">
                <a:latin typeface="Tahoma" panose="020B0604030504040204" pitchFamily="34" charset="0"/>
                <a:ea typeface="Tahoma" panose="020B0604030504040204" pitchFamily="34" charset="0"/>
                <a:cs typeface="Tahoma" panose="020B0604030504040204" pitchFamily="34" charset="0"/>
              </a:rPr>
              <a:t>)										Summitates </a:t>
            </a:r>
            <a:r>
              <a:rPr lang="tr-TR" altLang="tr-TR" sz="1600" b="1" dirty="0">
                <a:latin typeface="Tahoma" panose="020B0604030504040204" pitchFamily="34" charset="0"/>
                <a:ea typeface="Tahoma" panose="020B0604030504040204" pitchFamily="34" charset="0"/>
                <a:cs typeface="Tahoma" panose="020B0604030504040204" pitchFamily="34" charset="0"/>
              </a:rPr>
              <a:t>(dal uçları)</a:t>
            </a: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Semen (tohum</a:t>
            </a:r>
            <a:r>
              <a:rPr lang="tr-TR" altLang="tr-TR" sz="1600" b="1" dirty="0">
                <a:latin typeface="Tahoma" panose="020B0604030504040204" pitchFamily="34" charset="0"/>
                <a:ea typeface="Tahoma" panose="020B0604030504040204" pitchFamily="34" charset="0"/>
                <a:cs typeface="Tahoma" panose="020B0604030504040204" pitchFamily="34" charset="0"/>
              </a:rPr>
              <a:t>)											Pericarpium </a:t>
            </a:r>
            <a:r>
              <a:rPr lang="tr-TR" altLang="tr-TR" sz="1600" b="1" dirty="0">
                <a:latin typeface="Tahoma" panose="020B0604030504040204" pitchFamily="34" charset="0"/>
                <a:ea typeface="Tahoma" panose="020B0604030504040204" pitchFamily="34" charset="0"/>
                <a:cs typeface="Tahoma" panose="020B0604030504040204" pitchFamily="34" charset="0"/>
              </a:rPr>
              <a:t>(meyve kabuğu)</a:t>
            </a: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Herba (ot</a:t>
            </a:r>
            <a:r>
              <a:rPr lang="tr-TR" altLang="tr-TR" sz="1600" b="1" dirty="0">
                <a:latin typeface="Tahoma" panose="020B0604030504040204" pitchFamily="34" charset="0"/>
                <a:ea typeface="Tahoma" panose="020B0604030504040204" pitchFamily="34" charset="0"/>
                <a:cs typeface="Tahoma" panose="020B0604030504040204" pitchFamily="34" charset="0"/>
              </a:rPr>
              <a:t>)													Sporae </a:t>
            </a:r>
            <a:r>
              <a:rPr lang="tr-TR" altLang="tr-TR" sz="1600" b="1" dirty="0">
                <a:latin typeface="Tahoma" panose="020B0604030504040204" pitchFamily="34" charset="0"/>
                <a:ea typeface="Tahoma" panose="020B0604030504040204" pitchFamily="34" charset="0"/>
                <a:cs typeface="Tahoma" panose="020B0604030504040204" pitchFamily="34" charset="0"/>
              </a:rPr>
              <a:t>(sporlar)</a:t>
            </a: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Lignum (odun</a:t>
            </a:r>
            <a:r>
              <a:rPr lang="tr-TR" altLang="tr-TR" sz="1600" b="1" dirty="0">
                <a:latin typeface="Tahoma" panose="020B0604030504040204" pitchFamily="34" charset="0"/>
                <a:ea typeface="Tahoma" panose="020B0604030504040204" pitchFamily="34" charset="0"/>
                <a:cs typeface="Tahoma" panose="020B0604030504040204" pitchFamily="34" charset="0"/>
              </a:rPr>
              <a:t>)											Glandulae </a:t>
            </a:r>
            <a:r>
              <a:rPr lang="tr-TR" altLang="tr-TR" sz="1600" b="1" dirty="0">
                <a:latin typeface="Tahoma" panose="020B0604030504040204" pitchFamily="34" charset="0"/>
                <a:ea typeface="Tahoma" panose="020B0604030504040204" pitchFamily="34" charset="0"/>
                <a:cs typeface="Tahoma" panose="020B0604030504040204" pitchFamily="34" charset="0"/>
              </a:rPr>
              <a:t>(salgı tüyleri)</a:t>
            </a: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Radix (kök</a:t>
            </a:r>
            <a:r>
              <a:rPr lang="tr-TR" altLang="tr-TR" sz="1600" b="1" dirty="0">
                <a:latin typeface="Tahoma" panose="020B0604030504040204" pitchFamily="34" charset="0"/>
                <a:ea typeface="Tahoma" panose="020B0604030504040204" pitchFamily="34" charset="0"/>
                <a:cs typeface="Tahoma" panose="020B0604030504040204" pitchFamily="34" charset="0"/>
              </a:rPr>
              <a:t>)												Bulbus </a:t>
            </a:r>
            <a:r>
              <a:rPr lang="tr-TR" altLang="tr-TR" sz="1600" b="1" dirty="0">
                <a:latin typeface="Tahoma" panose="020B0604030504040204" pitchFamily="34" charset="0"/>
                <a:ea typeface="Tahoma" panose="020B0604030504040204" pitchFamily="34" charset="0"/>
                <a:cs typeface="Tahoma" panose="020B0604030504040204" pitchFamily="34" charset="0"/>
              </a:rPr>
              <a:t>(soğan)</a:t>
            </a:r>
          </a:p>
        </p:txBody>
      </p:sp>
    </p:spTree>
    <p:extLst>
      <p:ext uri="{BB962C8B-B14F-4D97-AF65-F5344CB8AC3E}">
        <p14:creationId xmlns:p14="http://schemas.microsoft.com/office/powerpoint/2010/main" val="16883910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out)">
                                      <p:cBhvr>
                                        <p:cTn id="10" dur="500"/>
                                        <p:tgtEl>
                                          <p:spTgt spid="5">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ox(out)">
                                      <p:cBhvr>
                                        <p:cTn id="13" dur="500"/>
                                        <p:tgtEl>
                                          <p:spTgt spid="5">
                                            <p:txEl>
                                              <p:pRg st="2" end="2"/>
                                            </p:txEl>
                                          </p:spTgt>
                                        </p:tgtEl>
                                      </p:cBhvr>
                                    </p:animEffect>
                                  </p:childTnLst>
                                </p:cTn>
                              </p:par>
                              <p:par>
                                <p:cTn id="14" presetID="4" presetClass="entr" presetSubtype="32"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box(out)">
                                      <p:cBhvr>
                                        <p:cTn id="16" dur="500"/>
                                        <p:tgtEl>
                                          <p:spTgt spid="5">
                                            <p:txEl>
                                              <p:pRg st="3" end="3"/>
                                            </p:txEl>
                                          </p:spTgt>
                                        </p:tgtEl>
                                      </p:cBhvr>
                                    </p:animEffect>
                                  </p:childTnLst>
                                </p:cTn>
                              </p:par>
                              <p:par>
                                <p:cTn id="17" presetID="4" presetClass="entr" presetSubtype="32"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box(out)">
                                      <p:cBhvr>
                                        <p:cTn id="19" dur="500"/>
                                        <p:tgtEl>
                                          <p:spTgt spid="5">
                                            <p:txEl>
                                              <p:pRg st="4" end="4"/>
                                            </p:txEl>
                                          </p:spTgt>
                                        </p:tgtEl>
                                      </p:cBhvr>
                                    </p:animEffect>
                                  </p:childTnLst>
                                </p:cTn>
                              </p:par>
                              <p:par>
                                <p:cTn id="20" presetID="4" presetClass="entr" presetSubtype="32"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box(out)">
                                      <p:cBhvr>
                                        <p:cTn id="22" dur="500"/>
                                        <p:tgtEl>
                                          <p:spTgt spid="5">
                                            <p:txEl>
                                              <p:pRg st="5" end="5"/>
                                            </p:txEl>
                                          </p:spTgt>
                                        </p:tgtEl>
                                      </p:cBhvr>
                                    </p:animEffect>
                                  </p:childTnLst>
                                </p:cTn>
                              </p:par>
                              <p:par>
                                <p:cTn id="23" presetID="4" presetClass="entr" presetSubtype="32"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box(out)">
                                      <p:cBhvr>
                                        <p:cTn id="25" dur="500"/>
                                        <p:tgtEl>
                                          <p:spTgt spid="5">
                                            <p:txEl>
                                              <p:pRg st="6" end="6"/>
                                            </p:txEl>
                                          </p:spTgt>
                                        </p:tgtEl>
                                      </p:cBhvr>
                                    </p:animEffect>
                                  </p:childTnLst>
                                </p:cTn>
                              </p:par>
                              <p:par>
                                <p:cTn id="26" presetID="4" presetClass="entr" presetSubtype="32"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box(out)">
                                      <p:cBhvr>
                                        <p:cTn id="28" dur="500"/>
                                        <p:tgtEl>
                                          <p:spTgt spid="5">
                                            <p:txEl>
                                              <p:pRg st="7" end="7"/>
                                            </p:txEl>
                                          </p:spTgt>
                                        </p:tgtEl>
                                      </p:cBhvr>
                                    </p:animEffect>
                                  </p:childTnLst>
                                </p:cTn>
                              </p:par>
                              <p:par>
                                <p:cTn id="29" presetID="4" presetClass="entr" presetSubtype="32"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box(out)">
                                      <p:cBhvr>
                                        <p:cTn id="31" dur="500"/>
                                        <p:tgtEl>
                                          <p:spTgt spid="5">
                                            <p:txEl>
                                              <p:pRg st="8" end="8"/>
                                            </p:txEl>
                                          </p:spTgt>
                                        </p:tgtEl>
                                      </p:cBhvr>
                                    </p:animEffect>
                                  </p:childTnLst>
                                </p:cTn>
                              </p:par>
                              <p:par>
                                <p:cTn id="32" presetID="4" presetClass="entr" presetSubtype="32" fill="hold" nodeType="with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box(out)">
                                      <p:cBhvr>
                                        <p:cTn id="34" dur="500"/>
                                        <p:tgtEl>
                                          <p:spTgt spid="5">
                                            <p:txEl>
                                              <p:pRg st="9" end="9"/>
                                            </p:txEl>
                                          </p:spTgt>
                                        </p:tgtEl>
                                      </p:cBhvr>
                                    </p:animEffect>
                                  </p:childTnLst>
                                </p:cTn>
                              </p:par>
                              <p:par>
                                <p:cTn id="35" presetID="4" presetClass="entr" presetSubtype="32" fill="hold"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box(out)">
                                      <p:cBhvr>
                                        <p:cTn id="37" dur="5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2090738" y="419100"/>
            <a:ext cx="8001000"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Bitkisel Droglar</a:t>
            </a:r>
            <a:endParaRPr lang="tr-TR" sz="2800" b="1" dirty="0">
              <a:solidFill>
                <a:prstClr val="black"/>
              </a:solidFill>
              <a:cs typeface="Arial"/>
            </a:endParaRPr>
          </a:p>
        </p:txBody>
      </p:sp>
      <p:sp>
        <p:nvSpPr>
          <p:cNvPr id="5" name="Rectangle 4"/>
          <p:cNvSpPr>
            <a:spLocks noChangeArrowheads="1"/>
          </p:cNvSpPr>
          <p:nvPr/>
        </p:nvSpPr>
        <p:spPr bwMode="auto">
          <a:xfrm>
            <a:off x="1747838" y="1317625"/>
            <a:ext cx="8705850" cy="1586588"/>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marL="266700" indent="-266700" algn="just" eaLnBrk="1" hangingPunct="1">
              <a:spcAft>
                <a:spcPts val="900"/>
              </a:spcAft>
            </a:pPr>
            <a:r>
              <a:rPr lang="tr-TR" alt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2</a:t>
            </a:r>
            <a:r>
              <a:rPr lang="tr-TR" alt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 </a:t>
            </a:r>
            <a:r>
              <a:rPr lang="tr-TR" alt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Bitkilerde doğal veya ikincil olarak gelişen veya bitkiden özel bir işlem sonunda elde edilen droglar</a:t>
            </a:r>
            <a:endParaRPr lang="tr-TR" altLang="tr-TR"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Amylum (nişasta) </a:t>
            </a:r>
            <a:r>
              <a:rPr lang="tr-TR" alt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altLang="tr-TR" sz="1600" b="1" dirty="0">
                <a:latin typeface="Tahoma" panose="020B0604030504040204" pitchFamily="34" charset="0"/>
                <a:ea typeface="Tahoma" panose="020B0604030504040204" pitchFamily="34" charset="0"/>
                <a:cs typeface="Tahoma" panose="020B0604030504040204" pitchFamily="34" charset="0"/>
              </a:rPr>
              <a:t> Gummi (zamk)</a:t>
            </a:r>
            <a:endParaRPr lang="tr-TR" altLang="tr-TR" sz="1600" b="1"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Resina (reçine) </a:t>
            </a:r>
            <a:r>
              <a:rPr lang="tr-TR" alt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altLang="tr-TR" sz="1600" b="1" dirty="0">
                <a:latin typeface="Tahoma" panose="020B0604030504040204" pitchFamily="34" charset="0"/>
                <a:ea typeface="Tahoma" panose="020B0604030504040204" pitchFamily="34" charset="0"/>
                <a:cs typeface="Tahoma" panose="020B0604030504040204" pitchFamily="34" charset="0"/>
              </a:rPr>
              <a:t> Gummiresina (reçineli zamk)</a:t>
            </a:r>
            <a:endParaRPr lang="tr-TR" altLang="tr-TR" sz="1600" b="1"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609600" indent="-342900">
              <a:lnSpc>
                <a:spcPct val="120000"/>
              </a:lnSpc>
            </a:pPr>
            <a:r>
              <a:rPr lang="tr-TR" altLang="tr-TR" sz="1600" b="1" dirty="0">
                <a:latin typeface="Tahoma" panose="020B0604030504040204" pitchFamily="34" charset="0"/>
                <a:ea typeface="Tahoma" panose="020B0604030504040204" pitchFamily="34" charset="0"/>
                <a:cs typeface="Tahoma" panose="020B0604030504040204" pitchFamily="34" charset="0"/>
              </a:rPr>
              <a:t>Balsamum (balsam) </a:t>
            </a:r>
            <a:r>
              <a:rPr lang="tr-TR" alt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									</a:t>
            </a:r>
            <a:r>
              <a:rPr lang="tr-TR" altLang="tr-TR" sz="1600" b="1" dirty="0">
                <a:latin typeface="Tahoma" panose="020B0604030504040204" pitchFamily="34" charset="0"/>
                <a:ea typeface="Tahoma" panose="020B0604030504040204" pitchFamily="34" charset="0"/>
                <a:cs typeface="Tahoma" panose="020B0604030504040204" pitchFamily="34" charset="0"/>
              </a:rPr>
              <a:t> Pix (katran</a:t>
            </a:r>
            <a:r>
              <a:rPr lang="tr-TR" altLang="tr-TR" sz="1600" b="1" dirty="0">
                <a:latin typeface="Tahoma" panose="020B0604030504040204" pitchFamily="34" charset="0"/>
                <a:ea typeface="Tahoma" panose="020B0604030504040204" pitchFamily="34" charset="0"/>
                <a:cs typeface="Tahoma" panose="020B0604030504040204" pitchFamily="34" charset="0"/>
              </a:rPr>
              <a:t>)</a:t>
            </a:r>
            <a:endParaRPr lang="tr-TR" altLang="tr-TR" sz="1600" b="1"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5542166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out)">
                                      <p:cBhvr>
                                        <p:cTn id="10" dur="500"/>
                                        <p:tgtEl>
                                          <p:spTgt spid="5">
                                            <p:txEl>
                                              <p:pRg st="1" end="1"/>
                                            </p:txEl>
                                          </p:spTgt>
                                        </p:tgtEl>
                                      </p:cBhvr>
                                    </p:animEffect>
                                  </p:childTnLst>
                                </p:cTn>
                              </p:par>
                              <p:par>
                                <p:cTn id="11" presetID="4" presetClass="entr" presetSubtype="32"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box(out)">
                                      <p:cBhvr>
                                        <p:cTn id="13" dur="500"/>
                                        <p:tgtEl>
                                          <p:spTgt spid="5">
                                            <p:txEl>
                                              <p:pRg st="2" end="2"/>
                                            </p:txEl>
                                          </p:spTgt>
                                        </p:tgtEl>
                                      </p:cBhvr>
                                    </p:animEffect>
                                  </p:childTnLst>
                                </p:cTn>
                              </p:par>
                              <p:par>
                                <p:cTn id="14" presetID="4" presetClass="entr" presetSubtype="32"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box(out)">
                                      <p:cBhvr>
                                        <p:cTn id="16"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77644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Örnek Araştırma – </a:t>
            </a:r>
            <a:r>
              <a:rPr lang="tr-TR" sz="2200" b="1" dirty="0">
                <a:solidFill>
                  <a:prstClr val="black"/>
                </a:solidFill>
              </a:rPr>
              <a:t>Mürdümüğün (</a:t>
            </a:r>
            <a:r>
              <a:rPr lang="tr-TR" sz="2200" b="1" i="1" dirty="0">
                <a:solidFill>
                  <a:prstClr val="black"/>
                </a:solidFill>
              </a:rPr>
              <a:t>Lathyrus sativus</a:t>
            </a:r>
            <a:r>
              <a:rPr lang="tr-TR" sz="2200" b="1" dirty="0">
                <a:solidFill>
                  <a:prstClr val="black"/>
                </a:solidFill>
              </a:rPr>
              <a:t> L.) Antibakteriyal ve Antifungal Aktivitesinin Belirlenmesi</a:t>
            </a:r>
            <a:endParaRPr lang="tr-TR" sz="2200" b="1" dirty="0">
              <a:solidFill>
                <a:prstClr val="black"/>
              </a:solidFill>
              <a:cs typeface="Arial"/>
            </a:endParaRPr>
          </a:p>
        </p:txBody>
      </p:sp>
      <p:sp>
        <p:nvSpPr>
          <p:cNvPr id="5" name="Rectangle 4"/>
          <p:cNvSpPr>
            <a:spLocks noChangeArrowheads="1"/>
          </p:cNvSpPr>
          <p:nvPr/>
        </p:nvSpPr>
        <p:spPr bwMode="auto">
          <a:xfrm>
            <a:off x="1747838" y="1317625"/>
            <a:ext cx="8705850" cy="4116512"/>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marL="266700" indent="-266700" algn="just" eaLnBrk="1" hangingPunct="1">
              <a:spcAft>
                <a:spcPts val="900"/>
              </a:spcAft>
            </a:pPr>
            <a:r>
              <a:rPr lang="tr-TR" alt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Amaç</a:t>
            </a:r>
          </a:p>
          <a:p>
            <a:pPr algn="just" eaLnBrk="1" hangingPunct="1">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Araştırma, mürdümüğün (</a:t>
            </a:r>
            <a:r>
              <a:rPr lang="tr-TR" sz="1600" b="1" i="1" dirty="0">
                <a:latin typeface="Tahoma" panose="020B0604030504040204" pitchFamily="34" charset="0"/>
                <a:ea typeface="Tahoma" panose="020B0604030504040204" pitchFamily="34" charset="0"/>
                <a:cs typeface="Tahoma" panose="020B0604030504040204" pitchFamily="34" charset="0"/>
              </a:rPr>
              <a:t>Lathyrus sativus</a:t>
            </a:r>
            <a:r>
              <a:rPr lang="tr-TR" sz="1600" b="1" dirty="0">
                <a:latin typeface="Tahoma" panose="020B0604030504040204" pitchFamily="34" charset="0"/>
                <a:ea typeface="Tahoma" panose="020B0604030504040204" pitchFamily="34" charset="0"/>
                <a:cs typeface="Tahoma" panose="020B0604030504040204" pitchFamily="34" charset="0"/>
              </a:rPr>
              <a:t> L.) toprak üstü yeşil aksam ve öğütülmüş tohumlarından elde edilen ekstraktın  antibakteriyal ve antifungal etkilerini belirlemeyi amaçlamıştır</a:t>
            </a:r>
            <a:r>
              <a:rPr lang="tr-TR" sz="1600" b="1" dirty="0">
                <a:latin typeface="Tahoma" panose="020B0604030504040204" pitchFamily="34" charset="0"/>
                <a:ea typeface="Tahoma" panose="020B0604030504040204" pitchFamily="34" charset="0"/>
                <a:cs typeface="Tahoma" panose="020B0604030504040204" pitchFamily="34" charset="0"/>
              </a:rPr>
              <a:t>.</a:t>
            </a:r>
          </a:p>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Bitki Materyali</a:t>
            </a:r>
            <a:endParaRPr lang="tr-TR" sz="16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just">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Çalışmada mürdümük (</a:t>
            </a:r>
            <a:r>
              <a:rPr lang="tr-TR" sz="1600" b="1" i="1" dirty="0">
                <a:latin typeface="Tahoma" panose="020B0604030504040204" pitchFamily="34" charset="0"/>
                <a:ea typeface="Tahoma" panose="020B0604030504040204" pitchFamily="34" charset="0"/>
                <a:cs typeface="Tahoma" panose="020B0604030504040204" pitchFamily="34" charset="0"/>
              </a:rPr>
              <a:t>Lathyrus sativus</a:t>
            </a:r>
            <a:r>
              <a:rPr lang="tr-TR" sz="1600" b="1" dirty="0">
                <a:latin typeface="Tahoma" panose="020B0604030504040204" pitchFamily="34" charset="0"/>
                <a:ea typeface="Tahoma" panose="020B0604030504040204" pitchFamily="34" charset="0"/>
                <a:cs typeface="Tahoma" panose="020B0604030504040204" pitchFamily="34" charset="0"/>
              </a:rPr>
              <a:t> L.) tohumlarının çimlendirilmesiyle elde edilen 20 günlük fidelerinden ve öğütülmüş tohumlarından alınan özütler, Amerika Birleşik Devletleri’nin Kuzey Dakota eyaletinde bulunan 'Crop Science Laboratories'den temin edilen 'Madaras' keten çeşidine ait tohumların sterilizasyonunda kullanılmıştır. </a:t>
            </a:r>
          </a:p>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Mürdümük Tohumlarının Çimlendirilmesi ve Fide Elde Edilmesi </a:t>
            </a:r>
            <a:endParaRPr lang="tr-TR" sz="16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just">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Tohumlar, içerisinde torf bulunan saksılara her saksıda 5 tohum bulunacak şekilde ekilmiş, 2’şer gün arayla eşit miktarda çeşme suyu ile sulanmıştır. Yirmi gün sonunda gelişen fideler, özüt elde etmek için kullanılmıştır</a:t>
            </a:r>
            <a:r>
              <a:rPr lang="tr-TR" sz="1600" b="1" dirty="0">
                <a:latin typeface="Tahoma" panose="020B0604030504040204" pitchFamily="34" charset="0"/>
                <a:ea typeface="Tahoma" panose="020B0604030504040204" pitchFamily="34" charset="0"/>
                <a:cs typeface="Tahoma" panose="020B0604030504040204" pitchFamily="34" charset="0"/>
              </a:rPr>
              <a:t>.</a:t>
            </a:r>
            <a:endParaRPr lang="tr-TR" sz="1600" b="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2216378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out)">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ox(out)">
                                      <p:cBhvr>
                                        <p:cTn id="15" dur="500"/>
                                        <p:tgtEl>
                                          <p:spTgt spid="5">
                                            <p:txEl>
                                              <p:pRg st="2" end="2"/>
                                            </p:txEl>
                                          </p:spTgt>
                                        </p:tgtEl>
                                      </p:cBhvr>
                                    </p:animEffect>
                                  </p:childTnLst>
                                </p:cTn>
                              </p:par>
                              <p:par>
                                <p:cTn id="16" presetID="4" presetClass="entr" presetSubtype="32"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box(out)">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 presetClass="entr" presetSubtype="32"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box(out)">
                                      <p:cBhvr>
                                        <p:cTn id="23" dur="500"/>
                                        <p:tgtEl>
                                          <p:spTgt spid="5">
                                            <p:txEl>
                                              <p:pRg st="4" end="4"/>
                                            </p:txEl>
                                          </p:spTgt>
                                        </p:tgtEl>
                                      </p:cBhvr>
                                    </p:animEffect>
                                  </p:childTnLst>
                                </p:cTn>
                              </p:par>
                              <p:par>
                                <p:cTn id="24" presetID="4" presetClass="entr" presetSubtype="32" fill="hold" nodeType="withEffect">
                                  <p:stCondLst>
                                    <p:cond delay="0"/>
                                  </p:stCondLst>
                                  <p:childTnLst>
                                    <p:set>
                                      <p:cBhvr>
                                        <p:cTn id="25" dur="1" fill="hold">
                                          <p:stCondLst>
                                            <p:cond delay="0"/>
                                          </p:stCondLst>
                                        </p:cTn>
                                        <p:tgtEl>
                                          <p:spTgt spid="5">
                                            <p:txEl>
                                              <p:pRg st="5" end="5"/>
                                            </p:txEl>
                                          </p:spTgt>
                                        </p:tgtEl>
                                        <p:attrNameLst>
                                          <p:attrName>style.visibility</p:attrName>
                                        </p:attrNameLst>
                                      </p:cBhvr>
                                      <p:to>
                                        <p:strVal val="visible"/>
                                      </p:to>
                                    </p:set>
                                    <p:animEffect transition="in" filter="box(out)">
                                      <p:cBhvr>
                                        <p:cTn id="26"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77644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Örnek Araştırma – </a:t>
            </a:r>
            <a:r>
              <a:rPr lang="tr-TR" sz="2200" b="1" dirty="0">
                <a:solidFill>
                  <a:prstClr val="black"/>
                </a:solidFill>
              </a:rPr>
              <a:t>Mürdümüğün (</a:t>
            </a:r>
            <a:r>
              <a:rPr lang="tr-TR" sz="2200" b="1" i="1" dirty="0">
                <a:solidFill>
                  <a:prstClr val="black"/>
                </a:solidFill>
              </a:rPr>
              <a:t>Lathyrus sativus</a:t>
            </a:r>
            <a:r>
              <a:rPr lang="tr-TR" sz="2200" b="1" dirty="0">
                <a:solidFill>
                  <a:prstClr val="black"/>
                </a:solidFill>
              </a:rPr>
              <a:t> L.) Antibakteriyal ve Antifungal Aktivitesinin Belirlenmesi</a:t>
            </a:r>
            <a:endParaRPr lang="tr-TR" sz="2200" b="1" dirty="0">
              <a:solidFill>
                <a:prstClr val="black"/>
              </a:solidFill>
              <a:cs typeface="Arial"/>
            </a:endParaRPr>
          </a:p>
        </p:txBody>
      </p:sp>
      <p:sp>
        <p:nvSpPr>
          <p:cNvPr id="5" name="Rectangle 4"/>
          <p:cNvSpPr>
            <a:spLocks noChangeArrowheads="1"/>
          </p:cNvSpPr>
          <p:nvPr/>
        </p:nvSpPr>
        <p:spPr bwMode="auto">
          <a:xfrm>
            <a:off x="1747838" y="1317626"/>
            <a:ext cx="8705850" cy="4001095"/>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Mürdümük </a:t>
            </a: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Toprak Üstü Yeşil Aksamından ve Öğütülmüş Tohumlarından Özüt Elde Edilmesi</a:t>
            </a:r>
            <a:endParaRPr lang="tr-TR" sz="16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just">
              <a:spcAft>
                <a:spcPts val="900"/>
              </a:spcAft>
            </a:pP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Mürdümük fidelerinin toprak üstü kısımları küçük parçalara ayrılmış ve tohumları da öğütülmüş, falkon tüplerine 5 ml içerisinde 500 mg (100 mg/ml) konularak, manyetik karıştırıcı üzerinde 48 saat boyunca çalkalanmıştır. Sıvı kısım süzülerek elde edilen özüt, keten tohumlaarının sterilizasyonunda kullanılmıştır</a:t>
            </a:r>
            <a:r>
              <a:rPr lang="tr-TR" sz="1600" b="1" dirty="0">
                <a:solidFill>
                  <a:prstClr val="black"/>
                </a:solidFill>
                <a:latin typeface="Tahoma" panose="020B0604030504040204" pitchFamily="34" charset="0"/>
                <a:ea typeface="Tahoma" panose="020B0604030504040204" pitchFamily="34" charset="0"/>
                <a:cs typeface="Tahoma" panose="020B0604030504040204" pitchFamily="34" charset="0"/>
              </a:rPr>
              <a:t>.</a:t>
            </a:r>
          </a:p>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Keten Tohumlarının Yüzey Sterilizasyonu</a:t>
            </a:r>
          </a:p>
          <a:p>
            <a:pPr algn="just">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'Madaras' keten çeşidine ait tohumlar, yüzey sterilizasyonu için manyetik karıştırıcı üzerinde 10°C’lik sıcaklığa sahip %40’lık ticari çamaşır suyu, mürdümük toprak üstü aksam özütü, öğütülmüş tohum özütü ve saf su (kontrol) içerisinde 10 dk. çalkalandıktan sonra, aynı sıcaklığa sahip steril saf su ile 3 kez durulamıştır. </a:t>
            </a:r>
          </a:p>
          <a:p>
            <a:pPr algn="just">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Steril edilen keten tohumları yine steril petri kapları içerisinde, %3 sukroz içeren </a:t>
            </a:r>
            <a:r>
              <a:rPr lang="tr-TR" sz="1600" b="1" dirty="0">
                <a:latin typeface="Tahoma" panose="020B0604030504040204" pitchFamily="34" charset="0"/>
                <a:ea typeface="Tahoma" panose="020B0604030504040204" pitchFamily="34" charset="0"/>
                <a:cs typeface="Tahoma" panose="020B0604030504040204" pitchFamily="34" charset="0"/>
              </a:rPr>
              <a:t>ve %0.7’lik </a:t>
            </a:r>
            <a:r>
              <a:rPr lang="tr-TR" sz="1600" b="1" dirty="0">
                <a:latin typeface="Tahoma" panose="020B0604030504040204" pitchFamily="34" charset="0"/>
                <a:ea typeface="Tahoma" panose="020B0604030504040204" pitchFamily="34" charset="0"/>
                <a:cs typeface="Tahoma" panose="020B0604030504040204" pitchFamily="34" charset="0"/>
              </a:rPr>
              <a:t>agar ile katılaştırılan MS besin ortamında, iklim dolabında çimlendirilerek 10 gün boyunca büyütülmüştür.</a:t>
            </a:r>
            <a:endPar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298480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out)">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ox(out)">
                                      <p:cBhvr>
                                        <p:cTn id="15" dur="500"/>
                                        <p:tgtEl>
                                          <p:spTgt spid="5">
                                            <p:txEl>
                                              <p:pRg st="2" end="2"/>
                                            </p:txEl>
                                          </p:spTgt>
                                        </p:tgtEl>
                                      </p:cBhvr>
                                    </p:animEffect>
                                  </p:childTnLst>
                                </p:cTn>
                              </p:par>
                              <p:par>
                                <p:cTn id="16" presetID="4" presetClass="entr" presetSubtype="32"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box(out)">
                                      <p:cBhvr>
                                        <p:cTn id="18" dur="500"/>
                                        <p:tgtEl>
                                          <p:spTgt spid="5">
                                            <p:txEl>
                                              <p:pRg st="3" end="3"/>
                                            </p:txEl>
                                          </p:spTgt>
                                        </p:tgtEl>
                                      </p:cBhvr>
                                    </p:animEffect>
                                  </p:childTnLst>
                                </p:cTn>
                              </p:par>
                              <p:par>
                                <p:cTn id="19" presetID="4" presetClass="entr" presetSubtype="32" fill="hold" nodeType="withEffect">
                                  <p:stCondLst>
                                    <p:cond delay="0"/>
                                  </p:stCondLst>
                                  <p:childTnLst>
                                    <p:set>
                                      <p:cBhvr>
                                        <p:cTn id="20" dur="1" fill="hold">
                                          <p:stCondLst>
                                            <p:cond delay="0"/>
                                          </p:stCondLst>
                                        </p:cTn>
                                        <p:tgtEl>
                                          <p:spTgt spid="5">
                                            <p:txEl>
                                              <p:pRg st="4" end="4"/>
                                            </p:txEl>
                                          </p:spTgt>
                                        </p:tgtEl>
                                        <p:attrNameLst>
                                          <p:attrName>style.visibility</p:attrName>
                                        </p:attrNameLst>
                                      </p:cBhvr>
                                      <p:to>
                                        <p:strVal val="visible"/>
                                      </p:to>
                                    </p:set>
                                    <p:animEffect transition="in" filter="box(out)">
                                      <p:cBhvr>
                                        <p:cTn id="21"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77644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Örnek Araştırma – </a:t>
            </a:r>
            <a:r>
              <a:rPr lang="tr-TR" sz="2200" b="1" dirty="0">
                <a:solidFill>
                  <a:prstClr val="black"/>
                </a:solidFill>
              </a:rPr>
              <a:t>Mürdümüğün (</a:t>
            </a:r>
            <a:r>
              <a:rPr lang="tr-TR" sz="2200" b="1" i="1" dirty="0">
                <a:solidFill>
                  <a:prstClr val="black"/>
                </a:solidFill>
              </a:rPr>
              <a:t>Lathyrus sativus</a:t>
            </a:r>
            <a:r>
              <a:rPr lang="tr-TR" sz="2200" b="1" dirty="0">
                <a:solidFill>
                  <a:prstClr val="black"/>
                </a:solidFill>
              </a:rPr>
              <a:t> L.) Antibakteriyal ve Antifungal Aktivitesinin Belirlenmesi</a:t>
            </a:r>
            <a:endParaRPr lang="tr-TR" sz="2200" b="1" dirty="0">
              <a:solidFill>
                <a:prstClr val="black"/>
              </a:solidFill>
              <a:cs typeface="Arial"/>
            </a:endParaRPr>
          </a:p>
        </p:txBody>
      </p:sp>
      <p:sp>
        <p:nvSpPr>
          <p:cNvPr id="5" name="Rectangle 4"/>
          <p:cNvSpPr>
            <a:spLocks noChangeArrowheads="1"/>
          </p:cNvSpPr>
          <p:nvPr/>
        </p:nvSpPr>
        <p:spPr bwMode="auto">
          <a:xfrm>
            <a:off x="1747838" y="1317625"/>
            <a:ext cx="8705850" cy="2900794"/>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Yapılan Ölçümler</a:t>
            </a:r>
            <a:endParaRPr lang="tr-TR" sz="1600" dirty="0">
              <a:solidFill>
                <a:srgbClr val="FF0000"/>
              </a:solidFill>
              <a:latin typeface="Tahoma" panose="020B0604030504040204" pitchFamily="34" charset="0"/>
              <a:ea typeface="Tahoma" panose="020B0604030504040204" pitchFamily="34" charset="0"/>
              <a:cs typeface="Tahoma" panose="020B0604030504040204" pitchFamily="34" charset="0"/>
            </a:endParaRPr>
          </a:p>
          <a:p>
            <a:pPr algn="just">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Kültür </a:t>
            </a:r>
            <a:r>
              <a:rPr lang="tr-TR" sz="1600" b="1" dirty="0">
                <a:latin typeface="Tahoma" panose="020B0604030504040204" pitchFamily="34" charset="0"/>
                <a:ea typeface="Tahoma" panose="020B0604030504040204" pitchFamily="34" charset="0"/>
                <a:cs typeface="Tahoma" panose="020B0604030504040204" pitchFamily="34" charset="0"/>
              </a:rPr>
              <a:t>başlangıcından 10 gün sonra bulaşıklık yüzdesi, çimlenme yüzdesi, fide gelişim yüzdesi, fide boyu ve kök boyu belirlenmiştir</a:t>
            </a:r>
            <a:r>
              <a:rPr lang="tr-TR" sz="1600" b="1" dirty="0">
                <a:latin typeface="Tahoma" panose="020B0604030504040204" pitchFamily="34" charset="0"/>
                <a:ea typeface="Tahoma" panose="020B0604030504040204" pitchFamily="34" charset="0"/>
                <a:cs typeface="Tahoma" panose="020B0604030504040204" pitchFamily="34" charset="0"/>
              </a:rPr>
              <a:t>.</a:t>
            </a:r>
          </a:p>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Verilerin Değerlendirilmesi</a:t>
            </a:r>
          </a:p>
          <a:p>
            <a:pPr algn="just">
              <a:spcAft>
                <a:spcPts val="900"/>
              </a:spcAft>
            </a:pPr>
            <a:r>
              <a:rPr lang="tr-TR" sz="1600" b="1" dirty="0">
                <a:latin typeface="Tahoma" panose="020B0604030504040204" pitchFamily="34" charset="0"/>
                <a:ea typeface="Tahoma" panose="020B0604030504040204" pitchFamily="34" charset="0"/>
                <a:cs typeface="Tahoma" panose="020B0604030504040204" pitchFamily="34" charset="0"/>
              </a:rPr>
              <a:t>Denemeler tesadüf parselleri deneme desenine göre kurulmuş, her muamele içerisinde 10 adet tohum bulunan 5 tekrarlamalı 100x10 mm’lik petri kaplarından oluşmuştur. Elde edilen veriler "SPSS for Windows" programı yardımıyla varyans analizine tabi tutulmuş, muamele ortalamaları MSTAT-C bilgisayar programı kullanılarak Duncan testi ile karşılaştırılmıştır. Yüzde değerlere istatistik analizinden önce arcsin transformasyonu uygulanmıştır.</a:t>
            </a:r>
          </a:p>
        </p:txBody>
      </p:sp>
    </p:spTree>
    <p:extLst>
      <p:ext uri="{BB962C8B-B14F-4D97-AF65-F5344CB8AC3E}">
        <p14:creationId xmlns:p14="http://schemas.microsoft.com/office/powerpoint/2010/main" val="21641980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box(out)">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 presetClass="entr" presetSubtype="32"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box(out)">
                                      <p:cBhvr>
                                        <p:cTn id="15" dur="500"/>
                                        <p:tgtEl>
                                          <p:spTgt spid="5">
                                            <p:txEl>
                                              <p:pRg st="2" end="2"/>
                                            </p:txEl>
                                          </p:spTgt>
                                        </p:tgtEl>
                                      </p:cBhvr>
                                    </p:animEffect>
                                  </p:childTnLst>
                                </p:cTn>
                              </p:par>
                              <p:par>
                                <p:cTn id="16" presetID="4" presetClass="entr" presetSubtype="32"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box(out)">
                                      <p:cBhvr>
                                        <p:cTn id="18"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ChangeArrowheads="1"/>
          </p:cNvSpPr>
          <p:nvPr/>
        </p:nvSpPr>
        <p:spPr bwMode="auto">
          <a:xfrm>
            <a:off x="1747838" y="419100"/>
            <a:ext cx="7764462" cy="609600"/>
          </a:xfrm>
          <a:prstGeom prst="rect">
            <a:avLst/>
          </a:prstGeom>
          <a:noFill/>
          <a:ln>
            <a:headEnd/>
            <a:tailEnd/>
          </a:ln>
          <a:effectLst/>
        </p:spPr>
        <p:style>
          <a:lnRef idx="0">
            <a:schemeClr val="accent6"/>
          </a:lnRef>
          <a:fillRef idx="3">
            <a:schemeClr val="accent6"/>
          </a:fillRef>
          <a:effectRef idx="3">
            <a:schemeClr val="accent6"/>
          </a:effectRef>
          <a:fontRef idx="minor">
            <a:schemeClr val="lt1"/>
          </a:fontRef>
        </p:style>
        <p:txBody>
          <a:bodyPr anchor="ctr"/>
          <a:lstStyle/>
          <a:p>
            <a:pPr algn="ctr" eaLnBrk="0" hangingPunct="0"/>
            <a:r>
              <a:rPr lang="tr-TR" sz="2800" b="1" dirty="0">
                <a:solidFill>
                  <a:prstClr val="black"/>
                </a:solidFill>
              </a:rPr>
              <a:t>Örnek Araştırma – </a:t>
            </a:r>
            <a:r>
              <a:rPr lang="tr-TR" sz="2200" b="1" dirty="0">
                <a:solidFill>
                  <a:prstClr val="black"/>
                </a:solidFill>
              </a:rPr>
              <a:t>Mürdümüğün (</a:t>
            </a:r>
            <a:r>
              <a:rPr lang="tr-TR" sz="2200" b="1" i="1" dirty="0">
                <a:solidFill>
                  <a:prstClr val="black"/>
                </a:solidFill>
              </a:rPr>
              <a:t>Lathyrus sativus</a:t>
            </a:r>
            <a:r>
              <a:rPr lang="tr-TR" sz="2200" b="1" dirty="0">
                <a:solidFill>
                  <a:prstClr val="black"/>
                </a:solidFill>
              </a:rPr>
              <a:t> L.) Antibakteriyal ve Antifungal Aktivitesinin Belirlenmesi</a:t>
            </a:r>
            <a:endParaRPr lang="tr-TR" sz="2200" b="1" dirty="0">
              <a:solidFill>
                <a:prstClr val="black"/>
              </a:solidFill>
              <a:cs typeface="Arial"/>
            </a:endParaRPr>
          </a:p>
        </p:txBody>
      </p:sp>
      <p:sp>
        <p:nvSpPr>
          <p:cNvPr id="5" name="Rectangle 4"/>
          <p:cNvSpPr>
            <a:spLocks noChangeArrowheads="1"/>
          </p:cNvSpPr>
          <p:nvPr/>
        </p:nvSpPr>
        <p:spPr bwMode="auto">
          <a:xfrm>
            <a:off x="1747838" y="1317625"/>
            <a:ext cx="8705850" cy="338554"/>
          </a:xfrm>
          <a:prstGeom prst="rect">
            <a:avLst/>
          </a:prstGeom>
          <a:noFill/>
          <a:ln w="9525">
            <a:noFill/>
            <a:miter lim="800000"/>
            <a:headEnd/>
            <a:tailEnd/>
          </a:ln>
        </p:spPr>
        <p:txBody>
          <a:bodyPr>
            <a:spAutoFit/>
          </a:bodyPr>
          <a:lstStyle>
            <a:lvl1pPr defTabSz="269875" eaLnBrk="0" hangingPunct="0">
              <a:defRPr>
                <a:solidFill>
                  <a:schemeClr val="tx1"/>
                </a:solidFill>
                <a:latin typeface="Arial" panose="020B0604020202020204" pitchFamily="34" charset="0"/>
              </a:defRPr>
            </a:lvl1pPr>
            <a:lvl2pPr marL="1266825" indent="-285750" defTabSz="269875" eaLnBrk="0" hangingPunct="0">
              <a:defRPr>
                <a:solidFill>
                  <a:schemeClr val="tx1"/>
                </a:solidFill>
                <a:latin typeface="Arial" panose="020B0604020202020204" pitchFamily="34" charset="0"/>
              </a:defRPr>
            </a:lvl2pPr>
            <a:lvl3pPr marL="1674813" indent="-228600" defTabSz="269875" eaLnBrk="0" hangingPunct="0">
              <a:defRPr>
                <a:solidFill>
                  <a:schemeClr val="tx1"/>
                </a:solidFill>
                <a:latin typeface="Arial" panose="020B0604020202020204" pitchFamily="34" charset="0"/>
              </a:defRPr>
            </a:lvl3pPr>
            <a:lvl4pPr marL="2082800" indent="-228600" defTabSz="269875" eaLnBrk="0" hangingPunct="0">
              <a:defRPr>
                <a:solidFill>
                  <a:schemeClr val="tx1"/>
                </a:solidFill>
                <a:latin typeface="Arial" panose="020B0604020202020204" pitchFamily="34" charset="0"/>
              </a:defRPr>
            </a:lvl4pPr>
            <a:lvl5pPr marL="2490788" indent="-228600" defTabSz="269875" eaLnBrk="0" hangingPunct="0">
              <a:defRPr>
                <a:solidFill>
                  <a:schemeClr val="tx1"/>
                </a:solidFill>
                <a:latin typeface="Arial" panose="020B0604020202020204" pitchFamily="34" charset="0"/>
              </a:defRPr>
            </a:lvl5pPr>
            <a:lvl6pPr marL="2947988" indent="-228600" defTabSz="269875" eaLnBrk="0" fontAlgn="base" hangingPunct="0">
              <a:spcBef>
                <a:spcPct val="0"/>
              </a:spcBef>
              <a:spcAft>
                <a:spcPct val="0"/>
              </a:spcAft>
              <a:defRPr>
                <a:solidFill>
                  <a:schemeClr val="tx1"/>
                </a:solidFill>
                <a:latin typeface="Arial" panose="020B0604020202020204" pitchFamily="34" charset="0"/>
              </a:defRPr>
            </a:lvl6pPr>
            <a:lvl7pPr marL="3405188" indent="-228600" defTabSz="269875" eaLnBrk="0" fontAlgn="base" hangingPunct="0">
              <a:spcBef>
                <a:spcPct val="0"/>
              </a:spcBef>
              <a:spcAft>
                <a:spcPct val="0"/>
              </a:spcAft>
              <a:defRPr>
                <a:solidFill>
                  <a:schemeClr val="tx1"/>
                </a:solidFill>
                <a:latin typeface="Arial" panose="020B0604020202020204" pitchFamily="34" charset="0"/>
              </a:defRPr>
            </a:lvl7pPr>
            <a:lvl8pPr marL="3862388" indent="-228600" defTabSz="269875" eaLnBrk="0" fontAlgn="base" hangingPunct="0">
              <a:spcBef>
                <a:spcPct val="0"/>
              </a:spcBef>
              <a:spcAft>
                <a:spcPct val="0"/>
              </a:spcAft>
              <a:defRPr>
                <a:solidFill>
                  <a:schemeClr val="tx1"/>
                </a:solidFill>
                <a:latin typeface="Arial" panose="020B0604020202020204" pitchFamily="34" charset="0"/>
              </a:defRPr>
            </a:lvl8pPr>
            <a:lvl9pPr marL="4319588" indent="-228600" defTabSz="269875" eaLnBrk="0" fontAlgn="base" hangingPunct="0">
              <a:spcBef>
                <a:spcPct val="0"/>
              </a:spcBef>
              <a:spcAft>
                <a:spcPct val="0"/>
              </a:spcAft>
              <a:defRPr>
                <a:solidFill>
                  <a:schemeClr val="tx1"/>
                </a:solidFill>
                <a:latin typeface="Arial" panose="020B0604020202020204" pitchFamily="34" charset="0"/>
              </a:defRPr>
            </a:lvl9pPr>
          </a:lstStyle>
          <a:p>
            <a:pPr algn="just">
              <a:spcAft>
                <a:spcPts val="900"/>
              </a:spcAft>
            </a:pPr>
            <a:r>
              <a:rPr lang="tr-TR" sz="1600" b="1" dirty="0">
                <a:solidFill>
                  <a:srgbClr val="FF0000"/>
                </a:solidFill>
                <a:latin typeface="Tahoma" panose="020B0604030504040204" pitchFamily="34" charset="0"/>
                <a:ea typeface="Tahoma" panose="020B0604030504040204" pitchFamily="34" charset="0"/>
                <a:cs typeface="Tahoma" panose="020B0604030504040204" pitchFamily="34" charset="0"/>
              </a:rPr>
              <a:t>BULGULAR</a:t>
            </a:r>
            <a:endParaRPr lang="tr-TR" sz="1600" dirty="0">
              <a:solidFill>
                <a:srgbClr val="FF0000"/>
              </a:solidFill>
              <a:latin typeface="Tahoma" panose="020B0604030504040204" pitchFamily="34" charset="0"/>
              <a:ea typeface="Tahoma" panose="020B0604030504040204" pitchFamily="34" charset="0"/>
              <a:cs typeface="Tahoma" panose="020B0604030504040204" pitchFamily="34" charset="0"/>
            </a:endParaRPr>
          </a:p>
        </p:txBody>
      </p:sp>
      <p:graphicFrame>
        <p:nvGraphicFramePr>
          <p:cNvPr id="6" name="Table 5"/>
          <p:cNvGraphicFramePr>
            <a:graphicFrameLocks noGrp="1"/>
          </p:cNvGraphicFramePr>
          <p:nvPr>
            <p:extLst/>
          </p:nvPr>
        </p:nvGraphicFramePr>
        <p:xfrm>
          <a:off x="1866900" y="1654334"/>
          <a:ext cx="8445500" cy="2404492"/>
        </p:xfrm>
        <a:graphic>
          <a:graphicData uri="http://schemas.openxmlformats.org/drawingml/2006/table">
            <a:tbl>
              <a:tblPr firstRow="1" firstCol="1" bandRow="1">
                <a:tableStyleId>{5C22544A-7EE6-4342-B048-85BDC9FD1C3A}</a:tableStyleId>
              </a:tblPr>
              <a:tblGrid>
                <a:gridCol w="2857500"/>
                <a:gridCol w="1244600"/>
                <a:gridCol w="1168400"/>
                <a:gridCol w="1079500"/>
                <a:gridCol w="1079500"/>
                <a:gridCol w="1016000"/>
              </a:tblGrid>
              <a:tr h="733266">
                <a:tc>
                  <a:txBody>
                    <a:bodyPr/>
                    <a:lstStyle/>
                    <a:p>
                      <a:pP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Yüzey Sterilizasyonu </a:t>
                      </a:r>
                      <a:r>
                        <a:rPr lang="tr-TR" sz="1200" dirty="0" smtClean="0">
                          <a:solidFill>
                            <a:schemeClr val="tx1"/>
                          </a:solidFill>
                          <a:effectLst/>
                          <a:latin typeface="Arial" panose="020B0604020202020204" pitchFamily="34" charset="0"/>
                          <a:cs typeface="Arial" panose="020B0604020202020204" pitchFamily="34" charset="0"/>
                        </a:rPr>
                        <a:t>Uygulaması</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Bulaşıklık (%)</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Çimlenme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Fide Gelişimi (%)</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Fide Boyu (cm)</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Kök Uzunluğu (cm)</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Steril Saf Su (Kontrol</a:t>
                      </a:r>
                      <a:r>
                        <a:rPr lang="tr-TR" sz="1200" dirty="0" smtClean="0">
                          <a:solidFill>
                            <a:schemeClr val="tx1"/>
                          </a:solidFill>
                          <a:effectLst/>
                          <a:latin typeface="Arial" panose="020B0604020202020204" pitchFamily="34" charset="0"/>
                          <a:cs typeface="Arial" panose="020B0604020202020204" pitchFamily="34" charset="0"/>
                        </a:rPr>
                        <a:t>) -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75.00 a</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57.50 b</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45.00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2.19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4.96 c</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a:solidFill>
                            <a:schemeClr val="tx1"/>
                          </a:solidFill>
                          <a:effectLst/>
                          <a:latin typeface="Arial" panose="020B0604020202020204" pitchFamily="34" charset="0"/>
                          <a:cs typeface="Arial" panose="020B0604020202020204" pitchFamily="34" charset="0"/>
                        </a:rPr>
                        <a:t>%40’lık Çamaşır Suyu</a:t>
                      </a:r>
                      <a:endParaRPr lang="tr-TR"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tx1"/>
                          </a:solidFill>
                          <a:effectLst/>
                          <a:latin typeface="Arial" panose="020B0604020202020204" pitchFamily="34" charset="0"/>
                          <a:cs typeface="Arial" panose="020B0604020202020204" pitchFamily="34" charset="0"/>
                        </a:rPr>
                        <a:t>0.00 b</a:t>
                      </a:r>
                      <a:endParaRPr lang="tr-TR"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100.00 a</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92.50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2.69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7.08 b</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560806">
                <a:tc>
                  <a:txBody>
                    <a:bodyPr/>
                    <a:lstStyle/>
                    <a:p>
                      <a:pPr algn="ctr">
                        <a:lnSpc>
                          <a:spcPct val="115000"/>
                        </a:lnSpc>
                        <a:spcBef>
                          <a:spcPts val="300"/>
                        </a:spcBef>
                        <a:spcAft>
                          <a:spcPts val="300"/>
                        </a:spcAft>
                      </a:pPr>
                      <a:r>
                        <a:rPr lang="tr-TR" sz="1200" i="1" dirty="0">
                          <a:solidFill>
                            <a:schemeClr val="tx1"/>
                          </a:solidFill>
                          <a:effectLst/>
                          <a:latin typeface="Arial" panose="020B0604020202020204" pitchFamily="34" charset="0"/>
                          <a:cs typeface="Arial" panose="020B0604020202020204" pitchFamily="34" charset="0"/>
                        </a:rPr>
                        <a:t>Lathyrus sativus</a:t>
                      </a:r>
                      <a:r>
                        <a:rPr lang="tr-TR" sz="1200" dirty="0">
                          <a:solidFill>
                            <a:schemeClr val="tx1"/>
                          </a:solidFill>
                          <a:effectLst/>
                          <a:latin typeface="Arial" panose="020B0604020202020204" pitchFamily="34" charset="0"/>
                          <a:cs typeface="Arial" panose="020B0604020202020204" pitchFamily="34" charset="0"/>
                        </a:rPr>
                        <a:t> L. Toprak Üstü </a:t>
                      </a:r>
                      <a:r>
                        <a:rPr lang="tr-TR" sz="1200" dirty="0" smtClean="0">
                          <a:solidFill>
                            <a:schemeClr val="tx1"/>
                          </a:solidFill>
                          <a:effectLst/>
                          <a:latin typeface="Arial" panose="020B0604020202020204" pitchFamily="34" charset="0"/>
                          <a:cs typeface="Arial" panose="020B0604020202020204" pitchFamily="34" charset="0"/>
                        </a:rPr>
                        <a:t>Ekstraktı - c</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tx1"/>
                          </a:solidFill>
                          <a:effectLst/>
                          <a:latin typeface="Arial" panose="020B0604020202020204" pitchFamily="34" charset="0"/>
                          <a:cs typeface="Arial" panose="020B0604020202020204" pitchFamily="34" charset="0"/>
                        </a:rPr>
                        <a:t>0.00 b</a:t>
                      </a:r>
                      <a:endParaRPr lang="tr-TR" sz="120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100.00 a</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a:solidFill>
                            <a:schemeClr val="bg2"/>
                          </a:solidFill>
                          <a:effectLst/>
                          <a:latin typeface="Arial" panose="020B0604020202020204" pitchFamily="34" charset="0"/>
                          <a:cs typeface="Arial" panose="020B0604020202020204" pitchFamily="34" charset="0"/>
                        </a:rPr>
                        <a:t>100 a</a:t>
                      </a:r>
                      <a:endParaRPr lang="tr-TR" sz="120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3.67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9.56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40000"/>
                        <a:lumOff val="60000"/>
                      </a:schemeClr>
                    </a:solidFill>
                  </a:tcPr>
                </a:tc>
              </a:tr>
              <a:tr h="370140">
                <a:tc>
                  <a:txBody>
                    <a:bodyPr/>
                    <a:lstStyle/>
                    <a:p>
                      <a:pPr algn="ctr">
                        <a:lnSpc>
                          <a:spcPct val="115000"/>
                        </a:lnSpc>
                        <a:spcBef>
                          <a:spcPts val="300"/>
                        </a:spcBef>
                        <a:spcAft>
                          <a:spcPts val="300"/>
                        </a:spcAft>
                      </a:pPr>
                      <a:r>
                        <a:rPr lang="tr-TR" sz="1200" i="1" dirty="0">
                          <a:solidFill>
                            <a:schemeClr val="tx1"/>
                          </a:solidFill>
                          <a:effectLst/>
                          <a:latin typeface="Arial" panose="020B0604020202020204" pitchFamily="34" charset="0"/>
                          <a:cs typeface="Arial" panose="020B0604020202020204" pitchFamily="34" charset="0"/>
                        </a:rPr>
                        <a:t>Lathyrus sativus</a:t>
                      </a:r>
                      <a:r>
                        <a:rPr lang="tr-TR" sz="1200" dirty="0">
                          <a:solidFill>
                            <a:schemeClr val="tx1"/>
                          </a:solidFill>
                          <a:effectLst/>
                          <a:latin typeface="Arial" panose="020B0604020202020204" pitchFamily="34" charset="0"/>
                          <a:cs typeface="Arial" panose="020B0604020202020204" pitchFamily="34" charset="0"/>
                        </a:rPr>
                        <a:t> L. Tohum </a:t>
                      </a:r>
                      <a:r>
                        <a:rPr lang="tr-TR" sz="1200" dirty="0" smtClean="0">
                          <a:solidFill>
                            <a:schemeClr val="tx1"/>
                          </a:solidFill>
                          <a:effectLst/>
                          <a:latin typeface="Arial" panose="020B0604020202020204" pitchFamily="34" charset="0"/>
                          <a:cs typeface="Arial" panose="020B0604020202020204" pitchFamily="34" charset="0"/>
                        </a:rPr>
                        <a:t>Eks. -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tx1"/>
                          </a:solidFill>
                          <a:effectLst/>
                          <a:latin typeface="Arial" panose="020B0604020202020204" pitchFamily="34" charset="0"/>
                          <a:cs typeface="Arial" panose="020B0604020202020204" pitchFamily="34" charset="0"/>
                        </a:rPr>
                        <a:t>0.00 b</a:t>
                      </a:r>
                      <a:endParaRPr lang="tr-TR" sz="1200" dirty="0">
                        <a:solidFill>
                          <a:schemeClr val="tx1"/>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a:solidFill>
                            <a:schemeClr val="bg2"/>
                          </a:solidFill>
                          <a:effectLst/>
                          <a:latin typeface="Arial" panose="020B0604020202020204" pitchFamily="34" charset="0"/>
                          <a:cs typeface="Arial" panose="020B0604020202020204" pitchFamily="34" charset="0"/>
                        </a:rPr>
                        <a:t>100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smtClean="0">
                          <a:solidFill>
                            <a:schemeClr val="bg2"/>
                          </a:solidFill>
                          <a:effectLst/>
                          <a:latin typeface="Arial" panose="020B0604020202020204" pitchFamily="34" charset="0"/>
                          <a:cs typeface="Arial" panose="020B0604020202020204" pitchFamily="34" charset="0"/>
                        </a:rPr>
                        <a:t>3.83 </a:t>
                      </a:r>
                      <a:r>
                        <a:rPr lang="tr-TR" sz="1200" dirty="0">
                          <a:solidFill>
                            <a:schemeClr val="bg2"/>
                          </a:solidFill>
                          <a:effectLst/>
                          <a:latin typeface="Arial" panose="020B0604020202020204" pitchFamily="34" charset="0"/>
                          <a:cs typeface="Arial" panose="020B0604020202020204" pitchFamily="34" charset="0"/>
                        </a:rPr>
                        <a:t>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c>
                  <a:txBody>
                    <a:bodyPr/>
                    <a:lstStyle/>
                    <a:p>
                      <a:pPr algn="ctr">
                        <a:lnSpc>
                          <a:spcPct val="115000"/>
                        </a:lnSpc>
                        <a:spcBef>
                          <a:spcPts val="300"/>
                        </a:spcBef>
                        <a:spcAft>
                          <a:spcPts val="300"/>
                        </a:spcAft>
                      </a:pPr>
                      <a:r>
                        <a:rPr lang="tr-TR" sz="1200" dirty="0" smtClean="0">
                          <a:solidFill>
                            <a:schemeClr val="bg2"/>
                          </a:solidFill>
                          <a:effectLst/>
                          <a:latin typeface="Arial" panose="020B0604020202020204" pitchFamily="34" charset="0"/>
                          <a:cs typeface="Arial" panose="020B0604020202020204" pitchFamily="34" charset="0"/>
                        </a:rPr>
                        <a:t>9.85 a</a:t>
                      </a:r>
                      <a:endParaRPr lang="tr-TR" sz="1200" dirty="0">
                        <a:solidFill>
                          <a:schemeClr val="bg2"/>
                        </a:solidFill>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chor="ctr">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accent1">
                        <a:lumMod val="40000"/>
                        <a:lumOff val="60000"/>
                      </a:schemeClr>
                    </a:solidFill>
                  </a:tcPr>
                </a:tc>
              </a:tr>
            </a:tbl>
          </a:graphicData>
        </a:graphic>
      </p:graphicFrame>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866900" y="4232149"/>
            <a:ext cx="8442000" cy="2504646"/>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229498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ox(out)">
                                      <p:cBhvr>
                                        <p:cTn id="7" dur="500"/>
                                        <p:tgtEl>
                                          <p:spTgt spid="5">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out)">
                                      <p:cBhvr>
                                        <p:cTn id="10" dur="500"/>
                                        <p:tgtEl>
                                          <p:spTgt spid="6"/>
                                        </p:tgtEl>
                                      </p:cBhvr>
                                    </p:animEffect>
                                  </p:childTnLst>
                                </p:cTn>
                              </p:par>
                              <p:par>
                                <p:cTn id="11" presetID="4" presetClass="entr" presetSubtype="32"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box(out)">
                                      <p:cBhvr>
                                        <p:cTn id="1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Ana Olay</Template>
  <TotalTime>0</TotalTime>
  <Words>1108</Words>
  <Application>Microsoft Office PowerPoint</Application>
  <PresentationFormat>Geniş ekran</PresentationFormat>
  <Paragraphs>211</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Impact</vt:lpstr>
      <vt:lpstr>Tahoma</vt:lpstr>
      <vt:lpstr>Ana Olay</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2018-04-05T12:44:33Z</dcterms:created>
  <dcterms:modified xsi:type="dcterms:W3CDTF">2018-04-05T12:44:46Z</dcterms:modified>
</cp:coreProperties>
</file>