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1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2" r:id="rId16"/>
    <p:sldId id="278" r:id="rId17"/>
    <p:sldId id="277" r:id="rId18"/>
    <p:sldId id="281" r:id="rId19"/>
    <p:sldId id="263" r:id="rId20"/>
    <p:sldId id="264" r:id="rId21"/>
    <p:sldId id="262" r:id="rId22"/>
    <p:sldId id="284" r:id="rId23"/>
    <p:sldId id="285" r:id="rId24"/>
    <p:sldId id="282" r:id="rId25"/>
    <p:sldId id="276" r:id="rId26"/>
    <p:sldId id="279" r:id="rId27"/>
    <p:sldId id="280" r:id="rId28"/>
    <p:sldId id="286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53B0-F2A1-4191-92A1-1D1D07F53905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0435-9D92-4F2E-B888-FC7AA1671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28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53B0-F2A1-4191-92A1-1D1D07F53905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0435-9D92-4F2E-B888-FC7AA1671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18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53B0-F2A1-4191-92A1-1D1D07F53905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0435-9D92-4F2E-B888-FC7AA1671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02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53B0-F2A1-4191-92A1-1D1D07F53905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0435-9D92-4F2E-B888-FC7AA1671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32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53B0-F2A1-4191-92A1-1D1D07F53905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0435-9D92-4F2E-B888-FC7AA1671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08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53B0-F2A1-4191-92A1-1D1D07F53905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0435-9D92-4F2E-B888-FC7AA1671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584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53B0-F2A1-4191-92A1-1D1D07F53905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0435-9D92-4F2E-B888-FC7AA1671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76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53B0-F2A1-4191-92A1-1D1D07F53905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0435-9D92-4F2E-B888-FC7AA1671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65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53B0-F2A1-4191-92A1-1D1D07F53905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0435-9D92-4F2E-B888-FC7AA1671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38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53B0-F2A1-4191-92A1-1D1D07F53905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0435-9D92-4F2E-B888-FC7AA1671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74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53B0-F2A1-4191-92A1-1D1D07F53905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0435-9D92-4F2E-B888-FC7AA1671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91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653B0-F2A1-4191-92A1-1D1D07F53905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00435-9D92-4F2E-B888-FC7AA1671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90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18593" y="323850"/>
            <a:ext cx="9144000" cy="1178446"/>
          </a:xfrm>
        </p:spPr>
        <p:txBody>
          <a:bodyPr/>
          <a:lstStyle/>
          <a:p>
            <a:r>
              <a:rPr lang="tr-TR" dirty="0" err="1" smtClean="0"/>
              <a:t>Drugs</a:t>
            </a:r>
            <a:r>
              <a:rPr lang="tr-TR" dirty="0" smtClean="0"/>
              <a:t> of </a:t>
            </a:r>
            <a:r>
              <a:rPr lang="tr-TR" dirty="0" err="1" smtClean="0"/>
              <a:t>Respiratory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494" y="1613667"/>
            <a:ext cx="67627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2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 cell membrane stabilizers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</a:t>
            </a:r>
            <a:r>
              <a:rPr lang="en-US" dirty="0" err="1" smtClean="0"/>
              <a:t>revent</a:t>
            </a:r>
            <a:r>
              <a:rPr lang="en-US" dirty="0" smtClean="0"/>
              <a:t> the release of </a:t>
            </a:r>
            <a:r>
              <a:rPr lang="en-US" dirty="0" err="1" smtClean="0"/>
              <a:t>broncho</a:t>
            </a:r>
            <a:r>
              <a:rPr lang="en-US" dirty="0" smtClean="0"/>
              <a:t> constrictor mediators. </a:t>
            </a:r>
            <a:endParaRPr lang="tr-TR" dirty="0" smtClean="0"/>
          </a:p>
          <a:p>
            <a:r>
              <a:rPr lang="tr-TR" dirty="0" smtClean="0"/>
              <a:t>P</a:t>
            </a:r>
            <a:r>
              <a:rPr lang="en-US" dirty="0" err="1" smtClean="0"/>
              <a:t>revent</a:t>
            </a:r>
            <a:r>
              <a:rPr lang="en-US" dirty="0" smtClean="0"/>
              <a:t> </a:t>
            </a:r>
            <a:r>
              <a:rPr lang="en-US" dirty="0"/>
              <a:t>wheezing, shortness of breath, and other breathing problems caused by asthma</a:t>
            </a:r>
            <a:endParaRPr lang="tr-TR" dirty="0" smtClean="0"/>
          </a:p>
          <a:p>
            <a:r>
              <a:rPr lang="en-US" dirty="0" smtClean="0"/>
              <a:t>Na </a:t>
            </a:r>
            <a:r>
              <a:rPr lang="en-US" dirty="0" err="1" smtClean="0"/>
              <a:t>cromoglycate</a:t>
            </a:r>
            <a:r>
              <a:rPr lang="en-US" dirty="0" smtClean="0"/>
              <a:t> [</a:t>
            </a:r>
            <a:r>
              <a:rPr lang="en-US" dirty="0" err="1" smtClean="0"/>
              <a:t>cromolyn</a:t>
            </a:r>
            <a:r>
              <a:rPr lang="tr-TR" dirty="0" smtClean="0"/>
              <a:t>-</a:t>
            </a:r>
            <a:r>
              <a:rPr lang="tr-TR" dirty="0" err="1" smtClean="0"/>
              <a:t>disodium</a:t>
            </a:r>
            <a:r>
              <a:rPr lang="tr-TR" dirty="0" smtClean="0"/>
              <a:t> </a:t>
            </a:r>
            <a:r>
              <a:rPr lang="tr-TR" dirty="0" err="1" smtClean="0"/>
              <a:t>crooglycate</a:t>
            </a:r>
            <a:r>
              <a:rPr lang="en-US" dirty="0" smtClean="0"/>
              <a:t>]</a:t>
            </a:r>
            <a:endParaRPr lang="tr-TR" dirty="0" smtClean="0"/>
          </a:p>
          <a:p>
            <a:r>
              <a:rPr lang="tr-TR" dirty="0" err="1" smtClean="0"/>
              <a:t>Nedocromil</a:t>
            </a:r>
            <a:endParaRPr lang="tr-TR" dirty="0" smtClean="0"/>
          </a:p>
          <a:p>
            <a:r>
              <a:rPr lang="tr-TR" dirty="0" err="1" smtClean="0"/>
              <a:t>Ketotifen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42251" y="45522"/>
            <a:ext cx="1669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Bronchodilators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422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Corticosteroids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Asthma</a:t>
            </a:r>
            <a:r>
              <a:rPr lang="tr-TR" dirty="0" smtClean="0"/>
              <a:t>-</a:t>
            </a:r>
            <a:r>
              <a:rPr lang="en-US" dirty="0" smtClean="0"/>
              <a:t>Bronchial </a:t>
            </a:r>
            <a:r>
              <a:rPr lang="en-US" dirty="0"/>
              <a:t>airways inflammation </a:t>
            </a:r>
            <a:endParaRPr lang="tr-TR" dirty="0" smtClean="0"/>
          </a:p>
          <a:p>
            <a:r>
              <a:rPr lang="en-US" dirty="0" smtClean="0"/>
              <a:t>Inhaled</a:t>
            </a:r>
            <a:r>
              <a:rPr lang="en-US" dirty="0"/>
              <a:t> </a:t>
            </a:r>
            <a:r>
              <a:rPr lang="en-US" b="1" dirty="0"/>
              <a:t>corticosteroids</a:t>
            </a:r>
            <a:r>
              <a:rPr lang="en-US" dirty="0"/>
              <a:t>(ICS</a:t>
            </a:r>
            <a:r>
              <a:rPr lang="en-US" dirty="0" smtClean="0"/>
              <a:t>)</a:t>
            </a:r>
            <a:r>
              <a:rPr lang="tr-TR" dirty="0" smtClean="0"/>
              <a:t>-</a:t>
            </a:r>
            <a:r>
              <a:rPr lang="en-US" dirty="0" smtClean="0"/>
              <a:t>anti-inflammatory effects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42251" y="45522"/>
            <a:ext cx="1669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Bronchodilators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177159" y="3091111"/>
            <a:ext cx="3985556" cy="18203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358758" y="2949958"/>
            <a:ext cx="5393860" cy="181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1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32987"/>
            <a:ext cx="10515600" cy="1325563"/>
          </a:xfrm>
        </p:spPr>
        <p:txBody>
          <a:bodyPr/>
          <a:lstStyle/>
          <a:p>
            <a:r>
              <a:rPr lang="en-US" dirty="0" smtClean="0"/>
              <a:t>Anticholinergic drugs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</a:t>
            </a:r>
            <a:r>
              <a:rPr lang="en-US" dirty="0" err="1" smtClean="0"/>
              <a:t>ct</a:t>
            </a:r>
            <a:r>
              <a:rPr lang="en-US" dirty="0" smtClean="0"/>
              <a:t> by decreasing muscarinic bronchoconstriction.</a:t>
            </a:r>
            <a:endParaRPr lang="tr-TR" dirty="0" smtClean="0"/>
          </a:p>
          <a:p>
            <a:r>
              <a:rPr lang="en-US" altLang="tr-TR" dirty="0" smtClean="0"/>
              <a:t>Block the action of acetylcholine</a:t>
            </a:r>
            <a:r>
              <a:rPr lang="tr-TR" altLang="tr-TR" dirty="0" smtClean="0"/>
              <a:t>-</a:t>
            </a:r>
            <a:r>
              <a:rPr lang="en-US" altLang="tr-TR" dirty="0" smtClean="0"/>
              <a:t>bronchial smooth muscle </a:t>
            </a:r>
            <a:endParaRPr lang="tr-TR" altLang="tr-TR" dirty="0" smtClean="0"/>
          </a:p>
          <a:p>
            <a:r>
              <a:rPr lang="tr-TR" altLang="tr-TR" dirty="0" smtClean="0"/>
              <a:t>R</a:t>
            </a:r>
            <a:r>
              <a:rPr lang="en-US" altLang="tr-TR" dirty="0" err="1" smtClean="0"/>
              <a:t>educ</a:t>
            </a:r>
            <a:r>
              <a:rPr lang="tr-TR" altLang="tr-TR" dirty="0" err="1" smtClean="0"/>
              <a:t>tion</a:t>
            </a:r>
            <a:r>
              <a:rPr lang="tr-TR" altLang="tr-TR" dirty="0" smtClean="0"/>
              <a:t> of</a:t>
            </a:r>
            <a:r>
              <a:rPr lang="en-US" altLang="tr-TR" dirty="0" smtClean="0"/>
              <a:t> intracellular guanosine monophosphate (GMP) </a:t>
            </a:r>
            <a:r>
              <a:rPr lang="tr-TR" altLang="tr-TR" dirty="0" smtClean="0"/>
              <a:t>-</a:t>
            </a:r>
            <a:r>
              <a:rPr lang="en-US" altLang="tr-TR" dirty="0" err="1" smtClean="0"/>
              <a:t>bronchoconstrictive</a:t>
            </a:r>
            <a:r>
              <a:rPr lang="en-US" altLang="tr-TR" dirty="0" smtClean="0"/>
              <a:t> substance</a:t>
            </a:r>
          </a:p>
          <a:p>
            <a:r>
              <a:rPr lang="en-US" altLang="tr-TR" dirty="0" err="1" smtClean="0"/>
              <a:t>Atrovent</a:t>
            </a:r>
            <a:r>
              <a:rPr lang="en-US" altLang="tr-TR" dirty="0" smtClean="0"/>
              <a:t> (ipratropium)</a:t>
            </a:r>
          </a:p>
          <a:p>
            <a:r>
              <a:rPr lang="en-US" altLang="tr-TR" dirty="0" smtClean="0"/>
              <a:t>Spiriva (</a:t>
            </a:r>
            <a:r>
              <a:rPr lang="en-US" altLang="tr-TR" dirty="0" err="1" smtClean="0"/>
              <a:t>tiotropium</a:t>
            </a:r>
            <a:r>
              <a:rPr lang="en-US" altLang="tr-TR" dirty="0" smtClean="0"/>
              <a:t>) 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42251" y="45522"/>
            <a:ext cx="1669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Bronchodilators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8990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Leukotriene</a:t>
            </a:r>
            <a:r>
              <a:rPr lang="tr-TR" dirty="0" smtClean="0"/>
              <a:t> </a:t>
            </a:r>
            <a:r>
              <a:rPr lang="tr-TR" dirty="0" err="1" smtClean="0"/>
              <a:t>effective</a:t>
            </a:r>
            <a:r>
              <a:rPr lang="tr-TR" dirty="0" smtClean="0"/>
              <a:t> </a:t>
            </a:r>
            <a:r>
              <a:rPr lang="tr-TR" dirty="0" err="1" smtClean="0"/>
              <a:t>drugs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Family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/>
              <a:t>eicosanoid</a:t>
            </a:r>
            <a:r>
              <a:rPr lang="tr-TR" dirty="0"/>
              <a:t> </a:t>
            </a:r>
            <a:r>
              <a:rPr lang="tr-TR" dirty="0" err="1"/>
              <a:t>inflammatory</a:t>
            </a:r>
            <a:r>
              <a:rPr lang="tr-TR" dirty="0"/>
              <a:t> </a:t>
            </a:r>
            <a:r>
              <a:rPr lang="tr-TR" dirty="0" err="1"/>
              <a:t>mediators</a:t>
            </a:r>
            <a:r>
              <a:rPr lang="tr-TR" dirty="0"/>
              <a:t> </a:t>
            </a:r>
            <a:r>
              <a:rPr lang="tr-TR" dirty="0" err="1"/>
              <a:t>produced</a:t>
            </a:r>
            <a:r>
              <a:rPr lang="tr-TR" dirty="0"/>
              <a:t> in </a:t>
            </a:r>
            <a:r>
              <a:rPr lang="tr-TR" dirty="0" err="1"/>
              <a:t>leukocytes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oxidation</a:t>
            </a:r>
            <a:r>
              <a:rPr lang="tr-TR" dirty="0"/>
              <a:t> of </a:t>
            </a:r>
            <a:r>
              <a:rPr lang="tr-TR" dirty="0" err="1"/>
              <a:t>arachidonic</a:t>
            </a:r>
            <a:r>
              <a:rPr lang="tr-TR" dirty="0"/>
              <a:t> </a:t>
            </a:r>
            <a:r>
              <a:rPr lang="tr-TR" dirty="0" err="1"/>
              <a:t>acid</a:t>
            </a:r>
            <a:r>
              <a:rPr lang="tr-TR" dirty="0"/>
              <a:t> (AA)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essential</a:t>
            </a:r>
            <a:r>
              <a:rPr lang="tr-TR" dirty="0"/>
              <a:t> </a:t>
            </a:r>
            <a:r>
              <a:rPr lang="tr-TR" dirty="0" err="1"/>
              <a:t>fatty</a:t>
            </a:r>
            <a:r>
              <a:rPr lang="tr-TR" dirty="0"/>
              <a:t> </a:t>
            </a:r>
            <a:r>
              <a:rPr lang="tr-TR" dirty="0" err="1"/>
              <a:t>acid</a:t>
            </a:r>
            <a:r>
              <a:rPr lang="tr-TR" dirty="0"/>
              <a:t> </a:t>
            </a:r>
            <a:r>
              <a:rPr lang="tr-TR" dirty="0" err="1"/>
              <a:t>eicosapentaenoic</a:t>
            </a:r>
            <a:r>
              <a:rPr lang="tr-TR" dirty="0"/>
              <a:t> </a:t>
            </a:r>
            <a:r>
              <a:rPr lang="tr-TR" dirty="0" err="1"/>
              <a:t>acid</a:t>
            </a:r>
            <a:r>
              <a:rPr lang="tr-TR" dirty="0"/>
              <a:t> (EPA)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 smtClean="0"/>
              <a:t>enzyme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 smtClean="0"/>
              <a:t>Montelukast</a:t>
            </a:r>
            <a:endParaRPr lang="tr-TR" dirty="0" smtClean="0"/>
          </a:p>
          <a:p>
            <a:r>
              <a:rPr lang="tr-TR" dirty="0" err="1" smtClean="0"/>
              <a:t>Zafirlukast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42251" y="45522"/>
            <a:ext cx="1669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Bronchodilators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6585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38" y="661604"/>
            <a:ext cx="3734777" cy="1143000"/>
          </a:xfrm>
        </p:spPr>
        <p:txBody>
          <a:bodyPr>
            <a:normAutofit fontScale="90000"/>
          </a:bodyPr>
          <a:lstStyle/>
          <a:p>
            <a:pPr marL="54864" algn="ctr">
              <a:defRPr/>
            </a:pPr>
            <a:r>
              <a:rPr lang="tr-TR" sz="2800" dirty="0" err="1" smtClean="0"/>
              <a:t>Antihistaminics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en-US" sz="2800" dirty="0" smtClean="0"/>
              <a:t>First </a:t>
            </a:r>
            <a:r>
              <a:rPr lang="en-US" sz="2800" dirty="0" smtClean="0"/>
              <a:t>Generation H1 Receptor Antagonists</a:t>
            </a:r>
            <a:endParaRPr lang="en-US" sz="2800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291662" y="1909707"/>
            <a:ext cx="5005552" cy="4351338"/>
          </a:xfrm>
        </p:spPr>
        <p:txBody>
          <a:bodyPr/>
          <a:lstStyle/>
          <a:p>
            <a:pPr eaLnBrk="1" hangingPunct="1"/>
            <a:r>
              <a:rPr lang="en-US" altLang="tr-TR" dirty="0" smtClean="0"/>
              <a:t>CNS </a:t>
            </a:r>
            <a:r>
              <a:rPr lang="en-US" altLang="tr-TR" dirty="0" smtClean="0"/>
              <a:t>depression or stimulation</a:t>
            </a:r>
          </a:p>
          <a:p>
            <a:pPr eaLnBrk="1" hangingPunct="1"/>
            <a:r>
              <a:rPr lang="tr-TR" altLang="tr-TR" dirty="0" smtClean="0"/>
              <a:t>A</a:t>
            </a:r>
            <a:r>
              <a:rPr lang="en-US" altLang="tr-TR" dirty="0" err="1" smtClean="0"/>
              <a:t>nticholinergic</a:t>
            </a:r>
            <a:r>
              <a:rPr lang="en-US" altLang="tr-TR" dirty="0" smtClean="0"/>
              <a:t> </a:t>
            </a:r>
            <a:r>
              <a:rPr lang="en-US" altLang="tr-TR" dirty="0" smtClean="0"/>
              <a:t>effects</a:t>
            </a:r>
          </a:p>
          <a:p>
            <a:pPr eaLnBrk="1" hangingPunct="1"/>
            <a:r>
              <a:rPr lang="en-US" altLang="tr-TR" dirty="0" err="1" smtClean="0"/>
              <a:t>Chlor-Trimeton</a:t>
            </a:r>
            <a:r>
              <a:rPr lang="en-US" altLang="tr-TR" dirty="0" smtClean="0"/>
              <a:t> </a:t>
            </a:r>
            <a:r>
              <a:rPr lang="en-US" altLang="tr-TR" dirty="0" smtClean="0"/>
              <a:t>(</a:t>
            </a:r>
            <a:r>
              <a:rPr lang="en-US" altLang="tr-TR" dirty="0" err="1" smtClean="0"/>
              <a:t>chlorpheniramine</a:t>
            </a:r>
            <a:r>
              <a:rPr lang="en-US" altLang="tr-TR" dirty="0" smtClean="0"/>
              <a:t>)</a:t>
            </a:r>
          </a:p>
          <a:p>
            <a:pPr eaLnBrk="1" hangingPunct="1"/>
            <a:r>
              <a:rPr lang="en-US" altLang="tr-TR" dirty="0" smtClean="0"/>
              <a:t>Benadryl (diphenhydramine)</a:t>
            </a:r>
          </a:p>
          <a:p>
            <a:pPr eaLnBrk="1" hangingPunct="1"/>
            <a:r>
              <a:rPr lang="en-US" altLang="tr-TR" dirty="0" err="1" smtClean="0"/>
              <a:t>Vistaril</a:t>
            </a:r>
            <a:r>
              <a:rPr lang="en-US" altLang="tr-TR" dirty="0" smtClean="0"/>
              <a:t> (hydroxyzine)</a:t>
            </a:r>
          </a:p>
          <a:p>
            <a:pPr eaLnBrk="1" hangingPunct="1"/>
            <a:r>
              <a:rPr lang="en-US" altLang="tr-TR" dirty="0" smtClean="0"/>
              <a:t>Phenergan (promethazine)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53048" y="661604"/>
            <a:ext cx="37347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" algn="ctr">
              <a:defRPr/>
            </a:pPr>
            <a:r>
              <a:rPr lang="tr-TR" sz="2800" dirty="0" err="1" smtClean="0"/>
              <a:t>Antihistaminics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en-US" sz="2800" dirty="0"/>
              <a:t>Second Generation H1 Receptor Antagonists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45772" y="1909707"/>
            <a:ext cx="50055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dirty="0" err="1" smtClean="0"/>
              <a:t>Selective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acting-nonsedative</a:t>
            </a:r>
            <a:endParaRPr lang="en-US" altLang="tr-TR" dirty="0" smtClean="0"/>
          </a:p>
          <a:p>
            <a:r>
              <a:rPr lang="en-US" altLang="tr-TR" dirty="0" err="1" smtClean="0"/>
              <a:t>Astelin</a:t>
            </a:r>
            <a:r>
              <a:rPr lang="en-US" altLang="tr-TR" dirty="0" smtClean="0"/>
              <a:t> (</a:t>
            </a:r>
            <a:r>
              <a:rPr lang="en-US" altLang="tr-TR" dirty="0" err="1" smtClean="0"/>
              <a:t>azelastine</a:t>
            </a:r>
            <a:r>
              <a:rPr lang="en-US" altLang="tr-TR" dirty="0" smtClean="0"/>
              <a:t>)</a:t>
            </a:r>
          </a:p>
          <a:p>
            <a:r>
              <a:rPr lang="en-US" altLang="tr-TR" dirty="0" smtClean="0"/>
              <a:t>Allegra (fexofenadine)</a:t>
            </a:r>
          </a:p>
          <a:p>
            <a:r>
              <a:rPr lang="en-US" altLang="tr-TR" dirty="0" smtClean="0"/>
              <a:t>Claritin (</a:t>
            </a:r>
            <a:r>
              <a:rPr lang="en-US" altLang="tr-TR" dirty="0" err="1" smtClean="0"/>
              <a:t>loratadine</a:t>
            </a:r>
            <a:r>
              <a:rPr lang="en-US" altLang="tr-TR" dirty="0" smtClean="0"/>
              <a:t>)</a:t>
            </a:r>
          </a:p>
          <a:p>
            <a:r>
              <a:rPr lang="en-US" altLang="tr-TR" dirty="0" err="1" smtClean="0"/>
              <a:t>Clarinex</a:t>
            </a:r>
            <a:r>
              <a:rPr lang="en-US" altLang="tr-TR" dirty="0" smtClean="0"/>
              <a:t> (</a:t>
            </a:r>
            <a:r>
              <a:rPr lang="en-US" altLang="tr-TR" dirty="0" err="1" smtClean="0"/>
              <a:t>desloratadine</a:t>
            </a:r>
            <a:r>
              <a:rPr lang="en-US" altLang="tr-TR" dirty="0" smtClean="0"/>
              <a:t>)</a:t>
            </a:r>
          </a:p>
          <a:p>
            <a:r>
              <a:rPr lang="en-US" altLang="tr-TR" dirty="0" smtClean="0"/>
              <a:t>Zyrtec</a:t>
            </a:r>
          </a:p>
          <a:p>
            <a:r>
              <a:rPr lang="en-US" altLang="tr-TR" dirty="0" err="1" smtClean="0"/>
              <a:t>Xyzal</a:t>
            </a:r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6532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Antiastmatic</a:t>
            </a:r>
            <a:r>
              <a:rPr lang="tr-TR" dirty="0" smtClean="0"/>
              <a:t> </a:t>
            </a:r>
            <a:r>
              <a:rPr lang="tr-TR" dirty="0" err="1" smtClean="0"/>
              <a:t>drugs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Symptomatic</a:t>
            </a:r>
            <a:r>
              <a:rPr lang="tr-TR" dirty="0" smtClean="0"/>
              <a:t> </a:t>
            </a:r>
            <a:r>
              <a:rPr lang="tr-TR" dirty="0" err="1" smtClean="0"/>
              <a:t>broncodilators</a:t>
            </a:r>
            <a:endParaRPr lang="tr-TR" dirty="0" smtClean="0"/>
          </a:p>
          <a:p>
            <a:pPr lvl="1"/>
            <a:r>
              <a:rPr lang="el-GR" dirty="0" smtClean="0"/>
              <a:t>Β</a:t>
            </a:r>
            <a:r>
              <a:rPr lang="tr-TR" dirty="0" smtClean="0"/>
              <a:t>2-adrenoceptor </a:t>
            </a:r>
            <a:r>
              <a:rPr lang="tr-TR" dirty="0" err="1" smtClean="0"/>
              <a:t>agonists</a:t>
            </a:r>
            <a:endParaRPr lang="tr-TR" dirty="0" smtClean="0"/>
          </a:p>
          <a:p>
            <a:pPr lvl="2"/>
            <a:r>
              <a:rPr lang="tr-TR" dirty="0" err="1" smtClean="0"/>
              <a:t>Short</a:t>
            </a:r>
            <a:r>
              <a:rPr lang="tr-TR" dirty="0" smtClean="0"/>
              <a:t> </a:t>
            </a:r>
            <a:r>
              <a:rPr lang="tr-TR" dirty="0" err="1" smtClean="0"/>
              <a:t>acting</a:t>
            </a:r>
            <a:r>
              <a:rPr lang="tr-TR" dirty="0" smtClean="0"/>
              <a:t> (</a:t>
            </a:r>
            <a:r>
              <a:rPr lang="tr-TR" dirty="0" err="1" smtClean="0"/>
              <a:t>salbutamol</a:t>
            </a:r>
            <a:r>
              <a:rPr lang="tr-TR" dirty="0" smtClean="0"/>
              <a:t>, </a:t>
            </a:r>
            <a:r>
              <a:rPr lang="tr-TR" dirty="0" err="1" smtClean="0"/>
              <a:t>terbutaline</a:t>
            </a:r>
            <a:r>
              <a:rPr lang="tr-TR" dirty="0" smtClean="0"/>
              <a:t>)</a:t>
            </a:r>
          </a:p>
          <a:p>
            <a:pPr lvl="2"/>
            <a:r>
              <a:rPr lang="tr-TR" dirty="0" err="1" smtClean="0"/>
              <a:t>Long</a:t>
            </a:r>
            <a:r>
              <a:rPr lang="tr-TR" dirty="0" smtClean="0"/>
              <a:t> </a:t>
            </a:r>
            <a:r>
              <a:rPr lang="tr-TR" dirty="0" err="1" smtClean="0"/>
              <a:t>acting</a:t>
            </a:r>
            <a:r>
              <a:rPr lang="tr-TR" dirty="0" smtClean="0"/>
              <a:t> (</a:t>
            </a:r>
            <a:r>
              <a:rPr lang="tr-TR" dirty="0" err="1" smtClean="0"/>
              <a:t>Salmeterol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Anticholinergics</a:t>
            </a:r>
            <a:r>
              <a:rPr lang="tr-TR" dirty="0" smtClean="0"/>
              <a:t> (</a:t>
            </a:r>
            <a:r>
              <a:rPr lang="tr-TR" dirty="0" err="1" smtClean="0"/>
              <a:t>Ipratopium</a:t>
            </a:r>
            <a:r>
              <a:rPr lang="tr-TR" dirty="0" smtClean="0"/>
              <a:t> </a:t>
            </a:r>
            <a:r>
              <a:rPr lang="tr-TR" dirty="0" err="1" smtClean="0"/>
              <a:t>bromide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Xantines</a:t>
            </a:r>
            <a:r>
              <a:rPr lang="tr-TR" dirty="0" smtClean="0"/>
              <a:t> (</a:t>
            </a:r>
            <a:r>
              <a:rPr lang="tr-TR" dirty="0" err="1" smtClean="0"/>
              <a:t>Teophylline</a:t>
            </a:r>
            <a:r>
              <a:rPr lang="tr-TR" dirty="0" smtClean="0"/>
              <a:t>) </a:t>
            </a:r>
            <a:r>
              <a:rPr lang="en-US" dirty="0" smtClean="0"/>
              <a:t>Contraindicated in acute gastritis </a:t>
            </a:r>
            <a:r>
              <a:rPr lang="tr-TR" dirty="0" smtClean="0"/>
              <a:t>, </a:t>
            </a:r>
            <a:r>
              <a:rPr lang="en-US" dirty="0" smtClean="0"/>
              <a:t>Narrow therapeutic</a:t>
            </a:r>
            <a:r>
              <a:rPr lang="tr-TR" dirty="0" smtClean="0"/>
              <a:t>,</a:t>
            </a:r>
            <a:r>
              <a:rPr lang="en-US" dirty="0" smtClean="0"/>
              <a:t>Multiple drug interactions</a:t>
            </a:r>
          </a:p>
          <a:p>
            <a:pPr lvl="1"/>
            <a:endParaRPr lang="tr-TR" dirty="0" smtClean="0"/>
          </a:p>
          <a:p>
            <a:r>
              <a:rPr lang="tr-TR" dirty="0" err="1" smtClean="0"/>
              <a:t>Prophylactic</a:t>
            </a:r>
            <a:r>
              <a:rPr lang="tr-TR" dirty="0" smtClean="0"/>
              <a:t> (</a:t>
            </a:r>
            <a:r>
              <a:rPr lang="tr-TR" dirty="0" err="1" smtClean="0"/>
              <a:t>antiinflammatory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Mast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stabilizers</a:t>
            </a:r>
            <a:r>
              <a:rPr lang="tr-TR" dirty="0" smtClean="0"/>
              <a:t> (</a:t>
            </a:r>
            <a:r>
              <a:rPr lang="tr-TR" dirty="0" err="1" smtClean="0"/>
              <a:t>sodium</a:t>
            </a:r>
            <a:r>
              <a:rPr lang="tr-TR" dirty="0" smtClean="0"/>
              <a:t> </a:t>
            </a:r>
            <a:r>
              <a:rPr lang="tr-TR" dirty="0" err="1" smtClean="0"/>
              <a:t>cromogylcate</a:t>
            </a:r>
            <a:r>
              <a:rPr lang="tr-TR" dirty="0" smtClean="0"/>
              <a:t>, </a:t>
            </a:r>
            <a:r>
              <a:rPr lang="tr-TR" dirty="0" err="1" smtClean="0"/>
              <a:t>nedocromil</a:t>
            </a:r>
            <a:r>
              <a:rPr lang="tr-TR" dirty="0" smtClean="0"/>
              <a:t>, </a:t>
            </a:r>
            <a:r>
              <a:rPr lang="tr-TR" dirty="0" err="1" smtClean="0"/>
              <a:t>ketotiphene</a:t>
            </a:r>
            <a:r>
              <a:rPr lang="tr-TR" dirty="0"/>
              <a:t>)</a:t>
            </a:r>
            <a:endParaRPr lang="tr-TR" dirty="0" smtClean="0"/>
          </a:p>
          <a:p>
            <a:pPr lvl="1"/>
            <a:r>
              <a:rPr lang="tr-TR" dirty="0" err="1" smtClean="0"/>
              <a:t>Xanthines</a:t>
            </a:r>
            <a:r>
              <a:rPr lang="tr-TR" dirty="0" smtClean="0"/>
              <a:t>- </a:t>
            </a:r>
            <a:r>
              <a:rPr lang="tr-TR" dirty="0" err="1" smtClean="0"/>
              <a:t>teophylline</a:t>
            </a:r>
            <a:endParaRPr lang="tr-TR" dirty="0" smtClean="0"/>
          </a:p>
          <a:p>
            <a:pPr lvl="1"/>
            <a:r>
              <a:rPr lang="tr-TR" dirty="0" err="1" smtClean="0"/>
              <a:t>Glucocorticosteroids</a:t>
            </a:r>
            <a:r>
              <a:rPr lang="tr-TR" dirty="0" smtClean="0"/>
              <a:t> (</a:t>
            </a:r>
            <a:r>
              <a:rPr lang="tr-TR" dirty="0" err="1" smtClean="0"/>
              <a:t>beklametazone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Antiinflammatory</a:t>
            </a:r>
            <a:endParaRPr lang="tr-TR" dirty="0" smtClean="0"/>
          </a:p>
          <a:p>
            <a:pPr lvl="1"/>
            <a:r>
              <a:rPr lang="tr-TR" dirty="0" err="1" smtClean="0"/>
              <a:t>Glucocorticosteroids</a:t>
            </a:r>
            <a:r>
              <a:rPr lang="tr-TR" dirty="0" smtClean="0"/>
              <a:t> (</a:t>
            </a:r>
            <a:r>
              <a:rPr lang="tr-TR" dirty="0" err="1" smtClean="0"/>
              <a:t>beklametazone</a:t>
            </a:r>
            <a:r>
              <a:rPr lang="tr-TR" dirty="0" smtClean="0"/>
              <a:t>)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589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Respiratory</a:t>
            </a:r>
            <a:r>
              <a:rPr lang="tr-TR" dirty="0" smtClean="0"/>
              <a:t> </a:t>
            </a:r>
            <a:r>
              <a:rPr lang="tr-TR" dirty="0" err="1" smtClean="0"/>
              <a:t>Stimulants-Clinical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Asphyxia</a:t>
            </a:r>
            <a:r>
              <a:rPr lang="tr-TR" dirty="0" smtClean="0"/>
              <a:t> (</a:t>
            </a:r>
            <a:r>
              <a:rPr lang="tr-TR" dirty="0" err="1" smtClean="0"/>
              <a:t>Respiratory</a:t>
            </a:r>
            <a:r>
              <a:rPr lang="tr-TR" dirty="0" smtClean="0"/>
              <a:t> </a:t>
            </a:r>
            <a:r>
              <a:rPr lang="tr-TR" dirty="0" err="1" smtClean="0"/>
              <a:t>arrest</a:t>
            </a:r>
            <a:r>
              <a:rPr lang="tr-TR" dirty="0" smtClean="0"/>
              <a:t>)- </a:t>
            </a:r>
            <a:r>
              <a:rPr lang="tr-TR" dirty="0" err="1" smtClean="0"/>
              <a:t>newborn&amp;surgical</a:t>
            </a:r>
            <a:r>
              <a:rPr lang="tr-TR" dirty="0" smtClean="0"/>
              <a:t> </a:t>
            </a:r>
            <a:r>
              <a:rPr lang="tr-TR" dirty="0" err="1" smtClean="0"/>
              <a:t>operations</a:t>
            </a:r>
            <a:endParaRPr lang="tr-TR" dirty="0" smtClean="0"/>
          </a:p>
          <a:p>
            <a:r>
              <a:rPr lang="tr-TR" dirty="0" err="1" smtClean="0"/>
              <a:t>Chronic</a:t>
            </a:r>
            <a:r>
              <a:rPr lang="tr-TR" dirty="0" smtClean="0"/>
              <a:t> </a:t>
            </a:r>
            <a:r>
              <a:rPr lang="tr-TR" dirty="0" err="1" smtClean="0"/>
              <a:t>obsturating</a:t>
            </a:r>
            <a:r>
              <a:rPr lang="tr-TR" dirty="0" smtClean="0"/>
              <a:t> </a:t>
            </a:r>
            <a:r>
              <a:rPr lang="tr-TR" dirty="0" err="1" smtClean="0"/>
              <a:t>bronchial</a:t>
            </a:r>
            <a:r>
              <a:rPr lang="tr-TR" dirty="0" smtClean="0"/>
              <a:t> </a:t>
            </a:r>
            <a:r>
              <a:rPr lang="tr-TR" dirty="0" err="1" smtClean="0"/>
              <a:t>disease</a:t>
            </a:r>
            <a:r>
              <a:rPr lang="tr-TR" dirty="0" smtClean="0"/>
              <a:t> (</a:t>
            </a:r>
            <a:r>
              <a:rPr lang="tr-TR" dirty="0" err="1" smtClean="0"/>
              <a:t>sleepiness</a:t>
            </a:r>
            <a:r>
              <a:rPr lang="tr-TR" dirty="0" smtClean="0"/>
              <a:t>, </a:t>
            </a:r>
            <a:r>
              <a:rPr lang="tr-TR" dirty="0" err="1" smtClean="0"/>
              <a:t>inability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couch</a:t>
            </a:r>
            <a:r>
              <a:rPr lang="tr-TR" dirty="0" smtClean="0"/>
              <a:t> </a:t>
            </a:r>
            <a:r>
              <a:rPr lang="tr-TR" dirty="0" err="1" smtClean="0"/>
              <a:t>out</a:t>
            </a:r>
            <a:r>
              <a:rPr lang="tr-TR" dirty="0" smtClean="0"/>
              <a:t>)-</a:t>
            </a:r>
            <a:r>
              <a:rPr lang="tr-TR" dirty="0" err="1" smtClean="0"/>
              <a:t>aggravation</a:t>
            </a:r>
            <a:endParaRPr lang="tr-TR" dirty="0" smtClean="0"/>
          </a:p>
          <a:p>
            <a:r>
              <a:rPr lang="tr-TR" dirty="0" err="1" smtClean="0"/>
              <a:t>Respiratory</a:t>
            </a:r>
            <a:r>
              <a:rPr lang="tr-TR" dirty="0" smtClean="0"/>
              <a:t> </a:t>
            </a:r>
            <a:r>
              <a:rPr lang="tr-TR" dirty="0" err="1" smtClean="0"/>
              <a:t>depression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Infectious</a:t>
            </a:r>
            <a:r>
              <a:rPr lang="tr-TR" dirty="0" smtClean="0"/>
              <a:t> </a:t>
            </a:r>
            <a:r>
              <a:rPr lang="tr-TR" dirty="0" err="1" smtClean="0"/>
              <a:t>disease</a:t>
            </a:r>
            <a:endParaRPr lang="tr-TR" dirty="0" smtClean="0"/>
          </a:p>
          <a:p>
            <a:r>
              <a:rPr lang="tr-TR" dirty="0" err="1" smtClean="0"/>
              <a:t>Shock</a:t>
            </a:r>
            <a:r>
              <a:rPr lang="tr-TR" dirty="0" smtClean="0"/>
              <a:t>, </a:t>
            </a:r>
            <a:r>
              <a:rPr lang="tr-TR" dirty="0" err="1" smtClean="0"/>
              <a:t>syncopal</a:t>
            </a:r>
            <a:r>
              <a:rPr lang="tr-TR" dirty="0" smtClean="0"/>
              <a:t> </a:t>
            </a:r>
            <a:r>
              <a:rPr lang="tr-TR" dirty="0" err="1" smtClean="0"/>
              <a:t>conditions</a:t>
            </a:r>
            <a:endParaRPr lang="tr-TR" dirty="0" smtClean="0"/>
          </a:p>
          <a:p>
            <a:r>
              <a:rPr lang="tr-TR" dirty="0" err="1" smtClean="0"/>
              <a:t>Poisons</a:t>
            </a:r>
            <a:r>
              <a:rPr lang="tr-TR" dirty="0" smtClean="0"/>
              <a:t> (</a:t>
            </a:r>
            <a:r>
              <a:rPr lang="tr-TR" dirty="0" err="1" smtClean="0"/>
              <a:t>Hypnotic</a:t>
            </a:r>
            <a:r>
              <a:rPr lang="tr-TR" dirty="0" smtClean="0"/>
              <a:t> </a:t>
            </a:r>
            <a:r>
              <a:rPr lang="tr-TR" dirty="0" err="1" smtClean="0"/>
              <a:t>drug</a:t>
            </a:r>
            <a:r>
              <a:rPr lang="tr-TR" dirty="0" smtClean="0"/>
              <a:t>, </a:t>
            </a:r>
            <a:r>
              <a:rPr lang="tr-TR" dirty="0" err="1" smtClean="0"/>
              <a:t>opioid</a:t>
            </a:r>
            <a:r>
              <a:rPr lang="tr-TR" dirty="0" smtClean="0"/>
              <a:t> </a:t>
            </a:r>
            <a:r>
              <a:rPr lang="tr-TR" dirty="0" err="1" smtClean="0"/>
              <a:t>analgesics</a:t>
            </a:r>
            <a:r>
              <a:rPr lang="tr-TR" dirty="0" smtClean="0"/>
              <a:t>, general </a:t>
            </a:r>
            <a:r>
              <a:rPr lang="tr-TR" dirty="0" err="1" smtClean="0"/>
              <a:t>anesthetics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9529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Respiratory</a:t>
            </a:r>
            <a:r>
              <a:rPr lang="tr-TR" dirty="0" smtClean="0"/>
              <a:t> </a:t>
            </a:r>
            <a:r>
              <a:rPr lang="tr-TR" dirty="0" err="1" smtClean="0"/>
              <a:t>Stimulants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Direct </a:t>
            </a:r>
            <a:r>
              <a:rPr lang="tr-TR" dirty="0" err="1" smtClean="0"/>
              <a:t>acting</a:t>
            </a:r>
            <a:endParaRPr lang="tr-TR" dirty="0" smtClean="0"/>
          </a:p>
          <a:p>
            <a:pPr lvl="1"/>
            <a:r>
              <a:rPr lang="tr-TR" dirty="0" err="1" smtClean="0"/>
              <a:t>Caffeine</a:t>
            </a:r>
            <a:endParaRPr lang="tr-TR" dirty="0" smtClean="0"/>
          </a:p>
          <a:p>
            <a:pPr lvl="1"/>
            <a:r>
              <a:rPr lang="tr-TR" dirty="0" err="1" smtClean="0"/>
              <a:t>Bemegride</a:t>
            </a:r>
            <a:endParaRPr lang="tr-TR" dirty="0" smtClean="0"/>
          </a:p>
          <a:p>
            <a:pPr lvl="1"/>
            <a:r>
              <a:rPr lang="tr-TR" dirty="0" err="1" smtClean="0"/>
              <a:t>Etimizol</a:t>
            </a:r>
            <a:endParaRPr lang="tr-TR" dirty="0" smtClean="0"/>
          </a:p>
          <a:p>
            <a:r>
              <a:rPr lang="tr-TR" dirty="0" err="1" smtClean="0"/>
              <a:t>Reflex</a:t>
            </a:r>
            <a:r>
              <a:rPr lang="tr-TR" dirty="0" smtClean="0"/>
              <a:t> </a:t>
            </a:r>
            <a:r>
              <a:rPr lang="tr-TR" dirty="0" err="1" smtClean="0"/>
              <a:t>acting</a:t>
            </a:r>
            <a:endParaRPr lang="tr-TR" dirty="0" smtClean="0"/>
          </a:p>
          <a:p>
            <a:pPr lvl="1"/>
            <a:r>
              <a:rPr lang="tr-TR" dirty="0" err="1" smtClean="0"/>
              <a:t>Cytiton</a:t>
            </a:r>
            <a:endParaRPr lang="tr-TR" dirty="0" smtClean="0"/>
          </a:p>
          <a:p>
            <a:pPr lvl="1"/>
            <a:r>
              <a:rPr lang="tr-TR" dirty="0" err="1" smtClean="0"/>
              <a:t>Lobeline</a:t>
            </a:r>
            <a:r>
              <a:rPr lang="tr-TR" dirty="0" smtClean="0"/>
              <a:t> </a:t>
            </a:r>
            <a:r>
              <a:rPr lang="tr-TR" dirty="0" err="1" smtClean="0"/>
              <a:t>hydrochloride</a:t>
            </a:r>
            <a:endParaRPr lang="tr-TR" dirty="0" smtClean="0"/>
          </a:p>
          <a:p>
            <a:pPr lvl="1"/>
            <a:r>
              <a:rPr lang="tr-TR" dirty="0" err="1" smtClean="0"/>
              <a:t>Ammonia</a:t>
            </a:r>
            <a:r>
              <a:rPr lang="tr-TR" dirty="0" smtClean="0"/>
              <a:t> </a:t>
            </a:r>
            <a:r>
              <a:rPr lang="tr-TR" dirty="0" err="1" smtClean="0"/>
              <a:t>solution</a:t>
            </a:r>
            <a:endParaRPr lang="tr-TR" dirty="0" smtClean="0"/>
          </a:p>
          <a:p>
            <a:r>
              <a:rPr lang="tr-TR" dirty="0" smtClean="0"/>
              <a:t>Mixed </a:t>
            </a:r>
            <a:r>
              <a:rPr lang="tr-TR" dirty="0" err="1" smtClean="0"/>
              <a:t>acting</a:t>
            </a:r>
            <a:endParaRPr lang="tr-TR" dirty="0" smtClean="0"/>
          </a:p>
          <a:p>
            <a:pPr lvl="1"/>
            <a:r>
              <a:rPr lang="tr-TR" dirty="0" err="1" smtClean="0"/>
              <a:t>Cordiamine</a:t>
            </a:r>
            <a:r>
              <a:rPr lang="tr-TR" dirty="0" smtClean="0"/>
              <a:t> (</a:t>
            </a:r>
            <a:r>
              <a:rPr lang="tr-TR" dirty="0" err="1" smtClean="0"/>
              <a:t>Niketamide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Sulfocamphocaine</a:t>
            </a:r>
            <a:endParaRPr lang="tr-TR" dirty="0" smtClean="0"/>
          </a:p>
          <a:p>
            <a:pPr lvl="1"/>
            <a:r>
              <a:rPr lang="tr-TR" dirty="0" err="1" smtClean="0"/>
              <a:t>Carbogen</a:t>
            </a:r>
            <a:r>
              <a:rPr lang="tr-TR" dirty="0" smtClean="0"/>
              <a:t>(</a:t>
            </a:r>
            <a:r>
              <a:rPr lang="tr-TR" dirty="0" err="1" smtClean="0"/>
              <a:t>Carbondioxide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4019"/>
          <a:stretch/>
        </p:blipFill>
        <p:spPr>
          <a:xfrm>
            <a:off x="6777037" y="464563"/>
            <a:ext cx="4124325" cy="2874579"/>
          </a:xfrm>
          <a:prstGeom prst="rect">
            <a:avLst/>
          </a:prstGeom>
        </p:spPr>
      </p:pic>
      <p:cxnSp>
        <p:nvCxnSpPr>
          <p:cNvPr id="7" name="Düz Ok Bağlayıcısı 6"/>
          <p:cNvCxnSpPr/>
          <p:nvPr/>
        </p:nvCxnSpPr>
        <p:spPr>
          <a:xfrm flipV="1">
            <a:off x="2984938" y="1690688"/>
            <a:ext cx="3560872" cy="3903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V="1">
            <a:off x="4471085" y="4801559"/>
            <a:ext cx="3560872" cy="3903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8069461" y="4414345"/>
            <a:ext cx="4122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Stimulates</a:t>
            </a:r>
            <a:r>
              <a:rPr lang="tr-TR" dirty="0" smtClean="0"/>
              <a:t> n-</a:t>
            </a:r>
            <a:r>
              <a:rPr lang="tr-TR" dirty="0" err="1" smtClean="0"/>
              <a:t>receptor</a:t>
            </a:r>
            <a:r>
              <a:rPr lang="tr-TR" dirty="0" smtClean="0"/>
              <a:t> of </a:t>
            </a:r>
            <a:r>
              <a:rPr lang="tr-TR" dirty="0" err="1" smtClean="0"/>
              <a:t>carotid</a:t>
            </a:r>
            <a:r>
              <a:rPr lang="tr-TR" dirty="0" smtClean="0"/>
              <a:t> </a:t>
            </a:r>
            <a:r>
              <a:rPr lang="tr-TR" dirty="0" err="1" smtClean="0"/>
              <a:t>sinus</a:t>
            </a:r>
            <a:endParaRPr lang="tr-TR" dirty="0" smtClean="0"/>
          </a:p>
          <a:p>
            <a:r>
              <a:rPr lang="tr-TR" dirty="0" smtClean="0"/>
              <a:t>Acceleration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deepening</a:t>
            </a:r>
            <a:r>
              <a:rPr lang="tr-TR" dirty="0" smtClean="0"/>
              <a:t> of </a:t>
            </a:r>
            <a:r>
              <a:rPr lang="tr-TR" dirty="0" err="1" smtClean="0"/>
              <a:t>respiration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6661424" y="5850235"/>
            <a:ext cx="5022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Mixture</a:t>
            </a:r>
            <a:r>
              <a:rPr lang="tr-TR" dirty="0" smtClean="0"/>
              <a:t> of %93-93 </a:t>
            </a:r>
            <a:r>
              <a:rPr lang="tr-TR" dirty="0" err="1" smtClean="0"/>
              <a:t>oxygen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%5-7 </a:t>
            </a:r>
            <a:r>
              <a:rPr lang="tr-TR" dirty="0" err="1" smtClean="0"/>
              <a:t>carbondioxide</a:t>
            </a:r>
            <a:endParaRPr lang="tr-TR" dirty="0" smtClean="0"/>
          </a:p>
          <a:p>
            <a:r>
              <a:rPr lang="tr-TR" dirty="0" smtClean="0"/>
              <a:t>CO2 </a:t>
            </a:r>
            <a:r>
              <a:rPr lang="tr-TR" dirty="0" err="1" smtClean="0"/>
              <a:t>stimulates</a:t>
            </a:r>
            <a:r>
              <a:rPr lang="tr-TR" dirty="0" smtClean="0"/>
              <a:t> </a:t>
            </a:r>
            <a:r>
              <a:rPr lang="tr-TR" dirty="0" err="1" smtClean="0"/>
              <a:t>rep.cent</a:t>
            </a:r>
            <a:r>
              <a:rPr lang="tr-TR" dirty="0" smtClean="0"/>
              <a:t>.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alone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of O2</a:t>
            </a:r>
          </a:p>
          <a:p>
            <a:endParaRPr lang="tr-TR" dirty="0"/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4644506" y="5927862"/>
            <a:ext cx="2016918" cy="2491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455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Doxapram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S</a:t>
            </a:r>
            <a:r>
              <a:rPr lang="en-US" dirty="0" err="1" smtClean="0"/>
              <a:t>timulates</a:t>
            </a:r>
            <a:r>
              <a:rPr lang="en-US" dirty="0" smtClean="0"/>
              <a:t> </a:t>
            </a:r>
            <a:r>
              <a:rPr lang="en-US" dirty="0"/>
              <a:t>the medullary respiratory center and the chemoreceptors of the carotid artery and aorta to increase tidal volume.</a:t>
            </a:r>
            <a:endParaRPr lang="tr-TR" dirty="0" smtClean="0"/>
          </a:p>
          <a:p>
            <a:pPr lvl="1"/>
            <a:r>
              <a:rPr lang="tr-TR" dirty="0" err="1" smtClean="0"/>
              <a:t>Anesthesia</a:t>
            </a:r>
            <a:endParaRPr lang="tr-TR" dirty="0" smtClean="0"/>
          </a:p>
          <a:p>
            <a:r>
              <a:rPr lang="en-US" dirty="0" smtClean="0"/>
              <a:t>1–5 </a:t>
            </a:r>
            <a:r>
              <a:rPr lang="en-US" dirty="0"/>
              <a:t>mg/kg, IV, in dogs and </a:t>
            </a:r>
            <a:r>
              <a:rPr lang="en-US" dirty="0" smtClean="0"/>
              <a:t>cats </a:t>
            </a:r>
            <a:r>
              <a:rPr lang="tr-TR" dirty="0" smtClean="0"/>
              <a:t>(</a:t>
            </a:r>
            <a:r>
              <a:rPr lang="en-US" dirty="0" smtClean="0"/>
              <a:t>1–2 </a:t>
            </a:r>
            <a:r>
              <a:rPr lang="en-US" dirty="0"/>
              <a:t>drops under the tongue of apneic </a:t>
            </a:r>
            <a:r>
              <a:rPr lang="en-US" dirty="0" smtClean="0"/>
              <a:t>neonates</a:t>
            </a:r>
            <a:r>
              <a:rPr lang="tr-TR" dirty="0" smtClean="0"/>
              <a:t>)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smtClean="0"/>
              <a:t>In </a:t>
            </a:r>
            <a:r>
              <a:rPr lang="en-US" dirty="0"/>
              <a:t>adult horses, the dosage is 0.5–1 mg/kg, IV, while foals are dosed carefully at 0.02–0.05 mg/kg/min, IV.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7243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Mucus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adhesive</a:t>
            </a:r>
            <a:r>
              <a:rPr lang="en-US" dirty="0"/>
              <a:t>, viscoelastic </a:t>
            </a:r>
            <a:r>
              <a:rPr lang="en-US" dirty="0" smtClean="0"/>
              <a:t>gel</a:t>
            </a:r>
            <a:endParaRPr lang="tr-TR" dirty="0" smtClean="0"/>
          </a:p>
          <a:p>
            <a:r>
              <a:rPr lang="tr-TR" dirty="0" smtClean="0"/>
              <a:t>B</a:t>
            </a:r>
            <a:r>
              <a:rPr lang="en-US" dirty="0" err="1" smtClean="0"/>
              <a:t>iophysical</a:t>
            </a:r>
            <a:r>
              <a:rPr lang="en-US" dirty="0" smtClean="0"/>
              <a:t> </a:t>
            </a:r>
            <a:r>
              <a:rPr lang="en-US" dirty="0"/>
              <a:t>properties </a:t>
            </a:r>
            <a:r>
              <a:rPr lang="tr-TR" dirty="0" smtClean="0"/>
              <a:t>-</a:t>
            </a:r>
            <a:r>
              <a:rPr lang="en-US" dirty="0" smtClean="0"/>
              <a:t> </a:t>
            </a:r>
            <a:r>
              <a:rPr lang="tr-TR" dirty="0" smtClean="0"/>
              <a:t>-</a:t>
            </a:r>
            <a:r>
              <a:rPr lang="en-US" dirty="0" smtClean="0"/>
              <a:t>long </a:t>
            </a:r>
            <a:r>
              <a:rPr lang="en-US" dirty="0"/>
              <a:t>polymeric gel-forming mucins, MUC5AC </a:t>
            </a:r>
            <a:r>
              <a:rPr lang="en-US" dirty="0" smtClean="0"/>
              <a:t>and </a:t>
            </a:r>
            <a:r>
              <a:rPr lang="en-US" dirty="0"/>
              <a:t>MUC5B. </a:t>
            </a:r>
            <a:endParaRPr lang="tr-TR" dirty="0" smtClean="0"/>
          </a:p>
          <a:p>
            <a:r>
              <a:rPr lang="tr-TR" dirty="0" smtClean="0"/>
              <a:t>E</a:t>
            </a:r>
            <a:r>
              <a:rPr lang="en-US" dirty="0" err="1" smtClean="0"/>
              <a:t>ntraps</a:t>
            </a:r>
            <a:r>
              <a:rPr lang="en-US" dirty="0" smtClean="0"/>
              <a:t> </a:t>
            </a:r>
            <a:r>
              <a:rPr lang="en-US" dirty="0"/>
              <a:t>and clears bacteria and inhibits bacterial growth and biofilm formation. </a:t>
            </a:r>
            <a:endParaRPr lang="tr-TR" dirty="0" smtClean="0"/>
          </a:p>
          <a:p>
            <a:r>
              <a:rPr lang="tr-TR" dirty="0" smtClean="0"/>
              <a:t>P</a:t>
            </a:r>
            <a:r>
              <a:rPr lang="en-US" dirty="0" err="1" smtClean="0"/>
              <a:t>rotects</a:t>
            </a:r>
            <a:r>
              <a:rPr lang="en-US" dirty="0" smtClean="0"/>
              <a:t> </a:t>
            </a:r>
            <a:r>
              <a:rPr lang="en-US" dirty="0"/>
              <a:t>the airway from inhaled irritants and from fluid loss.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3912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Respiratory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</a:t>
            </a:r>
            <a:r>
              <a:rPr lang="en-US" dirty="0" err="1" smtClean="0"/>
              <a:t>elivers</a:t>
            </a:r>
            <a:r>
              <a:rPr lang="en-US" dirty="0" smtClean="0"/>
              <a:t> </a:t>
            </a:r>
            <a:r>
              <a:rPr lang="en-US" dirty="0"/>
              <a:t>oxygen to the cardiovascular system for distribution to the body and it removes carbon dioxide. </a:t>
            </a:r>
            <a:endParaRPr lang="tr-TR" dirty="0" smtClean="0"/>
          </a:p>
          <a:p>
            <a:r>
              <a:rPr lang="tr-TR" dirty="0" err="1" smtClean="0"/>
              <a:t>Maintain</a:t>
            </a:r>
            <a:r>
              <a:rPr lang="tr-TR" dirty="0" smtClean="0"/>
              <a:t> </a:t>
            </a:r>
            <a:r>
              <a:rPr lang="tr-TR" dirty="0" err="1"/>
              <a:t>acid-base</a:t>
            </a:r>
            <a:r>
              <a:rPr lang="tr-TR" dirty="0"/>
              <a:t> </a:t>
            </a:r>
            <a:r>
              <a:rPr lang="tr-TR" dirty="0" err="1" smtClean="0"/>
              <a:t>balance</a:t>
            </a:r>
            <a:endParaRPr lang="tr-TR" dirty="0" smtClean="0"/>
          </a:p>
          <a:p>
            <a:r>
              <a:rPr lang="tr-TR" dirty="0" err="1" smtClean="0"/>
              <a:t>Act</a:t>
            </a:r>
            <a:r>
              <a:rPr lang="tr-TR" dirty="0" smtClean="0"/>
              <a:t> </a:t>
            </a:r>
            <a:r>
              <a:rPr lang="tr-TR" dirty="0"/>
              <a:t>as a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reservoir</a:t>
            </a:r>
            <a:r>
              <a:rPr lang="tr-TR" dirty="0"/>
              <a:t>, </a:t>
            </a:r>
            <a:r>
              <a:rPr lang="tr-TR" dirty="0" err="1"/>
              <a:t>filtering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probably</a:t>
            </a:r>
            <a:r>
              <a:rPr lang="tr-TR" dirty="0"/>
              <a:t> </a:t>
            </a:r>
            <a:r>
              <a:rPr lang="tr-TR" dirty="0" err="1"/>
              <a:t>destroying</a:t>
            </a:r>
            <a:r>
              <a:rPr lang="tr-TR" dirty="0"/>
              <a:t> </a:t>
            </a:r>
            <a:r>
              <a:rPr lang="tr-TR" dirty="0" err="1"/>
              <a:t>emboli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 smtClean="0"/>
              <a:t>Metabolize</a:t>
            </a:r>
            <a:r>
              <a:rPr lang="tr-TR" dirty="0" smtClean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bioactive</a:t>
            </a:r>
            <a:r>
              <a:rPr lang="tr-TR" dirty="0"/>
              <a:t> </a:t>
            </a:r>
            <a:r>
              <a:rPr lang="tr-TR" dirty="0" err="1"/>
              <a:t>substances</a:t>
            </a:r>
            <a:r>
              <a:rPr lang="tr-TR" dirty="0"/>
              <a:t> (</a:t>
            </a:r>
            <a:r>
              <a:rPr lang="tr-TR" dirty="0" err="1"/>
              <a:t>eg</a:t>
            </a:r>
            <a:r>
              <a:rPr lang="tr-TR" dirty="0"/>
              <a:t>, </a:t>
            </a:r>
            <a:r>
              <a:rPr lang="tr-TR" dirty="0" err="1"/>
              <a:t>serotonin</a:t>
            </a:r>
            <a:r>
              <a:rPr lang="tr-TR" dirty="0"/>
              <a:t>, </a:t>
            </a:r>
            <a:r>
              <a:rPr lang="tr-TR" dirty="0" err="1"/>
              <a:t>prostaglandins</a:t>
            </a:r>
            <a:r>
              <a:rPr lang="tr-TR" dirty="0"/>
              <a:t>, </a:t>
            </a:r>
            <a:r>
              <a:rPr lang="tr-TR" dirty="0" err="1"/>
              <a:t>corticosteroids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leukotrienes</a:t>
            </a:r>
            <a:r>
              <a:rPr lang="tr-TR" dirty="0"/>
              <a:t>), </a:t>
            </a:r>
            <a:endParaRPr lang="tr-TR" dirty="0" smtClean="0"/>
          </a:p>
          <a:p>
            <a:r>
              <a:rPr lang="tr-TR" dirty="0" err="1" smtClean="0"/>
              <a:t>Activate</a:t>
            </a:r>
            <a:r>
              <a:rPr lang="tr-TR" dirty="0" smtClean="0"/>
              <a:t> </a:t>
            </a:r>
            <a:r>
              <a:rPr lang="tr-TR" dirty="0" err="1" smtClean="0"/>
              <a:t>angiotensin</a:t>
            </a:r>
            <a:r>
              <a:rPr lang="tr-TR" dirty="0" smtClean="0"/>
              <a:t>.</a:t>
            </a:r>
            <a:r>
              <a:rPr lang="tr-TR" dirty="0"/>
              <a:t> 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7179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</a:t>
            </a:r>
            <a:r>
              <a:rPr lang="en-US" dirty="0" err="1" smtClean="0"/>
              <a:t>ystic</a:t>
            </a:r>
            <a:r>
              <a:rPr lang="en-US" dirty="0" smtClean="0"/>
              <a:t> fibrosis</a:t>
            </a:r>
            <a:r>
              <a:rPr lang="tr-TR" dirty="0" smtClean="0"/>
              <a:t>-</a:t>
            </a:r>
            <a:r>
              <a:rPr lang="en-US" dirty="0" smtClean="0"/>
              <a:t> almost no mucin (and thus no mucus) in the airway; inflammatory-cell derived DNA and filamentous actin polymers, </a:t>
            </a:r>
            <a:endParaRPr lang="tr-TR" dirty="0" smtClean="0"/>
          </a:p>
          <a:p>
            <a:r>
              <a:rPr lang="en-US" dirty="0" smtClean="0"/>
              <a:t>Retention of this airway pus </a:t>
            </a:r>
            <a:r>
              <a:rPr lang="tr-TR" dirty="0" smtClean="0"/>
              <a:t>-</a:t>
            </a:r>
            <a:r>
              <a:rPr lang="en-US" dirty="0" smtClean="0"/>
              <a:t> inflammation and airway damage. </a:t>
            </a:r>
            <a:endParaRPr lang="tr-TR" dirty="0" smtClean="0"/>
          </a:p>
          <a:p>
            <a:endParaRPr lang="tr-TR" dirty="0"/>
          </a:p>
          <a:p>
            <a:r>
              <a:rPr lang="en-US" dirty="0" err="1" smtClean="0"/>
              <a:t>Mucoactive</a:t>
            </a:r>
            <a:r>
              <a:rPr lang="en-US" dirty="0" smtClean="0"/>
              <a:t> medications </a:t>
            </a:r>
            <a:endParaRPr lang="tr-TR" dirty="0" smtClean="0"/>
          </a:p>
          <a:p>
            <a:pPr lvl="1"/>
            <a:r>
              <a:rPr lang="tr-TR" dirty="0"/>
              <a:t>E</a:t>
            </a:r>
            <a:r>
              <a:rPr lang="en-US" dirty="0" err="1" smtClean="0"/>
              <a:t>xpectorants</a:t>
            </a:r>
            <a:r>
              <a:rPr lang="en-US" dirty="0" smtClean="0"/>
              <a:t>, </a:t>
            </a:r>
            <a:endParaRPr lang="tr-TR" dirty="0" smtClean="0"/>
          </a:p>
          <a:p>
            <a:pPr lvl="1"/>
            <a:r>
              <a:rPr lang="tr-TR" dirty="0" smtClean="0"/>
              <a:t>M</a:t>
            </a:r>
            <a:r>
              <a:rPr lang="en-US" dirty="0" err="1" smtClean="0"/>
              <a:t>ucolytics</a:t>
            </a:r>
            <a:r>
              <a:rPr lang="en-US" dirty="0" smtClean="0"/>
              <a:t>, </a:t>
            </a:r>
            <a:endParaRPr lang="tr-TR" dirty="0" smtClean="0"/>
          </a:p>
          <a:p>
            <a:pPr lvl="1"/>
            <a:r>
              <a:rPr lang="tr-TR" dirty="0"/>
              <a:t>M</a:t>
            </a:r>
            <a:r>
              <a:rPr lang="en-US" dirty="0" err="1" smtClean="0"/>
              <a:t>ucokinetic</a:t>
            </a:r>
            <a:r>
              <a:rPr lang="en-US" dirty="0" smtClean="0"/>
              <a:t> drugs.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1037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Expectorants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tr-TR" dirty="0" smtClean="0"/>
              <a:t>I</a:t>
            </a:r>
            <a:r>
              <a:rPr lang="en-US" dirty="0" err="1" smtClean="0"/>
              <a:t>ncrease</a:t>
            </a:r>
            <a:r>
              <a:rPr lang="en-US" dirty="0" smtClean="0"/>
              <a:t> the volume of airway water or secretion </a:t>
            </a:r>
            <a:r>
              <a:rPr lang="tr-TR" dirty="0" smtClean="0"/>
              <a:t>-</a:t>
            </a:r>
            <a:r>
              <a:rPr lang="en-US" dirty="0" smtClean="0"/>
              <a:t>increase the effectiveness of cough. </a:t>
            </a:r>
            <a:endParaRPr lang="tr-TR" dirty="0" smtClean="0"/>
          </a:p>
          <a:p>
            <a:r>
              <a:rPr lang="tr-TR" dirty="0" smtClean="0"/>
              <a:t>M</a:t>
            </a:r>
            <a:r>
              <a:rPr lang="en-US" dirty="0" err="1" smtClean="0"/>
              <a:t>edications</a:t>
            </a:r>
            <a:r>
              <a:rPr lang="en-US" dirty="0" smtClean="0"/>
              <a:t> that improve the ability to expectorate purulent secretions. </a:t>
            </a:r>
            <a:endParaRPr lang="tr-TR" dirty="0" smtClean="0"/>
          </a:p>
          <a:p>
            <a:r>
              <a:rPr lang="tr-TR" dirty="0" smtClean="0"/>
              <a:t>I</a:t>
            </a:r>
            <a:r>
              <a:rPr lang="en-US" dirty="0" err="1" smtClean="0"/>
              <a:t>ncrease</a:t>
            </a:r>
            <a:r>
              <a:rPr lang="en-US" dirty="0" smtClean="0"/>
              <a:t> airway water or the volume of airway secretions</a:t>
            </a:r>
            <a:endParaRPr lang="tr-TR" dirty="0" smtClean="0"/>
          </a:p>
          <a:p>
            <a:pPr lvl="1"/>
            <a:r>
              <a:rPr lang="tr-TR" dirty="0" smtClean="0"/>
              <a:t>S</a:t>
            </a:r>
            <a:r>
              <a:rPr lang="en-US" dirty="0" err="1" smtClean="0"/>
              <a:t>ecretagogues</a:t>
            </a:r>
            <a:r>
              <a:rPr lang="tr-TR" dirty="0" smtClean="0"/>
              <a:t>-</a:t>
            </a:r>
            <a:r>
              <a:rPr lang="en-US" dirty="0" smtClean="0"/>
              <a:t> increase the hydration of luminal secretions (</a:t>
            </a:r>
            <a:r>
              <a:rPr lang="en-US" dirty="0" err="1" smtClean="0"/>
              <a:t>eg</a:t>
            </a:r>
            <a:r>
              <a:rPr lang="en-US" dirty="0" smtClean="0"/>
              <a:t>, hypertonic saline or mannitol) </a:t>
            </a:r>
            <a:endParaRPr lang="tr-TR" dirty="0" smtClean="0"/>
          </a:p>
          <a:p>
            <a:pPr lvl="1"/>
            <a:r>
              <a:rPr lang="tr-TR" dirty="0" smtClean="0"/>
              <a:t>A</a:t>
            </a:r>
            <a:r>
              <a:rPr lang="en-US" dirty="0" err="1" smtClean="0"/>
              <a:t>bhesives</a:t>
            </a:r>
            <a:r>
              <a:rPr lang="tr-TR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adhesivity</a:t>
            </a:r>
            <a:r>
              <a:rPr lang="en-US" dirty="0" smtClean="0"/>
              <a:t> of secretions and thus unstick them from the airway (</a:t>
            </a:r>
            <a:r>
              <a:rPr lang="en-US" dirty="0" err="1" smtClean="0"/>
              <a:t>eg</a:t>
            </a:r>
            <a:r>
              <a:rPr lang="en-US" dirty="0" smtClean="0"/>
              <a:t>, surfactants).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1047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Mucokinetic</a:t>
            </a:r>
            <a:r>
              <a:rPr lang="tr-TR" dirty="0" smtClean="0"/>
              <a:t> </a:t>
            </a:r>
            <a:r>
              <a:rPr lang="tr-TR" dirty="0" err="1" smtClean="0"/>
              <a:t>drugs-Expectorants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Direct </a:t>
            </a:r>
            <a:r>
              <a:rPr lang="tr-TR" dirty="0" err="1" smtClean="0"/>
              <a:t>acting</a:t>
            </a:r>
            <a:r>
              <a:rPr lang="tr-TR" dirty="0" smtClean="0"/>
              <a:t>- </a:t>
            </a:r>
            <a:r>
              <a:rPr lang="tr-TR" dirty="0" err="1" smtClean="0"/>
              <a:t>Inhalation</a:t>
            </a:r>
            <a:endParaRPr lang="tr-TR" dirty="0" smtClean="0"/>
          </a:p>
          <a:p>
            <a:pPr lvl="1"/>
            <a:r>
              <a:rPr lang="tr-TR" dirty="0" smtClean="0"/>
              <a:t>V</a:t>
            </a:r>
            <a:r>
              <a:rPr lang="en-US" dirty="0" err="1" smtClean="0"/>
              <a:t>olatile</a:t>
            </a:r>
            <a:r>
              <a:rPr lang="en-US" dirty="0" smtClean="0"/>
              <a:t> oils</a:t>
            </a:r>
            <a:r>
              <a:rPr lang="tr-TR" dirty="0" smtClean="0"/>
              <a:t>-</a:t>
            </a:r>
            <a:r>
              <a:rPr lang="en-US" dirty="0" smtClean="0"/>
              <a:t>eucalyptus oil and oil of lemon. </a:t>
            </a:r>
            <a:endParaRPr lang="tr-TR" dirty="0" smtClean="0"/>
          </a:p>
          <a:p>
            <a:pPr lvl="1"/>
            <a:r>
              <a:rPr lang="tr-TR" dirty="0" smtClean="0"/>
              <a:t>I</a:t>
            </a:r>
            <a:r>
              <a:rPr lang="en-US" dirty="0" err="1" smtClean="0"/>
              <a:t>ncrease</a:t>
            </a:r>
            <a:r>
              <a:rPr lang="en-US" dirty="0" smtClean="0"/>
              <a:t> respiratory tract secretions</a:t>
            </a:r>
            <a:endParaRPr lang="tr-TR" dirty="0" smtClean="0"/>
          </a:p>
          <a:p>
            <a:r>
              <a:rPr lang="tr-TR" dirty="0" err="1" smtClean="0"/>
              <a:t>Indirect</a:t>
            </a:r>
            <a:r>
              <a:rPr lang="tr-TR" dirty="0" smtClean="0"/>
              <a:t> </a:t>
            </a:r>
            <a:r>
              <a:rPr lang="tr-TR" dirty="0" err="1" smtClean="0"/>
              <a:t>acting</a:t>
            </a:r>
            <a:endParaRPr lang="tr-TR" dirty="0"/>
          </a:p>
          <a:p>
            <a:pPr lvl="1"/>
            <a:r>
              <a:rPr lang="tr-TR" dirty="0" err="1" smtClean="0"/>
              <a:t>Emetic</a:t>
            </a:r>
            <a:r>
              <a:rPr lang="tr-TR" dirty="0" smtClean="0"/>
              <a:t> </a:t>
            </a:r>
            <a:r>
              <a:rPr lang="tr-TR" dirty="0" err="1" smtClean="0"/>
              <a:t>drugs</a:t>
            </a:r>
            <a:r>
              <a:rPr lang="tr-TR" dirty="0" smtClean="0"/>
              <a:t> </a:t>
            </a:r>
            <a:r>
              <a:rPr lang="tr-TR" dirty="0" err="1" smtClean="0"/>
              <a:t>given</a:t>
            </a:r>
            <a:r>
              <a:rPr lang="tr-TR" dirty="0" smtClean="0"/>
              <a:t> at </a:t>
            </a:r>
            <a:r>
              <a:rPr lang="tr-TR" dirty="0" err="1" smtClean="0"/>
              <a:t>lower</a:t>
            </a:r>
            <a:r>
              <a:rPr lang="tr-TR" dirty="0" smtClean="0"/>
              <a:t> </a:t>
            </a:r>
            <a:r>
              <a:rPr lang="tr-TR" dirty="0" err="1" smtClean="0"/>
              <a:t>doses</a:t>
            </a:r>
            <a:r>
              <a:rPr lang="tr-TR" dirty="0" smtClean="0"/>
              <a:t> (</a:t>
            </a:r>
            <a:r>
              <a:rPr lang="tr-TR" dirty="0" err="1" smtClean="0"/>
              <a:t>ipecac</a:t>
            </a:r>
            <a:r>
              <a:rPr lang="tr-TR" dirty="0" smtClean="0"/>
              <a:t>)</a:t>
            </a:r>
          </a:p>
          <a:p>
            <a:pPr lvl="1"/>
            <a:r>
              <a:rPr lang="en-US" dirty="0" smtClean="0"/>
              <a:t>Saline expectorants </a:t>
            </a:r>
            <a:r>
              <a:rPr lang="tr-TR" dirty="0" smtClean="0"/>
              <a:t>-</a:t>
            </a:r>
            <a:r>
              <a:rPr lang="en-US" dirty="0" smtClean="0"/>
              <a:t>stimulate bronchial mucous secretions via a </a:t>
            </a:r>
            <a:r>
              <a:rPr lang="en-US" dirty="0" err="1" smtClean="0"/>
              <a:t>vagally</a:t>
            </a:r>
            <a:r>
              <a:rPr lang="en-US" dirty="0" smtClean="0"/>
              <a:t> mediated reflex action on the gastric mucosa. </a:t>
            </a:r>
            <a:endParaRPr lang="tr-TR" dirty="0"/>
          </a:p>
          <a:p>
            <a:pPr lvl="2"/>
            <a:r>
              <a:rPr lang="en-US" dirty="0" smtClean="0"/>
              <a:t>ammonium chloride, ammonium carbonate, </a:t>
            </a:r>
            <a:endParaRPr lang="tr-TR" dirty="0"/>
          </a:p>
          <a:p>
            <a:r>
              <a:rPr lang="tr-TR" dirty="0" smtClean="0"/>
              <a:t>Mixed </a:t>
            </a:r>
            <a:r>
              <a:rPr lang="tr-TR" dirty="0" err="1" smtClean="0"/>
              <a:t>acting</a:t>
            </a:r>
            <a:endParaRPr lang="tr-TR" dirty="0" smtClean="0"/>
          </a:p>
          <a:p>
            <a:pPr lvl="1"/>
            <a:r>
              <a:rPr lang="tr-TR" dirty="0" err="1" smtClean="0"/>
              <a:t>Iodines</a:t>
            </a:r>
            <a:endParaRPr lang="tr-TR" dirty="0" smtClean="0"/>
          </a:p>
          <a:p>
            <a:pPr lvl="2"/>
            <a:r>
              <a:rPr lang="tr-TR" dirty="0" err="1" smtClean="0"/>
              <a:t>potassium</a:t>
            </a:r>
            <a:r>
              <a:rPr lang="tr-TR" dirty="0" smtClean="0"/>
              <a:t> </a:t>
            </a:r>
            <a:r>
              <a:rPr lang="tr-TR" dirty="0" err="1" smtClean="0"/>
              <a:t>iodide</a:t>
            </a:r>
            <a:r>
              <a:rPr lang="tr-TR" dirty="0" smtClean="0"/>
              <a:t>, </a:t>
            </a:r>
            <a:r>
              <a:rPr lang="tr-TR" dirty="0" err="1" smtClean="0"/>
              <a:t>calcium</a:t>
            </a:r>
            <a:r>
              <a:rPr lang="tr-TR" dirty="0" smtClean="0"/>
              <a:t> </a:t>
            </a:r>
            <a:r>
              <a:rPr lang="tr-TR" dirty="0" err="1" smtClean="0"/>
              <a:t>iodide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ethylenediamine</a:t>
            </a:r>
            <a:r>
              <a:rPr lang="tr-TR" dirty="0" smtClean="0"/>
              <a:t> </a:t>
            </a:r>
            <a:r>
              <a:rPr lang="tr-TR" dirty="0" err="1" smtClean="0"/>
              <a:t>dihydroiodide</a:t>
            </a:r>
            <a:r>
              <a:rPr lang="tr-TR" dirty="0" smtClean="0"/>
              <a:t>. (</a:t>
            </a:r>
            <a:r>
              <a:rPr lang="tr-TR" dirty="0" err="1" smtClean="0"/>
              <a:t>Iodine-contraindicated</a:t>
            </a:r>
            <a:r>
              <a:rPr lang="tr-TR" dirty="0" smtClean="0"/>
              <a:t> in </a:t>
            </a:r>
            <a:r>
              <a:rPr lang="tr-TR" dirty="0" err="1" smtClean="0"/>
              <a:t>pregnant</a:t>
            </a:r>
            <a:r>
              <a:rPr lang="tr-TR" dirty="0" smtClean="0"/>
              <a:t>, </a:t>
            </a:r>
            <a:r>
              <a:rPr lang="tr-TR" dirty="0" err="1" smtClean="0"/>
              <a:t>hyperthyroid</a:t>
            </a:r>
            <a:r>
              <a:rPr lang="tr-TR" dirty="0" smtClean="0"/>
              <a:t>,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milk-producing</a:t>
            </a:r>
            <a:r>
              <a:rPr lang="tr-TR" dirty="0" smtClean="0"/>
              <a:t> </a:t>
            </a:r>
            <a:r>
              <a:rPr lang="tr-TR" dirty="0" err="1" smtClean="0"/>
              <a:t>animals</a:t>
            </a:r>
            <a:r>
              <a:rPr lang="tr-TR" dirty="0" smtClean="0"/>
              <a:t>)</a:t>
            </a:r>
          </a:p>
          <a:p>
            <a:pPr lvl="2"/>
            <a:endParaRPr lang="tr-TR" dirty="0" smtClean="0"/>
          </a:p>
          <a:p>
            <a:endParaRPr lang="en-US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6774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Mucokinetic</a:t>
            </a:r>
            <a:r>
              <a:rPr lang="tr-TR" dirty="0" smtClean="0"/>
              <a:t> </a:t>
            </a:r>
            <a:r>
              <a:rPr lang="tr-TR" dirty="0" err="1" smtClean="0"/>
              <a:t>drugs-Expectorants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 err="1" smtClean="0"/>
              <a:t>Saline</a:t>
            </a:r>
            <a:r>
              <a:rPr lang="tr-TR" dirty="0" smtClean="0"/>
              <a:t> </a:t>
            </a:r>
            <a:r>
              <a:rPr lang="tr-TR" dirty="0" err="1" smtClean="0"/>
              <a:t>mucokinetics</a:t>
            </a:r>
            <a:endParaRPr lang="tr-TR" dirty="0" smtClean="0"/>
          </a:p>
          <a:p>
            <a:pPr lvl="1"/>
            <a:r>
              <a:rPr lang="tr-TR" dirty="0" err="1" smtClean="0"/>
              <a:t>Iodine</a:t>
            </a:r>
            <a:r>
              <a:rPr lang="tr-TR" dirty="0" smtClean="0"/>
              <a:t> </a:t>
            </a:r>
            <a:r>
              <a:rPr lang="tr-TR" dirty="0" err="1" smtClean="0"/>
              <a:t>salts</a:t>
            </a:r>
            <a:endParaRPr lang="tr-TR" dirty="0" smtClean="0"/>
          </a:p>
          <a:p>
            <a:pPr lvl="2"/>
            <a:r>
              <a:rPr lang="tr-TR" dirty="0" err="1" smtClean="0"/>
              <a:t>Sodium</a:t>
            </a:r>
            <a:r>
              <a:rPr lang="tr-TR" dirty="0" smtClean="0"/>
              <a:t> </a:t>
            </a:r>
            <a:r>
              <a:rPr lang="tr-TR" dirty="0" err="1" smtClean="0"/>
              <a:t>iodine</a:t>
            </a:r>
            <a:endParaRPr lang="tr-TR" dirty="0" smtClean="0"/>
          </a:p>
          <a:p>
            <a:pPr lvl="2"/>
            <a:r>
              <a:rPr lang="tr-TR" dirty="0" err="1" smtClean="0"/>
              <a:t>Potasium</a:t>
            </a:r>
            <a:r>
              <a:rPr lang="tr-TR" dirty="0" smtClean="0"/>
              <a:t> </a:t>
            </a:r>
            <a:r>
              <a:rPr lang="tr-TR" dirty="0" err="1" smtClean="0"/>
              <a:t>iodine</a:t>
            </a:r>
            <a:endParaRPr lang="tr-TR" dirty="0"/>
          </a:p>
          <a:p>
            <a:pPr lvl="1"/>
            <a:r>
              <a:rPr lang="tr-TR" dirty="0" err="1" smtClean="0"/>
              <a:t>Ammonium</a:t>
            </a:r>
            <a:r>
              <a:rPr lang="tr-TR" dirty="0" smtClean="0"/>
              <a:t> </a:t>
            </a:r>
            <a:r>
              <a:rPr lang="tr-TR" dirty="0" err="1" smtClean="0"/>
              <a:t>salts</a:t>
            </a:r>
            <a:r>
              <a:rPr lang="tr-TR" dirty="0" smtClean="0"/>
              <a:t>	</a:t>
            </a:r>
          </a:p>
          <a:p>
            <a:pPr lvl="2"/>
            <a:r>
              <a:rPr lang="tr-TR" dirty="0" err="1" smtClean="0"/>
              <a:t>Ammonium</a:t>
            </a:r>
            <a:r>
              <a:rPr lang="tr-TR" dirty="0" smtClean="0"/>
              <a:t> </a:t>
            </a:r>
            <a:r>
              <a:rPr lang="tr-TR" dirty="0" err="1" smtClean="0"/>
              <a:t>carbonate</a:t>
            </a:r>
            <a:endParaRPr lang="tr-TR" dirty="0" smtClean="0"/>
          </a:p>
          <a:p>
            <a:pPr lvl="2"/>
            <a:r>
              <a:rPr lang="tr-TR" dirty="0" err="1" smtClean="0"/>
              <a:t>Ammonium</a:t>
            </a:r>
            <a:r>
              <a:rPr lang="tr-TR" dirty="0" smtClean="0"/>
              <a:t> </a:t>
            </a:r>
            <a:r>
              <a:rPr lang="tr-TR" dirty="0" err="1" smtClean="0"/>
              <a:t>chloride</a:t>
            </a:r>
            <a:endParaRPr lang="tr-TR" dirty="0" smtClean="0"/>
          </a:p>
          <a:p>
            <a:pPr lvl="1"/>
            <a:r>
              <a:rPr lang="tr-TR" dirty="0" err="1" smtClean="0"/>
              <a:t>Sodium</a:t>
            </a:r>
            <a:r>
              <a:rPr lang="tr-TR" dirty="0" smtClean="0"/>
              <a:t> </a:t>
            </a:r>
            <a:r>
              <a:rPr lang="tr-TR" dirty="0" err="1" smtClean="0"/>
              <a:t>citrate</a:t>
            </a:r>
            <a:endParaRPr lang="tr-TR" dirty="0" smtClean="0"/>
          </a:p>
          <a:p>
            <a:r>
              <a:rPr lang="tr-TR" dirty="0" err="1" smtClean="0"/>
              <a:t>Stimulating</a:t>
            </a:r>
            <a:endParaRPr lang="tr-TR" dirty="0" smtClean="0"/>
          </a:p>
          <a:p>
            <a:pPr lvl="1"/>
            <a:r>
              <a:rPr lang="tr-TR" dirty="0" err="1" smtClean="0"/>
              <a:t>Guaiacol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Guaiacol</a:t>
            </a:r>
            <a:r>
              <a:rPr lang="tr-TR" dirty="0" smtClean="0"/>
              <a:t> </a:t>
            </a:r>
            <a:r>
              <a:rPr lang="tr-TR" dirty="0" err="1" smtClean="0"/>
              <a:t>glyceryl</a:t>
            </a:r>
            <a:endParaRPr lang="tr-TR" dirty="0" smtClean="0"/>
          </a:p>
          <a:p>
            <a:pPr lvl="1"/>
            <a:r>
              <a:rPr lang="tr-TR" dirty="0" err="1" smtClean="0"/>
              <a:t>Creozote</a:t>
            </a:r>
            <a:endParaRPr lang="tr-TR" dirty="0" smtClean="0"/>
          </a:p>
          <a:p>
            <a:pPr lvl="1"/>
            <a:r>
              <a:rPr lang="tr-TR" dirty="0" err="1" smtClean="0"/>
              <a:t>İpecac</a:t>
            </a:r>
            <a:endParaRPr lang="tr-TR" dirty="0" smtClean="0"/>
          </a:p>
          <a:p>
            <a:pPr lvl="1"/>
            <a:r>
              <a:rPr lang="tr-TR" dirty="0" err="1" smtClean="0"/>
              <a:t>Eucalyptus</a:t>
            </a:r>
            <a:endParaRPr lang="tr-TR" dirty="0" smtClean="0"/>
          </a:p>
          <a:p>
            <a:pPr lvl="1"/>
            <a:r>
              <a:rPr lang="tr-TR" dirty="0" err="1" smtClean="0"/>
              <a:t>Tereminth</a:t>
            </a:r>
            <a:endParaRPr lang="tr-TR" dirty="0" smtClean="0"/>
          </a:p>
          <a:p>
            <a:pPr lvl="1"/>
            <a:r>
              <a:rPr lang="tr-TR" dirty="0" err="1" smtClean="0"/>
              <a:t>Terpines</a:t>
            </a:r>
            <a:endParaRPr lang="tr-TR" dirty="0" smtClean="0"/>
          </a:p>
          <a:p>
            <a:pPr lvl="1"/>
            <a:r>
              <a:rPr lang="tr-TR" dirty="0" err="1" smtClean="0"/>
              <a:t>Benzoin</a:t>
            </a:r>
            <a:endParaRPr lang="tr-TR" dirty="0" smtClean="0"/>
          </a:p>
          <a:p>
            <a:pPr lvl="1"/>
            <a:r>
              <a:rPr lang="tr-TR" dirty="0" smtClean="0"/>
              <a:t>Tolu balsam</a:t>
            </a:r>
          </a:p>
          <a:p>
            <a:pPr lvl="1"/>
            <a:r>
              <a:rPr lang="tr-TR" dirty="0" err="1" smtClean="0"/>
              <a:t>Poligala</a:t>
            </a:r>
            <a:endParaRPr lang="tr-TR" dirty="0" smtClean="0"/>
          </a:p>
          <a:p>
            <a:endParaRPr lang="tr-TR" dirty="0" smtClean="0"/>
          </a:p>
          <a:p>
            <a:endParaRPr lang="en-US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4732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Decongestants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α-adrenergic </a:t>
            </a:r>
            <a:r>
              <a:rPr lang="en-US" dirty="0"/>
              <a:t>agonist </a:t>
            </a:r>
            <a:r>
              <a:rPr lang="tr-TR" dirty="0" smtClean="0"/>
              <a:t>- </a:t>
            </a:r>
            <a:r>
              <a:rPr lang="en-US" dirty="0" smtClean="0"/>
              <a:t>local </a:t>
            </a:r>
            <a:r>
              <a:rPr lang="en-US" dirty="0"/>
              <a:t>vasoconstriction in mucous </a:t>
            </a:r>
            <a:r>
              <a:rPr lang="en-US" dirty="0" smtClean="0"/>
              <a:t>membranes</a:t>
            </a:r>
            <a:r>
              <a:rPr lang="tr-TR" dirty="0" smtClean="0"/>
              <a:t>- </a:t>
            </a:r>
            <a:r>
              <a:rPr lang="en-US" dirty="0" smtClean="0"/>
              <a:t>reduces </a:t>
            </a:r>
            <a:r>
              <a:rPr lang="en-US" dirty="0"/>
              <a:t>swelling and edema. </a:t>
            </a:r>
            <a:endParaRPr lang="tr-TR" dirty="0" smtClean="0"/>
          </a:p>
          <a:p>
            <a:r>
              <a:rPr lang="tr-TR" dirty="0" smtClean="0"/>
              <a:t>U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/>
              <a:t>topically as nasal decongestants in allergic and viral rhinitis, or systemically in combination with antihistamines as respiratory tract decongestants.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Systemic </a:t>
            </a:r>
            <a:r>
              <a:rPr lang="en-US" dirty="0"/>
              <a:t>administration can result in hypertension, cardiac stimulation, urinary retention, CNS stimulation, and </a:t>
            </a:r>
            <a:r>
              <a:rPr lang="en-US" dirty="0" err="1"/>
              <a:t>mydriasis</a:t>
            </a:r>
            <a:r>
              <a:rPr lang="en-US" dirty="0"/>
              <a:t>. Systemic administration of antihistamines often causes sedation.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7881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64046"/>
            <a:ext cx="8229600" cy="1143000"/>
          </a:xfrm>
        </p:spPr>
        <p:txBody>
          <a:bodyPr/>
          <a:lstStyle/>
          <a:p>
            <a:pPr marL="54864" algn="ctr">
              <a:defRPr/>
            </a:pPr>
            <a:r>
              <a:rPr lang="en-US" dirty="0" smtClean="0"/>
              <a:t>Nasal Decongestants</a:t>
            </a:r>
            <a:endParaRPr 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Relieve nasal obstruction and discharge</a:t>
            </a:r>
          </a:p>
          <a:p>
            <a:pPr eaLnBrk="1" hangingPunct="1"/>
            <a:r>
              <a:rPr lang="en-US" altLang="tr-TR" dirty="0" smtClean="0"/>
              <a:t>Adrenergic</a:t>
            </a:r>
          </a:p>
          <a:p>
            <a:pPr eaLnBrk="1" hangingPunct="1"/>
            <a:r>
              <a:rPr lang="en-US" altLang="tr-TR" dirty="0" smtClean="0"/>
              <a:t>Afrin</a:t>
            </a:r>
            <a:endParaRPr lang="en-US" altLang="tr-TR" dirty="0" smtClean="0"/>
          </a:p>
          <a:p>
            <a:pPr eaLnBrk="1" hangingPunct="1"/>
            <a:r>
              <a:rPr lang="en-US" altLang="tr-TR" dirty="0" smtClean="0"/>
              <a:t>Sudafed (pseudoephedrine)</a:t>
            </a:r>
          </a:p>
          <a:p>
            <a:pPr eaLnBrk="1" hangingPunct="1"/>
            <a:r>
              <a:rPr lang="en-US" altLang="tr-TR" dirty="0" smtClean="0"/>
              <a:t>Contraindicated in severe hypertension, </a:t>
            </a:r>
            <a:r>
              <a:rPr lang="en-US" altLang="tr-TR" dirty="0" smtClean="0"/>
              <a:t>narrow </a:t>
            </a:r>
            <a:r>
              <a:rPr lang="en-US" altLang="tr-TR" dirty="0" smtClean="0"/>
              <a:t>angle </a:t>
            </a:r>
            <a:r>
              <a:rPr lang="en-US" altLang="tr-TR" dirty="0" smtClean="0"/>
              <a:t>glaucoma</a:t>
            </a:r>
            <a:r>
              <a:rPr lang="tr-TR" altLang="tr-TR" dirty="0" smtClean="0"/>
              <a:t> </a:t>
            </a:r>
            <a:r>
              <a:rPr lang="en-US" altLang="tr-TR" dirty="0" smtClean="0"/>
              <a:t>or </a:t>
            </a:r>
            <a:r>
              <a:rPr lang="en-US" altLang="tr-TR" dirty="0" smtClean="0"/>
              <a:t>MAOIs</a:t>
            </a:r>
          </a:p>
        </p:txBody>
      </p:sp>
    </p:spTree>
    <p:extLst>
      <p:ext uri="{BB962C8B-B14F-4D97-AF65-F5344CB8AC3E}">
        <p14:creationId xmlns:p14="http://schemas.microsoft.com/office/powerpoint/2010/main" val="3857440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Antitussive</a:t>
            </a:r>
            <a:r>
              <a:rPr lang="tr-TR" dirty="0" smtClean="0"/>
              <a:t> </a:t>
            </a:r>
            <a:r>
              <a:rPr lang="tr-TR" dirty="0" err="1" smtClean="0"/>
              <a:t>drugs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tr-TR" dirty="0" smtClean="0"/>
              <a:t>Central </a:t>
            </a:r>
            <a:r>
              <a:rPr lang="tr-TR" dirty="0" err="1" smtClean="0"/>
              <a:t>Couch</a:t>
            </a:r>
            <a:r>
              <a:rPr lang="tr-TR" dirty="0" smtClean="0"/>
              <a:t> </a:t>
            </a:r>
            <a:r>
              <a:rPr lang="tr-TR" dirty="0" err="1" smtClean="0"/>
              <a:t>Suppresants</a:t>
            </a:r>
            <a:endParaRPr lang="tr-TR" dirty="0" smtClean="0"/>
          </a:p>
          <a:p>
            <a:pPr lvl="1"/>
            <a:r>
              <a:rPr lang="tr-TR" dirty="0" err="1" smtClean="0"/>
              <a:t>Opioid</a:t>
            </a:r>
            <a:r>
              <a:rPr lang="tr-TR" dirty="0" smtClean="0"/>
              <a:t> </a:t>
            </a:r>
            <a:r>
              <a:rPr lang="tr-TR" dirty="0" err="1" smtClean="0"/>
              <a:t>Mechanism</a:t>
            </a:r>
            <a:r>
              <a:rPr lang="tr-TR" dirty="0" smtClean="0"/>
              <a:t> of Action</a:t>
            </a:r>
          </a:p>
          <a:p>
            <a:pPr lvl="2"/>
            <a:r>
              <a:rPr lang="tr-TR" dirty="0" err="1" smtClean="0"/>
              <a:t>Codein</a:t>
            </a:r>
            <a:endParaRPr lang="tr-TR" dirty="0" smtClean="0"/>
          </a:p>
          <a:p>
            <a:pPr lvl="2"/>
            <a:r>
              <a:rPr lang="tr-TR" dirty="0" err="1" smtClean="0"/>
              <a:t>Ethylmorphine</a:t>
            </a:r>
            <a:endParaRPr lang="tr-TR" dirty="0" smtClean="0"/>
          </a:p>
          <a:p>
            <a:pPr lvl="2"/>
            <a:r>
              <a:rPr lang="tr-TR" dirty="0" err="1" smtClean="0"/>
              <a:t>Dextramethorphan</a:t>
            </a:r>
            <a:endParaRPr lang="tr-TR" dirty="0" smtClean="0"/>
          </a:p>
          <a:p>
            <a:pPr lvl="2"/>
            <a:r>
              <a:rPr lang="tr-TR" dirty="0" err="1" smtClean="0"/>
              <a:t>Dionin</a:t>
            </a:r>
            <a:endParaRPr lang="tr-TR" dirty="0" smtClean="0"/>
          </a:p>
          <a:p>
            <a:pPr lvl="2"/>
            <a:r>
              <a:rPr lang="tr-TR" dirty="0" err="1" smtClean="0"/>
              <a:t>Folcodin</a:t>
            </a:r>
            <a:endParaRPr lang="tr-TR" dirty="0" smtClean="0"/>
          </a:p>
          <a:p>
            <a:pPr lvl="2"/>
            <a:r>
              <a:rPr lang="tr-TR" dirty="0" err="1" smtClean="0"/>
              <a:t>Noscapin</a:t>
            </a:r>
            <a:endParaRPr lang="tr-TR" dirty="0" smtClean="0"/>
          </a:p>
          <a:p>
            <a:pPr lvl="2"/>
            <a:r>
              <a:rPr lang="tr-TR" dirty="0" err="1" smtClean="0"/>
              <a:t>Anileridine</a:t>
            </a:r>
            <a:endParaRPr lang="tr-TR" dirty="0" smtClean="0"/>
          </a:p>
          <a:p>
            <a:pPr lvl="2"/>
            <a:r>
              <a:rPr lang="tr-TR" dirty="0" err="1" smtClean="0"/>
              <a:t>Butorphanol</a:t>
            </a:r>
            <a:endParaRPr lang="tr-TR" dirty="0" smtClean="0"/>
          </a:p>
          <a:p>
            <a:pPr lvl="1"/>
            <a:r>
              <a:rPr lang="tr-TR" dirty="0" err="1" smtClean="0"/>
              <a:t>Non-opioid</a:t>
            </a:r>
            <a:r>
              <a:rPr lang="tr-TR" dirty="0" smtClean="0"/>
              <a:t> </a:t>
            </a:r>
            <a:r>
              <a:rPr lang="tr-TR" dirty="0" err="1" smtClean="0"/>
              <a:t>Mechanism</a:t>
            </a:r>
            <a:r>
              <a:rPr lang="tr-TR" dirty="0" smtClean="0"/>
              <a:t> of Action</a:t>
            </a:r>
          </a:p>
          <a:p>
            <a:pPr lvl="2"/>
            <a:r>
              <a:rPr lang="tr-TR" dirty="0" err="1" smtClean="0"/>
              <a:t>Trimetaprazin</a:t>
            </a:r>
            <a:r>
              <a:rPr lang="tr-TR" dirty="0" smtClean="0"/>
              <a:t> </a:t>
            </a:r>
            <a:r>
              <a:rPr lang="tr-TR" dirty="0" err="1" smtClean="0"/>
              <a:t>tartarate</a:t>
            </a:r>
            <a:endParaRPr lang="tr-TR" dirty="0" smtClean="0"/>
          </a:p>
          <a:p>
            <a:pPr lvl="2"/>
            <a:r>
              <a:rPr lang="tr-TR" dirty="0" err="1" smtClean="0"/>
              <a:t>Diphenhydramine</a:t>
            </a:r>
            <a:endParaRPr lang="tr-TR" dirty="0" smtClean="0"/>
          </a:p>
          <a:p>
            <a:pPr lvl="2"/>
            <a:r>
              <a:rPr lang="tr-TR" dirty="0" err="1" smtClean="0"/>
              <a:t>Karamifen</a:t>
            </a:r>
            <a:endParaRPr lang="tr-TR" dirty="0" smtClean="0"/>
          </a:p>
          <a:p>
            <a:pPr lvl="2"/>
            <a:r>
              <a:rPr lang="tr-TR" dirty="0" err="1" smtClean="0"/>
              <a:t>Benzonatat</a:t>
            </a:r>
            <a:endParaRPr lang="tr-TR" dirty="0" smtClean="0"/>
          </a:p>
          <a:p>
            <a:pPr lvl="2"/>
            <a:r>
              <a:rPr lang="tr-TR" dirty="0" err="1" smtClean="0"/>
              <a:t>Isoaminyl</a:t>
            </a:r>
            <a:endParaRPr lang="tr-TR" dirty="0" smtClean="0"/>
          </a:p>
          <a:p>
            <a:r>
              <a:rPr lang="tr-TR" dirty="0" err="1" smtClean="0"/>
              <a:t>Peripherally</a:t>
            </a:r>
            <a:r>
              <a:rPr lang="tr-TR" dirty="0" smtClean="0"/>
              <a:t> </a:t>
            </a:r>
            <a:r>
              <a:rPr lang="tr-TR" dirty="0" err="1" smtClean="0"/>
              <a:t>acting</a:t>
            </a:r>
            <a:r>
              <a:rPr lang="tr-TR" dirty="0" smtClean="0"/>
              <a:t> </a:t>
            </a:r>
            <a:r>
              <a:rPr lang="tr-TR" dirty="0" err="1" smtClean="0"/>
              <a:t>Drugs</a:t>
            </a:r>
            <a:endParaRPr lang="tr-TR" dirty="0" smtClean="0"/>
          </a:p>
          <a:p>
            <a:pPr lvl="1"/>
            <a:r>
              <a:rPr lang="tr-TR" dirty="0" err="1" smtClean="0"/>
              <a:t>Libexin</a:t>
            </a:r>
            <a:endParaRPr lang="tr-TR" dirty="0" smtClean="0"/>
          </a:p>
          <a:p>
            <a:pPr lvl="1"/>
            <a:r>
              <a:rPr lang="tr-TR" dirty="0" err="1" smtClean="0"/>
              <a:t>Falimint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4952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9318" y="-151579"/>
            <a:ext cx="10515600" cy="1325563"/>
          </a:xfrm>
        </p:spPr>
        <p:txBody>
          <a:bodyPr/>
          <a:lstStyle/>
          <a:p>
            <a:r>
              <a:rPr lang="tr-TR" dirty="0" err="1" smtClean="0"/>
              <a:t>Codeine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4724" y="911226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 err="1" smtClean="0"/>
              <a:t>Agonist</a:t>
            </a:r>
            <a:r>
              <a:rPr lang="tr-TR" dirty="0" smtClean="0"/>
              <a:t> </a:t>
            </a:r>
            <a:r>
              <a:rPr lang="tr-TR" dirty="0" err="1"/>
              <a:t>activity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opiate</a:t>
            </a:r>
            <a:r>
              <a:rPr lang="tr-TR" dirty="0"/>
              <a:t> </a:t>
            </a:r>
            <a:r>
              <a:rPr lang="tr-TR" dirty="0" err="1" smtClean="0"/>
              <a:t>receptors</a:t>
            </a:r>
            <a:r>
              <a:rPr lang="tr-TR" dirty="0" smtClean="0"/>
              <a:t> </a:t>
            </a:r>
          </a:p>
          <a:p>
            <a:r>
              <a:rPr lang="tr-TR" dirty="0" smtClean="0"/>
              <a:t>Direct </a:t>
            </a:r>
            <a:r>
              <a:rPr lang="tr-TR" dirty="0" err="1"/>
              <a:t>suppressive</a:t>
            </a:r>
            <a:r>
              <a:rPr lang="tr-TR" dirty="0"/>
              <a:t> </a:t>
            </a:r>
            <a:r>
              <a:rPr lang="tr-TR" dirty="0" err="1"/>
              <a:t>action</a:t>
            </a:r>
            <a:r>
              <a:rPr lang="tr-TR" dirty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cough</a:t>
            </a:r>
            <a:r>
              <a:rPr lang="tr-TR" dirty="0" smtClean="0"/>
              <a:t> </a:t>
            </a:r>
            <a:r>
              <a:rPr lang="tr-TR" dirty="0" err="1" smtClean="0"/>
              <a:t>center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mucosal</a:t>
            </a:r>
            <a:r>
              <a:rPr lang="tr-TR" dirty="0" smtClean="0"/>
              <a:t> </a:t>
            </a:r>
            <a:r>
              <a:rPr lang="tr-TR" dirty="0" err="1"/>
              <a:t>secretion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Delay</a:t>
            </a:r>
            <a:r>
              <a:rPr lang="tr-TR" dirty="0" smtClean="0"/>
              <a:t> </a:t>
            </a:r>
            <a:r>
              <a:rPr lang="tr-TR" dirty="0" err="1"/>
              <a:t>gastric</a:t>
            </a:r>
            <a:r>
              <a:rPr lang="tr-TR" dirty="0"/>
              <a:t> </a:t>
            </a:r>
            <a:r>
              <a:rPr lang="tr-TR" dirty="0" err="1" smtClean="0"/>
              <a:t>empting</a:t>
            </a:r>
            <a:endParaRPr lang="tr-TR" dirty="0" smtClean="0"/>
          </a:p>
          <a:p>
            <a:r>
              <a:rPr lang="tr-TR" dirty="0" err="1" smtClean="0"/>
              <a:t>Plasma</a:t>
            </a:r>
            <a:r>
              <a:rPr lang="tr-TR" dirty="0" smtClean="0"/>
              <a:t> </a:t>
            </a:r>
            <a:r>
              <a:rPr lang="tr-TR" dirty="0" err="1" smtClean="0"/>
              <a:t>amylase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lipase</a:t>
            </a:r>
            <a:r>
              <a:rPr lang="tr-TR" dirty="0" smtClean="0"/>
              <a:t> </a:t>
            </a:r>
            <a:r>
              <a:rPr lang="tr-TR" dirty="0" err="1" smtClean="0"/>
              <a:t>levels</a:t>
            </a:r>
            <a:r>
              <a:rPr lang="tr-TR" dirty="0" smtClean="0"/>
              <a:t>, </a:t>
            </a:r>
          </a:p>
          <a:p>
            <a:r>
              <a:rPr lang="tr-TR" dirty="0" err="1" smtClean="0"/>
              <a:t>Biliary</a:t>
            </a:r>
            <a:r>
              <a:rPr lang="tr-TR" dirty="0" smtClean="0"/>
              <a:t> </a:t>
            </a:r>
            <a:r>
              <a:rPr lang="tr-TR" dirty="0" err="1"/>
              <a:t>tract</a:t>
            </a:r>
            <a:r>
              <a:rPr lang="tr-TR" dirty="0"/>
              <a:t> </a:t>
            </a:r>
            <a:r>
              <a:rPr lang="tr-TR" dirty="0" err="1"/>
              <a:t>pressure</a:t>
            </a:r>
            <a:r>
              <a:rPr lang="tr-TR" dirty="0"/>
              <a:t> </a:t>
            </a:r>
            <a:r>
              <a:rPr lang="tr-TR" dirty="0" err="1"/>
              <a:t>resulting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contraction</a:t>
            </a:r>
            <a:r>
              <a:rPr lang="tr-TR" dirty="0"/>
              <a:t> </a:t>
            </a:r>
            <a:r>
              <a:rPr lang="tr-TR" dirty="0" smtClean="0"/>
              <a:t>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sphincter</a:t>
            </a:r>
            <a:r>
              <a:rPr lang="tr-TR" dirty="0"/>
              <a:t> of </a:t>
            </a:r>
            <a:r>
              <a:rPr lang="tr-TR" dirty="0" err="1"/>
              <a:t>Oddi.the</a:t>
            </a:r>
            <a:r>
              <a:rPr lang="tr-TR" dirty="0"/>
              <a:t> </a:t>
            </a:r>
            <a:r>
              <a:rPr lang="tr-TR" dirty="0" err="1"/>
              <a:t>sphincter</a:t>
            </a:r>
            <a:r>
              <a:rPr lang="tr-TR" dirty="0"/>
              <a:t> of </a:t>
            </a:r>
            <a:r>
              <a:rPr lang="tr-TR" dirty="0" err="1"/>
              <a:t>Oddi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May </a:t>
            </a:r>
            <a:r>
              <a:rPr lang="tr-TR" dirty="0" err="1" smtClean="0"/>
              <a:t>produceDEPENDENCE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err="1"/>
              <a:t>psychiatric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physical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Adverse</a:t>
            </a:r>
            <a:r>
              <a:rPr lang="tr-TR" dirty="0" smtClean="0"/>
              <a:t> </a:t>
            </a:r>
            <a:r>
              <a:rPr lang="tr-TR" dirty="0" err="1" smtClean="0"/>
              <a:t>effects:euphoria</a:t>
            </a:r>
            <a:r>
              <a:rPr lang="tr-TR" dirty="0"/>
              <a:t>, </a:t>
            </a:r>
            <a:r>
              <a:rPr lang="tr-TR" dirty="0" err="1"/>
              <a:t>hypotension</a:t>
            </a:r>
            <a:r>
              <a:rPr lang="tr-TR" dirty="0"/>
              <a:t>, </a:t>
            </a:r>
            <a:r>
              <a:rPr lang="tr-TR" dirty="0" err="1" smtClean="0"/>
              <a:t>bradycardia</a:t>
            </a:r>
            <a:r>
              <a:rPr lang="tr-TR" dirty="0" smtClean="0"/>
              <a:t>, </a:t>
            </a:r>
            <a:r>
              <a:rPr lang="tr-TR" dirty="0" err="1" smtClean="0"/>
              <a:t>constipation</a:t>
            </a:r>
            <a:r>
              <a:rPr lang="tr-TR" dirty="0"/>
              <a:t>, </a:t>
            </a:r>
            <a:r>
              <a:rPr lang="tr-TR" dirty="0" err="1" smtClean="0"/>
              <a:t>urinary</a:t>
            </a:r>
            <a:r>
              <a:rPr lang="tr-TR" dirty="0" smtClean="0"/>
              <a:t> </a:t>
            </a:r>
            <a:r>
              <a:rPr lang="tr-TR" dirty="0" err="1"/>
              <a:t>retention</a:t>
            </a:r>
            <a:r>
              <a:rPr lang="tr-TR" dirty="0"/>
              <a:t>, </a:t>
            </a:r>
            <a:r>
              <a:rPr lang="tr-TR" dirty="0" err="1"/>
              <a:t>physical</a:t>
            </a:r>
            <a:r>
              <a:rPr lang="tr-TR" dirty="0"/>
              <a:t> </a:t>
            </a:r>
            <a:r>
              <a:rPr lang="tr-TR" dirty="0" err="1" smtClean="0"/>
              <a:t>dependence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34" y="5227912"/>
            <a:ext cx="71818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16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995362"/>
            <a:ext cx="68389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3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transfer occurs in the alveoli of the lungs, where the air-blood barrier is a thin, permeable membrane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960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</a:t>
            </a:r>
            <a:r>
              <a:rPr lang="en-US" dirty="0" err="1" smtClean="0"/>
              <a:t>ubjected</a:t>
            </a:r>
            <a:r>
              <a:rPr lang="en-US" dirty="0" smtClean="0"/>
              <a:t> to pollution smoke, chemicals dust, &amp; microorganism which means it is subjected to everything in the environment.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736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Drugs</a:t>
            </a:r>
            <a:r>
              <a:rPr lang="tr-TR" dirty="0" smtClean="0"/>
              <a:t> in </a:t>
            </a:r>
            <a:r>
              <a:rPr lang="tr-TR" dirty="0" err="1" smtClean="0"/>
              <a:t>Respiratory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Drugs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air</a:t>
            </a:r>
            <a:r>
              <a:rPr lang="tr-TR" dirty="0" smtClean="0"/>
              <a:t> </a:t>
            </a:r>
            <a:r>
              <a:rPr lang="tr-TR" dirty="0" err="1" smtClean="0"/>
              <a:t>flow</a:t>
            </a:r>
            <a:r>
              <a:rPr lang="tr-TR" dirty="0" smtClean="0"/>
              <a:t> </a:t>
            </a:r>
            <a:r>
              <a:rPr lang="tr-TR" dirty="0" err="1" smtClean="0"/>
              <a:t>obstruction</a:t>
            </a:r>
            <a:r>
              <a:rPr lang="tr-TR" dirty="0" smtClean="0"/>
              <a:t>- </a:t>
            </a:r>
            <a:r>
              <a:rPr lang="tr-TR" dirty="0" err="1" smtClean="0"/>
              <a:t>Bronchodilators</a:t>
            </a:r>
            <a:endParaRPr lang="tr-TR" dirty="0" smtClean="0"/>
          </a:p>
          <a:p>
            <a:r>
              <a:rPr lang="tr-TR" dirty="0" err="1" smtClean="0"/>
              <a:t>Respiratory</a:t>
            </a:r>
            <a:r>
              <a:rPr lang="tr-TR" dirty="0" smtClean="0"/>
              <a:t> </a:t>
            </a:r>
            <a:r>
              <a:rPr lang="tr-TR" dirty="0" err="1" smtClean="0"/>
              <a:t>stimulants</a:t>
            </a:r>
            <a:endParaRPr lang="tr-TR" dirty="0" smtClean="0"/>
          </a:p>
          <a:p>
            <a:r>
              <a:rPr lang="tr-TR" dirty="0" err="1" smtClean="0"/>
              <a:t>Expectorants</a:t>
            </a:r>
            <a:r>
              <a:rPr lang="tr-TR" dirty="0" smtClean="0"/>
              <a:t> &amp; </a:t>
            </a:r>
            <a:r>
              <a:rPr lang="tr-TR" dirty="0" err="1" smtClean="0"/>
              <a:t>cough</a:t>
            </a:r>
            <a:r>
              <a:rPr lang="tr-TR" dirty="0" smtClean="0"/>
              <a:t> </a:t>
            </a:r>
            <a:r>
              <a:rPr lang="tr-TR" dirty="0" err="1" smtClean="0"/>
              <a:t>suppressants</a:t>
            </a:r>
            <a:r>
              <a:rPr lang="tr-TR" dirty="0" smtClean="0"/>
              <a:t>.</a:t>
            </a:r>
          </a:p>
          <a:p>
            <a:pPr lvl="1"/>
            <a:r>
              <a:rPr lang="tr-TR" dirty="0" err="1" smtClean="0"/>
              <a:t>Antitussive</a:t>
            </a:r>
            <a:r>
              <a:rPr lang="tr-TR" dirty="0" smtClean="0"/>
              <a:t> </a:t>
            </a:r>
            <a:r>
              <a:rPr lang="tr-TR" dirty="0" err="1" smtClean="0"/>
              <a:t>drugs</a:t>
            </a:r>
            <a:endParaRPr lang="tr-TR" dirty="0" smtClean="0"/>
          </a:p>
          <a:p>
            <a:pPr lvl="1"/>
            <a:r>
              <a:rPr lang="tr-TR" dirty="0" err="1" smtClean="0"/>
              <a:t>Mucokinetics</a:t>
            </a:r>
            <a:endParaRPr lang="tr-TR" dirty="0" smtClean="0"/>
          </a:p>
          <a:p>
            <a:pPr lvl="1"/>
            <a:r>
              <a:rPr lang="tr-TR" dirty="0" err="1" smtClean="0"/>
              <a:t>Mucolytics</a:t>
            </a:r>
            <a:endParaRPr lang="tr-TR" dirty="0" smtClean="0"/>
          </a:p>
          <a:p>
            <a:r>
              <a:rPr lang="tr-TR" dirty="0" err="1" smtClean="0"/>
              <a:t>Gases</a:t>
            </a:r>
            <a:r>
              <a:rPr lang="tr-TR" dirty="0" smtClean="0"/>
              <a:t> (</a:t>
            </a:r>
            <a:r>
              <a:rPr lang="tr-TR" dirty="0" err="1" smtClean="0"/>
              <a:t>Oxygen</a:t>
            </a:r>
            <a:r>
              <a:rPr lang="tr-TR" dirty="0" smtClean="0"/>
              <a:t>, </a:t>
            </a:r>
            <a:r>
              <a:rPr lang="tr-TR" dirty="0" err="1" smtClean="0"/>
              <a:t>Carbondioxide</a:t>
            </a:r>
            <a:r>
              <a:rPr lang="tr-TR" dirty="0" smtClean="0"/>
              <a:t>, </a:t>
            </a:r>
            <a:r>
              <a:rPr lang="tr-TR" dirty="0" err="1" smtClean="0"/>
              <a:t>Helium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407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Broncodilators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Parasym.Nerv.Sys</a:t>
            </a:r>
            <a:r>
              <a:rPr lang="tr-TR" dirty="0" smtClean="0"/>
              <a:t>.- </a:t>
            </a:r>
            <a:r>
              <a:rPr lang="tr-TR" dirty="0" err="1" smtClean="0"/>
              <a:t>Broncoconstriction-sGMP</a:t>
            </a:r>
            <a:r>
              <a:rPr lang="tr-TR" dirty="0" smtClean="0"/>
              <a:t> (ꙟ), H1</a:t>
            </a:r>
          </a:p>
          <a:p>
            <a:r>
              <a:rPr lang="tr-TR" dirty="0" err="1" smtClean="0"/>
              <a:t>Symp.Nervous</a:t>
            </a:r>
            <a:r>
              <a:rPr lang="tr-TR" dirty="0" smtClean="0"/>
              <a:t> </a:t>
            </a:r>
            <a:r>
              <a:rPr lang="tr-TR" dirty="0" err="1" smtClean="0"/>
              <a:t>syst</a:t>
            </a:r>
            <a:r>
              <a:rPr lang="tr-TR" dirty="0" smtClean="0"/>
              <a:t>.- </a:t>
            </a:r>
            <a:r>
              <a:rPr lang="el-GR" dirty="0" smtClean="0"/>
              <a:t>α</a:t>
            </a:r>
            <a:r>
              <a:rPr lang="tr-TR" dirty="0" smtClean="0"/>
              <a:t>1- </a:t>
            </a:r>
            <a:r>
              <a:rPr lang="tr-TR" dirty="0" err="1" smtClean="0"/>
              <a:t>constriction</a:t>
            </a:r>
            <a:endParaRPr lang="tr-TR" dirty="0" smtClean="0"/>
          </a:p>
          <a:p>
            <a:r>
              <a:rPr lang="el-GR" dirty="0" smtClean="0"/>
              <a:t>α</a:t>
            </a:r>
            <a:r>
              <a:rPr lang="tr-TR" dirty="0" smtClean="0"/>
              <a:t>2-dilation</a:t>
            </a:r>
          </a:p>
          <a:p>
            <a:r>
              <a:rPr lang="tr-TR" dirty="0" err="1" smtClean="0"/>
              <a:t>Constirctive</a:t>
            </a:r>
            <a:r>
              <a:rPr lang="tr-TR" dirty="0" smtClean="0"/>
              <a:t> </a:t>
            </a:r>
            <a:r>
              <a:rPr lang="tr-TR" dirty="0" err="1" smtClean="0"/>
              <a:t>endogen</a:t>
            </a:r>
            <a:r>
              <a:rPr lang="tr-TR" dirty="0" smtClean="0"/>
              <a:t> </a:t>
            </a:r>
            <a:r>
              <a:rPr lang="tr-TR" dirty="0" err="1" smtClean="0"/>
              <a:t>active</a:t>
            </a:r>
            <a:r>
              <a:rPr lang="tr-TR" dirty="0" smtClean="0"/>
              <a:t> </a:t>
            </a:r>
            <a:r>
              <a:rPr lang="tr-TR" dirty="0" err="1" smtClean="0"/>
              <a:t>substances</a:t>
            </a:r>
            <a:r>
              <a:rPr lang="tr-TR" dirty="0" smtClean="0"/>
              <a:t>- </a:t>
            </a:r>
            <a:r>
              <a:rPr lang="tr-TR" dirty="0" err="1" smtClean="0"/>
              <a:t>Histamine</a:t>
            </a:r>
            <a:r>
              <a:rPr lang="tr-TR" dirty="0" smtClean="0"/>
              <a:t>, </a:t>
            </a:r>
            <a:r>
              <a:rPr lang="tr-TR" dirty="0" err="1" smtClean="0"/>
              <a:t>seratonine</a:t>
            </a:r>
            <a:r>
              <a:rPr lang="tr-TR" dirty="0" smtClean="0"/>
              <a:t>, </a:t>
            </a:r>
            <a:r>
              <a:rPr lang="tr-TR" dirty="0" err="1" smtClean="0"/>
              <a:t>chemotoxic</a:t>
            </a:r>
            <a:r>
              <a:rPr lang="tr-TR" dirty="0" smtClean="0"/>
              <a:t> </a:t>
            </a:r>
            <a:r>
              <a:rPr lang="tr-TR" dirty="0" err="1" smtClean="0"/>
              <a:t>factors</a:t>
            </a:r>
            <a:r>
              <a:rPr lang="tr-TR" dirty="0" smtClean="0"/>
              <a:t>, </a:t>
            </a:r>
            <a:r>
              <a:rPr lang="tr-TR" dirty="0" err="1" smtClean="0"/>
              <a:t>arachidonic</a:t>
            </a:r>
            <a:r>
              <a:rPr lang="tr-TR" dirty="0" smtClean="0"/>
              <a:t> </a:t>
            </a:r>
            <a:r>
              <a:rPr lang="tr-TR" dirty="0" err="1" smtClean="0"/>
              <a:t>acid</a:t>
            </a:r>
            <a:r>
              <a:rPr lang="tr-TR" dirty="0" smtClean="0"/>
              <a:t> </a:t>
            </a:r>
            <a:r>
              <a:rPr lang="tr-TR" dirty="0" err="1" smtClean="0"/>
              <a:t>cyclooxigenase</a:t>
            </a:r>
            <a:r>
              <a:rPr lang="tr-TR" dirty="0" smtClean="0"/>
              <a:t> </a:t>
            </a:r>
            <a:r>
              <a:rPr lang="tr-TR" dirty="0" err="1" smtClean="0"/>
              <a:t>deriv</a:t>
            </a:r>
            <a:r>
              <a:rPr lang="tr-TR" dirty="0" smtClean="0"/>
              <a:t> (PG, PG1, TxA2), </a:t>
            </a:r>
            <a:r>
              <a:rPr lang="tr-TR" dirty="0" err="1" smtClean="0"/>
              <a:t>lipooxigenase</a:t>
            </a:r>
            <a:r>
              <a:rPr lang="tr-TR" dirty="0" smtClean="0"/>
              <a:t> (LT, HETE)</a:t>
            </a:r>
          </a:p>
          <a:p>
            <a:r>
              <a:rPr lang="tr-TR" dirty="0" smtClean="0"/>
              <a:t>PGE- PG1- </a:t>
            </a:r>
            <a:r>
              <a:rPr lang="tr-TR" dirty="0" err="1" smtClean="0"/>
              <a:t>broncodilation</a:t>
            </a: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6765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Bronchodilators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1. B2 - </a:t>
            </a:r>
            <a:r>
              <a:rPr lang="en-US" dirty="0" err="1" smtClean="0"/>
              <a:t>Adrenoceptors</a:t>
            </a:r>
            <a:r>
              <a:rPr lang="en-US" dirty="0" smtClean="0"/>
              <a:t> agonist or stimulants</a:t>
            </a:r>
            <a:endParaRPr lang="tr-TR" dirty="0" smtClean="0"/>
          </a:p>
          <a:p>
            <a:r>
              <a:rPr lang="en-US" dirty="0" smtClean="0"/>
              <a:t>2. </a:t>
            </a:r>
            <a:r>
              <a:rPr lang="tr-TR" dirty="0" err="1" smtClean="0"/>
              <a:t>Phosphodiesterase</a:t>
            </a:r>
            <a:r>
              <a:rPr lang="tr-TR" dirty="0" smtClean="0"/>
              <a:t> </a:t>
            </a:r>
            <a:r>
              <a:rPr lang="tr-TR" dirty="0" err="1" smtClean="0"/>
              <a:t>blocker</a:t>
            </a:r>
            <a:r>
              <a:rPr lang="tr-TR" dirty="0" smtClean="0"/>
              <a:t> </a:t>
            </a:r>
          </a:p>
          <a:p>
            <a:r>
              <a:rPr lang="en-US" dirty="0" smtClean="0"/>
              <a:t>3. Mast cell membrane stabilizers</a:t>
            </a:r>
            <a:endParaRPr lang="tr-TR" dirty="0"/>
          </a:p>
          <a:p>
            <a:r>
              <a:rPr lang="en-US" dirty="0" smtClean="0"/>
              <a:t>4. Corticosteroids</a:t>
            </a:r>
            <a:endParaRPr lang="tr-TR" dirty="0" smtClean="0"/>
          </a:p>
          <a:p>
            <a:r>
              <a:rPr lang="en-US" dirty="0" smtClean="0"/>
              <a:t>5. Anticholinergic drugs</a:t>
            </a:r>
            <a:endParaRPr lang="tr-TR" dirty="0" smtClean="0"/>
          </a:p>
          <a:p>
            <a:r>
              <a:rPr lang="tr-TR" dirty="0" smtClean="0"/>
              <a:t>6. </a:t>
            </a:r>
            <a:r>
              <a:rPr lang="tr-TR" dirty="0" err="1" smtClean="0"/>
              <a:t>Leukotirene</a:t>
            </a:r>
            <a:r>
              <a:rPr lang="tr-TR" dirty="0" smtClean="0"/>
              <a:t> </a:t>
            </a:r>
            <a:r>
              <a:rPr lang="tr-TR" dirty="0" err="1" smtClean="0"/>
              <a:t>effective</a:t>
            </a:r>
            <a:r>
              <a:rPr lang="tr-TR" dirty="0" smtClean="0"/>
              <a:t> </a:t>
            </a:r>
            <a:r>
              <a:rPr lang="tr-TR" dirty="0" err="1" smtClean="0"/>
              <a:t>drugs</a:t>
            </a:r>
            <a:endParaRPr lang="tr-TR" dirty="0" smtClean="0"/>
          </a:p>
          <a:p>
            <a:r>
              <a:rPr lang="tr-TR" dirty="0" err="1" smtClean="0"/>
              <a:t>Antihistaminics</a:t>
            </a:r>
            <a:endParaRPr lang="tr-TR" dirty="0" smtClean="0"/>
          </a:p>
          <a:p>
            <a:pPr lvl="1"/>
            <a:r>
              <a:rPr lang="en-US" altLang="tr-TR" dirty="0" smtClean="0"/>
              <a:t>Inhibit smooth muscle constriction in blood vessels and the respiratory and GI tracts</a:t>
            </a:r>
          </a:p>
          <a:p>
            <a:pPr lvl="1"/>
            <a:r>
              <a:rPr lang="en-US" altLang="tr-TR" dirty="0" smtClean="0"/>
              <a:t>Decrease capillary permeability</a:t>
            </a:r>
          </a:p>
          <a:p>
            <a:pPr lvl="1"/>
            <a:r>
              <a:rPr lang="en-US" altLang="tr-TR" dirty="0" smtClean="0"/>
              <a:t>Decrease salivation and tear formation</a:t>
            </a:r>
          </a:p>
          <a:p>
            <a:pPr lvl="1"/>
            <a:r>
              <a:rPr lang="en-US" altLang="tr-TR" dirty="0" smtClean="0"/>
              <a:t>Act by binding with the histamine receptor</a:t>
            </a:r>
          </a:p>
          <a:p>
            <a:r>
              <a:rPr lang="tr-TR" dirty="0" err="1" smtClean="0"/>
              <a:t>Decongestants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14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B2 - </a:t>
            </a:r>
            <a:r>
              <a:rPr lang="en-US" dirty="0" err="1" smtClean="0"/>
              <a:t>Adrenoceptors</a:t>
            </a:r>
            <a:r>
              <a:rPr lang="en-US" dirty="0" smtClean="0"/>
              <a:t> agonist or stimulants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MAO-</a:t>
            </a:r>
            <a:r>
              <a:rPr lang="en-US" dirty="0" smtClean="0"/>
              <a:t> </a:t>
            </a:r>
            <a:r>
              <a:rPr lang="en-US" dirty="0" err="1" smtClean="0"/>
              <a:t>increas</a:t>
            </a:r>
            <a:r>
              <a:rPr lang="tr-TR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cAMP</a:t>
            </a:r>
            <a:r>
              <a:rPr lang="en-US" dirty="0" smtClean="0"/>
              <a:t> in the bronchial smooth muscles and mast cell leading to bronchodilation.</a:t>
            </a:r>
            <a:endParaRPr lang="tr-TR" dirty="0" smtClean="0"/>
          </a:p>
          <a:p>
            <a:r>
              <a:rPr lang="en-US" altLang="tr-TR" dirty="0" smtClean="0"/>
              <a:t>Cautious use in hypertension and cardiac disease</a:t>
            </a:r>
          </a:p>
          <a:p>
            <a:r>
              <a:rPr lang="tr-TR" dirty="0" err="1" smtClean="0"/>
              <a:t>Nonselectives</a:t>
            </a:r>
            <a:endParaRPr lang="tr-TR" dirty="0" smtClean="0"/>
          </a:p>
          <a:p>
            <a:pPr lvl="1"/>
            <a:r>
              <a:rPr lang="tr-TR" dirty="0" smtClean="0"/>
              <a:t>Adrenaline</a:t>
            </a:r>
          </a:p>
          <a:p>
            <a:pPr lvl="1"/>
            <a:r>
              <a:rPr lang="tr-TR" dirty="0" err="1" smtClean="0"/>
              <a:t>Isoprenaline</a:t>
            </a:r>
            <a:endParaRPr lang="tr-TR" dirty="0" smtClean="0"/>
          </a:p>
          <a:p>
            <a:pPr lvl="1"/>
            <a:r>
              <a:rPr lang="tr-TR" dirty="0" err="1" smtClean="0"/>
              <a:t>Ephedrine</a:t>
            </a:r>
            <a:endParaRPr lang="tr-TR" dirty="0" smtClean="0"/>
          </a:p>
          <a:p>
            <a:r>
              <a:rPr lang="tr-TR" dirty="0" err="1" smtClean="0"/>
              <a:t>Selectives</a:t>
            </a:r>
            <a:endParaRPr lang="tr-TR" dirty="0" smtClean="0"/>
          </a:p>
          <a:p>
            <a:pPr lvl="1"/>
            <a:r>
              <a:rPr lang="tr-TR" dirty="0" err="1" smtClean="0"/>
              <a:t>Orsiprenaline</a:t>
            </a:r>
            <a:endParaRPr lang="tr-TR" dirty="0" smtClean="0"/>
          </a:p>
          <a:p>
            <a:pPr lvl="1"/>
            <a:r>
              <a:rPr lang="tr-TR" dirty="0" err="1" smtClean="0"/>
              <a:t>Terbutaline</a:t>
            </a:r>
            <a:endParaRPr lang="tr-TR" dirty="0" smtClean="0"/>
          </a:p>
          <a:p>
            <a:pPr lvl="1"/>
            <a:r>
              <a:rPr lang="tr-TR" dirty="0" err="1" smtClean="0"/>
              <a:t>Salbutamole</a:t>
            </a:r>
            <a:r>
              <a:rPr lang="tr-TR" dirty="0" smtClean="0"/>
              <a:t> </a:t>
            </a:r>
            <a:r>
              <a:rPr lang="tr-TR" dirty="0" err="1" smtClean="0"/>
              <a:t>formoterol</a:t>
            </a:r>
            <a:endParaRPr lang="tr-TR" dirty="0" smtClean="0"/>
          </a:p>
          <a:p>
            <a:pPr lvl="1"/>
            <a:r>
              <a:rPr lang="tr-TR" dirty="0" err="1" smtClean="0"/>
              <a:t>Fenoterol</a:t>
            </a:r>
            <a:endParaRPr lang="tr-TR" dirty="0" smtClean="0"/>
          </a:p>
          <a:p>
            <a:pPr lvl="1"/>
            <a:r>
              <a:rPr lang="tr-TR" dirty="0" err="1" smtClean="0"/>
              <a:t>Samelterol</a:t>
            </a:r>
            <a:endParaRPr lang="tr-TR" dirty="0" smtClean="0"/>
          </a:p>
          <a:p>
            <a:pPr lvl="1"/>
            <a:r>
              <a:rPr lang="tr-TR" dirty="0" err="1" smtClean="0"/>
              <a:t>Xinafoate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42251" y="45522"/>
            <a:ext cx="1669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Bronchodilators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849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Phosphodiesterase</a:t>
            </a:r>
            <a:r>
              <a:rPr lang="tr-TR" dirty="0" smtClean="0"/>
              <a:t> </a:t>
            </a:r>
            <a:r>
              <a:rPr lang="tr-TR" dirty="0" err="1" smtClean="0"/>
              <a:t>blockers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</a:t>
            </a:r>
            <a:r>
              <a:rPr lang="en-US" dirty="0" smtClean="0"/>
              <a:t>locking the enzyme phosphodiesterase leading to increase intracellular </a:t>
            </a:r>
            <a:r>
              <a:rPr lang="en-US" dirty="0" err="1" smtClean="0"/>
              <a:t>cAMP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smtClean="0"/>
              <a:t>X</a:t>
            </a:r>
            <a:r>
              <a:rPr lang="en-US" dirty="0" err="1" smtClean="0"/>
              <a:t>anthine</a:t>
            </a:r>
            <a:r>
              <a:rPr lang="en-US" dirty="0" smtClean="0"/>
              <a:t> derivatives</a:t>
            </a:r>
            <a:endParaRPr lang="tr-TR" dirty="0" smtClean="0"/>
          </a:p>
          <a:p>
            <a:r>
              <a:rPr lang="tr-TR" dirty="0" err="1" smtClean="0"/>
              <a:t>Teophylline</a:t>
            </a:r>
            <a:r>
              <a:rPr lang="tr-TR" dirty="0" smtClean="0"/>
              <a:t>, </a:t>
            </a:r>
            <a:r>
              <a:rPr lang="tr-TR" dirty="0" err="1" smtClean="0"/>
              <a:t>aminophylline</a:t>
            </a:r>
            <a:r>
              <a:rPr lang="tr-TR" dirty="0" smtClean="0"/>
              <a:t>, </a:t>
            </a:r>
            <a:r>
              <a:rPr lang="tr-TR" dirty="0" err="1" smtClean="0"/>
              <a:t>dyphylline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42251" y="45522"/>
            <a:ext cx="1669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Bronchodilators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2552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5603</TotalTime>
  <Words>1077</Words>
  <Application>Microsoft Office PowerPoint</Application>
  <PresentationFormat>Geniş ekran</PresentationFormat>
  <Paragraphs>226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Teması</vt:lpstr>
      <vt:lpstr>Drugs of Respiratory System</vt:lpstr>
      <vt:lpstr>Respiratory System</vt:lpstr>
      <vt:lpstr>PowerPoint Sunusu</vt:lpstr>
      <vt:lpstr>PowerPoint Sunusu</vt:lpstr>
      <vt:lpstr>Drugs in Respiratory System</vt:lpstr>
      <vt:lpstr>Broncodilators</vt:lpstr>
      <vt:lpstr>Bronchodilators</vt:lpstr>
      <vt:lpstr>B2 - Adrenoceptors agonist or stimulants </vt:lpstr>
      <vt:lpstr>Phosphodiesterase blockers</vt:lpstr>
      <vt:lpstr>Mast cell membrane stabilizers</vt:lpstr>
      <vt:lpstr>Corticosteroids</vt:lpstr>
      <vt:lpstr>Anticholinergic drugs </vt:lpstr>
      <vt:lpstr>Leukotriene effective drugs</vt:lpstr>
      <vt:lpstr>Antihistaminics First Generation H1 Receptor Antagonists</vt:lpstr>
      <vt:lpstr>Antiastmatic drugs </vt:lpstr>
      <vt:lpstr>Respiratory Stimulants-Clinical use</vt:lpstr>
      <vt:lpstr>Respiratory Stimulants</vt:lpstr>
      <vt:lpstr>Doxapram </vt:lpstr>
      <vt:lpstr>Mucus</vt:lpstr>
      <vt:lpstr>PowerPoint Sunusu</vt:lpstr>
      <vt:lpstr>Expectorants</vt:lpstr>
      <vt:lpstr>Mucokinetic drugs-Expectorants</vt:lpstr>
      <vt:lpstr>Mucokinetic drugs-Expectorants</vt:lpstr>
      <vt:lpstr>Nasal Decongestants</vt:lpstr>
      <vt:lpstr>Nasal Decongestants</vt:lpstr>
      <vt:lpstr>Antitussive drugs</vt:lpstr>
      <vt:lpstr>Codeine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begüm yurdakök</dc:creator>
  <cp:lastModifiedBy>begüm yurdakök</cp:lastModifiedBy>
  <cp:revision>17</cp:revision>
  <dcterms:created xsi:type="dcterms:W3CDTF">2018-02-08T08:52:57Z</dcterms:created>
  <dcterms:modified xsi:type="dcterms:W3CDTF">2018-02-12T06:16:27Z</dcterms:modified>
</cp:coreProperties>
</file>