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57E3B75B-18A5-4723-B5A8-D96A37DC3979}"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C97D7148-582B-4EF6-8C7A-39B0A47DB171}"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CE15B254-CD21-4CFB-A9F5-F1496319BEAD}"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A74B4BFF-016C-4BC4-850D-E24AD5EFFBA5}"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Calibri Light"/>
              </a:rPr>
              <a:t>HUN214 Macar Edebiyatına Giriş</a:t>
            </a:r>
            <a:endParaRPr lang="tr-TR" sz="6000" b="0" strike="noStrike" spc="-1">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Etnomüzikoloji</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5" name="TextShape 2"/>
          <p:cNvSpPr txBox="1"/>
          <p:nvPr/>
        </p:nvSpPr>
        <p:spPr>
          <a:xfrm>
            <a:off x="838080" y="1825560"/>
            <a:ext cx="10515240" cy="4350960"/>
          </a:xfrm>
          <a:prstGeom prst="rect">
            <a:avLst/>
          </a:prstGeom>
          <a:noFill/>
          <a:ln>
            <a:noFill/>
          </a:ln>
        </p:spPr>
        <p:txBody>
          <a:bodyPr/>
          <a:lstStyle/>
          <a:p>
            <a:pPr marL="228600" indent="-228240">
              <a:lnSpc>
                <a:spcPct val="100000"/>
              </a:lnSpc>
              <a:spcBef>
                <a:spcPts val="1001"/>
              </a:spcBef>
              <a:buClr>
                <a:srgbClr val="000000"/>
              </a:buClr>
              <a:buFont typeface="Arial"/>
              <a:buChar char="•"/>
            </a:pPr>
            <a:r>
              <a:rPr lang="tr-TR" sz="2800" b="0" strike="noStrike" spc="-1" dirty="0" err="1">
                <a:solidFill>
                  <a:srgbClr val="000000"/>
                </a:solidFill>
                <a:latin typeface="Times New Roman"/>
              </a:rPr>
              <a:t>Yaxiong</a:t>
            </a:r>
            <a:r>
              <a:rPr lang="tr-TR" sz="2800" b="0" strike="noStrike" spc="-1" dirty="0">
                <a:solidFill>
                  <a:srgbClr val="000000"/>
                </a:solidFill>
                <a:latin typeface="Times New Roman"/>
              </a:rPr>
              <a:t>, devamla Çin'in kuzeyindeki azınlıkların müziğiyle Macar halk müziği arasında gördüğü benzerlikten yola çıkarak Macarların atalarıyla Çin'in kuzeyindeki bu insanların bir zamanlar beraber yaşadıklarını iddia </a:t>
            </a:r>
            <a:r>
              <a:rPr lang="tr-TR" sz="2800" b="0" strike="noStrike" spc="-1" dirty="0" smtClean="0">
                <a:solidFill>
                  <a:srgbClr val="000000"/>
                </a:solidFill>
                <a:latin typeface="Times New Roman"/>
              </a:rPr>
              <a:t>ediyor; </a:t>
            </a:r>
            <a:r>
              <a:rPr lang="tr-TR" sz="2800" b="0" strike="noStrike" spc="-1" dirty="0">
                <a:solidFill>
                  <a:srgbClr val="000000"/>
                </a:solidFill>
                <a:latin typeface="Times New Roman"/>
              </a:rPr>
              <a:t>bir </a:t>
            </a:r>
            <a:r>
              <a:rPr lang="tr-TR" sz="2800" b="0" strike="noStrike" spc="-1" dirty="0" err="1">
                <a:solidFill>
                  <a:srgbClr val="000000"/>
                </a:solidFill>
                <a:latin typeface="Times New Roman"/>
              </a:rPr>
              <a:t>etnomüzikoloğun</a:t>
            </a:r>
            <a:r>
              <a:rPr lang="tr-TR" sz="2800" b="0" strike="noStrike" spc="-1" dirty="0">
                <a:solidFill>
                  <a:srgbClr val="000000"/>
                </a:solidFill>
                <a:latin typeface="Times New Roman"/>
              </a:rPr>
              <a:t> bakış açısıyla ve elde ettiği bulgularla bu tarz bir kanaate ulaşmak araştırmacıyı yanlış sonuçlara ulaştırabilir.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Etnomüzikoloji</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Tabii ki </a:t>
            </a:r>
            <a:r>
              <a:rPr lang="tr-TR" sz="2800" b="0" strike="noStrike" spc="-1" dirty="0" err="1">
                <a:solidFill>
                  <a:srgbClr val="000000"/>
                </a:solidFill>
                <a:latin typeface="Times New Roman"/>
              </a:rPr>
              <a:t>Yaxiong'un</a:t>
            </a:r>
            <a:r>
              <a:rPr lang="tr-TR" sz="2800" b="0" strike="noStrike" spc="-1" dirty="0">
                <a:solidFill>
                  <a:srgbClr val="000000"/>
                </a:solidFill>
                <a:latin typeface="Times New Roman"/>
              </a:rPr>
              <a:t> her iki halk müziği arasında bulduğu benzerlikler onu bazı doğru bilgilere ulaştırır, fakat bu bilgiler Macarların atalarıyla Kuzey Çin'deki azınlıkların bir zamanlar bir arada yaşadıklarını göstermez. Bununla beraber bu bulguların gösterdiği en somut olgu, Türk ve Moğol kavimlerinin yaşadıkları coğrafyada benzer ezgi gruplarına sahip olduklarıdır ve Macarların ataları da bu ezgi gruplarıyla Kuzey Çin'de değil, yine aynı soydan gelen kavimlerin yaşadığı Avrasya bozkırlarında tanışmışlardır.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Etnomüzikoloji</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Benzeri bir karşılaştırmalı araştırmayı da </a:t>
            </a:r>
            <a:r>
              <a:rPr lang="tr-TR" sz="2800" b="0" strike="noStrike" spc="-1" dirty="0" err="1">
                <a:solidFill>
                  <a:srgbClr val="000000"/>
                </a:solidFill>
                <a:latin typeface="Times New Roman"/>
              </a:rPr>
              <a:t>Izabella</a:t>
            </a:r>
            <a:r>
              <a:rPr lang="tr-TR" sz="2800" b="0" strike="noStrike" spc="-1" dirty="0">
                <a:solidFill>
                  <a:srgbClr val="000000"/>
                </a:solidFill>
                <a:latin typeface="Times New Roman"/>
              </a:rPr>
              <a:t> </a:t>
            </a:r>
            <a:r>
              <a:rPr lang="tr-TR" sz="2800" b="0" strike="noStrike" spc="-1" dirty="0" err="1" smtClean="0">
                <a:solidFill>
                  <a:srgbClr val="000000"/>
                </a:solidFill>
                <a:latin typeface="Times New Roman" panose="02020603050405020304" pitchFamily="18" charset="0"/>
                <a:cs typeface="Times New Roman" panose="02020603050405020304" pitchFamily="18" charset="0"/>
              </a:rPr>
              <a:t>Horváth</a:t>
            </a:r>
            <a:r>
              <a:rPr lang="tr-TR" sz="2800" b="0" strike="noStrike" spc="-1" dirty="0" smtClean="0">
                <a:solidFill>
                  <a:srgbClr val="000000"/>
                </a:solidFill>
                <a:latin typeface="Times New Roman"/>
              </a:rPr>
              <a:t> </a:t>
            </a:r>
            <a:r>
              <a:rPr lang="tr-TR" sz="2800" b="0" strike="noStrike" spc="-1" dirty="0">
                <a:solidFill>
                  <a:srgbClr val="000000"/>
                </a:solidFill>
                <a:latin typeface="Times New Roman"/>
              </a:rPr>
              <a:t>çeşitli Türk kavimlerinin halk hikayeleri ve Macar halk hikayeleri arasındaki benzerlikler üzerine yapmıştır; </a:t>
            </a:r>
            <a:r>
              <a:rPr lang="tr-TR" sz="2800" b="0" strike="noStrike" spc="-1" dirty="0" err="1" smtClean="0">
                <a:solidFill>
                  <a:srgbClr val="000000"/>
                </a:solidFill>
                <a:latin typeface="Times New Roman" panose="02020603050405020304" pitchFamily="18" charset="0"/>
                <a:cs typeface="Times New Roman" panose="02020603050405020304" pitchFamily="18" charset="0"/>
              </a:rPr>
              <a:t>Horváth</a:t>
            </a:r>
            <a:r>
              <a:rPr lang="tr-TR" sz="2800" b="0" strike="noStrike" spc="-1" dirty="0" smtClean="0">
                <a:solidFill>
                  <a:srgbClr val="000000"/>
                </a:solidFill>
                <a:latin typeface="Times New Roman"/>
              </a:rPr>
              <a:t> </a:t>
            </a:r>
            <a:r>
              <a:rPr lang="tr-TR" sz="2800" b="0" strike="noStrike" spc="-1" dirty="0">
                <a:solidFill>
                  <a:srgbClr val="000000"/>
                </a:solidFill>
                <a:latin typeface="Times New Roman"/>
              </a:rPr>
              <a:t>araştırmasının sonucunda özellikle at kültürü ve </a:t>
            </a:r>
            <a:r>
              <a:rPr lang="tr-TR" sz="2800" b="0" strike="noStrike" spc="-1" dirty="0" smtClean="0">
                <a:solidFill>
                  <a:srgbClr val="000000"/>
                </a:solidFill>
                <a:latin typeface="Times New Roman"/>
              </a:rPr>
              <a:t>Şamanizm </a:t>
            </a:r>
            <a:r>
              <a:rPr lang="tr-TR" sz="2800" b="0" strike="noStrike" spc="-1" dirty="0">
                <a:solidFill>
                  <a:srgbClr val="000000"/>
                </a:solidFill>
                <a:latin typeface="Times New Roman"/>
              </a:rPr>
              <a:t>motifleri taşıyan halk hikayelerinin Macar halk hikayelerine Türk kavimlerinden geçtiği sonucuna ulaşmıştır.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Saga</a:t>
            </a:r>
            <a:r>
              <a:rPr lang="tr-TR" sz="4400" b="0" strike="noStrike" spc="-1" dirty="0" smtClean="0">
                <a:solidFill>
                  <a:srgbClr val="000000"/>
                </a:solidFill>
                <a:latin typeface="Times New Roman" panose="02020603050405020304" pitchFamily="18" charset="0"/>
                <a:cs typeface="Times New Roman" panose="02020603050405020304" pitchFamily="18" charset="0"/>
              </a:rPr>
              <a:t>, </a:t>
            </a:r>
            <a:r>
              <a:rPr lang="tr-TR" sz="4400" spc="-1" dirty="0" err="1">
                <a:solidFill>
                  <a:srgbClr val="000000"/>
                </a:solidFill>
                <a:latin typeface="Times New Roman" panose="02020603050405020304" pitchFamily="18" charset="0"/>
                <a:cs typeface="Times New Roman" panose="02020603050405020304" pitchFamily="18" charset="0"/>
              </a:rPr>
              <a:t>E</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Şamanist inanç dünyasının izleri Macar halk müziğinin arkaik ezgi grubunda bir dereceye kadar korunmuştur: Noel ve kış gündönümü zamanında köylerde düzenlenen törenlerde evden eve giderek şarkılar söyleyen gençlere Macarcada </a:t>
            </a:r>
            <a:r>
              <a:rPr lang="tr-TR" sz="2800" b="0" i="1" strike="noStrike" spc="-1" dirty="0" err="1">
                <a:solidFill>
                  <a:srgbClr val="000000"/>
                </a:solidFill>
                <a:latin typeface="Times New Roman"/>
              </a:rPr>
              <a:t>regös</a:t>
            </a:r>
            <a:r>
              <a:rPr lang="tr-TR" sz="2800" b="0" strike="noStrike" spc="-1" dirty="0">
                <a:solidFill>
                  <a:srgbClr val="000000"/>
                </a:solidFill>
                <a:latin typeface="Times New Roman"/>
              </a:rPr>
              <a:t> ismi veriliyor. </a:t>
            </a:r>
            <a:r>
              <a:rPr lang="tr-TR" sz="2800" b="0" i="1" strike="noStrike" spc="-1" dirty="0" err="1">
                <a:solidFill>
                  <a:srgbClr val="000000"/>
                </a:solidFill>
                <a:latin typeface="Times New Roman"/>
              </a:rPr>
              <a:t>Rege</a:t>
            </a:r>
            <a:r>
              <a:rPr lang="tr-TR" sz="2800" b="0" i="1" strike="noStrike" spc="-1" dirty="0">
                <a:solidFill>
                  <a:srgbClr val="000000"/>
                </a:solidFill>
                <a:latin typeface="Times New Roman"/>
              </a:rPr>
              <a:t>, </a:t>
            </a:r>
            <a:r>
              <a:rPr lang="tr-TR" sz="2800" b="0" i="1" strike="noStrike" spc="-1" dirty="0" err="1">
                <a:solidFill>
                  <a:srgbClr val="000000"/>
                </a:solidFill>
                <a:latin typeface="Times New Roman"/>
              </a:rPr>
              <a:t>regel</a:t>
            </a:r>
            <a:r>
              <a:rPr lang="tr-TR" sz="2800" b="0" i="1" strike="noStrike" spc="-1" dirty="0">
                <a:solidFill>
                  <a:srgbClr val="000000"/>
                </a:solidFill>
                <a:latin typeface="Times New Roman"/>
              </a:rPr>
              <a:t>, </a:t>
            </a:r>
            <a:r>
              <a:rPr lang="tr-TR" sz="2800" b="0" i="1" strike="noStrike" spc="-1" dirty="0" err="1">
                <a:solidFill>
                  <a:srgbClr val="000000"/>
                </a:solidFill>
                <a:latin typeface="Times New Roman"/>
              </a:rPr>
              <a:t>regöl</a:t>
            </a:r>
            <a:r>
              <a:rPr lang="tr-TR" sz="2800" b="0" i="1" strike="noStrike" spc="-1" dirty="0">
                <a:solidFill>
                  <a:srgbClr val="000000"/>
                </a:solidFill>
                <a:latin typeface="Times New Roman"/>
              </a:rPr>
              <a:t> </a:t>
            </a:r>
            <a:r>
              <a:rPr lang="tr-TR" sz="2800" b="0" strike="noStrike" spc="-1" dirty="0">
                <a:solidFill>
                  <a:srgbClr val="000000"/>
                </a:solidFill>
                <a:latin typeface="Times New Roman"/>
              </a:rPr>
              <a:t>ve </a:t>
            </a:r>
            <a:r>
              <a:rPr lang="tr-TR" sz="2800" b="0" i="1" strike="noStrike" spc="-1" dirty="0" err="1">
                <a:solidFill>
                  <a:srgbClr val="000000"/>
                </a:solidFill>
                <a:latin typeface="Times New Roman"/>
              </a:rPr>
              <a:t>regös</a:t>
            </a:r>
            <a:r>
              <a:rPr lang="tr-TR" sz="2800" b="0" strike="noStrike" spc="-1" dirty="0">
                <a:solidFill>
                  <a:srgbClr val="000000"/>
                </a:solidFill>
                <a:latin typeface="Times New Roman"/>
              </a:rPr>
              <a:t> kelimeleri </a:t>
            </a:r>
            <a:r>
              <a:rPr lang="tr-TR" sz="2800" b="0" strike="noStrike" spc="-1" dirty="0" err="1">
                <a:solidFill>
                  <a:srgbClr val="000000"/>
                </a:solidFill>
                <a:latin typeface="Times New Roman"/>
              </a:rPr>
              <a:t>Macarca'nın</a:t>
            </a:r>
            <a:r>
              <a:rPr lang="tr-TR" sz="2800" b="0" strike="noStrike" spc="-1" dirty="0">
                <a:solidFill>
                  <a:srgbClr val="000000"/>
                </a:solidFill>
                <a:latin typeface="Times New Roman"/>
              </a:rPr>
              <a:t> en eski Fin-Ugor kökenli kelimelerindendir. </a:t>
            </a:r>
            <a:r>
              <a:rPr lang="tr-TR" sz="2800" b="0" strike="noStrike" spc="-1" dirty="0" err="1">
                <a:solidFill>
                  <a:srgbClr val="000000"/>
                </a:solidFill>
                <a:latin typeface="Times New Roman"/>
              </a:rPr>
              <a:t>Macarca'nın</a:t>
            </a:r>
            <a:r>
              <a:rPr lang="tr-TR" sz="2800" b="0" strike="noStrike" spc="-1" dirty="0">
                <a:solidFill>
                  <a:srgbClr val="000000"/>
                </a:solidFill>
                <a:latin typeface="Times New Roman"/>
              </a:rPr>
              <a:t> tarihî-etimolojik sözlüğüne göre </a:t>
            </a:r>
            <a:r>
              <a:rPr lang="tr-TR" sz="2800" b="0" i="1" strike="noStrike" spc="-1" dirty="0" err="1">
                <a:solidFill>
                  <a:srgbClr val="000000"/>
                </a:solidFill>
                <a:latin typeface="Times New Roman"/>
              </a:rPr>
              <a:t>rege</a:t>
            </a:r>
            <a:r>
              <a:rPr lang="tr-TR" sz="2800" b="0" strike="noStrike" spc="-1" dirty="0">
                <a:solidFill>
                  <a:srgbClr val="000000"/>
                </a:solidFill>
                <a:latin typeface="Times New Roman"/>
              </a:rPr>
              <a:t> kelimesi belgelerde ilk olarak 1240 yılında, </a:t>
            </a:r>
            <a:r>
              <a:rPr lang="tr-TR" sz="2800" b="0" i="1" strike="noStrike" spc="-1" dirty="0" err="1">
                <a:solidFill>
                  <a:srgbClr val="000000"/>
                </a:solidFill>
                <a:latin typeface="Times New Roman"/>
              </a:rPr>
              <a:t>regel</a:t>
            </a:r>
            <a:r>
              <a:rPr lang="tr-TR" sz="2800" b="0" strike="noStrike" spc="-1" dirty="0">
                <a:solidFill>
                  <a:srgbClr val="000000"/>
                </a:solidFill>
                <a:latin typeface="Times New Roman"/>
              </a:rPr>
              <a:t> kelimesi 1615 yılında, </a:t>
            </a:r>
            <a:r>
              <a:rPr lang="tr-TR" sz="2800" b="0" i="1" strike="noStrike" spc="-1" dirty="0" err="1">
                <a:solidFill>
                  <a:srgbClr val="000000"/>
                </a:solidFill>
                <a:latin typeface="Times New Roman"/>
              </a:rPr>
              <a:t>regöl</a:t>
            </a:r>
            <a:r>
              <a:rPr lang="tr-TR" sz="2800" b="0" strike="noStrike" spc="-1" dirty="0">
                <a:solidFill>
                  <a:srgbClr val="000000"/>
                </a:solidFill>
                <a:latin typeface="Times New Roman"/>
              </a:rPr>
              <a:t> kelimesi 1552 yılında ve </a:t>
            </a:r>
            <a:r>
              <a:rPr lang="tr-TR" sz="2800" b="0" i="1" strike="noStrike" spc="-1" dirty="0" err="1">
                <a:solidFill>
                  <a:srgbClr val="000000"/>
                </a:solidFill>
                <a:latin typeface="Times New Roman"/>
              </a:rPr>
              <a:t>regös</a:t>
            </a:r>
            <a:r>
              <a:rPr lang="tr-TR" sz="2800" b="0" strike="noStrike" spc="-1" dirty="0">
                <a:solidFill>
                  <a:srgbClr val="000000"/>
                </a:solidFill>
                <a:latin typeface="Times New Roman"/>
              </a:rPr>
              <a:t> kelimesi ise 1211 yılında geçiyor.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Saga</a:t>
            </a:r>
            <a:r>
              <a:rPr lang="tr-TR" sz="4400" b="0" strike="noStrike" spc="-1" dirty="0" smtClean="0">
                <a:solidFill>
                  <a:srgbClr val="000000"/>
                </a:solidFill>
                <a:latin typeface="Times New Roman" panose="02020603050405020304" pitchFamily="18" charset="0"/>
                <a:cs typeface="Times New Roman" panose="02020603050405020304" pitchFamily="18" charset="0"/>
              </a:rPr>
              <a:t>,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Sözlüğe göre </a:t>
            </a:r>
            <a:r>
              <a:rPr lang="tr-TR" sz="2800" b="0" strike="noStrike" spc="-1" dirty="0" err="1">
                <a:solidFill>
                  <a:srgbClr val="000000"/>
                </a:solidFill>
                <a:latin typeface="Times New Roman"/>
              </a:rPr>
              <a:t>rege</a:t>
            </a:r>
            <a:r>
              <a:rPr lang="tr-TR" sz="2800" b="0" strike="noStrike" spc="-1" dirty="0">
                <a:solidFill>
                  <a:srgbClr val="000000"/>
                </a:solidFill>
                <a:latin typeface="Times New Roman"/>
              </a:rPr>
              <a:t> kelimesi eski kayıtlarda "tamamen güvenilir olmayan, aptal, bunak insanların sözleri", "tamamen güvenilir olmayan ruhsal durum, çılgınlık", "eski sözlü gelenekten kalma anlatı, şarkı", "fuzuli, faydasız konuşma", "bir şiir türü olarak güvenilirliği belirsiz, mucizevî unsurlar da içeren anlatı" şeklinde zikrediliyor; </a:t>
            </a:r>
            <a:r>
              <a:rPr lang="tr-TR" sz="2800" b="0" strike="noStrike" spc="-1" dirty="0" err="1">
                <a:solidFill>
                  <a:srgbClr val="000000"/>
                </a:solidFill>
                <a:latin typeface="Times New Roman"/>
              </a:rPr>
              <a:t>regel</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regöl</a:t>
            </a:r>
            <a:r>
              <a:rPr lang="tr-TR" sz="2800" b="0" strike="noStrike" spc="-1" dirty="0">
                <a:solidFill>
                  <a:srgbClr val="000000"/>
                </a:solidFill>
                <a:latin typeface="Times New Roman"/>
              </a:rPr>
              <a:t>) kelimesi </a:t>
            </a:r>
            <a:r>
              <a:rPr lang="tr-TR" sz="2800" b="0" strike="noStrike" spc="-1" dirty="0" err="1">
                <a:solidFill>
                  <a:srgbClr val="000000"/>
                </a:solidFill>
                <a:latin typeface="Times New Roman"/>
              </a:rPr>
              <a:t>rege</a:t>
            </a:r>
            <a:r>
              <a:rPr lang="tr-TR" sz="2800" b="0" strike="noStrike" spc="-1" dirty="0">
                <a:solidFill>
                  <a:srgbClr val="000000"/>
                </a:solidFill>
                <a:latin typeface="Times New Roman"/>
              </a:rPr>
              <a:t> kelimesinin fiil biçimidir. </a:t>
            </a:r>
            <a:r>
              <a:rPr lang="tr-TR" sz="2800" b="0" strike="noStrike" spc="-1" dirty="0" err="1">
                <a:solidFill>
                  <a:srgbClr val="000000"/>
                </a:solidFill>
                <a:latin typeface="Times New Roman"/>
              </a:rPr>
              <a:t>Regös</a:t>
            </a:r>
            <a:r>
              <a:rPr lang="tr-TR" sz="2800" b="0" strike="noStrike" spc="-1" dirty="0">
                <a:solidFill>
                  <a:srgbClr val="000000"/>
                </a:solidFill>
                <a:latin typeface="Times New Roman"/>
              </a:rPr>
              <a:t> kelimesi ise sözlüğe göre "Ortaçağda insanları eğlendiren kişi, şarkıcı" olarak zikrediliyor.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Saga</a:t>
            </a:r>
            <a:r>
              <a:rPr lang="tr-TR" sz="4400" b="0" strike="noStrike" spc="-1" dirty="0" smtClean="0">
                <a:solidFill>
                  <a:srgbClr val="000000"/>
                </a:solidFill>
                <a:latin typeface="Times New Roman" panose="02020603050405020304" pitchFamily="18" charset="0"/>
                <a:cs typeface="Times New Roman" panose="02020603050405020304" pitchFamily="18" charset="0"/>
              </a:rPr>
              <a:t>,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5"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Sözlüğe göre tüm bu kelimeler </a:t>
            </a:r>
            <a:r>
              <a:rPr lang="tr-TR" sz="2800" b="0" i="1" strike="noStrike" spc="-1" dirty="0" err="1">
                <a:solidFill>
                  <a:srgbClr val="000000"/>
                </a:solidFill>
                <a:latin typeface="Times New Roman"/>
              </a:rPr>
              <a:t>reg</a:t>
            </a:r>
            <a:r>
              <a:rPr lang="tr-TR" sz="2800" b="0" strike="noStrike" spc="-1" dirty="0">
                <a:solidFill>
                  <a:srgbClr val="000000"/>
                </a:solidFill>
                <a:latin typeface="Times New Roman"/>
              </a:rPr>
              <a:t> kökünden geliyor ve </a:t>
            </a:r>
            <a:r>
              <a:rPr lang="tr-TR" sz="2800" b="0" strike="noStrike" spc="-1" dirty="0" err="1">
                <a:solidFill>
                  <a:srgbClr val="000000"/>
                </a:solidFill>
                <a:latin typeface="Times New Roman"/>
              </a:rPr>
              <a:t>revül</a:t>
            </a:r>
            <a:r>
              <a:rPr lang="tr-TR" sz="2800" b="0" strike="noStrike" spc="-1" dirty="0">
                <a:solidFill>
                  <a:srgbClr val="000000"/>
                </a:solidFill>
                <a:latin typeface="Times New Roman"/>
              </a:rPr>
              <a:t> (kendinden geçme, esrime, </a:t>
            </a:r>
            <a:r>
              <a:rPr lang="tr-TR" sz="2800" b="0" strike="noStrike" spc="-1" dirty="0" err="1">
                <a:solidFill>
                  <a:srgbClr val="000000"/>
                </a:solidFill>
                <a:latin typeface="Times New Roman"/>
              </a:rPr>
              <a:t>vecd</a:t>
            </a:r>
            <a:r>
              <a:rPr lang="tr-TR" sz="2800" b="0" strike="noStrike" spc="-1" dirty="0">
                <a:solidFill>
                  <a:srgbClr val="000000"/>
                </a:solidFill>
                <a:latin typeface="Times New Roman"/>
              </a:rPr>
              <a:t>) kelimesiyle akrabadır. Yine sözlüğe göre </a:t>
            </a:r>
            <a:r>
              <a:rPr lang="tr-TR" sz="2800" b="0" strike="noStrike" spc="-1" dirty="0" err="1">
                <a:solidFill>
                  <a:srgbClr val="000000"/>
                </a:solidFill>
                <a:latin typeface="Times New Roman"/>
              </a:rPr>
              <a:t>reg</a:t>
            </a:r>
            <a:r>
              <a:rPr lang="tr-TR" sz="2800" b="0" strike="noStrike" spc="-1" dirty="0">
                <a:solidFill>
                  <a:srgbClr val="000000"/>
                </a:solidFill>
                <a:latin typeface="Times New Roman"/>
              </a:rPr>
              <a:t> kelimesi "daha önceleri </a:t>
            </a:r>
            <a:r>
              <a:rPr lang="tr-TR" sz="2800" b="0" strike="noStrike" spc="-1" dirty="0" err="1">
                <a:solidFill>
                  <a:srgbClr val="000000"/>
                </a:solidFill>
                <a:latin typeface="Times New Roman"/>
              </a:rPr>
              <a:t>şamanistik</a:t>
            </a:r>
            <a:r>
              <a:rPr lang="tr-TR" sz="2800" b="0" strike="noStrike" spc="-1" dirty="0">
                <a:solidFill>
                  <a:srgbClr val="000000"/>
                </a:solidFill>
                <a:latin typeface="Times New Roman"/>
              </a:rPr>
              <a:t> dinsel kültürde esrimeye temayüllü şamanın </a:t>
            </a:r>
            <a:r>
              <a:rPr lang="tr-TR" sz="2800" b="0" strike="noStrike" spc="-1" dirty="0" err="1">
                <a:solidFill>
                  <a:srgbClr val="000000"/>
                </a:solidFill>
                <a:latin typeface="Times New Roman"/>
              </a:rPr>
              <a:t>vecd</a:t>
            </a:r>
            <a:r>
              <a:rPr lang="tr-TR" sz="2800" b="0" strike="noStrike" spc="-1" dirty="0">
                <a:solidFill>
                  <a:srgbClr val="000000"/>
                </a:solidFill>
                <a:latin typeface="Times New Roman"/>
              </a:rPr>
              <a:t> durumunda söylediği sözlerle ilişkilidir</a:t>
            </a:r>
            <a:r>
              <a:rPr lang="tr-TR" sz="2800" b="0" strike="noStrike" spc="-1" dirty="0" smtClean="0">
                <a:solidFill>
                  <a:srgbClr val="000000"/>
                </a:solidFill>
                <a:latin typeface="Times New Roman"/>
              </a:rPr>
              <a:t>". </a:t>
            </a:r>
            <a:r>
              <a:rPr lang="tr-TR" sz="2800" b="0" strike="noStrike" spc="-1" dirty="0" err="1">
                <a:solidFill>
                  <a:srgbClr val="000000"/>
                </a:solidFill>
                <a:latin typeface="Times New Roman"/>
              </a:rPr>
              <a:t>Regösler</a:t>
            </a:r>
            <a:r>
              <a:rPr lang="tr-TR" sz="2800" b="0" strike="noStrike" spc="-1" dirty="0">
                <a:solidFill>
                  <a:srgbClr val="000000"/>
                </a:solidFill>
                <a:latin typeface="Times New Roman"/>
              </a:rPr>
              <a:t> hakkında </a:t>
            </a:r>
            <a:r>
              <a:rPr lang="tr-TR" sz="2800" b="0" strike="noStrike" spc="-1" dirty="0" err="1">
                <a:solidFill>
                  <a:srgbClr val="000000"/>
                </a:solidFill>
                <a:latin typeface="Times New Roman"/>
              </a:rPr>
              <a:t>Dezsi</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Lajos</a:t>
            </a:r>
            <a:r>
              <a:rPr lang="tr-TR" sz="2800" b="0" strike="noStrike" spc="-1" dirty="0">
                <a:solidFill>
                  <a:srgbClr val="000000"/>
                </a:solidFill>
                <a:latin typeface="Times New Roman"/>
              </a:rPr>
              <a:t> şu </a:t>
            </a:r>
            <a:r>
              <a:rPr lang="tr-TR" sz="2800" b="0" strike="noStrike" spc="-1" dirty="0" err="1">
                <a:solidFill>
                  <a:srgbClr val="000000"/>
                </a:solidFill>
                <a:latin typeface="Times New Roman"/>
              </a:rPr>
              <a:t>tesbitlerde</a:t>
            </a:r>
            <a:r>
              <a:rPr lang="tr-TR" sz="2800" b="0" strike="noStrike" spc="-1" dirty="0">
                <a:solidFill>
                  <a:srgbClr val="000000"/>
                </a:solidFill>
                <a:latin typeface="Times New Roman"/>
              </a:rPr>
              <a:t> bulunuyor: "</a:t>
            </a:r>
            <a:r>
              <a:rPr lang="tr-TR" sz="2800" b="0" strike="noStrike" spc="-1" dirty="0" err="1">
                <a:solidFill>
                  <a:srgbClr val="000000"/>
                </a:solidFill>
                <a:latin typeface="Times New Roman"/>
              </a:rPr>
              <a:t>Regöslerimiz</a:t>
            </a:r>
            <a:r>
              <a:rPr lang="tr-TR" sz="2800" b="0" strike="noStrike" spc="-1" dirty="0">
                <a:solidFill>
                  <a:srgbClr val="000000"/>
                </a:solidFill>
                <a:latin typeface="Times New Roman"/>
              </a:rPr>
              <a:t> sadece kadim yurtta değil, bu dönemde de Macarlar arasında </a:t>
            </a:r>
            <a:r>
              <a:rPr lang="tr-TR" sz="2800" b="0" strike="noStrike" spc="-1" dirty="0" smtClean="0">
                <a:solidFill>
                  <a:srgbClr val="000000"/>
                </a:solidFill>
                <a:latin typeface="Times New Roman"/>
              </a:rPr>
              <a:t>mevcuttu."</a:t>
            </a:r>
            <a:endParaRPr lang="tr-TR" sz="2800" b="0" strike="noStrike" spc="-1" dirty="0">
              <a:solidFill>
                <a:srgbClr val="000000"/>
              </a:solidFill>
              <a:latin typeface="Times New Roman"/>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TotalTime>
  <Words>401</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7</vt:i4>
      </vt:variant>
    </vt:vector>
  </HeadingPairs>
  <TitlesOfParts>
    <vt:vector size="16" baseType="lpstr">
      <vt:lpstr>Arial</vt:lpstr>
      <vt:lpstr>Calibri</vt:lpstr>
      <vt:lpstr>Calibri Light</vt:lpstr>
      <vt:lpstr>DejaVu Sans</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6</cp:revision>
  <dcterms:created xsi:type="dcterms:W3CDTF">2018-10-30T11:58:59Z</dcterms:created>
  <dcterms:modified xsi:type="dcterms:W3CDTF">2018-11-02T09:59:44Z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