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4" r:id="rId2"/>
    <p:sldId id="258" r:id="rId3"/>
    <p:sldId id="263" r:id="rId4"/>
    <p:sldId id="265" r:id="rId5"/>
    <p:sldId id="268" r:id="rId6"/>
    <p:sldId id="269" r:id="rId7"/>
    <p:sldId id="270" r:id="rId8"/>
    <p:sldId id="271" r:id="rId9"/>
    <p:sldId id="272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66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900" dirty="0">
                <a:latin typeface="Book Antiqua" pitchFamily="18" charset="0"/>
              </a:rPr>
              <a:t>TOPLUMSAL SORUNLAR</a:t>
            </a:r>
            <a:r>
              <a:rPr lang="tr-TR" dirty="0">
                <a:latin typeface="Book Antiqua" pitchFamily="18" charset="0"/>
              </a:rPr>
              <a:t/>
            </a:r>
            <a:br>
              <a:rPr lang="tr-TR" dirty="0">
                <a:latin typeface="Book Antiqua" pitchFamily="18" charset="0"/>
              </a:rPr>
            </a:br>
            <a:r>
              <a:rPr lang="tr-TR" sz="4000" i="1" dirty="0">
                <a:latin typeface="Book Antiqua" pitchFamily="18" charset="0"/>
              </a:rPr>
              <a:t>Toplumsal Sorunlara İlişkin Temel Kavramlar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 smtClean="0">
                <a:latin typeface="Book Antiqua" pitchFamily="18" charset="0"/>
              </a:rPr>
              <a:t>erol</a:t>
            </a:r>
            <a:r>
              <a:rPr lang="tr-TR" b="1" dirty="0" smtClean="0">
                <a:latin typeface="Book Antiqua" pitchFamily="18" charset="0"/>
              </a:rPr>
              <a:t>.</a:t>
            </a:r>
            <a:r>
              <a:rPr lang="tr-TR" b="1" dirty="0" smtClean="0">
                <a:latin typeface="Book Antiqua" pitchFamily="18" charset="0"/>
              </a:rPr>
              <a:t>demir@</a:t>
            </a:r>
            <a:r>
              <a:rPr lang="tr-TR" b="1" dirty="0" err="1" smtClean="0">
                <a:latin typeface="Book Antiqua" pitchFamily="18" charset="0"/>
              </a:rPr>
              <a:t>humanity</a:t>
            </a:r>
            <a:r>
              <a:rPr lang="tr-TR" b="1" dirty="0" smtClean="0">
                <a:latin typeface="Book Antiqua" pitchFamily="18" charset="0"/>
              </a:rPr>
              <a:t>.</a:t>
            </a:r>
            <a:r>
              <a:rPr lang="tr-TR" b="1" dirty="0" err="1" smtClean="0">
                <a:latin typeface="Book Antiqua" pitchFamily="18" charset="0"/>
              </a:rPr>
              <a:t>ankara</a:t>
            </a:r>
            <a:r>
              <a:rPr lang="tr-TR" b="1" dirty="0" smtClean="0">
                <a:latin typeface="Book Antiqua" pitchFamily="18" charset="0"/>
              </a:rPr>
              <a:t>.edu.tr</a:t>
            </a:r>
            <a:endParaRPr lang="tr-TR" b="1" dirty="0">
              <a:latin typeface="Book Antiqua" pitchFamily="18" charset="0"/>
            </a:endParaRP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1057"/>
            <a:ext cx="10515600" cy="1325563"/>
          </a:xfrm>
        </p:spPr>
        <p:txBody>
          <a:bodyPr/>
          <a:lstStyle/>
          <a:p>
            <a:pPr algn="ctr"/>
            <a:r>
              <a:rPr lang="tr-TR" dirty="0" smtClean="0">
                <a:latin typeface="Book Antiqua" panose="02040602050305030304" pitchFamily="18" charset="0"/>
              </a:rPr>
              <a:t>Temel Kaynaklar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20" y="1899137"/>
            <a:ext cx="10165080" cy="4304715"/>
          </a:xfrm>
        </p:spPr>
        <p:txBody>
          <a:bodyPr>
            <a:normAutofit lnSpcReduction="10000"/>
          </a:bodyPr>
          <a:lstStyle/>
          <a:p>
            <a:pPr marL="720000" indent="-720000">
              <a:buNone/>
            </a:pPr>
            <a:r>
              <a:rPr lang="tr-TR" sz="2400" dirty="0">
                <a:latin typeface="Book Antiqua" panose="02040602050305030304" pitchFamily="18" charset="0"/>
              </a:rPr>
              <a:t>A. </a:t>
            </a:r>
            <a:r>
              <a:rPr lang="tr-TR" sz="2400" dirty="0" err="1">
                <a:latin typeface="Book Antiqua" panose="02040602050305030304" pitchFamily="18" charset="0"/>
              </a:rPr>
              <a:t>Jamrozik</a:t>
            </a:r>
            <a:r>
              <a:rPr lang="tr-TR" sz="2400" dirty="0">
                <a:latin typeface="Book Antiqua" panose="02040602050305030304" pitchFamily="18" charset="0"/>
              </a:rPr>
              <a:t> ve L. </a:t>
            </a:r>
            <a:r>
              <a:rPr lang="tr-TR" sz="2400" dirty="0" err="1">
                <a:latin typeface="Book Antiqua" panose="02040602050305030304" pitchFamily="18" charset="0"/>
              </a:rPr>
              <a:t>Nocella</a:t>
            </a:r>
            <a:r>
              <a:rPr lang="tr-TR" sz="2400" dirty="0">
                <a:latin typeface="Book Antiqua" panose="02040602050305030304" pitchFamily="18" charset="0"/>
              </a:rPr>
              <a:t>, 1998. A </a:t>
            </a:r>
            <a:r>
              <a:rPr lang="tr-TR" sz="2400" dirty="0" err="1">
                <a:latin typeface="Book Antiqua" panose="02040602050305030304" pitchFamily="18" charset="0"/>
              </a:rPr>
              <a:t>Sociology</a:t>
            </a:r>
            <a:r>
              <a:rPr lang="tr-TR" sz="2400" dirty="0">
                <a:latin typeface="Book Antiqua" panose="02040602050305030304" pitchFamily="18" charset="0"/>
              </a:rPr>
              <a:t> of </a:t>
            </a:r>
            <a:r>
              <a:rPr lang="tr-TR" sz="2400" dirty="0" err="1">
                <a:latin typeface="Book Antiqua" panose="02040602050305030304" pitchFamily="18" charset="0"/>
              </a:rPr>
              <a:t>Social</a:t>
            </a:r>
            <a:r>
              <a:rPr lang="tr-TR" sz="2400" dirty="0">
                <a:latin typeface="Book Antiqua" panose="02040602050305030304" pitchFamily="18" charset="0"/>
              </a:rPr>
              <a:t> </a:t>
            </a:r>
            <a:r>
              <a:rPr lang="tr-TR" sz="2400" dirty="0" err="1">
                <a:latin typeface="Book Antiqua" panose="02040602050305030304" pitchFamily="18" charset="0"/>
              </a:rPr>
              <a:t>Problems</a:t>
            </a:r>
            <a:r>
              <a:rPr lang="tr-TR" sz="2400" dirty="0">
                <a:latin typeface="Book Antiqua" panose="02040602050305030304" pitchFamily="18" charset="0"/>
              </a:rPr>
              <a:t>, Cambridge </a:t>
            </a:r>
            <a:r>
              <a:rPr lang="tr-TR" sz="2400" dirty="0" err="1">
                <a:latin typeface="Book Antiqua" panose="02040602050305030304" pitchFamily="18" charset="0"/>
              </a:rPr>
              <a:t>University</a:t>
            </a:r>
            <a:r>
              <a:rPr lang="tr-TR" sz="2400" dirty="0">
                <a:latin typeface="Book Antiqua" panose="02040602050305030304" pitchFamily="18" charset="0"/>
              </a:rPr>
              <a:t> </a:t>
            </a:r>
            <a:r>
              <a:rPr lang="tr-TR" sz="2400" dirty="0" err="1">
                <a:latin typeface="Book Antiqua" panose="02040602050305030304" pitchFamily="18" charset="0"/>
              </a:rPr>
              <a:t>Press</a:t>
            </a:r>
            <a:r>
              <a:rPr lang="tr-TR" sz="2400" dirty="0">
                <a:latin typeface="Book Antiqua" panose="02040602050305030304" pitchFamily="18" charset="0"/>
              </a:rPr>
              <a:t>.</a:t>
            </a:r>
          </a:p>
          <a:p>
            <a:pPr marL="720000" indent="-720000">
              <a:buNone/>
            </a:pPr>
            <a:r>
              <a:rPr lang="tr-TR" sz="2400" dirty="0">
                <a:latin typeface="Book Antiqua" panose="02040602050305030304" pitchFamily="18" charset="0"/>
              </a:rPr>
              <a:t>A. </a:t>
            </a:r>
            <a:r>
              <a:rPr lang="tr-TR" sz="2400" dirty="0" err="1">
                <a:latin typeface="Book Antiqua" panose="02040602050305030304" pitchFamily="18" charset="0"/>
              </a:rPr>
              <a:t>Leon-Guerrero</a:t>
            </a:r>
            <a:r>
              <a:rPr lang="tr-TR" sz="2400" dirty="0">
                <a:latin typeface="Book Antiqua" panose="02040602050305030304" pitchFamily="18" charset="0"/>
              </a:rPr>
              <a:t>, 2005. </a:t>
            </a:r>
            <a:r>
              <a:rPr lang="tr-TR" sz="2400" dirty="0" err="1">
                <a:latin typeface="Book Antiqua" panose="02040602050305030304" pitchFamily="18" charset="0"/>
              </a:rPr>
              <a:t>Social</a:t>
            </a:r>
            <a:r>
              <a:rPr lang="tr-TR" sz="2400" dirty="0">
                <a:latin typeface="Book Antiqua" panose="02040602050305030304" pitchFamily="18" charset="0"/>
              </a:rPr>
              <a:t> </a:t>
            </a:r>
            <a:r>
              <a:rPr lang="tr-TR" sz="2400" dirty="0" err="1">
                <a:latin typeface="Book Antiqua" panose="02040602050305030304" pitchFamily="18" charset="0"/>
              </a:rPr>
              <a:t>Problems</a:t>
            </a:r>
            <a:r>
              <a:rPr lang="tr-TR" sz="2400" dirty="0">
                <a:latin typeface="Book Antiqua" panose="02040602050305030304" pitchFamily="18" charset="0"/>
              </a:rPr>
              <a:t>: </a:t>
            </a:r>
            <a:r>
              <a:rPr lang="tr-TR" sz="2400" dirty="0" err="1">
                <a:latin typeface="Book Antiqua" panose="02040602050305030304" pitchFamily="18" charset="0"/>
              </a:rPr>
              <a:t>Community</a:t>
            </a:r>
            <a:r>
              <a:rPr lang="tr-TR" sz="2400" dirty="0">
                <a:latin typeface="Book Antiqua" panose="02040602050305030304" pitchFamily="18" charset="0"/>
              </a:rPr>
              <a:t>, </a:t>
            </a:r>
            <a:r>
              <a:rPr lang="tr-TR" sz="2400" dirty="0" err="1">
                <a:latin typeface="Book Antiqua" panose="02040602050305030304" pitchFamily="18" charset="0"/>
              </a:rPr>
              <a:t>Policy</a:t>
            </a:r>
            <a:r>
              <a:rPr lang="tr-TR" sz="2400" dirty="0">
                <a:latin typeface="Book Antiqua" panose="02040602050305030304" pitchFamily="18" charset="0"/>
              </a:rPr>
              <a:t>, </a:t>
            </a:r>
            <a:r>
              <a:rPr lang="tr-TR" sz="2400" dirty="0" err="1">
                <a:latin typeface="Book Antiqua" panose="02040602050305030304" pitchFamily="18" charset="0"/>
              </a:rPr>
              <a:t>and</a:t>
            </a:r>
            <a:r>
              <a:rPr lang="tr-TR" sz="2400" dirty="0">
                <a:latin typeface="Book Antiqua" panose="02040602050305030304" pitchFamily="18" charset="0"/>
              </a:rPr>
              <a:t> </a:t>
            </a:r>
            <a:r>
              <a:rPr lang="tr-TR" sz="2400" dirty="0" err="1">
                <a:latin typeface="Book Antiqua" panose="02040602050305030304" pitchFamily="18" charset="0"/>
              </a:rPr>
              <a:t>Social</a:t>
            </a:r>
            <a:r>
              <a:rPr lang="tr-TR" sz="2400" dirty="0">
                <a:latin typeface="Book Antiqua" panose="02040602050305030304" pitchFamily="18" charset="0"/>
              </a:rPr>
              <a:t> Action, </a:t>
            </a:r>
            <a:r>
              <a:rPr lang="tr-TR" sz="2400" dirty="0" err="1">
                <a:latin typeface="Book Antiqua" panose="02040602050305030304" pitchFamily="18" charset="0"/>
              </a:rPr>
              <a:t>Pine</a:t>
            </a:r>
            <a:r>
              <a:rPr lang="tr-TR" sz="2400" dirty="0">
                <a:latin typeface="Book Antiqua" panose="02040602050305030304" pitchFamily="18" charset="0"/>
              </a:rPr>
              <a:t> </a:t>
            </a:r>
            <a:r>
              <a:rPr lang="tr-TR" sz="2400" dirty="0" err="1">
                <a:latin typeface="Book Antiqua" panose="02040602050305030304" pitchFamily="18" charset="0"/>
              </a:rPr>
              <a:t>Forge</a:t>
            </a:r>
            <a:r>
              <a:rPr lang="tr-TR" sz="2400" dirty="0">
                <a:latin typeface="Book Antiqua" panose="02040602050305030304" pitchFamily="18" charset="0"/>
              </a:rPr>
              <a:t> </a:t>
            </a:r>
            <a:r>
              <a:rPr lang="tr-TR" sz="2400" dirty="0" err="1">
                <a:latin typeface="Book Antiqua" panose="02040602050305030304" pitchFamily="18" charset="0"/>
              </a:rPr>
              <a:t>Press</a:t>
            </a:r>
            <a:r>
              <a:rPr lang="tr-TR" sz="2400" dirty="0">
                <a:latin typeface="Book Antiqua" panose="02040602050305030304" pitchFamily="18" charset="0"/>
              </a:rPr>
              <a:t>.</a:t>
            </a:r>
          </a:p>
          <a:p>
            <a:pPr marL="720000" indent="-720000">
              <a:buNone/>
            </a:pPr>
            <a:r>
              <a:rPr lang="en-US" sz="2400" dirty="0">
                <a:latin typeface="Book Antiqua" panose="02040602050305030304" pitchFamily="18" charset="0"/>
              </a:rPr>
              <a:t>D. </a:t>
            </a:r>
            <a:r>
              <a:rPr lang="en-US" sz="2400" dirty="0" err="1">
                <a:latin typeface="Book Antiqua" panose="02040602050305030304" pitchFamily="18" charset="0"/>
              </a:rPr>
              <a:t>Loseke</a:t>
            </a:r>
            <a:r>
              <a:rPr lang="en-US" sz="2400" dirty="0">
                <a:latin typeface="Book Antiqua" panose="02040602050305030304" pitchFamily="18" charset="0"/>
              </a:rPr>
              <a:t>, 2017. Thinking</a:t>
            </a:r>
            <a:r>
              <a:rPr lang="tr-TR" sz="2400" dirty="0">
                <a:latin typeface="Book Antiqua" panose="02040602050305030304" pitchFamily="18" charset="0"/>
              </a:rPr>
              <a:t> A</a:t>
            </a:r>
            <a:r>
              <a:rPr lang="en-US" sz="2400" dirty="0">
                <a:latin typeface="Book Antiqua" panose="02040602050305030304" pitchFamily="18" charset="0"/>
              </a:rPr>
              <a:t>bout </a:t>
            </a:r>
            <a:r>
              <a:rPr lang="tr-TR" sz="2400" dirty="0">
                <a:latin typeface="Book Antiqua" panose="02040602050305030304" pitchFamily="18" charset="0"/>
              </a:rPr>
              <a:t>S</a:t>
            </a:r>
            <a:r>
              <a:rPr lang="en-US" sz="2400" dirty="0" err="1">
                <a:latin typeface="Book Antiqua" panose="02040602050305030304" pitchFamily="18" charset="0"/>
              </a:rPr>
              <a:t>ocial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P</a:t>
            </a:r>
            <a:r>
              <a:rPr lang="en-US" sz="2400" dirty="0" err="1">
                <a:latin typeface="Book Antiqua" panose="02040602050305030304" pitchFamily="18" charset="0"/>
              </a:rPr>
              <a:t>roblems</a:t>
            </a:r>
            <a:r>
              <a:rPr lang="en-US" sz="2400" dirty="0">
                <a:latin typeface="Book Antiqua" panose="02040602050305030304" pitchFamily="18" charset="0"/>
              </a:rPr>
              <a:t>: An </a:t>
            </a:r>
            <a:r>
              <a:rPr lang="tr-TR" sz="2400" dirty="0">
                <a:latin typeface="Book Antiqua" panose="02040602050305030304" pitchFamily="18" charset="0"/>
              </a:rPr>
              <a:t>I</a:t>
            </a:r>
            <a:r>
              <a:rPr lang="en-US" sz="2400" dirty="0" err="1">
                <a:latin typeface="Book Antiqua" panose="02040602050305030304" pitchFamily="18" charset="0"/>
              </a:rPr>
              <a:t>ntroduction</a:t>
            </a:r>
            <a:r>
              <a:rPr lang="tr-TR" sz="2400" dirty="0">
                <a:latin typeface="Book Antiqua" panose="02040602050305030304" pitchFamily="18" charset="0"/>
              </a:rPr>
              <a:t> </a:t>
            </a:r>
            <a:r>
              <a:rPr lang="tr-TR" sz="2400" dirty="0" err="1">
                <a:latin typeface="Book Antiqua" panose="02040602050305030304" pitchFamily="18" charset="0"/>
              </a:rPr>
              <a:t>To</a:t>
            </a:r>
            <a:r>
              <a:rPr lang="tr-TR" sz="2400" dirty="0">
                <a:latin typeface="Book Antiqua" panose="02040602050305030304" pitchFamily="18" charset="0"/>
              </a:rPr>
              <a:t> C</a:t>
            </a:r>
            <a:r>
              <a:rPr lang="en-US" sz="2400" dirty="0" err="1">
                <a:latin typeface="Book Antiqua" panose="02040602050305030304" pitchFamily="18" charset="0"/>
              </a:rPr>
              <a:t>onstructionist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P</a:t>
            </a:r>
            <a:r>
              <a:rPr lang="en-US" sz="2400" dirty="0" err="1">
                <a:latin typeface="Book Antiqua" panose="02040602050305030304" pitchFamily="18" charset="0"/>
              </a:rPr>
              <a:t>erspectives</a:t>
            </a:r>
            <a:r>
              <a:rPr lang="en-US" sz="2400" dirty="0">
                <a:latin typeface="Book Antiqua" panose="02040602050305030304" pitchFamily="18" charset="0"/>
              </a:rPr>
              <a:t>. Routledge.</a:t>
            </a:r>
            <a:endParaRPr lang="tr-TR" sz="2400" dirty="0">
              <a:latin typeface="Book Antiqua" panose="02040602050305030304" pitchFamily="18" charset="0"/>
            </a:endParaRPr>
          </a:p>
          <a:p>
            <a:pPr marL="720000" indent="-720000">
              <a:buNone/>
            </a:pPr>
            <a:r>
              <a:rPr lang="tr-TR" sz="2400" dirty="0">
                <a:latin typeface="Book Antiqua" panose="02040602050305030304" pitchFamily="18" charset="0"/>
              </a:rPr>
              <a:t>G. </a:t>
            </a:r>
            <a:r>
              <a:rPr lang="tr-TR" sz="2400" dirty="0" err="1">
                <a:latin typeface="Book Antiqua" panose="02040602050305030304" pitchFamily="18" charset="0"/>
              </a:rPr>
              <a:t>Ritzer</a:t>
            </a:r>
            <a:r>
              <a:rPr lang="tr-TR" sz="2400" dirty="0">
                <a:latin typeface="Book Antiqua" panose="02040602050305030304" pitchFamily="18" charset="0"/>
              </a:rPr>
              <a:t> (ed.), 2004. </a:t>
            </a:r>
            <a:r>
              <a:rPr lang="tr-TR" sz="2400" dirty="0" err="1">
                <a:latin typeface="Book Antiqua" panose="02040602050305030304" pitchFamily="18" charset="0"/>
              </a:rPr>
              <a:t>Handbook</a:t>
            </a:r>
            <a:r>
              <a:rPr lang="tr-TR" sz="2400" dirty="0">
                <a:latin typeface="Book Antiqua" panose="02040602050305030304" pitchFamily="18" charset="0"/>
              </a:rPr>
              <a:t> of </a:t>
            </a:r>
            <a:r>
              <a:rPr lang="tr-TR" sz="2400" dirty="0" err="1">
                <a:latin typeface="Book Antiqua" panose="02040602050305030304" pitchFamily="18" charset="0"/>
              </a:rPr>
              <a:t>Social</a:t>
            </a:r>
            <a:r>
              <a:rPr lang="tr-TR" sz="2400" dirty="0">
                <a:latin typeface="Book Antiqua" panose="02040602050305030304" pitchFamily="18" charset="0"/>
              </a:rPr>
              <a:t> </a:t>
            </a:r>
            <a:r>
              <a:rPr lang="tr-TR" sz="2400" dirty="0" err="1">
                <a:latin typeface="Book Antiqua" panose="02040602050305030304" pitchFamily="18" charset="0"/>
              </a:rPr>
              <a:t>Problems</a:t>
            </a:r>
            <a:r>
              <a:rPr lang="tr-TR" sz="2400" dirty="0">
                <a:latin typeface="Book Antiqua" panose="02040602050305030304" pitchFamily="18" charset="0"/>
              </a:rPr>
              <a:t>, </a:t>
            </a:r>
            <a:r>
              <a:rPr lang="tr-TR" sz="2400" dirty="0" err="1">
                <a:latin typeface="Book Antiqua" panose="02040602050305030304" pitchFamily="18" charset="0"/>
              </a:rPr>
              <a:t>Sage</a:t>
            </a:r>
            <a:r>
              <a:rPr lang="tr-TR" sz="2400" dirty="0">
                <a:latin typeface="Book Antiqua" panose="02040602050305030304" pitchFamily="18" charset="0"/>
              </a:rPr>
              <a:t> Publications.</a:t>
            </a:r>
          </a:p>
          <a:p>
            <a:pPr marL="720000" indent="-720000">
              <a:buNone/>
            </a:pPr>
            <a:r>
              <a:rPr lang="tr-TR" sz="2400" dirty="0">
                <a:latin typeface="Book Antiqua" panose="02040602050305030304" pitchFamily="18" charset="0"/>
              </a:rPr>
              <a:t>J. M. </a:t>
            </a:r>
            <a:r>
              <a:rPr lang="tr-TR" sz="2400" dirty="0" err="1">
                <a:latin typeface="Book Antiqua" panose="02040602050305030304" pitchFamily="18" charset="0"/>
              </a:rPr>
              <a:t>Henslin</a:t>
            </a:r>
            <a:r>
              <a:rPr lang="tr-TR" sz="2400" dirty="0">
                <a:latin typeface="Book Antiqua" panose="02040602050305030304" pitchFamily="18" charset="0"/>
              </a:rPr>
              <a:t>, 2006. </a:t>
            </a:r>
            <a:r>
              <a:rPr lang="tr-TR" sz="2400" dirty="0" err="1">
                <a:latin typeface="Book Antiqua" panose="02040602050305030304" pitchFamily="18" charset="0"/>
              </a:rPr>
              <a:t>Social</a:t>
            </a:r>
            <a:r>
              <a:rPr lang="tr-TR" sz="2400" dirty="0">
                <a:latin typeface="Book Antiqua" panose="02040602050305030304" pitchFamily="18" charset="0"/>
              </a:rPr>
              <a:t> </a:t>
            </a:r>
            <a:r>
              <a:rPr lang="tr-TR" sz="2400" dirty="0" err="1">
                <a:latin typeface="Book Antiqua" panose="02040602050305030304" pitchFamily="18" charset="0"/>
              </a:rPr>
              <a:t>Problems</a:t>
            </a:r>
            <a:r>
              <a:rPr lang="tr-TR" sz="2400" dirty="0">
                <a:latin typeface="Book Antiqua" panose="02040602050305030304" pitchFamily="18" charset="0"/>
              </a:rPr>
              <a:t>, </a:t>
            </a:r>
            <a:r>
              <a:rPr lang="tr-TR" sz="2400" dirty="0" err="1">
                <a:latin typeface="Book Antiqua" panose="02040602050305030304" pitchFamily="18" charset="0"/>
              </a:rPr>
              <a:t>Pearson</a:t>
            </a:r>
            <a:r>
              <a:rPr lang="tr-TR" sz="2400" dirty="0">
                <a:latin typeface="Book Antiqua" panose="02040602050305030304" pitchFamily="18" charset="0"/>
              </a:rPr>
              <a:t> </a:t>
            </a:r>
            <a:r>
              <a:rPr lang="tr-TR" sz="2400" dirty="0" err="1">
                <a:latin typeface="Book Antiqua" panose="02040602050305030304" pitchFamily="18" charset="0"/>
              </a:rPr>
              <a:t>Education</a:t>
            </a:r>
            <a:r>
              <a:rPr lang="tr-TR" sz="2400" dirty="0">
                <a:latin typeface="Book Antiqua" panose="02040602050305030304" pitchFamily="18" charset="0"/>
              </a:rPr>
              <a:t> Ltd.</a:t>
            </a:r>
          </a:p>
          <a:p>
            <a:pPr marL="720000" indent="-720000">
              <a:buNone/>
            </a:pPr>
            <a:r>
              <a:rPr lang="en-US" sz="2400" dirty="0">
                <a:latin typeface="Book Antiqua" panose="02040602050305030304" pitchFamily="18" charset="0"/>
              </a:rPr>
              <a:t>M. Spector, &amp; J. I. </a:t>
            </a:r>
            <a:r>
              <a:rPr lang="en-US" sz="2400" dirty="0" err="1">
                <a:latin typeface="Book Antiqua" panose="02040602050305030304" pitchFamily="18" charset="0"/>
              </a:rPr>
              <a:t>Kitsuse</a:t>
            </a:r>
            <a:r>
              <a:rPr lang="en-US" sz="2400" dirty="0">
                <a:latin typeface="Book Antiqua" panose="02040602050305030304" pitchFamily="18" charset="0"/>
              </a:rPr>
              <a:t>, 2017. Constructing </a:t>
            </a:r>
            <a:r>
              <a:rPr lang="tr-TR" sz="2400" dirty="0">
                <a:latin typeface="Book Antiqua" panose="02040602050305030304" pitchFamily="18" charset="0"/>
              </a:rPr>
              <a:t>S</a:t>
            </a:r>
            <a:r>
              <a:rPr lang="en-US" sz="2400" dirty="0" err="1">
                <a:latin typeface="Book Antiqua" panose="02040602050305030304" pitchFamily="18" charset="0"/>
              </a:rPr>
              <a:t>ocial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P</a:t>
            </a:r>
            <a:r>
              <a:rPr lang="en-US" sz="2400" dirty="0" err="1">
                <a:latin typeface="Book Antiqua" panose="02040602050305030304" pitchFamily="18" charset="0"/>
              </a:rPr>
              <a:t>roblem</a:t>
            </a:r>
            <a:r>
              <a:rPr lang="tr-TR" sz="2400" dirty="0">
                <a:latin typeface="Book Antiqua" panose="02040602050305030304" pitchFamily="18" charset="0"/>
              </a:rPr>
              <a:t>,</a:t>
            </a:r>
            <a:r>
              <a:rPr lang="en-US" sz="2400" dirty="0">
                <a:latin typeface="Book Antiqua" panose="02040602050305030304" pitchFamily="18" charset="0"/>
              </a:rPr>
              <a:t> Routledge.</a:t>
            </a:r>
            <a:endParaRPr lang="tr-TR" sz="2400" dirty="0">
              <a:latin typeface="Book Antiqua" panose="02040602050305030304" pitchFamily="18" charset="0"/>
            </a:endParaRPr>
          </a:p>
          <a:p>
            <a:pPr marL="720000" indent="-720000">
              <a:buNone/>
            </a:pPr>
            <a:r>
              <a:rPr lang="tr-TR" sz="2400" dirty="0">
                <a:latin typeface="Book Antiqua" panose="02040602050305030304" pitchFamily="18" charset="0"/>
              </a:rPr>
              <a:t>L. </a:t>
            </a:r>
            <a:r>
              <a:rPr lang="tr-TR" sz="2400" dirty="0" err="1">
                <a:latin typeface="Book Antiqua" panose="02040602050305030304" pitchFamily="18" charset="0"/>
              </a:rPr>
              <a:t>Beeghley</a:t>
            </a:r>
            <a:r>
              <a:rPr lang="tr-TR" sz="2400" dirty="0">
                <a:latin typeface="Book Antiqua" panose="02040602050305030304" pitchFamily="18" charset="0"/>
              </a:rPr>
              <a:t>, 2018. </a:t>
            </a:r>
            <a:r>
              <a:rPr lang="tr-TR" sz="2400" dirty="0" err="1">
                <a:latin typeface="Book Antiqua" panose="02040602050305030304" pitchFamily="18" charset="0"/>
              </a:rPr>
              <a:t>Angles</a:t>
            </a:r>
            <a:r>
              <a:rPr lang="tr-TR" sz="2400" dirty="0">
                <a:latin typeface="Book Antiqua" panose="02040602050305030304" pitchFamily="18" charset="0"/>
              </a:rPr>
              <a:t> of </a:t>
            </a:r>
            <a:r>
              <a:rPr lang="tr-TR" sz="2400" dirty="0" err="1">
                <a:latin typeface="Book Antiqua" panose="02040602050305030304" pitchFamily="18" charset="0"/>
              </a:rPr>
              <a:t>Vision</a:t>
            </a:r>
            <a:r>
              <a:rPr lang="tr-TR" sz="2400" dirty="0">
                <a:latin typeface="Book Antiqua" panose="02040602050305030304" pitchFamily="18" charset="0"/>
              </a:rPr>
              <a:t>: How </a:t>
            </a:r>
            <a:r>
              <a:rPr lang="tr-TR" sz="2400" dirty="0" err="1">
                <a:latin typeface="Book Antiqua" panose="02040602050305030304" pitchFamily="18" charset="0"/>
              </a:rPr>
              <a:t>to</a:t>
            </a:r>
            <a:r>
              <a:rPr lang="tr-TR" sz="2400" dirty="0">
                <a:latin typeface="Book Antiqua" panose="02040602050305030304" pitchFamily="18" charset="0"/>
              </a:rPr>
              <a:t> </a:t>
            </a:r>
            <a:r>
              <a:rPr lang="tr-TR" sz="2400" dirty="0" err="1">
                <a:latin typeface="Book Antiqua" panose="02040602050305030304" pitchFamily="18" charset="0"/>
              </a:rPr>
              <a:t>Understand</a:t>
            </a:r>
            <a:r>
              <a:rPr lang="tr-TR" sz="2400" dirty="0">
                <a:latin typeface="Book Antiqua" panose="02040602050305030304" pitchFamily="18" charset="0"/>
              </a:rPr>
              <a:t> </a:t>
            </a:r>
            <a:r>
              <a:rPr lang="tr-TR" sz="2400" dirty="0" err="1">
                <a:latin typeface="Book Antiqua" panose="02040602050305030304" pitchFamily="18" charset="0"/>
              </a:rPr>
              <a:t>Social</a:t>
            </a:r>
            <a:r>
              <a:rPr lang="tr-TR" sz="2400" dirty="0">
                <a:latin typeface="Book Antiqua" panose="02040602050305030304" pitchFamily="18" charset="0"/>
              </a:rPr>
              <a:t> </a:t>
            </a:r>
            <a:r>
              <a:rPr lang="tr-TR" sz="2400" dirty="0" err="1">
                <a:latin typeface="Book Antiqua" panose="02040602050305030304" pitchFamily="18" charset="0"/>
              </a:rPr>
              <a:t>Problems</a:t>
            </a:r>
            <a:r>
              <a:rPr lang="tr-TR" sz="2400" dirty="0">
                <a:latin typeface="Book Antiqua" panose="02040602050305030304" pitchFamily="18" charset="0"/>
              </a:rPr>
              <a:t>. </a:t>
            </a:r>
            <a:r>
              <a:rPr lang="tr-TR" sz="2400" dirty="0" err="1">
                <a:latin typeface="Book Antiqua" panose="02040602050305030304" pitchFamily="18" charset="0"/>
              </a:rPr>
              <a:t>Routledge</a:t>
            </a:r>
            <a:r>
              <a:rPr lang="tr-TR" sz="2400" dirty="0">
                <a:latin typeface="Book Antiqua" panose="02040602050305030304" pitchFamily="18" charset="0"/>
              </a:rPr>
              <a:t>. </a:t>
            </a:r>
          </a:p>
          <a:p>
            <a:pPr marL="0" indent="0"/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8983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Temel Kavramlar </a:t>
            </a:r>
            <a:r>
              <a:rPr lang="tr-TR" b="1" dirty="0">
                <a:latin typeface="Book Antiqua" panose="02040602050305030304" pitchFamily="18" charset="0"/>
              </a:rPr>
              <a:t>– 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717" y="2335238"/>
            <a:ext cx="8173329" cy="3460652"/>
          </a:xfrm>
        </p:spPr>
        <p:txBody>
          <a:bodyPr>
            <a:normAutofit lnSpcReduction="10000"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Dersin Kapsamı</a:t>
            </a:r>
          </a:p>
          <a:p>
            <a:r>
              <a:rPr lang="tr-TR" dirty="0">
                <a:latin typeface="Book Antiqua" panose="02040602050305030304" pitchFamily="18" charset="0"/>
              </a:rPr>
              <a:t>Temel Kavramlar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Sosyal Problem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Sosyolojik İmgelem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Ortak Duyu</a:t>
            </a:r>
          </a:p>
          <a:p>
            <a:r>
              <a:rPr lang="tr-TR" dirty="0">
                <a:latin typeface="Book Antiqua" panose="02040602050305030304" pitchFamily="18" charset="0"/>
              </a:rPr>
              <a:t>Bakış Tarzları</a:t>
            </a:r>
          </a:p>
          <a:p>
            <a:r>
              <a:rPr lang="tr-TR" dirty="0">
                <a:latin typeface="Book Antiqua" panose="02040602050305030304" pitchFamily="18" charset="0"/>
              </a:rPr>
              <a:t>Sosyal Politikalar</a:t>
            </a:r>
          </a:p>
          <a:p>
            <a:r>
              <a:rPr lang="tr-TR" dirty="0">
                <a:latin typeface="Book Antiqua" panose="02040602050305030304" pitchFamily="18" charset="0"/>
              </a:rPr>
              <a:t>Kaynaklar</a:t>
            </a: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0885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Dersin </a:t>
            </a:r>
            <a:r>
              <a:rPr lang="tr-TR" b="1" dirty="0" smtClean="0">
                <a:latin typeface="Book Antiqua" panose="02040602050305030304" pitchFamily="18" charset="0"/>
              </a:rPr>
              <a:t>Kapsamı – Toplumsal Sorunlar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9139" y="2225261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Sosyolojide gelişmekte olan yeni bir </a:t>
            </a:r>
            <a:r>
              <a:rPr lang="tr-TR" dirty="0" smtClean="0">
                <a:latin typeface="Book Antiqua" panose="02040602050305030304" pitchFamily="18" charset="0"/>
              </a:rPr>
              <a:t>alandır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Tüm sosyoloji alanlarıyla </a:t>
            </a:r>
            <a:r>
              <a:rPr lang="tr-TR" dirty="0" smtClean="0">
                <a:latin typeface="Book Antiqua" panose="02040602050305030304" pitchFamily="18" charset="0"/>
              </a:rPr>
              <a:t>ilgilidir </a:t>
            </a:r>
            <a:r>
              <a:rPr lang="tr-TR" dirty="0">
                <a:latin typeface="Book Antiqua" panose="02040602050305030304" pitchFamily="18" charset="0"/>
              </a:rPr>
              <a:t>(aile, ekonomi, kent gibi alt alanlardan farklı</a:t>
            </a:r>
            <a:r>
              <a:rPr lang="tr-TR" dirty="0" smtClean="0">
                <a:latin typeface="Book Antiqua" panose="02040602050305030304" pitchFamily="18" charset="0"/>
              </a:rPr>
              <a:t>…).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Uygulamaya ve sosyal politikalara dönük bir </a:t>
            </a:r>
            <a:r>
              <a:rPr lang="tr-TR" dirty="0" smtClean="0">
                <a:latin typeface="Book Antiqua" panose="02040602050305030304" pitchFamily="18" charset="0"/>
              </a:rPr>
              <a:t>alandır.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Hukuk, sosyal politika, ekonomi gibi disiplinlerle iç </a:t>
            </a:r>
            <a:r>
              <a:rPr lang="tr-TR" dirty="0" smtClean="0">
                <a:latin typeface="Book Antiqua" panose="02040602050305030304" pitchFamily="18" charset="0"/>
              </a:rPr>
              <a:t>içedir.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1654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Temel Kavramlar – </a:t>
            </a:r>
            <a:r>
              <a:rPr lang="tr-TR" b="1" dirty="0" smtClean="0">
                <a:latin typeface="Book Antiqua" panose="02040602050305030304" pitchFamily="18" charset="0"/>
              </a:rPr>
              <a:t>Toplumsal Sorun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6116" y="2506662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Toplumsal düzeni, potansiyel olarak ya da doğrudan tehdit ettiği algılanan bir toplumsal olgu ya da </a:t>
            </a:r>
            <a:r>
              <a:rPr lang="tr-TR" dirty="0" smtClean="0">
                <a:latin typeface="Book Antiqua" panose="02040602050305030304" pitchFamily="18" charset="0"/>
              </a:rPr>
              <a:t>durumdur.</a:t>
            </a:r>
            <a:endParaRPr lang="tr-TR" dirty="0">
              <a:latin typeface="Book Antiqua" panose="02040602050305030304" pitchFamily="18" charset="0"/>
            </a:endParaRPr>
          </a:p>
          <a:p>
            <a:pPr lvl="1"/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1654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6479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Temel Kavramlar – Sosyal Problem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8491" y="2330462"/>
            <a:ext cx="9582443" cy="4351338"/>
          </a:xfrm>
        </p:spPr>
        <p:txBody>
          <a:bodyPr>
            <a:normAutofit/>
          </a:bodyPr>
          <a:lstStyle/>
          <a:p>
            <a:pPr lvl="1"/>
            <a:r>
              <a:rPr lang="tr-TR" sz="3200" dirty="0">
                <a:latin typeface="Book Antiqua" panose="02040602050305030304" pitchFamily="18" charset="0"/>
              </a:rPr>
              <a:t>Bir olgunun / durumun sorun olarak kabul edilebilmesi için gerekli üç özellik:</a:t>
            </a:r>
          </a:p>
          <a:p>
            <a:pPr lvl="2"/>
            <a:r>
              <a:rPr lang="tr-TR" sz="2800" dirty="0">
                <a:latin typeface="Book Antiqua" panose="02040602050305030304" pitchFamily="18" charset="0"/>
              </a:rPr>
              <a:t>Sorunun tanımlanabilir olması </a:t>
            </a:r>
            <a:r>
              <a:rPr lang="tr-TR" sz="2800" i="1" dirty="0">
                <a:latin typeface="Book Antiqua" panose="02040602050305030304" pitchFamily="18" charset="0"/>
              </a:rPr>
              <a:t>(politik tanınma</a:t>
            </a:r>
            <a:r>
              <a:rPr lang="tr-TR" sz="2800" i="1" dirty="0" smtClean="0">
                <a:latin typeface="Book Antiqua" panose="02040602050305030304" pitchFamily="18" charset="0"/>
              </a:rPr>
              <a:t>);</a:t>
            </a:r>
            <a:endParaRPr lang="tr-TR" sz="2800" i="1" dirty="0">
              <a:latin typeface="Book Antiqua" panose="02040602050305030304" pitchFamily="18" charset="0"/>
            </a:endParaRPr>
          </a:p>
          <a:p>
            <a:pPr lvl="2"/>
            <a:r>
              <a:rPr lang="tr-TR" sz="2800" dirty="0">
                <a:latin typeface="Book Antiqua" panose="02040602050305030304" pitchFamily="18" charset="0"/>
              </a:rPr>
              <a:t>Belli değerlere ya da çıkarlara tehdit oluşturması ya da öyle algılanması </a:t>
            </a:r>
            <a:r>
              <a:rPr lang="tr-TR" sz="2800" i="1" dirty="0">
                <a:latin typeface="Book Antiqua" panose="02040602050305030304" pitchFamily="18" charset="0"/>
              </a:rPr>
              <a:t>(zarar boyutu</a:t>
            </a:r>
            <a:r>
              <a:rPr lang="tr-TR" sz="2800" i="1" dirty="0" smtClean="0">
                <a:latin typeface="Book Antiqua" panose="02040602050305030304" pitchFamily="18" charset="0"/>
              </a:rPr>
              <a:t>);</a:t>
            </a:r>
            <a:endParaRPr lang="tr-TR" sz="2800" dirty="0">
              <a:latin typeface="Book Antiqua" panose="02040602050305030304" pitchFamily="18" charset="0"/>
            </a:endParaRPr>
          </a:p>
          <a:p>
            <a:pPr lvl="2"/>
            <a:r>
              <a:rPr lang="tr-TR" sz="2800" dirty="0">
                <a:latin typeface="Book Antiqua" panose="02040602050305030304" pitchFamily="18" charset="0"/>
              </a:rPr>
              <a:t>Ortadan kaldırılmaya veya en azından azaltılmaya elverişli olması </a:t>
            </a:r>
            <a:r>
              <a:rPr lang="tr-TR" sz="2800" i="1" dirty="0">
                <a:latin typeface="Book Antiqua" panose="02040602050305030304" pitchFamily="18" charset="0"/>
              </a:rPr>
              <a:t>(iyileştirme ihtiyacı</a:t>
            </a:r>
            <a:r>
              <a:rPr lang="tr-TR" sz="2800" i="1" dirty="0" smtClean="0">
                <a:latin typeface="Book Antiqua" panose="02040602050305030304" pitchFamily="18" charset="0"/>
              </a:rPr>
              <a:t>).</a:t>
            </a:r>
            <a:endParaRPr lang="tr-TR" sz="2800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2954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6479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Temel Kavramlar – Sosyolojik İmgelem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8491" y="2330462"/>
            <a:ext cx="9582443" cy="4351338"/>
          </a:xfrm>
        </p:spPr>
        <p:txBody>
          <a:bodyPr>
            <a:normAutofit/>
          </a:bodyPr>
          <a:lstStyle/>
          <a:p>
            <a:pPr lvl="1"/>
            <a:r>
              <a:rPr lang="tr-TR" sz="2800" dirty="0">
                <a:latin typeface="Book Antiqua" panose="02040602050305030304" pitchFamily="18" charset="0"/>
              </a:rPr>
              <a:t>C. W. </a:t>
            </a:r>
            <a:r>
              <a:rPr lang="tr-TR" sz="2800" dirty="0" err="1">
                <a:latin typeface="Book Antiqua" panose="02040602050305030304" pitchFamily="18" charset="0"/>
              </a:rPr>
              <a:t>Mills’in</a:t>
            </a:r>
            <a:r>
              <a:rPr lang="tr-TR" sz="2800" dirty="0">
                <a:latin typeface="Book Antiqua" panose="02040602050305030304" pitchFamily="18" charset="0"/>
              </a:rPr>
              <a:t> olguları incelemede bir bakış tarzı olarak önerdiği bir </a:t>
            </a:r>
            <a:r>
              <a:rPr lang="tr-TR" sz="2800" dirty="0" smtClean="0">
                <a:latin typeface="Book Antiqua" panose="02040602050305030304" pitchFamily="18" charset="0"/>
              </a:rPr>
              <a:t>kavramdır.</a:t>
            </a:r>
            <a:endParaRPr lang="tr-TR" sz="2800" dirty="0">
              <a:latin typeface="Book Antiqua" panose="02040602050305030304" pitchFamily="18" charset="0"/>
            </a:endParaRP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Toplumsal sorunlara bakışta sosyolojik imgelemin yardımına </a:t>
            </a:r>
            <a:r>
              <a:rPr lang="tr-TR" sz="2800" dirty="0" smtClean="0">
                <a:latin typeface="Book Antiqua" panose="02040602050305030304" pitchFamily="18" charset="0"/>
              </a:rPr>
              <a:t>vurgu yapmaktadır.</a:t>
            </a:r>
            <a:endParaRPr lang="tr-TR" sz="2800" dirty="0">
              <a:latin typeface="Book Antiqua" panose="02040602050305030304" pitchFamily="18" charset="0"/>
            </a:endParaRP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Sosyoloğun imgelemi belli bir etkiyi </a:t>
            </a:r>
            <a:r>
              <a:rPr lang="tr-TR" sz="2800" dirty="0" smtClean="0">
                <a:latin typeface="Book Antiqua" panose="02040602050305030304" pitchFamily="18" charset="0"/>
              </a:rPr>
              <a:t>yansıtabilir.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7512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6479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Temel Kavramlar – Ortak Duyu (</a:t>
            </a:r>
            <a:r>
              <a:rPr lang="tr-TR" b="1" dirty="0" err="1">
                <a:latin typeface="Book Antiqua" panose="02040602050305030304" pitchFamily="18" charset="0"/>
              </a:rPr>
              <a:t>common</a:t>
            </a:r>
            <a:r>
              <a:rPr lang="tr-TR" b="1" dirty="0">
                <a:latin typeface="Book Antiqua" panose="02040602050305030304" pitchFamily="18" charset="0"/>
              </a:rPr>
              <a:t> sense)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8491" y="2330462"/>
            <a:ext cx="9582443" cy="4351338"/>
          </a:xfrm>
        </p:spPr>
        <p:txBody>
          <a:bodyPr>
            <a:normAutofit/>
          </a:bodyPr>
          <a:lstStyle/>
          <a:p>
            <a:pPr lvl="1"/>
            <a:r>
              <a:rPr lang="tr-TR" sz="2800" dirty="0">
                <a:latin typeface="Book Antiqua" panose="02040602050305030304" pitchFamily="18" charset="0"/>
              </a:rPr>
              <a:t>Toplumun tümüne ait ortak </a:t>
            </a:r>
            <a:r>
              <a:rPr lang="tr-TR" sz="2800" dirty="0" smtClean="0">
                <a:latin typeface="Book Antiqua" panose="02040602050305030304" pitchFamily="18" charset="0"/>
              </a:rPr>
              <a:t>düşünceyi ifade eder (her </a:t>
            </a:r>
            <a:r>
              <a:rPr lang="tr-TR" sz="2800" dirty="0">
                <a:latin typeface="Book Antiqua" panose="02040602050305030304" pitchFamily="18" charset="0"/>
              </a:rPr>
              <a:t>zaman çoğunluğa ait olsa da tümünü içermeyebilir</a:t>
            </a:r>
            <a:r>
              <a:rPr lang="tr-TR" sz="2800" dirty="0" smtClean="0">
                <a:latin typeface="Book Antiqua" panose="02040602050305030304" pitchFamily="18" charset="0"/>
              </a:rPr>
              <a:t>).</a:t>
            </a:r>
            <a:endParaRPr lang="tr-TR" sz="2800" dirty="0">
              <a:latin typeface="Book Antiqua" panose="02040602050305030304" pitchFamily="18" charset="0"/>
            </a:endParaRP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Katı bir inancı da </a:t>
            </a:r>
            <a:r>
              <a:rPr lang="tr-TR" sz="2800" dirty="0" smtClean="0">
                <a:latin typeface="Book Antiqua" panose="02040602050305030304" pitchFamily="18" charset="0"/>
              </a:rPr>
              <a:t>içerebilir.</a:t>
            </a:r>
            <a:endParaRPr lang="tr-TR" sz="2800" dirty="0">
              <a:latin typeface="Book Antiqua" panose="02040602050305030304" pitchFamily="18" charset="0"/>
            </a:endParaRP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Ortak duyunun altındaki gerçekler de irdelenmeye </a:t>
            </a:r>
            <a:r>
              <a:rPr lang="tr-TR" sz="2800" dirty="0" smtClean="0">
                <a:latin typeface="Book Antiqua" panose="02040602050305030304" pitchFamily="18" charset="0"/>
              </a:rPr>
              <a:t>çalışılmalıdır.</a:t>
            </a:r>
            <a:endParaRPr lang="tr-TR" sz="2800" dirty="0">
              <a:latin typeface="Book Antiqua" panose="02040602050305030304" pitchFamily="18" charset="0"/>
            </a:endParaRPr>
          </a:p>
          <a:p>
            <a:pPr lvl="1"/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1079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6479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Sorunun Ele Alınmasında Bakış Tarzları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8491" y="2330462"/>
            <a:ext cx="9582443" cy="4351338"/>
          </a:xfrm>
        </p:spPr>
        <p:txBody>
          <a:bodyPr>
            <a:normAutofit/>
          </a:bodyPr>
          <a:lstStyle/>
          <a:p>
            <a:pPr lvl="1"/>
            <a:r>
              <a:rPr lang="tr-TR" sz="2800" dirty="0">
                <a:latin typeface="Book Antiqua" panose="02040602050305030304" pitchFamily="18" charset="0"/>
              </a:rPr>
              <a:t>Bütüncül ve parçalı </a:t>
            </a:r>
            <a:r>
              <a:rPr lang="tr-TR" sz="2800" dirty="0" smtClean="0">
                <a:latin typeface="Book Antiqua" panose="02040602050305030304" pitchFamily="18" charset="0"/>
              </a:rPr>
              <a:t>yaklaşımlar,</a:t>
            </a:r>
            <a:endParaRPr lang="tr-TR" sz="2800" dirty="0">
              <a:latin typeface="Book Antiqua" panose="02040602050305030304" pitchFamily="18" charset="0"/>
            </a:endParaRP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Modern ve </a:t>
            </a:r>
            <a:r>
              <a:rPr lang="tr-TR" sz="2800" dirty="0" err="1">
                <a:latin typeface="Book Antiqua" panose="02040602050305030304" pitchFamily="18" charset="0"/>
              </a:rPr>
              <a:t>postmodern</a:t>
            </a:r>
            <a:r>
              <a:rPr lang="tr-TR" sz="2800" dirty="0">
                <a:latin typeface="Book Antiqua" panose="02040602050305030304" pitchFamily="18" charset="0"/>
              </a:rPr>
              <a:t> bakış tarzları tartışma açısından dikkate </a:t>
            </a:r>
            <a:r>
              <a:rPr lang="tr-TR" sz="2800" dirty="0" smtClean="0">
                <a:latin typeface="Book Antiqua" panose="02040602050305030304" pitchFamily="18" charset="0"/>
              </a:rPr>
              <a:t>alınabilir.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5672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6479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Sosyal Politikalar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8491" y="2330462"/>
            <a:ext cx="9582443" cy="4351338"/>
          </a:xfrm>
        </p:spPr>
        <p:txBody>
          <a:bodyPr>
            <a:normAutofit/>
          </a:bodyPr>
          <a:lstStyle/>
          <a:p>
            <a:pPr lvl="1"/>
            <a:r>
              <a:rPr lang="tr-TR" sz="2800" dirty="0">
                <a:latin typeface="Book Antiqua" panose="02040602050305030304" pitchFamily="18" charset="0"/>
              </a:rPr>
              <a:t>Toplumsal sorunlarla ilgili pek çok politikadan söz </a:t>
            </a:r>
            <a:r>
              <a:rPr lang="tr-TR" sz="2800" dirty="0" smtClean="0">
                <a:latin typeface="Book Antiqua" panose="02040602050305030304" pitchFamily="18" charset="0"/>
              </a:rPr>
              <a:t>edilebilmektedir.</a:t>
            </a:r>
            <a:endParaRPr lang="tr-TR" sz="2800" dirty="0">
              <a:latin typeface="Book Antiqua" panose="02040602050305030304" pitchFamily="18" charset="0"/>
            </a:endParaRP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Sosyal politikaların kapsamı (aile, toplumsal cinsiyet eşitsizliği, yoksulluk, konut vb.) </a:t>
            </a:r>
            <a:r>
              <a:rPr lang="tr-TR" sz="2800" dirty="0" smtClean="0">
                <a:latin typeface="Book Antiqua" panose="02040602050305030304" pitchFamily="18" charset="0"/>
              </a:rPr>
              <a:t>önemlidir.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80260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184</TotalTime>
  <Words>418</Words>
  <Application>Microsoft Office PowerPoint</Application>
  <PresentationFormat>Özel</PresentationFormat>
  <Paragraphs>49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Görünüş</vt:lpstr>
      <vt:lpstr>TOPLUMSAL SORUNLAR Toplumsal Sorunlara İlişkin Temel Kavramlar</vt:lpstr>
      <vt:lpstr>Toplumsal Sorunlara İlişkin Temel Kavramlar – Ders İçeriği</vt:lpstr>
      <vt:lpstr>Dersin Kapsamı – Toplumsal Sorunlar</vt:lpstr>
      <vt:lpstr>Temel Kavramlar – Toplumsal Sorun</vt:lpstr>
      <vt:lpstr>Temel Kavramlar – Sosyal Problem</vt:lpstr>
      <vt:lpstr>Temel Kavramlar – Sosyolojik İmgelem</vt:lpstr>
      <vt:lpstr>Temel Kavramlar – Ortak Duyu (common sense)</vt:lpstr>
      <vt:lpstr>Sorunun Ele Alınmasında Bakış Tarzları</vt:lpstr>
      <vt:lpstr>Sosyal Politikalar</vt:lpstr>
      <vt:lpstr>Temel 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FİZYNH</cp:lastModifiedBy>
  <cp:revision>92</cp:revision>
  <dcterms:created xsi:type="dcterms:W3CDTF">2018-03-24T09:54:46Z</dcterms:created>
  <dcterms:modified xsi:type="dcterms:W3CDTF">2020-02-12T08:09:58Z</dcterms:modified>
</cp:coreProperties>
</file>