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89" r:id="rId35"/>
    <p:sldId id="291" r:id="rId36"/>
    <p:sldId id="292" r:id="rId37"/>
    <p:sldId id="293" r:id="rId38"/>
    <p:sldId id="294" r:id="rId39"/>
    <p:sldId id="295" r:id="rId40"/>
    <p:sldId id="296" r:id="rId41"/>
    <p:sldId id="297" r:id="rId42"/>
    <p:sldId id="298" r:id="rId43"/>
    <p:sldId id="299" r:id="rId44"/>
    <p:sldId id="300"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0EBB0C4-6273-4C6E-B9BD-2EDC30F1CD52}"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15-Sep-20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15-Sep-20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15-Sep-20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15-Sep-20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CAD897-D46E-4AD2-BD9B-49DD3E640873}" type="datetimeFigureOut">
              <a:rPr lang="en-US" dirty="0"/>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15-Sep-20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TEMİZLİK ARAÇ VE GEREÇLERİ</a:t>
            </a:r>
            <a:endParaRPr lang="tr-TR" dirty="0"/>
          </a:p>
        </p:txBody>
      </p:sp>
      <p:sp>
        <p:nvSpPr>
          <p:cNvPr id="3" name="Alt Başlık 2"/>
          <p:cNvSpPr>
            <a:spLocks noGrp="1"/>
          </p:cNvSpPr>
          <p:nvPr>
            <p:ph type="subTitle" idx="1"/>
          </p:nvPr>
        </p:nvSpPr>
        <p:spPr/>
        <p:txBody>
          <a:bodyPr/>
          <a:lstStyle/>
          <a:p>
            <a:r>
              <a:rPr lang="en-US" dirty="0" smtClean="0"/>
              <a:t>GEREÇLER</a:t>
            </a:r>
            <a:endParaRPr lang="tr-TR" dirty="0"/>
          </a:p>
        </p:txBody>
      </p:sp>
    </p:spTree>
    <p:extLst>
      <p:ext uri="{BB962C8B-B14F-4D97-AF65-F5344CB8AC3E}">
        <p14:creationId xmlns:p14="http://schemas.microsoft.com/office/powerpoint/2010/main" val="2206816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a:t>Sabun</a:t>
            </a:r>
          </a:p>
          <a:p>
            <a:pPr marL="0" indent="0" algn="just">
              <a:lnSpc>
                <a:spcPct val="150000"/>
              </a:lnSpc>
              <a:buNone/>
            </a:pPr>
            <a:r>
              <a:rPr lang="tr-TR" dirty="0"/>
              <a:t>Yumuşak ve bol köpüklü olan zeytinyağı sabunu cilt için uygundur fakat temizlikte kullanmada daha az etkilidir. Sabun asitli çözeltilerde kullanılmamalıdır. Sert ve soğuk sularda etkisinin oldukça azalması, yüzeyinde ince bir kireç tabakası bırakması ve zor durulanması sabunun dezavantajlarıdır. Çamaşır temizliğinde kullanılan toz ve kalıp hâlindeki sabunlar, bazı lekelerin çıkarılması, bebek çamaşırları ve hassas </a:t>
            </a:r>
            <a:r>
              <a:rPr lang="tr-TR" dirty="0" err="1"/>
              <a:t>elyafların</a:t>
            </a:r>
            <a:r>
              <a:rPr lang="tr-TR" dirty="0"/>
              <a:t> yıkanmasında tercih edilmektedir.</a:t>
            </a:r>
          </a:p>
        </p:txBody>
      </p:sp>
    </p:spTree>
    <p:extLst>
      <p:ext uri="{BB962C8B-B14F-4D97-AF65-F5344CB8AC3E}">
        <p14:creationId xmlns:p14="http://schemas.microsoft.com/office/powerpoint/2010/main" val="2189426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fontScale="92500" lnSpcReduction="20000"/>
          </a:bodyPr>
          <a:lstStyle/>
          <a:p>
            <a:pPr algn="just">
              <a:lnSpc>
                <a:spcPct val="150000"/>
              </a:lnSpc>
              <a:buFont typeface="Wingdings" panose="05000000000000000000" pitchFamily="2" charset="2"/>
              <a:buChar char="v"/>
            </a:pPr>
            <a:r>
              <a:rPr lang="en-US" dirty="0" smtClean="0"/>
              <a:t> </a:t>
            </a:r>
            <a:r>
              <a:rPr lang="tr-TR" dirty="0" smtClean="0"/>
              <a:t>Sabun</a:t>
            </a:r>
          </a:p>
          <a:p>
            <a:pPr marL="0" indent="0" algn="just">
              <a:lnSpc>
                <a:spcPct val="150000"/>
              </a:lnSpc>
              <a:buNone/>
            </a:pPr>
            <a:r>
              <a:rPr lang="tr-TR" dirty="0" smtClean="0"/>
              <a:t>Sabunlar fiziksel yapı bakımından katı, sıvı, toz ve krem hâlinde olabilir. Katı ve değişik şekilde olanlar el ve vücut temizliğinde, krem hâlinde olanlar ince, narin kumaşlarda, toz hâlinde olanlarsa yünlü ve yumuşak kumaşları yıkamada kullanılır. Toz sabunlar, çabuk köpük elde etmede büyük kolaylık sağladığı hâlde, kalıp ve sıvı sabunlara göre daha</a:t>
            </a:r>
            <a:r>
              <a:rPr lang="en-US" dirty="0" smtClean="0"/>
              <a:t> </a:t>
            </a:r>
            <a:r>
              <a:rPr lang="tr-TR" dirty="0" smtClean="0"/>
              <a:t>ucuzdur. Krem sabunlar (</a:t>
            </a:r>
            <a:r>
              <a:rPr lang="tr-TR" dirty="0" err="1" smtClean="0"/>
              <a:t>arap</a:t>
            </a:r>
            <a:r>
              <a:rPr lang="tr-TR" dirty="0" smtClean="0"/>
              <a:t> sabunu-potasyum sabunu) taş, tahta ve mermer gibi yüzeylerin temizliğinde son der</a:t>
            </a:r>
            <a:r>
              <a:rPr lang="en-US" dirty="0" smtClean="0"/>
              <a:t>e</a:t>
            </a:r>
            <a:r>
              <a:rPr lang="tr-TR" dirty="0" smtClean="0"/>
              <a:t>ce etkilidir.</a:t>
            </a:r>
            <a:endParaRPr lang="en-US" dirty="0" smtClean="0"/>
          </a:p>
          <a:p>
            <a:pPr marL="0" indent="0" algn="just">
              <a:lnSpc>
                <a:spcPct val="150000"/>
              </a:lnSpc>
              <a:buNone/>
            </a:pPr>
            <a:r>
              <a:rPr lang="tr-TR" dirty="0"/>
              <a:t>İyi bir sabun, düzgün ve serttir. Kesildiği zaman içi parlaktır. Sabunlara bazı özellikler kazandırmak amacıyla sağlığa zararlı olmayan ve sınıflamalarda belirtilen oranları aşmamak koşuluyla yararlı sentetik maddeler katılabilir.</a:t>
            </a:r>
          </a:p>
        </p:txBody>
      </p:sp>
    </p:spTree>
    <p:extLst>
      <p:ext uri="{BB962C8B-B14F-4D97-AF65-F5344CB8AC3E}">
        <p14:creationId xmlns:p14="http://schemas.microsoft.com/office/powerpoint/2010/main" val="421944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a:t>Her türlü sert yüzeylerin temizliğinde kullanılan maddelerdir. Banyo, lavabo, küvet, fayans, cam, ayna ve kapı gibi yüzeylerin temizliğinde kullanılır. Banyo temizliğinde sulandırılmadan zemine uygulanırken cam, ayna ve kapı temizliğinde uygun oranda sulandırılarak kullanılır. </a:t>
            </a:r>
            <a:endParaRPr lang="en-US" dirty="0" smtClean="0"/>
          </a:p>
          <a:p>
            <a:pPr marL="0" indent="0" algn="just">
              <a:lnSpc>
                <a:spcPct val="150000"/>
              </a:lnSpc>
              <a:buNone/>
            </a:pPr>
            <a:r>
              <a:rPr lang="tr-TR" dirty="0" smtClean="0"/>
              <a:t>Asitli </a:t>
            </a:r>
            <a:r>
              <a:rPr lang="tr-TR" dirty="0"/>
              <a:t>olmadıkları zaman yüzeye zarar vermezler ancak iyi durulamak gerektirir. Bazı yüzeylerde asitli olanların kullanılması gerekebilir. Kullanma talimatlarına uygun şekilde kullanılmalıdır. Temizlenen yere, içine konulan kokulu maddeler sebebiyle hoş bir koku verir. Belli başlı genel temizlik gereçleri şunlardır:</a:t>
            </a:r>
          </a:p>
        </p:txBody>
      </p:sp>
    </p:spTree>
    <p:extLst>
      <p:ext uri="{BB962C8B-B14F-4D97-AF65-F5344CB8AC3E}">
        <p14:creationId xmlns:p14="http://schemas.microsoft.com/office/powerpoint/2010/main" val="11841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a:t>Temizlikte kullanılan temel kimyasal deterjandır. Deterjan, sabuna göre daha üstün bir yıkama maddesidir. Kirleri ortamdan uzaklaştırmak, çamaşırın temizlik sonrası kullanımda bazı iyileştirmeler yapabilmek için deterjanlar çeşitli yüzey aktif maddeler, organik ve inorganik kimyasal maddelerden oluşmaktadır. Yıkama üzerinde ayrı ayrı etkileri olan bu maddeler, bir araya gelerek </a:t>
            </a:r>
            <a:r>
              <a:rPr lang="tr-TR" dirty="0" err="1"/>
              <a:t>sinerjik</a:t>
            </a:r>
            <a:r>
              <a:rPr lang="tr-TR" dirty="0"/>
              <a:t> bir etki yaratmaktadır.</a:t>
            </a:r>
          </a:p>
        </p:txBody>
      </p:sp>
    </p:spTree>
    <p:extLst>
      <p:ext uri="{BB962C8B-B14F-4D97-AF65-F5344CB8AC3E}">
        <p14:creationId xmlns:p14="http://schemas.microsoft.com/office/powerpoint/2010/main" val="329708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a:t>Sentetik deterjanlar bir doku ve yüzey üzerindeki kirlerin çıkarılması için kullanılır. Çok hafif kir genellikle yüzeyin suyla yıkanmasıyla çıkabilir. Fakat daha ağır kirler de bir temizlik maddesine gereksinim duyulabilir. Sentetik deterjanlar, Türk Standartları Enstitüsü’nün belirlediği norma göre genel temizlik işlerinde kullanılan, içerisinde esas temizleyici olarak alkali sülfat ve </a:t>
            </a:r>
            <a:r>
              <a:rPr lang="tr-TR" dirty="0" err="1"/>
              <a:t>alkilarilsülfatan</a:t>
            </a:r>
            <a:r>
              <a:rPr lang="tr-TR" dirty="0"/>
              <a:t> tipindeki </a:t>
            </a:r>
            <a:r>
              <a:rPr lang="tr-TR" dirty="0" err="1"/>
              <a:t>anyonik</a:t>
            </a:r>
            <a:r>
              <a:rPr lang="tr-TR" dirty="0"/>
              <a:t> yüzey aktif </a:t>
            </a:r>
            <a:r>
              <a:rPr lang="tr-TR" dirty="0" smtClean="0"/>
              <a:t>maddeleriyle</a:t>
            </a:r>
            <a:r>
              <a:rPr lang="en-US" dirty="0" smtClean="0"/>
              <a:t> </a:t>
            </a:r>
            <a:r>
              <a:rPr lang="tr-TR" dirty="0" smtClean="0"/>
              <a:t>temizleme </a:t>
            </a:r>
            <a:r>
              <a:rPr lang="tr-TR" dirty="0"/>
              <a:t>işlemlerine yardımcı diğer maddeler bulunan toz, granül, yumuşak kıvamlı ve sıvı maddelerdir.</a:t>
            </a:r>
          </a:p>
        </p:txBody>
      </p:sp>
    </p:spTree>
    <p:extLst>
      <p:ext uri="{BB962C8B-B14F-4D97-AF65-F5344CB8AC3E}">
        <p14:creationId xmlns:p14="http://schemas.microsoft.com/office/powerpoint/2010/main" val="84581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a:t>Sentetik deterjanlar gerek sert sulardaki kalsiyum ve magnezyum tuzlarıyla reaksiyona girmediklerinden gerekse kirleri ve yağları süspansiyon hâlinde tutmada etkili olduklarından temizleyici olarak sabundan daha üstündür. Sentetik deterjanları, sudaki çözeltilerinde gösterdikleri kimyasal reaksiyona göre; </a:t>
            </a:r>
            <a:r>
              <a:rPr lang="tr-TR" dirty="0" err="1"/>
              <a:t>anyonik</a:t>
            </a:r>
            <a:r>
              <a:rPr lang="tr-TR" dirty="0"/>
              <a:t>, </a:t>
            </a:r>
            <a:r>
              <a:rPr lang="tr-TR" dirty="0" err="1"/>
              <a:t>katyonik</a:t>
            </a:r>
            <a:r>
              <a:rPr lang="tr-TR" dirty="0"/>
              <a:t>, </a:t>
            </a:r>
            <a:r>
              <a:rPr lang="tr-TR" dirty="0" err="1"/>
              <a:t>noniyonik</a:t>
            </a:r>
            <a:r>
              <a:rPr lang="tr-TR" dirty="0"/>
              <a:t> ve </a:t>
            </a:r>
            <a:r>
              <a:rPr lang="tr-TR" dirty="0" err="1"/>
              <a:t>amfoterik</a:t>
            </a:r>
            <a:r>
              <a:rPr lang="tr-TR" dirty="0"/>
              <a:t> olmak üzere dört grupta toplamak mümkündür.</a:t>
            </a:r>
          </a:p>
        </p:txBody>
      </p:sp>
    </p:spTree>
    <p:extLst>
      <p:ext uri="{BB962C8B-B14F-4D97-AF65-F5344CB8AC3E}">
        <p14:creationId xmlns:p14="http://schemas.microsoft.com/office/powerpoint/2010/main" val="56674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a:t>Dünyada imal edilen sentetik deterjanların yarısı </a:t>
            </a:r>
            <a:r>
              <a:rPr lang="tr-TR" dirty="0" err="1"/>
              <a:t>anyoniktir</a:t>
            </a:r>
            <a:r>
              <a:rPr lang="tr-TR" dirty="0"/>
              <a:t>. Türkiye’de de imal edilenlerin çoğunluğu </a:t>
            </a:r>
            <a:r>
              <a:rPr lang="tr-TR" dirty="0" err="1"/>
              <a:t>anyoniktir</a:t>
            </a:r>
            <a:r>
              <a:rPr lang="tr-TR" dirty="0"/>
              <a:t>. Bunların </a:t>
            </a:r>
            <a:r>
              <a:rPr lang="tr-TR" dirty="0" err="1"/>
              <a:t>pH’ları</a:t>
            </a:r>
            <a:r>
              <a:rPr lang="tr-TR" dirty="0"/>
              <a:t> yüksek olduğundan deriyi hatta esası bitkisel yağ olan muşamba gibi maddeleri kurutur ve tahrip edebilir. </a:t>
            </a:r>
            <a:r>
              <a:rPr lang="tr-TR" dirty="0" err="1"/>
              <a:t>Katyonik</a:t>
            </a:r>
            <a:r>
              <a:rPr lang="tr-TR" dirty="0"/>
              <a:t> sentetik deterjanlar ise deriyi </a:t>
            </a:r>
            <a:r>
              <a:rPr lang="tr-TR" dirty="0" err="1"/>
              <a:t>anyonik</a:t>
            </a:r>
            <a:r>
              <a:rPr lang="tr-TR" dirty="0"/>
              <a:t> olanlara göre daha az tahriş eder ve kuvvetli dezenfektanlardır. Pozitif yük taşır, kir çıkarmanın yanı sıra yumuşatıcıların esas maddesini oluşturur. </a:t>
            </a:r>
          </a:p>
        </p:txBody>
      </p:sp>
    </p:spTree>
    <p:extLst>
      <p:ext uri="{BB962C8B-B14F-4D97-AF65-F5344CB8AC3E}">
        <p14:creationId xmlns:p14="http://schemas.microsoft.com/office/powerpoint/2010/main" val="1475786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smtClean="0"/>
              <a:t>Mikrop </a:t>
            </a:r>
            <a:r>
              <a:rPr lang="tr-TR" dirty="0"/>
              <a:t>öldürücüdür. </a:t>
            </a:r>
            <a:r>
              <a:rPr lang="tr-TR" dirty="0" err="1"/>
              <a:t>Noniyonik</a:t>
            </a:r>
            <a:r>
              <a:rPr lang="tr-TR" dirty="0"/>
              <a:t> maddeler elektrik yükü taşımaz ve suda tamamen çözünür. Sert sulardan diğerlerine oranla daha az etkilenir ve özellikle yağları çıkarmada çok etkilidir. </a:t>
            </a:r>
            <a:r>
              <a:rPr lang="tr-TR" dirty="0" err="1"/>
              <a:t>Amfoterik</a:t>
            </a:r>
            <a:r>
              <a:rPr lang="tr-TR" dirty="0"/>
              <a:t> maddeler ise ikili yapıları nedeniyle </a:t>
            </a:r>
            <a:r>
              <a:rPr lang="tr-TR" dirty="0" err="1"/>
              <a:t>anyonikler</a:t>
            </a:r>
            <a:r>
              <a:rPr lang="tr-TR" dirty="0"/>
              <a:t> gibi alkali ortamda, </a:t>
            </a:r>
            <a:r>
              <a:rPr lang="tr-TR" dirty="0" err="1"/>
              <a:t>katyonikler</a:t>
            </a:r>
            <a:r>
              <a:rPr lang="tr-TR" dirty="0"/>
              <a:t> gibi asit ortamda bulunur. Temizleme ve </a:t>
            </a:r>
            <a:r>
              <a:rPr lang="tr-TR" dirty="0" err="1"/>
              <a:t>antimikrobik</a:t>
            </a:r>
            <a:r>
              <a:rPr lang="tr-TR" dirty="0"/>
              <a:t> etkileri yanında cilde uygunluğunun da iyi bir özellik olmasına rağmen temizlik maddelerinde pek kullanılmaz.</a:t>
            </a:r>
          </a:p>
        </p:txBody>
      </p:sp>
    </p:spTree>
    <p:extLst>
      <p:ext uri="{BB962C8B-B14F-4D97-AF65-F5344CB8AC3E}">
        <p14:creationId xmlns:p14="http://schemas.microsoft.com/office/powerpoint/2010/main" val="3069323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a:t>Sentetik deterjanların temizleme gücü dolgu maddelerine bağlıdır. Sentetik deterjanlara temizleme gücünü artırıcı maddeler eklenebilir. Bir sentetik deterjanın çok fazla köpürmesi inancın tersine onun daha iyi temizleme </a:t>
            </a:r>
            <a:r>
              <a:rPr lang="tr-TR" dirty="0" err="1"/>
              <a:t>performasyonuna</a:t>
            </a:r>
            <a:r>
              <a:rPr lang="tr-TR" dirty="0"/>
              <a:t> sahip olduğu anlamına gelmez. Diğer taraftan köpük stabilizelerinin fazla kullanılması sonucu köpük kesilmemesi olduğundan hem temizleme işlemi zorlaşır hem de bu durum sentetik deterjanlı atık suların karıştığı su kaynaklarının kirlenmesine, araçların köpükle tıkanarak bozulmalarına yol açar. </a:t>
            </a:r>
          </a:p>
        </p:txBody>
      </p:sp>
    </p:spTree>
    <p:extLst>
      <p:ext uri="{BB962C8B-B14F-4D97-AF65-F5344CB8AC3E}">
        <p14:creationId xmlns:p14="http://schemas.microsoft.com/office/powerpoint/2010/main" val="2455674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fontScale="85000" lnSpcReduction="10000"/>
          </a:bodyPr>
          <a:lstStyle/>
          <a:p>
            <a:pPr algn="just">
              <a:lnSpc>
                <a:spcPct val="150000"/>
              </a:lnSpc>
              <a:buFont typeface="Wingdings" panose="05000000000000000000" pitchFamily="2" charset="2"/>
              <a:buChar char="v"/>
            </a:pPr>
            <a:r>
              <a:rPr lang="tr-TR" dirty="0"/>
              <a:t>Sentetik deterjanlar</a:t>
            </a:r>
          </a:p>
          <a:p>
            <a:pPr marL="0" indent="0" algn="just">
              <a:lnSpc>
                <a:spcPct val="150000"/>
              </a:lnSpc>
              <a:buNone/>
            </a:pPr>
            <a:r>
              <a:rPr lang="tr-TR" dirty="0" smtClean="0"/>
              <a:t>Bu </a:t>
            </a:r>
            <a:r>
              <a:rPr lang="tr-TR" dirty="0"/>
              <a:t>nedenle sentetik deterjanlara temizleme gücünü etkilemeyen, köpük miktarını azaltıcı veya dengeleyici </a:t>
            </a:r>
            <a:r>
              <a:rPr lang="tr-TR" dirty="0" err="1"/>
              <a:t>tripolifosfat</a:t>
            </a:r>
            <a:r>
              <a:rPr lang="tr-TR" dirty="0"/>
              <a:t> gibi maddeler katılmaktadır. Fakat </a:t>
            </a:r>
            <a:r>
              <a:rPr lang="tr-TR" dirty="0" err="1"/>
              <a:t>fosfatlı</a:t>
            </a:r>
            <a:r>
              <a:rPr lang="tr-TR" dirty="0"/>
              <a:t> deterjanlar çok fazla kullanılırsa atık suların karıştığı nehir ve göllerdeki bitki florasının dengesi bozulmakta, bitkilerde aşırı gelişmeler olmaktadır</a:t>
            </a:r>
            <a:r>
              <a:rPr lang="tr-TR" dirty="0" smtClean="0"/>
              <a:t>.</a:t>
            </a:r>
            <a:endParaRPr lang="en-US" dirty="0" smtClean="0"/>
          </a:p>
          <a:p>
            <a:pPr marL="0" indent="0" algn="just">
              <a:lnSpc>
                <a:spcPct val="150000"/>
              </a:lnSpc>
              <a:buNone/>
            </a:pPr>
            <a:r>
              <a:rPr lang="tr-TR" dirty="0"/>
              <a:t>Deterjan üretiminde kullanılan ve parçalanmayan ham maddeler yerine </a:t>
            </a:r>
            <a:r>
              <a:rPr lang="tr-TR" dirty="0" err="1"/>
              <a:t>parçalanabilirliği</a:t>
            </a:r>
            <a:r>
              <a:rPr lang="tr-TR" dirty="0"/>
              <a:t> yüksek olan maddeler kullanılması çalışmaları devam etmektedir. Bugün için </a:t>
            </a:r>
            <a:r>
              <a:rPr lang="tr-TR" dirty="0" err="1"/>
              <a:t>anyonik</a:t>
            </a:r>
            <a:r>
              <a:rPr lang="tr-TR" dirty="0"/>
              <a:t> maddelerin çeşitli kompozisyonlarını kullanmak en iyi çözüm yolu olarak görülmektedir. Deterjanların temel etkisi, sıvının havayla ya da başka bir sıvıyla olan değme yüzeylerindeki yüzeysel gerilimi azaltmasında görülür. Bu etki deterjanların </a:t>
            </a:r>
            <a:r>
              <a:rPr lang="tr-TR" dirty="0" err="1"/>
              <a:t>emülsiyonlaştırıcı</a:t>
            </a:r>
            <a:r>
              <a:rPr lang="tr-TR" dirty="0"/>
              <a:t>, ıslatıcı ve çözücü olmalarından kaynaklanmaktadır.</a:t>
            </a:r>
          </a:p>
        </p:txBody>
      </p:sp>
    </p:spTree>
    <p:extLst>
      <p:ext uri="{BB962C8B-B14F-4D97-AF65-F5344CB8AC3E}">
        <p14:creationId xmlns:p14="http://schemas.microsoft.com/office/powerpoint/2010/main" val="422428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a:t>Yüzeydeki kiri ve eskimiş cilayı sökmede kullanılan maddelerdir. Yüksek kalitede, son derece güçlü temizlik maddeleridir. Dikkatli kullanım gerektirir. Kullanma kılavuzuna uygun kullanılmalıdır. </a:t>
            </a:r>
            <a:endParaRPr lang="en-US" dirty="0" smtClean="0"/>
          </a:p>
          <a:p>
            <a:pPr algn="just">
              <a:lnSpc>
                <a:spcPct val="150000"/>
              </a:lnSpc>
            </a:pPr>
            <a:r>
              <a:rPr lang="tr-TR" dirty="0" smtClean="0"/>
              <a:t>Sıvı </a:t>
            </a:r>
            <a:r>
              <a:rPr lang="tr-TR" dirty="0"/>
              <a:t>olduklarından yüzeyleri çizmez, matlaştırmaz, parlaklık kazandırır. Aside dayanıklı yüzeylerde kullanılmalıdır. Taş, mozaik, fayans, mermer vb. sert zeminlerde (ahşap hariç) yoğunlaşmış kirlerin temizliğinde ve cilanın yüzeyden çıkarılmasında kullanılır. </a:t>
            </a:r>
            <a:endParaRPr lang="en-US" dirty="0" smtClean="0"/>
          </a:p>
          <a:p>
            <a:pPr algn="just">
              <a:lnSpc>
                <a:spcPct val="150000"/>
              </a:lnSpc>
            </a:pPr>
            <a:r>
              <a:rPr lang="tr-TR" dirty="0" smtClean="0"/>
              <a:t>Suya </a:t>
            </a:r>
            <a:r>
              <a:rPr lang="tr-TR" dirty="0"/>
              <a:t>konulacağı zaman ölçü kabı kullanılmalıdır. Ölçüsüz kullanma hiçbir zaman ekonomik olmaz. Kullanım miktarı, yüzeyin kirlilik derecesine göre ayarlanmalıdır.</a:t>
            </a:r>
          </a:p>
        </p:txBody>
      </p:sp>
    </p:spTree>
    <p:extLst>
      <p:ext uri="{BB962C8B-B14F-4D97-AF65-F5344CB8AC3E}">
        <p14:creationId xmlns:p14="http://schemas.microsoft.com/office/powerpoint/2010/main" val="4084226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Asitler</a:t>
            </a:r>
          </a:p>
          <a:p>
            <a:pPr marL="0" indent="0" algn="just">
              <a:lnSpc>
                <a:spcPct val="150000"/>
              </a:lnSpc>
              <a:buNone/>
            </a:pPr>
            <a:r>
              <a:rPr lang="tr-TR" dirty="0"/>
              <a:t>Asitler hem yararlı hem de en tehlikeli kimyasal maddeler arasında yer alır. Örneğin, derişik hidroklorik asit öldürücü bir zehirdir. Ancak mide öz suyunda bir miktar seyreltik hidroklorik asit bulunması sindirim işlemini kolaylaştırıcı etki yapmaktadır. Asit terimi, ekşi anlamındaki Latince bir sözcükten türetilmiştir. Çünkü bu bileşiklerin çoğunun tadı ekşidir. Bazı asitler ağır yanıklara yol açarken bazıları yalnızca ağrı verir. Örneğin karınca ve arı gibi böceklerin ya da ısırgan otu gibi bitkilerin salgıları ağrı verici asitlerdir. Bazı asitler öldürücü bir zehir olmasına karşın bazıları meyve asitleri gibi tadı ve kokusu hoş maddeler olabilir.</a:t>
            </a:r>
          </a:p>
        </p:txBody>
      </p:sp>
    </p:spTree>
    <p:extLst>
      <p:ext uri="{BB962C8B-B14F-4D97-AF65-F5344CB8AC3E}">
        <p14:creationId xmlns:p14="http://schemas.microsoft.com/office/powerpoint/2010/main" val="3259322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Asitler</a:t>
            </a:r>
          </a:p>
          <a:p>
            <a:pPr marL="0" indent="0" algn="just">
              <a:lnSpc>
                <a:spcPct val="150000"/>
              </a:lnSpc>
              <a:buNone/>
            </a:pPr>
            <a:r>
              <a:rPr lang="tr-TR" dirty="0"/>
              <a:t>Gerek derişik yani sulandırılmamış asitlerin gerekse seyreltik asitlerin son derece dikkatli kullanılması gerekir. Örneğin, sülfürik ve hidroklorik asitlerin çok yakıcı ve kaşındırıcı etkileri olduğundan kullanımları sırasında cilde ve giysilere sıçramamasına dikkat edilmesi gerekir. Bu tür asitler temizlikte genellikle dezenfektan olarak kullanılır. Asit denilince sulu çözeltilerinde pozitif yüklü hidrojen (H+) iyonlarının oluşturduğu bazı maddeler </a:t>
            </a:r>
            <a:r>
              <a:rPr lang="tr-TR" dirty="0" smtClean="0"/>
              <a:t>anlaşılmaktadır</a:t>
            </a:r>
            <a:r>
              <a:rPr lang="en-US" dirty="0" smtClean="0"/>
              <a:t>.</a:t>
            </a:r>
            <a:endParaRPr lang="tr-TR" dirty="0"/>
          </a:p>
        </p:txBody>
      </p:sp>
    </p:spTree>
    <p:extLst>
      <p:ext uri="{BB962C8B-B14F-4D97-AF65-F5344CB8AC3E}">
        <p14:creationId xmlns:p14="http://schemas.microsoft.com/office/powerpoint/2010/main" val="1348548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Asitler</a:t>
            </a:r>
          </a:p>
          <a:p>
            <a:pPr marL="0" indent="0" algn="just">
              <a:lnSpc>
                <a:spcPct val="150000"/>
              </a:lnSpc>
              <a:buNone/>
            </a:pPr>
            <a:r>
              <a:rPr lang="tr-TR" dirty="0"/>
              <a:t>Temizlik işlerinde kullanılan asit sayısı azdır. Çünkü çoğu asitlerin yakıcı etkileri fazladır. Leke çıkarma, koku giderme ve mikroorganizmaları öldürmek amacıyla tuvalet temizliğinde, merdiven, alçı, çimento gibi yüzeylerin temizliğinde kullanılır. Mermer yüzeylere uygulandığında yüzeyler zarar görür. Kuvvetli asitler ellere ve bazı yüzeylere değdirilmemelidir. Diğer deterjanlarla birlikte kullanılmamalı ve karıştırılmamalıdır. Kullanırken zayıf asitler tercih edilmelidir. Uygulamada en çok kullanılan asetik, sitrik ve oksalik asitlerdir.</a:t>
            </a:r>
          </a:p>
        </p:txBody>
      </p:sp>
    </p:spTree>
    <p:extLst>
      <p:ext uri="{BB962C8B-B14F-4D97-AF65-F5344CB8AC3E}">
        <p14:creationId xmlns:p14="http://schemas.microsoft.com/office/powerpoint/2010/main" val="670107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Asitler</a:t>
            </a:r>
          </a:p>
          <a:p>
            <a:pPr marL="0" indent="0" algn="just">
              <a:lnSpc>
                <a:spcPct val="150000"/>
              </a:lnSpc>
              <a:buNone/>
            </a:pPr>
            <a:r>
              <a:rPr lang="tr-TR" dirty="0"/>
              <a:t>Asetik asit: Bu amaçla sirkeden yararlanılır. Sirke hem koku giderir hem de bir miktar dezenfektandır.</a:t>
            </a:r>
          </a:p>
          <a:p>
            <a:pPr marL="0" indent="0" algn="just">
              <a:lnSpc>
                <a:spcPct val="150000"/>
              </a:lnSpc>
              <a:buNone/>
            </a:pPr>
            <a:r>
              <a:rPr lang="tr-TR" dirty="0" smtClean="0"/>
              <a:t>Sitrik </a:t>
            </a:r>
            <a:r>
              <a:rPr lang="tr-TR" dirty="0"/>
              <a:t>asit: Bu amaçla limon suyundan yararlanılır. Sirkenin özelliklerine sahiptir.</a:t>
            </a:r>
          </a:p>
          <a:p>
            <a:pPr marL="0" indent="0" algn="just">
              <a:lnSpc>
                <a:spcPct val="150000"/>
              </a:lnSpc>
              <a:buNone/>
            </a:pPr>
            <a:r>
              <a:rPr lang="tr-TR" dirty="0" smtClean="0"/>
              <a:t>Oksalik </a:t>
            </a:r>
            <a:r>
              <a:rPr lang="tr-TR" dirty="0"/>
              <a:t>asit: Kristaller hâlindedir. Pas lekesinin giderilmesinde çok etkindir. Ancak suyla temas ettikten sonra çıkan buharlar için dikkatli olmak gerekir.</a:t>
            </a:r>
          </a:p>
        </p:txBody>
      </p:sp>
    </p:spTree>
    <p:extLst>
      <p:ext uri="{BB962C8B-B14F-4D97-AF65-F5344CB8AC3E}">
        <p14:creationId xmlns:p14="http://schemas.microsoft.com/office/powerpoint/2010/main" val="3980233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Alkaliler</a:t>
            </a:r>
          </a:p>
          <a:p>
            <a:pPr marL="0" indent="0" algn="just">
              <a:lnSpc>
                <a:spcPct val="150000"/>
              </a:lnSpc>
              <a:buNone/>
            </a:pPr>
            <a:r>
              <a:rPr lang="tr-TR" dirty="0"/>
              <a:t>Kuvvetli yüzey sıvı temizleyicilerdir. Yağlı kirle kolayca birleşerek kiri çözmede oldukça etkilidir. Böylece temizlik için gerekli insan gücü ve mekanik gücü azaltır. Sabun ve diğer aktif yüzey temizleyicilerinin daha iyi performans göstermesini sağlar. Eldiven ve maske kullanmak sağlık açısından gereklidir. Amonyak, karbonat, boraks ve soda alkali çeşitleridir.</a:t>
            </a:r>
          </a:p>
        </p:txBody>
      </p:sp>
    </p:spTree>
    <p:extLst>
      <p:ext uri="{BB962C8B-B14F-4D97-AF65-F5344CB8AC3E}">
        <p14:creationId xmlns:p14="http://schemas.microsoft.com/office/powerpoint/2010/main" val="353505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Ağartıcılar</a:t>
            </a:r>
          </a:p>
          <a:p>
            <a:pPr marL="0" indent="0" algn="just">
              <a:lnSpc>
                <a:spcPct val="150000"/>
              </a:lnSpc>
              <a:buNone/>
            </a:pPr>
            <a:r>
              <a:rPr lang="tr-TR" dirty="0"/>
              <a:t>Temizleyicilerle kirlerin çıkarılması ve ağartma maddeleri ile lekelerin giderilmesi (beyazlatma) olmak üzere çamaşır yıkamada iki amaç vardır. Çamaşırları genel olarak ağartmak ve birçok leke türünü beyazlatarak görünmez hâle getirmek ve çamaşırlarda dezenfeksiyon sağlamak için ağartıcılar kullanılmaktadır. Ağartıcılar ev tipi deterjanların bileşiminde bulunurken endüstriyel amaçlı deterjanlara genellikle ilave edilmez ve ayrı olarak kullanılır.</a:t>
            </a:r>
          </a:p>
        </p:txBody>
      </p:sp>
    </p:spTree>
    <p:extLst>
      <p:ext uri="{BB962C8B-B14F-4D97-AF65-F5344CB8AC3E}">
        <p14:creationId xmlns:p14="http://schemas.microsoft.com/office/powerpoint/2010/main" val="12598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fontScale="92500"/>
          </a:bodyPr>
          <a:lstStyle/>
          <a:p>
            <a:pPr algn="just">
              <a:lnSpc>
                <a:spcPct val="150000"/>
              </a:lnSpc>
              <a:buFont typeface="Wingdings" panose="05000000000000000000" pitchFamily="2" charset="2"/>
              <a:buChar char="v"/>
            </a:pPr>
            <a:r>
              <a:rPr lang="en-US" dirty="0" smtClean="0"/>
              <a:t> </a:t>
            </a:r>
            <a:r>
              <a:rPr lang="tr-TR" dirty="0"/>
              <a:t>Ağartıcılar</a:t>
            </a:r>
          </a:p>
          <a:p>
            <a:pPr marL="0" indent="0" algn="just">
              <a:lnSpc>
                <a:spcPct val="150000"/>
              </a:lnSpc>
              <a:buNone/>
            </a:pPr>
            <a:r>
              <a:rPr lang="tr-TR" dirty="0"/>
              <a:t>Ağartıcılar, çamaşırlar üzerindeki boyar maddeleri çözerek lekeleri ve kirleri uzaklaştırır. Ancak ağartmanın hiçbir zaman iyi bir temizlemenin yerini tutmadığı unutulmamalıdır. Dikkatli kullanılmayan ağartıcılar, çamaşırları yıpratarak ömrünü kısaltabilmektedir. Ağartıcıların çamaşırlara verdiği hasarların giderilmesi mümkün olmamaktadır. Ağartıcılar, klorlu ve oksijenli olmak üzere ikiye ayrılır. En çok kullanılan klorlu ağartıcı sodyum </a:t>
            </a:r>
            <a:r>
              <a:rPr lang="tr-TR" dirty="0" err="1"/>
              <a:t>hipoklorittir</a:t>
            </a:r>
            <a:r>
              <a:rPr lang="tr-TR" dirty="0"/>
              <a:t>. Su ile temas ettiğinde aktif klor açığa çıkar ve ağartma gerçekleşir. Ancak bazı yüzeylerde kirleri çıkarmada beklenen sonucu vermeyebilir. Suda çözünmüş olan mineraller klor ile reaksiyona girip yüzeyi sarartabilir.</a:t>
            </a:r>
          </a:p>
        </p:txBody>
      </p:sp>
    </p:spTree>
    <p:extLst>
      <p:ext uri="{BB962C8B-B14F-4D97-AF65-F5344CB8AC3E}">
        <p14:creationId xmlns:p14="http://schemas.microsoft.com/office/powerpoint/2010/main" val="472795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Genel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Ağartıcılar</a:t>
            </a:r>
          </a:p>
          <a:p>
            <a:pPr marL="0" indent="0" algn="just">
              <a:lnSpc>
                <a:spcPct val="150000"/>
              </a:lnSpc>
              <a:buNone/>
            </a:pPr>
            <a:r>
              <a:rPr lang="tr-TR" dirty="0"/>
              <a:t>Lekenin kaynağına göre ağartma yerinde değişik bir görünüme yol açabilir. İyi bir koku gidericidir. Yüksek konsantrasyonda kullanılırsa etkin bir mikrop öldürücüdür. Ağartma amacıyla % 2–3, dezenfektan amacıyla ise % 5-6’lık çözeltiler kullanılır. Ağartıcılar klorlu ve oksijenli olmak üzere piyasada iki şekilde bulunmaktadır.</a:t>
            </a:r>
          </a:p>
        </p:txBody>
      </p:sp>
    </p:spTree>
    <p:extLst>
      <p:ext uri="{BB962C8B-B14F-4D97-AF65-F5344CB8AC3E}">
        <p14:creationId xmlns:p14="http://schemas.microsoft.com/office/powerpoint/2010/main" val="1570677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Ovma Maddeleri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Klorlu ovma maddeleri</a:t>
            </a:r>
          </a:p>
          <a:p>
            <a:pPr algn="just">
              <a:lnSpc>
                <a:spcPct val="150000"/>
              </a:lnSpc>
              <a:buFont typeface="Wingdings" panose="05000000000000000000" pitchFamily="2" charset="2"/>
              <a:buChar char="v"/>
            </a:pPr>
            <a:r>
              <a:rPr lang="tr-TR" dirty="0"/>
              <a:t>Yüzeylerdeki kirleri ovma yoluyla temizleyen maddelerdir. Banyo, lavabo, küvet, fayans gibi yüzeylerin temizliğinde kullanılır. Ovma maddelerinin aktif maddesi klor olduğu için kirleri yok ederken aynı zamanda ağartır ve dezenfekte eder. Toz ovma maddelerinin yüzeyleri çizme tehlikesi de vardır. İçinde suda erimeyen maddelerin bulunması, lavabo giderlerinde birikerek tıkanıklıklara yol açtığından fazla tercih edilmemektedir. Çok kirli olmayan yüzeylerde sıvı temizlik maddeler kullanılmalı, istenilen beyazlık elde edilmemişse klorlu (çamaşır suyu) bileşiğe başvurulmalıdır.</a:t>
            </a:r>
          </a:p>
        </p:txBody>
      </p:sp>
    </p:spTree>
    <p:extLst>
      <p:ext uri="{BB962C8B-B14F-4D97-AF65-F5344CB8AC3E}">
        <p14:creationId xmlns:p14="http://schemas.microsoft.com/office/powerpoint/2010/main" val="3971111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Ovma Maddeleri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Mineralli sıvı temizleme maddesi</a:t>
            </a:r>
          </a:p>
          <a:p>
            <a:pPr algn="just">
              <a:lnSpc>
                <a:spcPct val="150000"/>
              </a:lnSpc>
              <a:buFont typeface="Wingdings" panose="05000000000000000000" pitchFamily="2" charset="2"/>
              <a:buChar char="v"/>
            </a:pPr>
            <a:r>
              <a:rPr lang="tr-TR" dirty="0"/>
              <a:t>Bileşimindeki amonyak mineraller sayesinde kolayca çözülüp yüzeylerdeki kir ve yağları çizmeden temizler ve parlatır. Kullanıldığı yerler; mekanik ovma tozlarının kullanılması hâlinde bozulacak hassas yüzeylerde, cam eşyalarda, mermer, banyo ve mutfakta bulunan tüm yüzeylerde (eviye, fırın ve musluk), porselen eşyalarda, </a:t>
            </a:r>
            <a:r>
              <a:rPr lang="tr-TR" dirty="0" smtClean="0"/>
              <a:t>paslanmaz</a:t>
            </a:r>
            <a:r>
              <a:rPr lang="en-US" dirty="0" smtClean="0"/>
              <a:t> </a:t>
            </a:r>
            <a:r>
              <a:rPr lang="tr-TR" dirty="0" smtClean="0"/>
              <a:t>çelik</a:t>
            </a:r>
            <a:r>
              <a:rPr lang="tr-TR" dirty="0"/>
              <a:t>, formika ve emaye yüzeylerde kullanılır. Mineralli sıvı temizlik maddesini sulandırmaya gerek yoktur. Doğrudan doğruya nemli bez veya fırçaya ya da yüzeye dökülerek kullanılır. </a:t>
            </a:r>
          </a:p>
        </p:txBody>
      </p:sp>
    </p:spTree>
    <p:extLst>
      <p:ext uri="{BB962C8B-B14F-4D97-AF65-F5344CB8AC3E}">
        <p14:creationId xmlns:p14="http://schemas.microsoft.com/office/powerpoint/2010/main" val="319964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Su, bilinen en genel temizlik maddesidir. Eritici ve çözücüdür. Ancak tek başına kullanıldığında iyi sonuç vermez. Çünkü suyun yüzey gerilimi çok fazladır. Suyun kimyasal yapısı, molekülleri arasında bir çekim kuvveti doğurmaktadır. Bu kuvvet, suyun yüzey üzerinde dağılmadan küresel bir şekilde durmasını sağlamaktadır. Buna suyun “yüzey gerilimi” denilmektedir. Yüzey gerilimi, suyun yüzeyinin küçük bir kısmına temas etmesine, dolayısıyla ıslanmanın az olmasına neden olur.</a:t>
            </a:r>
          </a:p>
        </p:txBody>
      </p:sp>
    </p:spTree>
    <p:extLst>
      <p:ext uri="{BB962C8B-B14F-4D97-AF65-F5344CB8AC3E}">
        <p14:creationId xmlns:p14="http://schemas.microsoft.com/office/powerpoint/2010/main" val="34095341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Ovma Maddeleri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Mineralli sıvı temizleme maddesi</a:t>
            </a:r>
          </a:p>
          <a:p>
            <a:pPr algn="just">
              <a:lnSpc>
                <a:spcPct val="150000"/>
              </a:lnSpc>
              <a:buFont typeface="Wingdings" panose="05000000000000000000" pitchFamily="2" charset="2"/>
              <a:buChar char="v"/>
            </a:pPr>
            <a:r>
              <a:rPr lang="tr-TR" dirty="0" smtClean="0"/>
              <a:t>Ovulan </a:t>
            </a:r>
            <a:r>
              <a:rPr lang="tr-TR" dirty="0"/>
              <a:t>yüzey, daha sonra su ile durulanıp parlaması için kurulanmalıdır. Mineralli sıvı temizlik maddesi yüzeyde ilk defa kullanılıyorsa küçük bir yerde denendikten sonra kullanılmalıdır. Dikkat edilmesi gereken bazı kurallar; kısa süreli kullanıldığında cilde zarar vermez. Uzun süreli kullanımda ellere koruyucu eldiven giyilmelidir. Eldiven giyilmediği zaman eller bol su ile yıkanmalıdır. Çocukların erişemeyeceği yerde saklanmalıdır. Temizleme etkisinin azalmaması için ağzı sıkıca kapatılmalıdır.</a:t>
            </a:r>
          </a:p>
        </p:txBody>
      </p:sp>
    </p:spTree>
    <p:extLst>
      <p:ext uri="{BB962C8B-B14F-4D97-AF65-F5344CB8AC3E}">
        <p14:creationId xmlns:p14="http://schemas.microsoft.com/office/powerpoint/2010/main" val="3070968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Nötr Temizlik Maddeleri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Cilalı zeminlerin günlük bakım ve temizliğinde kullanılan maddelerdir. Cilalı yüzeyler her türlü temizlik gereci ile temizlenemez. Özellikle asitli maddeler cilaların çıkmasına veya matlaşmasına neden olur. Bunun için cilalı yüzeylerin bakımında asitli ve bazlı maddeler kullanılmamalı; asit, baz içermeyen nötr maddeler kullanılmalıdır.</a:t>
            </a:r>
          </a:p>
        </p:txBody>
      </p:sp>
    </p:spTree>
    <p:extLst>
      <p:ext uri="{BB962C8B-B14F-4D97-AF65-F5344CB8AC3E}">
        <p14:creationId xmlns:p14="http://schemas.microsoft.com/office/powerpoint/2010/main" val="3013253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Dezenfektanlar</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Dezenfeksiyon, yüzeydeki mikro organizmaların öldürülmesi veya engellenmesi işlemidir. Dezenfektanlar temizleme maddesi değildir. Temizleme işlemi sonunda kullanılır. Bunlar özel kimyasal solüsyonlardır. Halk arasında çamaşır suyu olarak bilinen klorlu ağartıcılar, beyazlatıcı ve mikrop öldürücü özelliği olan bir maddedir. Kireç kaymağı, </a:t>
            </a:r>
            <a:r>
              <a:rPr lang="tr-TR" dirty="0" err="1"/>
              <a:t>javel</a:t>
            </a:r>
            <a:r>
              <a:rPr lang="tr-TR" dirty="0"/>
              <a:t> suyu, </a:t>
            </a:r>
            <a:r>
              <a:rPr lang="tr-TR" dirty="0" err="1"/>
              <a:t>labarak</a:t>
            </a:r>
            <a:r>
              <a:rPr lang="tr-TR" dirty="0"/>
              <a:t> suyu, çamaşır sodası, tuz ruhu, sirke, </a:t>
            </a:r>
            <a:r>
              <a:rPr lang="tr-TR" dirty="0" err="1"/>
              <a:t>sudkostik</a:t>
            </a:r>
            <a:r>
              <a:rPr lang="tr-TR" dirty="0"/>
              <a:t>, amonyak birer dezenfektandır.</a:t>
            </a:r>
          </a:p>
        </p:txBody>
      </p:sp>
    </p:spTree>
    <p:extLst>
      <p:ext uri="{BB962C8B-B14F-4D97-AF65-F5344CB8AC3E}">
        <p14:creationId xmlns:p14="http://schemas.microsoft.com/office/powerpoint/2010/main" val="320897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Dezenfektanların kullanıldığı yüzeyler</a:t>
            </a:r>
          </a:p>
        </p:txBody>
      </p:sp>
      <p:sp>
        <p:nvSpPr>
          <p:cNvPr id="3" name="İçerik Yer Tutucusu 2"/>
          <p:cNvSpPr>
            <a:spLocks noGrp="1"/>
          </p:cNvSpPr>
          <p:nvPr>
            <p:ph sz="half" idx="1"/>
          </p:nvPr>
        </p:nvSpPr>
        <p:spPr/>
        <p:txBody>
          <a:bodyPr>
            <a:normAutofit/>
          </a:bodyPr>
          <a:lstStyle/>
          <a:p>
            <a:pPr>
              <a:buFont typeface="Wingdings" panose="05000000000000000000" pitchFamily="2" charset="2"/>
              <a:buChar char="Ø"/>
            </a:pPr>
            <a:r>
              <a:rPr lang="tr-TR" dirty="0" smtClean="0"/>
              <a:t>Lavabo</a:t>
            </a:r>
            <a:endParaRPr lang="en-US" dirty="0" smtClean="0"/>
          </a:p>
          <a:p>
            <a:pPr>
              <a:buFont typeface="Wingdings" panose="05000000000000000000" pitchFamily="2" charset="2"/>
              <a:buChar char="Ø"/>
            </a:pPr>
            <a:r>
              <a:rPr lang="tr-TR" dirty="0" smtClean="0"/>
              <a:t>Duş</a:t>
            </a:r>
            <a:endParaRPr lang="tr-TR" dirty="0"/>
          </a:p>
          <a:p>
            <a:pPr>
              <a:buFont typeface="Wingdings" panose="05000000000000000000" pitchFamily="2" charset="2"/>
              <a:buChar char="Ø"/>
            </a:pPr>
            <a:r>
              <a:rPr lang="tr-TR" dirty="0" smtClean="0"/>
              <a:t>Küvet</a:t>
            </a:r>
            <a:endParaRPr lang="tr-TR" dirty="0"/>
          </a:p>
          <a:p>
            <a:pPr>
              <a:buFont typeface="Wingdings" panose="05000000000000000000" pitchFamily="2" charset="2"/>
              <a:buChar char="Ø"/>
            </a:pPr>
            <a:r>
              <a:rPr lang="tr-TR" dirty="0" smtClean="0"/>
              <a:t>Tuvalet</a:t>
            </a:r>
            <a:endParaRPr lang="tr-TR" dirty="0"/>
          </a:p>
          <a:p>
            <a:pPr>
              <a:buFont typeface="Wingdings" panose="05000000000000000000" pitchFamily="2" charset="2"/>
              <a:buChar char="Ø"/>
            </a:pPr>
            <a:r>
              <a:rPr lang="tr-TR" dirty="0" smtClean="0"/>
              <a:t>Genel </a:t>
            </a:r>
            <a:r>
              <a:rPr lang="tr-TR" dirty="0"/>
              <a:t>kullanıma açık alanlar</a:t>
            </a:r>
          </a:p>
          <a:p>
            <a:pPr marL="0" indent="0">
              <a:buNone/>
            </a:pPr>
            <a:endParaRPr lang="tr-TR" dirty="0"/>
          </a:p>
        </p:txBody>
      </p:sp>
      <p:sp>
        <p:nvSpPr>
          <p:cNvPr id="4" name="İçerik Yer Tutucusu 3"/>
          <p:cNvSpPr>
            <a:spLocks noGrp="1"/>
          </p:cNvSpPr>
          <p:nvPr>
            <p:ph sz="half" idx="2"/>
          </p:nvPr>
        </p:nvSpPr>
        <p:spPr/>
        <p:txBody>
          <a:bodyPr>
            <a:normAutofit/>
          </a:bodyPr>
          <a:lstStyle/>
          <a:p>
            <a:pPr>
              <a:buFont typeface="Wingdings" panose="05000000000000000000" pitchFamily="2" charset="2"/>
              <a:buChar char="Ø"/>
            </a:pPr>
            <a:r>
              <a:rPr lang="tr-TR" dirty="0"/>
              <a:t>Hasta odası</a:t>
            </a:r>
          </a:p>
          <a:p>
            <a:pPr>
              <a:buFont typeface="Wingdings" panose="05000000000000000000" pitchFamily="2" charset="2"/>
              <a:buChar char="Ø"/>
            </a:pPr>
            <a:r>
              <a:rPr lang="tr-TR" dirty="0" smtClean="0"/>
              <a:t>Zeminler</a:t>
            </a:r>
            <a:endParaRPr lang="tr-TR" dirty="0"/>
          </a:p>
          <a:p>
            <a:pPr>
              <a:buFont typeface="Wingdings" panose="05000000000000000000" pitchFamily="2" charset="2"/>
              <a:buChar char="Ø"/>
            </a:pPr>
            <a:r>
              <a:rPr lang="tr-TR" dirty="0" smtClean="0"/>
              <a:t>Giderler</a:t>
            </a:r>
            <a:endParaRPr lang="tr-TR" dirty="0"/>
          </a:p>
          <a:p>
            <a:pPr>
              <a:buFont typeface="Wingdings" panose="05000000000000000000" pitchFamily="2" charset="2"/>
              <a:buChar char="Ø"/>
            </a:pPr>
            <a:r>
              <a:rPr lang="tr-TR" dirty="0" smtClean="0"/>
              <a:t>Yiyecek </a:t>
            </a:r>
            <a:r>
              <a:rPr lang="tr-TR" dirty="0"/>
              <a:t>hazırlama alanları</a:t>
            </a:r>
          </a:p>
          <a:p>
            <a:pPr>
              <a:buFont typeface="Wingdings" panose="05000000000000000000" pitchFamily="2" charset="2"/>
              <a:buChar char="Ø"/>
            </a:pPr>
            <a:r>
              <a:rPr lang="tr-TR" dirty="0" smtClean="0"/>
              <a:t>Yiyecek </a:t>
            </a:r>
            <a:r>
              <a:rPr lang="tr-TR" dirty="0"/>
              <a:t>servis alanları</a:t>
            </a:r>
          </a:p>
          <a:p>
            <a:endParaRPr lang="tr-TR" dirty="0"/>
          </a:p>
        </p:txBody>
      </p:sp>
    </p:spTree>
    <p:extLst>
      <p:ext uri="{BB962C8B-B14F-4D97-AF65-F5344CB8AC3E}">
        <p14:creationId xmlns:p14="http://schemas.microsoft.com/office/powerpoint/2010/main" val="3791116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Cam ve Ayna Temizleme Maddeleri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Cam ve ayna temizliğinde kullanılan temizlik maddeleridir. Genel temizlik maddeleri uygun miktarda su ile karıştırıldığında cam yüzeylerin temizliğinde kullanılabilir. Ayrıca bu yüzeyler için hazırlanmış temizlik maddeleri de vardır. Bunlar; içinde bir miktar temizlik maddesi ve alkol bulunan bileşiklerdir. Alkol içerdikleri için uçucudur. Sadece temizlenecek yere püskürtülüp kuru temiz bezle silinir. Çok kirli cam ve aynaların temizliğinde kullanılmaz. Çünkü temizlik için çok kullanılması gerektiği gibi kirin daha çok yayılıp yapışmasına sebep olur.</a:t>
            </a:r>
          </a:p>
        </p:txBody>
      </p:sp>
    </p:spTree>
    <p:extLst>
      <p:ext uri="{BB962C8B-B14F-4D97-AF65-F5344CB8AC3E}">
        <p14:creationId xmlns:p14="http://schemas.microsoft.com/office/powerpoint/2010/main" val="1454163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Tıkanmış Boruları Açma Maddeleri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smtClean="0"/>
              <a:t> </a:t>
            </a:r>
            <a:r>
              <a:rPr lang="tr-TR" dirty="0"/>
              <a:t>Su tesisatındaki tıkanmış boruları veya giderleri açan asitli maddedir. Su boruları ve giderlerde zamanla saç, sabun artığı gibi maddeler birleşerek tıkanmalara yol açar. Asitli maddeler, tıkanmış yerlere dökülerek tıkanıklığa sebep olan kalıntıları eriterek yok olmasını sağlar. Böylece tıkanıklık giderilmiş olur. Çok dikkatli kullanılmalıdır. Aksi hâlde hem kullanan için hem yüzey için zararlı olabilir. </a:t>
            </a:r>
          </a:p>
        </p:txBody>
      </p:sp>
    </p:spTree>
    <p:extLst>
      <p:ext uri="{BB962C8B-B14F-4D97-AF65-F5344CB8AC3E}">
        <p14:creationId xmlns:p14="http://schemas.microsoft.com/office/powerpoint/2010/main" val="8236684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Tıkanmış Boruları Açma Maddeleri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smtClean="0"/>
              <a:t>Sıvı </a:t>
            </a:r>
            <a:r>
              <a:rPr lang="tr-TR" dirty="0"/>
              <a:t>olanların yanında toz olanlar da vardır. Toz olanlar tıkanmış yere boşaltıldıktan sonra üzerine kaynar su dökülerek açılması sağlanır. Son zamanlarda jel şeklindeki lavabo açıcılar piyasaya sürülmüştür. Jel açıcı, lavabo su ile dolu olsa bile kullanılabilir. Jel tıkayan maddeleri eriterek lavaboların açılmasını sağlar. Bu maddeler kullanılırken ciltle temas ettirilmemelidir. Bu maddeleri kullanırken eldiven ve maske kullanılmalıdır.</a:t>
            </a:r>
          </a:p>
        </p:txBody>
      </p:sp>
    </p:spTree>
    <p:extLst>
      <p:ext uri="{BB962C8B-B14F-4D97-AF65-F5344CB8AC3E}">
        <p14:creationId xmlns:p14="http://schemas.microsoft.com/office/powerpoint/2010/main" val="751269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it-IT" sz="5400" b="1" dirty="0"/>
              <a:t>Yumuşak Dokulu Yüzeyleri Temizleme Maddeleri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Halı ve koltukların yıkanmasında kullanılan temizlik maddeleridir. Köpüğü ayarlı sıvıdır. Halı yıkama makinesi ile kullanıldığı gibi yüzeylerin el ile (mekanik) temizlenmesinde de kolaylık sağlar. Suda kolay çözüldüğü için leke, iz bırakmaz.</a:t>
            </a:r>
          </a:p>
        </p:txBody>
      </p:sp>
    </p:spTree>
    <p:extLst>
      <p:ext uri="{BB962C8B-B14F-4D97-AF65-F5344CB8AC3E}">
        <p14:creationId xmlns:p14="http://schemas.microsoft.com/office/powerpoint/2010/main" val="19110910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Parlatıcılar</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Yüzeydeki yağ ve kirleri çizmeden temizler. Su lekelerini giderir. Eşya üzerinde oluşturduğu film tabakasıyla metal yüzeylerde devamlı parlaklık sağlar ve kirlenmeyi önler. Özellikle paslanmaz çelik, krom ve nikelden yapılmış yüzeylerde kullanılır. Cila ya da parlatma işlemi yapılırken yüzeyin temizlenmiş olmasına dikkat edilmelidir.</a:t>
            </a:r>
          </a:p>
        </p:txBody>
      </p:sp>
    </p:spTree>
    <p:extLst>
      <p:ext uri="{BB962C8B-B14F-4D97-AF65-F5344CB8AC3E}">
        <p14:creationId xmlns:p14="http://schemas.microsoft.com/office/powerpoint/2010/main" val="1738661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Kireç ve Pas Çözücüler</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Genel temizlikte inşaat sonrası fayans üzerindeki kireçleri yok etmek; banyo, lavabo, küvet, fayans, batarya gibi sürekli su ile teması olan yerlerin çeşitli bölümlerinde biriken kireçleri temizlemek için güvenle kullanılır. Son derece etkilidir ve kireci derhal çözer. Suyu çok kireçli olan yerlerde ayda bir veya iki defa kullanılabilir. Aynı zamanda grileşmiş havlu, çarşaf gibi eşyaların üzerindeki kireci yıkama esnasında çözerek beyazlamasını sağlar. Suyla teması olan yüzeylerde bulunan metallerin meydana getirdiği pas lekelerini çıkarmakta güvenle kullanılır. Kireç ve pas çözücü kullanılırken eller korunmalı, cilde değmişse bol su ile yıkanmalı, kullanılan yerler derhal durulanmalıdır.</a:t>
            </a:r>
          </a:p>
        </p:txBody>
      </p:sp>
    </p:spTree>
    <p:extLst>
      <p:ext uri="{BB962C8B-B14F-4D97-AF65-F5344CB8AC3E}">
        <p14:creationId xmlns:p14="http://schemas.microsoft.com/office/powerpoint/2010/main" val="2146851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Bu sorunu gidermek için suya “yüzey aktif maddeler” eklenmektedir. Bu nedenle suyun esas etkisi, kiri eriterek ortamdan kaldırmak ve sıvı içerisinde süspansiyon hâlinde tutmaktır. Su, herhangi bir yüzey üzerindeki toz zerreciklerini kolaylıkla eritir, gevşetir ve çözer. Bu işlemlerde yumuşak su, sert sudan daha iyi bir çözücü olduğundan etkisi de fazladır. Pek çok kir için de sıcak su, soğuk sudan daha iyi bir eriticidir. Sıcak sular sterilize etme özelliğine sahiptir. Su ağaç, gibi yüzeylere zarar verebilir. Ayrıca bazı kumaşların rengini soldurabilir.</a:t>
            </a:r>
          </a:p>
        </p:txBody>
      </p:sp>
    </p:spTree>
    <p:extLst>
      <p:ext uri="{BB962C8B-B14F-4D97-AF65-F5344CB8AC3E}">
        <p14:creationId xmlns:p14="http://schemas.microsoft.com/office/powerpoint/2010/main" val="14094777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it-IT" sz="5400" b="1" dirty="0"/>
              <a:t>Temizlik Makineleri ile Kullanılan Gereçler</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Yer cilaları bu gruptandır. Cilalı yüzeyler, her türlü temizlik maddeleri ile temizlenmez. Özellikle asitli maddeler cilaya zarar verir. Yüzeyin yapıldığı maddeye göre cilalama işlemi yapılmalıdır. Halı yıkama şampuanları; halı yıkama makinesi ile kullanılır.</a:t>
            </a:r>
          </a:p>
          <a:p>
            <a:pPr algn="just">
              <a:lnSpc>
                <a:spcPct val="150000"/>
              </a:lnSpc>
              <a:buFont typeface="Wingdings" panose="05000000000000000000" pitchFamily="2" charset="2"/>
              <a:buChar char="v"/>
            </a:pPr>
            <a:r>
              <a:rPr lang="tr-TR" dirty="0"/>
              <a:t>Bu gereçler makineleriyle kullanıldığında etkili sonuç verir.</a:t>
            </a:r>
          </a:p>
        </p:txBody>
      </p:sp>
    </p:spTree>
    <p:extLst>
      <p:ext uri="{BB962C8B-B14F-4D97-AF65-F5344CB8AC3E}">
        <p14:creationId xmlns:p14="http://schemas.microsoft.com/office/powerpoint/2010/main" val="19925851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Leke Çözücüler</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Çeşitli yüzeylerdeki lekelerin çıkarılması için hazırlanmış maddelerdir. Lekelerin hepsini aynı leke çıkarıcısı ile ya da aynı yöntemle çıkarmak mümkün değildir. Yüzeylerin temizlenmesinde oldukça sorun yaratan lekeler, uygun yöntemle çıkarılmazsa o yüzeyin bozulmasına sebep olur. Bunun için firmalar her yüzey ve leke için ayrı leke çıkarıcılar üretmekte, bu ürünlerin daha mükemmel olması için çalışmaktadır. Leke çıkarıcılar piyasada sıvı ve sprey hâlinde bulunur. Çok pahalı olan bu ürünlerin hangi lekeler için kullanıldığını ve kullanma talimatına uyulması gereksiz harcamanın önüne geçtiği gibi lekenin daha kolay çıkmasını da sağlar.</a:t>
            </a:r>
          </a:p>
        </p:txBody>
      </p:sp>
    </p:spTree>
    <p:extLst>
      <p:ext uri="{BB962C8B-B14F-4D97-AF65-F5344CB8AC3E}">
        <p14:creationId xmlns:p14="http://schemas.microsoft.com/office/powerpoint/2010/main" val="96459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Cilalar ve Cila Bakım Maddeleri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Cila gerektiren yüzeylerin iyi bakım ve temizliği yapılmadığında cila yıpranarak görüntüyü bozar. Böyle durumlarda zeminde birikmiş, gözeneklerin içine yerleşmiş kirlerin temizlenmesi gerekir. Yüzeydeki kaba kirler temizlendikten sonra kovanın ¾’üne su, ¼’üne kir ve cila sökücü konularak bileşim paspasla yüzeye yayılır. Birkaç dakika sonra yüzey üzerindeki kiri ve aşınmış cilayı kabartarak yapışmış oldukları yüzeyden ayırır. Yüzey, böylece yeni cilaya hazırlanmış olur. Cila uygulanırken kir ve cila sökücü, daima cila makinesi ile temizlenmeli, kurumadan fırçalanmalı, kuruyarak eski cilanın yüzeye </a:t>
            </a:r>
            <a:r>
              <a:rPr lang="tr-TR" dirty="0" smtClean="0"/>
              <a:t>tekrar</a:t>
            </a:r>
            <a:r>
              <a:rPr lang="en-US" dirty="0" smtClean="0"/>
              <a:t> </a:t>
            </a:r>
            <a:r>
              <a:rPr lang="tr-TR" dirty="0" smtClean="0"/>
              <a:t>yapışması </a:t>
            </a:r>
            <a:r>
              <a:rPr lang="tr-TR" dirty="0"/>
              <a:t>önlenmelidir. Cila makinesi kullanmadan da uygulanan cilalar vardır. Bu işlem, uzmanıyla görüşülerek yapılmalıdır.</a:t>
            </a:r>
          </a:p>
        </p:txBody>
      </p:sp>
    </p:spTree>
    <p:extLst>
      <p:ext uri="{BB962C8B-B14F-4D97-AF65-F5344CB8AC3E}">
        <p14:creationId xmlns:p14="http://schemas.microsoft.com/office/powerpoint/2010/main" val="563185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it-IT" sz="5400" b="1" dirty="0"/>
              <a:t>Özel Temizlik Gereçleri</a:t>
            </a:r>
            <a:endParaRPr lang="tr-TR" sz="5400" b="1" dirty="0"/>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tr-TR" dirty="0"/>
              <a:t>Pirinç, bakır ve gümüş gibi yüzeylerin temizliğinde kullanılan, kirleri yok etmesinin yanında parlaklık kazandıran kimyasal maddelerdir. Piyasada çeşitli isimlerde satılır. Ovularak kullanılır. Bunun yanı sıra piyasada mobilya ve ahşap yüzeyler için temizleyiciler, deri temizleyicileri, çelik parlatıcıları, cilasız parlak yüzeyler için özel temizleyiciler de bulunur.</a:t>
            </a:r>
          </a:p>
        </p:txBody>
      </p:sp>
    </p:spTree>
    <p:extLst>
      <p:ext uri="{BB962C8B-B14F-4D97-AF65-F5344CB8AC3E}">
        <p14:creationId xmlns:p14="http://schemas.microsoft.com/office/powerpoint/2010/main" val="929402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40000" lnSpcReduction="20000"/>
          </a:bodyPr>
          <a:lstStyle/>
          <a:p>
            <a:pPr algn="just">
              <a:lnSpc>
                <a:spcPct val="150000"/>
              </a:lnSpc>
            </a:pPr>
            <a:r>
              <a:rPr lang="en-US" sz="4000" b="1" dirty="0"/>
              <a:t> </a:t>
            </a:r>
            <a:r>
              <a:rPr lang="en-US" sz="4000" b="1" dirty="0" err="1"/>
              <a:t>Akoğlan</a:t>
            </a:r>
            <a:r>
              <a:rPr lang="en-US" sz="4000" b="1" dirty="0"/>
              <a:t>, K., M., </a:t>
            </a:r>
            <a:r>
              <a:rPr lang="en-US" sz="4000" b="1" dirty="0" err="1"/>
              <a:t>Yıldız</a:t>
            </a:r>
            <a:r>
              <a:rPr lang="en-US" sz="4000" b="1" dirty="0"/>
              <a:t>, E., (2006). </a:t>
            </a:r>
            <a:r>
              <a:rPr lang="en-US" sz="4000" b="1" dirty="0" err="1"/>
              <a:t>Temizlik</a:t>
            </a:r>
            <a:r>
              <a:rPr lang="en-US" sz="4000" b="1" dirty="0"/>
              <a:t> </a:t>
            </a:r>
            <a:r>
              <a:rPr lang="en-US" sz="4000" b="1" dirty="0" err="1"/>
              <a:t>Ürünlerinin</a:t>
            </a:r>
            <a:r>
              <a:rPr lang="en-US" sz="4000" b="1" dirty="0"/>
              <a:t> </a:t>
            </a:r>
            <a:r>
              <a:rPr lang="en-US" sz="4000" b="1" dirty="0" err="1"/>
              <a:t>Kullanımı</a:t>
            </a:r>
            <a:r>
              <a:rPr lang="en-US" sz="4000" b="1" dirty="0"/>
              <a:t> </a:t>
            </a:r>
            <a:r>
              <a:rPr lang="en-US" sz="4000" b="1" dirty="0" err="1"/>
              <a:t>ve</a:t>
            </a:r>
            <a:r>
              <a:rPr lang="en-US" sz="4000" b="1" dirty="0"/>
              <a:t> </a:t>
            </a:r>
            <a:r>
              <a:rPr lang="en-US" sz="4000" b="1" dirty="0" err="1"/>
              <a:t>Denetimi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Akoğlan</a:t>
            </a:r>
            <a:r>
              <a:rPr lang="en-US" sz="4000" b="1" dirty="0"/>
              <a:t>, K., M., </a:t>
            </a:r>
            <a:r>
              <a:rPr lang="en-US" sz="4000" b="1" dirty="0" err="1"/>
              <a:t>Yıldız</a:t>
            </a:r>
            <a:r>
              <a:rPr lang="en-US" sz="4000" b="1" dirty="0"/>
              <a:t>, K., E., (2007). </a:t>
            </a:r>
            <a:r>
              <a:rPr lang="en-US" sz="4000" b="1" dirty="0" err="1"/>
              <a:t>Temizlik</a:t>
            </a:r>
            <a:r>
              <a:rPr lang="en-US" sz="4000" b="1" dirty="0"/>
              <a:t> </a:t>
            </a:r>
            <a:r>
              <a:rPr lang="en-US" sz="4000" b="1" dirty="0" err="1"/>
              <a:t>Hizmetleri</a:t>
            </a:r>
            <a:r>
              <a:rPr lang="en-US" sz="4000" b="1" dirty="0"/>
              <a:t> </a:t>
            </a:r>
            <a:r>
              <a:rPr lang="en-US" sz="4000" b="1" dirty="0" err="1"/>
              <a:t>İşletmeciliği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Bulduk</a:t>
            </a:r>
            <a:r>
              <a:rPr lang="en-US" sz="4000" b="1" dirty="0"/>
              <a:t>, S., (2003).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Gül</a:t>
            </a:r>
            <a:r>
              <a:rPr lang="en-US" sz="4000" b="1" dirty="0"/>
              <a:t>, </a:t>
            </a:r>
            <a:r>
              <a:rPr lang="en-US" sz="4000" b="1" dirty="0" err="1"/>
              <a:t>Esra</a:t>
            </a:r>
            <a:r>
              <a:rPr lang="en-US" sz="4000" b="1" dirty="0"/>
              <a:t>. </a:t>
            </a:r>
            <a:r>
              <a:rPr lang="en-US" sz="4000" b="1" dirty="0" err="1"/>
              <a:t>Otel</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Departmanında</a:t>
            </a:r>
            <a:r>
              <a:rPr lang="en-US" sz="4000" b="1" dirty="0"/>
              <a:t> </a:t>
            </a:r>
            <a:r>
              <a:rPr lang="en-US" sz="4000" b="1" dirty="0" err="1"/>
              <a:t>Malzeme</a:t>
            </a:r>
            <a:r>
              <a:rPr lang="en-US" sz="4000" b="1" dirty="0"/>
              <a:t> </a:t>
            </a:r>
            <a:r>
              <a:rPr lang="en-US" sz="4000" b="1" dirty="0" err="1"/>
              <a:t>Yönetim</a:t>
            </a:r>
            <a:r>
              <a:rPr lang="en-US" sz="4000" b="1" dirty="0"/>
              <a:t> </a:t>
            </a:r>
            <a:r>
              <a:rPr lang="en-US" sz="4000" b="1" dirty="0" err="1"/>
              <a:t>Sürecinin</a:t>
            </a:r>
            <a:r>
              <a:rPr lang="en-US" sz="4000" b="1" dirty="0"/>
              <a:t> </a:t>
            </a:r>
            <a:r>
              <a:rPr lang="en-US" sz="4000" b="1" dirty="0" err="1"/>
              <a:t>Yerleştirilmesine</a:t>
            </a:r>
            <a:r>
              <a:rPr lang="en-US" sz="4000" b="1" dirty="0"/>
              <a:t> </a:t>
            </a:r>
            <a:r>
              <a:rPr lang="en-US" sz="4000" b="1" dirty="0" err="1"/>
              <a:t>Yönelik</a:t>
            </a:r>
            <a:r>
              <a:rPr lang="en-US" sz="4000" b="1" dirty="0"/>
              <a:t> </a:t>
            </a:r>
            <a:r>
              <a:rPr lang="en-US" sz="4000" b="1" dirty="0" err="1"/>
              <a:t>Bir</a:t>
            </a:r>
            <a:r>
              <a:rPr lang="en-US" sz="4000" b="1" dirty="0"/>
              <a:t> </a:t>
            </a:r>
            <a:r>
              <a:rPr lang="en-US" sz="4000" b="1" dirty="0" err="1"/>
              <a:t>Uygulama</a:t>
            </a:r>
            <a:r>
              <a:rPr lang="en-US" sz="4000" b="1" dirty="0"/>
              <a:t> </a:t>
            </a:r>
            <a:r>
              <a:rPr lang="en-US" sz="4000" b="1" dirty="0" err="1"/>
              <a:t>Çalışması</a:t>
            </a:r>
            <a:r>
              <a:rPr lang="en-US" sz="4000" b="1" dirty="0"/>
              <a:t>, </a:t>
            </a:r>
            <a:r>
              <a:rPr lang="en-US" sz="4000" b="1" dirty="0" err="1"/>
              <a:t>Anadolu</a:t>
            </a:r>
            <a:r>
              <a:rPr lang="en-US" sz="4000" b="1" dirty="0"/>
              <a:t> </a:t>
            </a:r>
            <a:r>
              <a:rPr lang="en-US" sz="4000" b="1" dirty="0" err="1"/>
              <a:t>Üniversitesi</a:t>
            </a:r>
            <a:r>
              <a:rPr lang="en-US" sz="4000" b="1" dirty="0"/>
              <a:t> </a:t>
            </a:r>
            <a:r>
              <a:rPr lang="en-US" sz="4000" b="1" dirty="0" err="1"/>
              <a:t>Sosyal</a:t>
            </a:r>
            <a:r>
              <a:rPr lang="en-US" sz="4000" b="1" dirty="0"/>
              <a:t> </a:t>
            </a:r>
            <a:r>
              <a:rPr lang="en-US" sz="4000" b="1" dirty="0" err="1"/>
              <a:t>Bilimler</a:t>
            </a:r>
            <a:r>
              <a:rPr lang="en-US" sz="4000" b="1" dirty="0"/>
              <a:t> </a:t>
            </a:r>
            <a:r>
              <a:rPr lang="en-US" sz="4000" b="1" dirty="0" err="1"/>
              <a:t>Enstitüsü</a:t>
            </a:r>
            <a:r>
              <a:rPr lang="en-US" sz="4000" b="1" dirty="0"/>
              <a:t>, </a:t>
            </a:r>
            <a:r>
              <a:rPr lang="en-US" sz="4000" b="1" dirty="0" err="1"/>
              <a:t>Yayınlanmamış</a:t>
            </a:r>
            <a:r>
              <a:rPr lang="en-US" sz="4000" b="1" dirty="0"/>
              <a:t> </a:t>
            </a:r>
            <a:r>
              <a:rPr lang="en-US" sz="4000" b="1" dirty="0" err="1"/>
              <a:t>Yüksek</a:t>
            </a:r>
            <a:r>
              <a:rPr lang="en-US" sz="4000" b="1" dirty="0"/>
              <a:t> </a:t>
            </a:r>
            <a:r>
              <a:rPr lang="en-US" sz="4000" b="1" dirty="0" err="1"/>
              <a:t>Lisans</a:t>
            </a:r>
            <a:r>
              <a:rPr lang="en-US" sz="4000" b="1" dirty="0"/>
              <a:t> </a:t>
            </a:r>
            <a:r>
              <a:rPr lang="en-US" sz="4000" b="1" dirty="0" err="1"/>
              <a:t>Tezi</a:t>
            </a:r>
            <a:r>
              <a:rPr lang="en-US" sz="4000" b="1" dirty="0"/>
              <a:t>, </a:t>
            </a:r>
            <a:r>
              <a:rPr lang="en-US" sz="4000" b="1" dirty="0" err="1"/>
              <a:t>Eskişehir</a:t>
            </a:r>
            <a:r>
              <a:rPr lang="en-US" sz="4000" b="1" dirty="0"/>
              <a:t>, 2007</a:t>
            </a:r>
          </a:p>
          <a:p>
            <a:pPr algn="just">
              <a:lnSpc>
                <a:spcPct val="150000"/>
              </a:lnSpc>
            </a:pPr>
            <a:endParaRPr lang="en-US" sz="4000" b="1" dirty="0"/>
          </a:p>
        </p:txBody>
      </p:sp>
    </p:spTree>
    <p:extLst>
      <p:ext uri="{BB962C8B-B14F-4D97-AF65-F5344CB8AC3E}">
        <p14:creationId xmlns:p14="http://schemas.microsoft.com/office/powerpoint/2010/main" val="17643097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40000" lnSpcReduction="20000"/>
          </a:bodyPr>
          <a:lstStyle/>
          <a:p>
            <a:pPr algn="just">
              <a:lnSpc>
                <a:spcPct val="150000"/>
              </a:lnSpc>
            </a:pPr>
            <a:endParaRPr lang="en-US" sz="4000" b="1" dirty="0"/>
          </a:p>
          <a:p>
            <a:pPr algn="just">
              <a:lnSpc>
                <a:spcPct val="150000"/>
              </a:lnSpc>
            </a:pPr>
            <a:r>
              <a:rPr lang="en-US" sz="4000" b="1" dirty="0" err="1"/>
              <a:t>Koçak</a:t>
            </a:r>
            <a:r>
              <a:rPr lang="en-US" sz="4000" b="1" dirty="0"/>
              <a:t>, N., (2007). </a:t>
            </a:r>
            <a:r>
              <a:rPr lang="en-US" sz="4000" b="1" dirty="0" err="1"/>
              <a:t>Yiyecek</a:t>
            </a:r>
            <a:r>
              <a:rPr lang="en-US" sz="4000" b="1" dirty="0"/>
              <a:t> </a:t>
            </a:r>
            <a:r>
              <a:rPr lang="en-US" sz="4000" b="1" dirty="0" err="1"/>
              <a:t>ve</a:t>
            </a:r>
            <a:r>
              <a:rPr lang="en-US" sz="4000" b="1" dirty="0"/>
              <a:t> </a:t>
            </a:r>
            <a:r>
              <a:rPr lang="en-US" sz="4000" b="1" dirty="0" err="1"/>
              <a:t>İçecek</a:t>
            </a:r>
            <a:r>
              <a:rPr lang="en-US" sz="4000" b="1" dirty="0"/>
              <a:t> </a:t>
            </a:r>
            <a:r>
              <a:rPr lang="en-US" sz="4000" b="1" dirty="0" err="1"/>
              <a:t>İşletmelerinde</a:t>
            </a:r>
            <a:r>
              <a:rPr lang="en-US" sz="4000" b="1" dirty="0"/>
              <a:t>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smtClean="0"/>
              <a:t>Yayıncılık</a:t>
            </a:r>
            <a:endParaRPr lang="en-US" sz="4000" b="1" dirty="0" smtClean="0"/>
          </a:p>
          <a:p>
            <a:pPr algn="just">
              <a:lnSpc>
                <a:spcPct val="150000"/>
              </a:lnSpc>
            </a:pPr>
            <a:endParaRPr lang="en-US" sz="4000" b="1" dirty="0"/>
          </a:p>
          <a:p>
            <a:pPr algn="just">
              <a:lnSpc>
                <a:spcPct val="150000"/>
              </a:lnSpc>
            </a:pPr>
            <a:r>
              <a:rPr lang="en-US" sz="4000" b="1" dirty="0" err="1" smtClean="0"/>
              <a:t>megep</a:t>
            </a:r>
            <a:endParaRPr lang="en-US" sz="4000" b="1" dirty="0"/>
          </a:p>
          <a:p>
            <a:pPr algn="just">
              <a:lnSpc>
                <a:spcPct val="150000"/>
              </a:lnSpc>
            </a:pPr>
            <a:endParaRPr lang="en-US" sz="4000" b="1" dirty="0"/>
          </a:p>
          <a:p>
            <a:pPr algn="just">
              <a:lnSpc>
                <a:spcPct val="150000"/>
              </a:lnSpc>
            </a:pPr>
            <a:r>
              <a:rPr lang="en-US" sz="4000" b="1" dirty="0" err="1"/>
              <a:t>Seymen</a:t>
            </a:r>
            <a:r>
              <a:rPr lang="en-US" sz="4000" b="1" dirty="0"/>
              <a:t>, O., A., (2004). </a:t>
            </a:r>
            <a:r>
              <a:rPr lang="en-US" sz="4000" b="1" dirty="0" err="1"/>
              <a:t>Konaklama</a:t>
            </a:r>
            <a:r>
              <a:rPr lang="en-US" sz="4000" b="1" dirty="0"/>
              <a:t> </a:t>
            </a:r>
            <a:r>
              <a:rPr lang="en-US" sz="4000" b="1" dirty="0" err="1"/>
              <a:t>İşletmelerinde</a:t>
            </a:r>
            <a:r>
              <a:rPr lang="en-US" sz="4000" b="1" dirty="0"/>
              <a:t> </a:t>
            </a:r>
            <a:r>
              <a:rPr lang="en-US" sz="4000" b="1" dirty="0" err="1"/>
              <a:t>Çağdaş</a:t>
            </a:r>
            <a:r>
              <a:rPr lang="en-US" sz="4000" b="1" dirty="0"/>
              <a:t> Kat </a:t>
            </a:r>
            <a:r>
              <a:rPr lang="en-US" sz="4000" b="1" dirty="0" err="1"/>
              <a:t>Hizmetleri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Sezgin</a:t>
            </a:r>
            <a:r>
              <a:rPr lang="en-US" sz="4000" b="1" dirty="0"/>
              <a:t>, O., S., (2000). </a:t>
            </a:r>
            <a:r>
              <a:rPr lang="en-US" sz="4000" b="1" dirty="0" err="1"/>
              <a:t>Konaklama</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Yönetimi</a:t>
            </a:r>
            <a:r>
              <a:rPr lang="en-US" sz="4000" b="1" dirty="0"/>
              <a:t>. Ankara: </a:t>
            </a:r>
            <a:r>
              <a:rPr lang="en-US" sz="4000" b="1" dirty="0" err="1"/>
              <a:t>Gazi</a:t>
            </a:r>
            <a:r>
              <a:rPr lang="en-US" sz="4000" b="1" dirty="0"/>
              <a:t> </a:t>
            </a:r>
            <a:r>
              <a:rPr lang="en-US" sz="4000" b="1" dirty="0" err="1"/>
              <a:t>Yayınevi</a:t>
            </a:r>
            <a:endParaRPr lang="en-US" sz="4000" b="1" dirty="0"/>
          </a:p>
        </p:txBody>
      </p:sp>
    </p:spTree>
    <p:extLst>
      <p:ext uri="{BB962C8B-B14F-4D97-AF65-F5344CB8AC3E}">
        <p14:creationId xmlns:p14="http://schemas.microsoft.com/office/powerpoint/2010/main" val="287117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Su, en önemli yıkama gerecidir. Tek başına çok etkili bir temizleyici olmamakla birlikte bazı hafif kirler su ile çıkarılabilmektedir. Bir yüzeydeki bakterilerin % 4’ünü tek başına giderebildiği bilinmektedir. Suda kalsiyum ve magnezyum tuzları bulunur. Su, bu tuzlardan fazla miktarda içeriyorsa sert sudur. Sert sular özelliğine göre ikiye ayrılır. Kalsiyum ve magnezyum bikarbonat tuzlarından ileri gelen sertliğe geçici sertlik denir. Geçici sertlik 60 °C sıcaklığın üzerindeki sularda giderilebilir.</a:t>
            </a:r>
          </a:p>
        </p:txBody>
      </p:sp>
    </p:spTree>
    <p:extLst>
      <p:ext uri="{BB962C8B-B14F-4D97-AF65-F5344CB8AC3E}">
        <p14:creationId xmlns:p14="http://schemas.microsoft.com/office/powerpoint/2010/main" val="2595840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Kalsiyum ve magnezyum sülfat ve klorürle oluşturduğu tuzlardan ileri gelen sertliğe kalıcı sertlik denir. Bazı sabun ve deterjanlar sert su ile karıştırıldığı zaman uygun kullanılmaz. Temizlik maddelerini suya katmadan önce suyu yumuşatmak için kimyasal yöntemler kullanılır. Sertlik, kalsiyum sülfat ve kalsiyum klorürden ileri geliyorsa pratikte soda ilavesiyle bu giderilebilir. Magnezyum sülfat ve magnezyum klorürden ileri gelen sertlik, sodyum hidroksit gibi alkalilerle büyük tesislerde kimyasal uygulamalarla giderilebilir. Bu amaçla boraks ve </a:t>
            </a:r>
            <a:r>
              <a:rPr lang="tr-TR" dirty="0" err="1"/>
              <a:t>trisodyum</a:t>
            </a:r>
            <a:r>
              <a:rPr lang="tr-TR" dirty="0"/>
              <a:t> fosfat gibi alkaliler de kullanılır.</a:t>
            </a:r>
          </a:p>
        </p:txBody>
      </p:sp>
    </p:spTree>
    <p:extLst>
      <p:ext uri="{BB962C8B-B14F-4D97-AF65-F5344CB8AC3E}">
        <p14:creationId xmlns:p14="http://schemas.microsoft.com/office/powerpoint/2010/main" val="2011357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Temizlikte suyun sertliği oldukça önemlidir. Sert sular, deterjanın etkinliğini azaltarak daha fazla deterjan kullanımı gerektirmesi, çamaşırların yıpratılması ve makinelerde kireç birikimi ve enerji kaybına yol açması nedenlerinden dolayı genel bir maliyet artışı yaratmaktadır. Yıkamadaki bu tür olumsuz etkiler genellikle 10–15 temizlikten sonra görülmeye başlamaktadır.</a:t>
            </a:r>
          </a:p>
        </p:txBody>
      </p:sp>
    </p:spTree>
    <p:extLst>
      <p:ext uri="{BB962C8B-B14F-4D97-AF65-F5344CB8AC3E}">
        <p14:creationId xmlns:p14="http://schemas.microsoft.com/office/powerpoint/2010/main" val="295872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smtClean="0"/>
              <a:t>Su</a:t>
            </a:r>
            <a:endParaRPr lang="tr-TR" dirty="0"/>
          </a:p>
          <a:p>
            <a:pPr algn="just">
              <a:lnSpc>
                <a:spcPct val="150000"/>
              </a:lnSpc>
            </a:pPr>
            <a:r>
              <a:rPr lang="tr-TR" dirty="0"/>
              <a:t>Sert suların olumsuzlukları, yıkama maddesi içerisindeki yüzey aktif maddelerin kaybına neden olur. Yüzeyin su ve nem çekme özelliği azalır, ışık ve hava geçirgenliği azalır, sertleşir, keçeleşir, Rengi grileşir ya da kirli bir renge dönüşür, Yağ, kir ve boyar madde lekeleri sabitleştirir, kireçlenen yüzeyler ancak özel asidik madde ile temizlenebilir. Bu durumda nahoş bir koku yayar. Tüm bunların neticesinde yüzeyler hızla yıpranır, daha fazla yıkama maddesi kullanılması gerekir ve deterjanın köpürmesini engeller.</a:t>
            </a:r>
          </a:p>
        </p:txBody>
      </p:sp>
    </p:spTree>
    <p:extLst>
      <p:ext uri="{BB962C8B-B14F-4D97-AF65-F5344CB8AC3E}">
        <p14:creationId xmlns:p14="http://schemas.microsoft.com/office/powerpoint/2010/main" val="1324582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Temel Temizlik Gereçleri</a:t>
            </a:r>
          </a:p>
        </p:txBody>
      </p:sp>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v"/>
            </a:pPr>
            <a:r>
              <a:rPr lang="en-US" dirty="0"/>
              <a:t> </a:t>
            </a:r>
            <a:r>
              <a:rPr lang="tr-TR" dirty="0"/>
              <a:t>Sabun</a:t>
            </a:r>
          </a:p>
          <a:p>
            <a:pPr marL="0" indent="0" algn="just">
              <a:lnSpc>
                <a:spcPct val="150000"/>
              </a:lnSpc>
              <a:buNone/>
            </a:pPr>
            <a:r>
              <a:rPr lang="tr-TR" dirty="0"/>
              <a:t>20. </a:t>
            </a:r>
            <a:r>
              <a:rPr lang="tr-TR" dirty="0" err="1"/>
              <a:t>yy’ın</a:t>
            </a:r>
            <a:r>
              <a:rPr lang="tr-TR" dirty="0"/>
              <a:t> ortalarına kadar sabun, en önemli yüzey aktif maddesi olmuştur. Bitkisel ve hayvansal yağlarla mumların, reçinelerin ve asitlerin veya bunların karışımının inorganik ve organik alkalilerle reaksiyonu sonucu elde edilen en eski temizlik ürünüdür. Sabunlar </a:t>
            </a:r>
            <a:r>
              <a:rPr lang="tr-TR" dirty="0" err="1"/>
              <a:t>anyonik</a:t>
            </a:r>
            <a:r>
              <a:rPr lang="tr-TR" dirty="0"/>
              <a:t> yüzey aktiftir. Sabunlar yağ asitlerinin sodyum ve potasyum tuzlarıdır ve özelliğini içindeki yağ oranı ve türü belirlemektedir. Örneğin, birinci sınıf sabunda % 60 oranında yağ asidi olmalıdır.</a:t>
            </a:r>
          </a:p>
        </p:txBody>
      </p:sp>
    </p:spTree>
    <p:extLst>
      <p:ext uri="{BB962C8B-B14F-4D97-AF65-F5344CB8AC3E}">
        <p14:creationId xmlns:p14="http://schemas.microsoft.com/office/powerpoint/2010/main" val="3201949150"/>
      </p:ext>
    </p:extLst>
  </p:cSld>
  <p:clrMapOvr>
    <a:masterClrMapping/>
  </p:clrMapOvr>
</p:sld>
</file>

<file path=ppt/theme/theme1.xml><?xml version="1.0" encoding="utf-8"?>
<a:theme xmlns:a="http://schemas.openxmlformats.org/drawingml/2006/main" name="Geçmişe bakış">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96</TotalTime>
  <Words>3327</Words>
  <Application>Microsoft Office PowerPoint</Application>
  <PresentationFormat>Geniş ekran</PresentationFormat>
  <Paragraphs>147</Paragraphs>
  <Slides>45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45</vt:i4>
      </vt:variant>
    </vt:vector>
  </HeadingPairs>
  <TitlesOfParts>
    <vt:vector size="49" baseType="lpstr">
      <vt:lpstr>Calibri</vt:lpstr>
      <vt:lpstr>Calibri Light</vt:lpstr>
      <vt:lpstr>Wingdings</vt:lpstr>
      <vt:lpstr>Geçmişe bakış</vt:lpstr>
      <vt:lpstr>TEMİZLİK ARAÇ VE GEREÇLERİ</vt:lpstr>
      <vt:lpstr>Temel Temizlik Gereçleri</vt:lpstr>
      <vt:lpstr>Temel Temizlik Gereçleri</vt:lpstr>
      <vt:lpstr>Temel Temizlik Gereçleri</vt:lpstr>
      <vt:lpstr>Temel Temizlik Gereçleri</vt:lpstr>
      <vt:lpstr>Temel Temizlik Gereçleri</vt:lpstr>
      <vt:lpstr>Temel Temizlik Gereçleri</vt:lpstr>
      <vt:lpstr>Temel Temizlik Gereçleri</vt:lpstr>
      <vt:lpstr>Temel Temizlik Gereçleri</vt:lpstr>
      <vt:lpstr>Temel Temizlik Gereçleri</vt:lpstr>
      <vt:lpstr>Temel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Genel Temizlik Gereçleri</vt:lpstr>
      <vt:lpstr>Ovma Maddeleri</vt:lpstr>
      <vt:lpstr>Ovma Maddeleri</vt:lpstr>
      <vt:lpstr>Ovma Maddeleri</vt:lpstr>
      <vt:lpstr>Nötr Temizlik Maddeleri</vt:lpstr>
      <vt:lpstr>Dezenfektanlar</vt:lpstr>
      <vt:lpstr>Dezenfektanların kullanıldığı yüzeyler</vt:lpstr>
      <vt:lpstr>Cam ve Ayna Temizleme Maddeleri</vt:lpstr>
      <vt:lpstr>Tıkanmış Boruları Açma Maddeleri</vt:lpstr>
      <vt:lpstr>Tıkanmış Boruları Açma Maddeleri</vt:lpstr>
      <vt:lpstr>Yumuşak Dokulu Yüzeyleri Temizleme Maddeleri</vt:lpstr>
      <vt:lpstr>Parlatıcılar</vt:lpstr>
      <vt:lpstr>Kireç ve Pas Çözücüler</vt:lpstr>
      <vt:lpstr>Temizlik Makineleri ile Kullanılan Gereçler</vt:lpstr>
      <vt:lpstr>Leke Çözücüler</vt:lpstr>
      <vt:lpstr>Cilalar ve Cila Bakım Maddeleri</vt:lpstr>
      <vt:lpstr>Özel Temizlik Gereçleri</vt:lpstr>
      <vt:lpstr>KAYNAK</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TEMİZLİK ARAÇ VE GEREÇLERİ</dc:title>
  <dc:creator>Sinan</dc:creator>
  <cp:lastModifiedBy>Sinan</cp:lastModifiedBy>
  <cp:revision>10</cp:revision>
  <dcterms:created xsi:type="dcterms:W3CDTF">2020-06-08T17:15:33Z</dcterms:created>
  <dcterms:modified xsi:type="dcterms:W3CDTF">2020-09-15T17:53:50Z</dcterms:modified>
</cp:coreProperties>
</file>