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9" r:id="rId4"/>
    <p:sldId id="276" r:id="rId5"/>
    <p:sldId id="277" r:id="rId6"/>
    <p:sldId id="275" r:id="rId7"/>
    <p:sldId id="260" r:id="rId8"/>
    <p:sldId id="278" r:id="rId9"/>
    <p:sldId id="27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B6F097D-F18D-4A40-834F-B8BB06A13E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49BF66B7-9A1D-41C6-B7CE-FBB43AA01D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5931386-07B2-450C-BC79-E57086048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31B98FF1-058C-4C9D-BC1D-4833CCFD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052AD1C-85E0-4C34-B86B-D3218502C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25554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A2EEDF4-7A1D-4B0D-AAA7-B771ADA06F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735B04-D4FB-47E6-B099-E336960420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4414F7A-6B72-41B0-A7C3-6B8EB50ED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992F795-1718-4622-B6D6-5634471DE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50B579A-ACF1-4B2F-91EC-92ADBA01B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5603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88F4EE68-5BF5-4E57-9649-3C9A213874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AA383D-C19B-417E-97D5-8C8A15B1AB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5B2918D-8AA9-4A60-A436-34F6BCDB92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6B2D1F0-1279-4120-ACD7-EDF52DB97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F92C26-F604-488D-92F0-7B391E662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345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9DCD0D-BDF6-490D-9EF3-5741EB6F0D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D7EF74F-EBBE-43CA-9A2E-2DD1B43DD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7B9E5EA-83FE-46D4-889D-E3BFA72D3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1B7989D-9A55-476E-91D2-9022D55EAC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DD0BF1B-F4BC-4F35-9127-C2A8C9430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865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FB9E053-832F-45F3-AE30-6898B97DC1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CFFA8D93-D1BA-456E-A233-773D47BB7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EFD2F4C-F131-488E-9B28-DA6B9452F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99BB4938-DCE2-43C0-B8F9-31B91A3F96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839148B-BCC3-4566-A1EC-0370387AA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32512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768AC8D-F507-42CD-AFE9-C917C6FE7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94DB3A5-3378-454C-B96F-BAC11C8338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640A1A8-9633-401A-ADB0-9997EC89A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FA97DE1B-2674-4B0F-BB96-96C7BC23B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B1D67EA-9E94-4B17-BF15-7320480F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C8135C5-50C4-4624-B3B6-AD5758750B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557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4955824-55A8-4F26-87C2-A0C595C3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650CE59-72EF-42EA-B390-6E0AD4B608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022D00E-B2B9-4182-AF25-4DE1E66CC8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11B8857-9D88-4518-8B72-19898AB2567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C1A0D07B-C8AB-48C2-9A21-44154BC537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45DB08F-6C94-4629-94BF-E98072A1A7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ED4DBAF8-45F5-4E93-9557-101662BF6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E3ADDC4F-34DA-4DEF-A29A-950885F9C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1969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0ED670-A989-4C65-881E-0883B82CD1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3A2386AC-C666-4CA0-AF0C-41A3E61CD7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B8FB6DA6-2F7A-4DA1-9F09-3C63E968D3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3EC4EF79-56E2-4A00-91A2-C6647444D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1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C0C104F0-883E-4F5F-B6A3-E8B4DED18B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952A8096-7607-4CA8-A6C8-99DCE3145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B5EBB263-434C-4E11-BAEF-A6F3292D8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4663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8D7DAB-13F2-4EA1-99D1-31C7C95011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ACDE305-7A4A-4C15-A4AE-2142A821D3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7E76A5A-858E-405D-9369-F1AE0A89B1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B412A32-77CE-4C7A-BB0C-FBFB3EBDC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A3CF771-CEF1-4486-A270-F95705025C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A9C20A8A-6899-4888-9621-DCE581097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863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FC098A0-16C2-40B7-AA55-D3E86CD65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71228EB-C31C-4FE0-9C7E-C92AFBAA0A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C7697784-AD86-4E07-912B-4FCB663352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6B15A796-5056-4C70-A670-A251707A6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F116AFE-2111-4213-A598-602ABB34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C8C2984-C818-4207-A7FA-D86C96DB0C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2892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F2F0F30-D99D-4561-A42C-37AA8F931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AEB92105-D52A-4FE2-8548-D257AB7D9D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229622A4-FA37-47FB-91AE-773ED6C32B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F8774-6F0D-4794-A256-96ECADED4480}" type="datetimeFigureOut">
              <a:rPr lang="tr-TR" smtClean="0"/>
              <a:t>8.4.2019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A823E6F-59E0-4465-BFF2-E6071E740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7DD95DFE-4DD5-4F27-9DCD-56064676CD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8DACC-5635-4056-BD8C-1D1058ADC1C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99092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219DD-7F9A-40AB-8032-33BBED7CF4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Pediatrik Olgularda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Radyoterapi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Yaklaşımları ve Uygulamaları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67918FF-50F0-4F9C-98F8-6038DE3D43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91553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Çocukluk çağı kanserleri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tr-TR" dirty="0"/>
              <a:t> Çocukluk çağı kanserleri tüm kanserlerin %2-4’ünü oluşturur.</a:t>
            </a:r>
          </a:p>
          <a:p>
            <a:endParaRPr lang="tr-TR" dirty="0"/>
          </a:p>
          <a:p>
            <a:r>
              <a:rPr lang="tr-TR" dirty="0"/>
              <a:t> Çocuklarda, kazalardan sonra en sık ikinci ölüm nedeni kanserlerdir.</a:t>
            </a:r>
          </a:p>
          <a:p>
            <a:endParaRPr lang="tr-TR" dirty="0"/>
          </a:p>
          <a:p>
            <a:r>
              <a:rPr lang="tr-TR" dirty="0"/>
              <a:t> Çocukluk çağı kanserlerinin çoğu 5 yaş altında görülür.</a:t>
            </a:r>
          </a:p>
          <a:p>
            <a:endParaRPr lang="tr-TR" dirty="0"/>
          </a:p>
          <a:p>
            <a:r>
              <a:rPr lang="tr-TR" dirty="0"/>
              <a:t>%30’u lösemiler, %70’i </a:t>
            </a:r>
            <a:r>
              <a:rPr lang="tr-TR" dirty="0" err="1"/>
              <a:t>solid</a:t>
            </a:r>
            <a:r>
              <a:rPr lang="tr-TR" dirty="0"/>
              <a:t> tümörlerdir. </a:t>
            </a:r>
          </a:p>
        </p:txBody>
      </p:sp>
    </p:spTree>
    <p:extLst>
      <p:ext uri="{BB962C8B-B14F-4D97-AF65-F5344CB8AC3E}">
        <p14:creationId xmlns:p14="http://schemas.microsoft.com/office/powerpoint/2010/main" val="3298197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8AE185-8C99-4666-B594-FC3456487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Çocukluk çağı kanserleri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4206DA8-BBD2-4946-952E-BFC2B9625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Çocukluk kanserlerinde sıklıkla fiziksel gelişme ve </a:t>
            </a:r>
            <a:r>
              <a:rPr lang="tr-TR" dirty="0" err="1"/>
              <a:t>matürasyonun</a:t>
            </a:r>
            <a:r>
              <a:rPr lang="tr-TR" dirty="0"/>
              <a:t> en hızlı olduğu dönemde tanı konulur. </a:t>
            </a:r>
          </a:p>
          <a:p>
            <a:endParaRPr lang="tr-TR" dirty="0"/>
          </a:p>
          <a:p>
            <a:r>
              <a:rPr lang="tr-TR" dirty="0"/>
              <a:t>Genel olarak bunlar hızla büyüyen kanserler</a:t>
            </a:r>
          </a:p>
          <a:p>
            <a:endParaRPr lang="tr-TR" dirty="0"/>
          </a:p>
          <a:p>
            <a:r>
              <a:rPr lang="tr-TR" dirty="0"/>
              <a:t> % 80 oranında metastaz yapan kanserlerdir. </a:t>
            </a:r>
          </a:p>
        </p:txBody>
      </p:sp>
    </p:spTree>
    <p:extLst>
      <p:ext uri="{BB962C8B-B14F-4D97-AF65-F5344CB8AC3E}">
        <p14:creationId xmlns:p14="http://schemas.microsoft.com/office/powerpoint/2010/main" val="2669137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40A316B-3580-4FF9-96EA-94CA9FEB8C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Çocukluk çağı kanserleri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BD5F216-8F4A-4C63-A955-E987F0E09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En sık görülen kanserler; </a:t>
            </a:r>
          </a:p>
          <a:p>
            <a:endParaRPr lang="tr-TR" dirty="0"/>
          </a:p>
          <a:p>
            <a:r>
              <a:rPr lang="tr-TR" dirty="0"/>
              <a:t>Lösemiler, </a:t>
            </a:r>
          </a:p>
          <a:p>
            <a:r>
              <a:rPr lang="tr-TR" dirty="0"/>
              <a:t>Santral sinir sistemi tümörleri </a:t>
            </a:r>
          </a:p>
          <a:p>
            <a:r>
              <a:rPr lang="tr-TR" dirty="0" err="1"/>
              <a:t>Lenfomalardır</a:t>
            </a:r>
            <a:r>
              <a:rPr lang="tr-TR" dirty="0"/>
              <a:t>.  </a:t>
            </a:r>
          </a:p>
        </p:txBody>
      </p:sp>
    </p:spTree>
    <p:extLst>
      <p:ext uri="{BB962C8B-B14F-4D97-AF65-F5344CB8AC3E}">
        <p14:creationId xmlns:p14="http://schemas.microsoft.com/office/powerpoint/2010/main" val="1192179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FCE4ACC-681D-4DAE-940D-863F008E7C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Çocukluk çağı kanserleri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FDB3877-7CB9-43D1-9004-291146FD65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Çocukluk çağı kanserlerinde hastalığın tedavisi kadar tedavi yan etkileri de büyük önem taşır. </a:t>
            </a:r>
          </a:p>
          <a:p>
            <a:endParaRPr lang="tr-TR" dirty="0"/>
          </a:p>
          <a:p>
            <a:r>
              <a:rPr lang="tr-TR" dirty="0"/>
              <a:t>Büyüme gelişme üzerine olan etkiler</a:t>
            </a:r>
          </a:p>
          <a:p>
            <a:endParaRPr lang="tr-TR" dirty="0"/>
          </a:p>
          <a:p>
            <a:r>
              <a:rPr lang="tr-TR" dirty="0"/>
              <a:t>İkincil kanser gelişimine eğilim nedeniyle tedavide, </a:t>
            </a:r>
            <a:r>
              <a:rPr lang="tr-TR" dirty="0" err="1"/>
              <a:t>multidisipliner</a:t>
            </a:r>
            <a:r>
              <a:rPr lang="tr-TR" dirty="0"/>
              <a:t> yaklaşımla, ekip çalışması yapılır.</a:t>
            </a:r>
          </a:p>
        </p:txBody>
      </p:sp>
    </p:spTree>
    <p:extLst>
      <p:ext uri="{BB962C8B-B14F-4D97-AF65-F5344CB8AC3E}">
        <p14:creationId xmlns:p14="http://schemas.microsoft.com/office/powerpoint/2010/main" val="472192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Simülasyon 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Hastaların çoğu 5 yaş altı olması nedeni ile simülasyon ve radyoterapi sırasında anestezi gerekir. </a:t>
            </a:r>
          </a:p>
          <a:p>
            <a:endParaRPr lang="tr-TR" dirty="0"/>
          </a:p>
          <a:p>
            <a:r>
              <a:rPr lang="tr-TR" dirty="0"/>
              <a:t>Gerektiğinde hastayı sabitlemek amacıyla </a:t>
            </a:r>
            <a:r>
              <a:rPr lang="tr-TR" dirty="0" err="1"/>
              <a:t>termoplastik</a:t>
            </a:r>
            <a:r>
              <a:rPr lang="tr-TR" dirty="0"/>
              <a:t> materyal ya da vakumlu yatak düzenekleri kullanılabilir. </a:t>
            </a:r>
          </a:p>
          <a:p>
            <a:endParaRPr lang="tr-TR" dirty="0"/>
          </a:p>
          <a:p>
            <a:r>
              <a:rPr lang="tr-TR" dirty="0"/>
              <a:t>Öngörülen tedavi pozisyonunda</a:t>
            </a:r>
          </a:p>
          <a:p>
            <a:endParaRPr lang="tr-TR" dirty="0"/>
          </a:p>
          <a:p>
            <a:r>
              <a:rPr lang="tr-TR" dirty="0"/>
              <a:t>Tedavi edilecek bölgenin 3-5 mm aralıklarla BT kesitleri alınır.</a:t>
            </a:r>
          </a:p>
        </p:txBody>
      </p:sp>
    </p:spTree>
    <p:extLst>
      <p:ext uri="{BB962C8B-B14F-4D97-AF65-F5344CB8AC3E}">
        <p14:creationId xmlns:p14="http://schemas.microsoft.com/office/powerpoint/2010/main" val="399447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Normal doku korunmasını sağlamak için en az </a:t>
            </a:r>
            <a:r>
              <a:rPr lang="tr-TR" dirty="0" err="1"/>
              <a:t>konformal</a:t>
            </a:r>
            <a:r>
              <a:rPr lang="tr-TR" dirty="0"/>
              <a:t> RT uygulaması önerilmektedir. </a:t>
            </a:r>
          </a:p>
          <a:p>
            <a:endParaRPr lang="tr-TR" dirty="0"/>
          </a:p>
          <a:p>
            <a:r>
              <a:rPr lang="tr-TR" dirty="0"/>
              <a:t>Fakat özellikle baş-boyun bölgesinde kritik organların dozlarını düşürebilmek için YART uygulanabilir.</a:t>
            </a:r>
          </a:p>
          <a:p>
            <a:endParaRPr lang="tr-TR" dirty="0"/>
          </a:p>
          <a:p>
            <a:r>
              <a:rPr lang="tr-TR" dirty="0"/>
              <a:t>Ancak alan girişlerinin </a:t>
            </a:r>
            <a:r>
              <a:rPr lang="tr-TR" dirty="0" err="1"/>
              <a:t>konformal</a:t>
            </a:r>
            <a:r>
              <a:rPr lang="tr-TR" dirty="0"/>
              <a:t> radyoterapiye benzer şekilde sınırlandırılarak düşük doz radyasyon alanlarının sınırlandırılmasına dikkat edilmelidir</a:t>
            </a:r>
          </a:p>
        </p:txBody>
      </p:sp>
    </p:spTree>
    <p:extLst>
      <p:ext uri="{BB962C8B-B14F-4D97-AF65-F5344CB8AC3E}">
        <p14:creationId xmlns:p14="http://schemas.microsoft.com/office/powerpoint/2010/main" val="15357970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C14D0F2-3C35-43C0-84AB-7295A5E7C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Planlama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CF759CD2-01F5-4C2A-9343-609EB1A5BF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/>
              <a:t>Eğer olanaklar elveriyorsa, özellikle baş-boyun , </a:t>
            </a:r>
            <a:r>
              <a:rPr lang="tr-TR" dirty="0" err="1"/>
              <a:t>parameningeal</a:t>
            </a:r>
            <a:r>
              <a:rPr lang="tr-TR" dirty="0"/>
              <a:t> yerleşimlerde proton tedavisi uygulaması yan etkileri azaltması ve uzun dönemde daha iyi kozmetik başarı nedeni ile önerilir. </a:t>
            </a:r>
          </a:p>
          <a:p>
            <a:endParaRPr lang="tr-TR" dirty="0"/>
          </a:p>
          <a:p>
            <a:r>
              <a:rPr lang="tr-TR" dirty="0" err="1"/>
              <a:t>Brakiterapi</a:t>
            </a:r>
            <a:r>
              <a:rPr lang="tr-TR" dirty="0"/>
              <a:t> jinekolojik yerleşimli tümörlerde teknik olarak uygulanması kolay tümör yerleşiminde </a:t>
            </a:r>
            <a:r>
              <a:rPr lang="tr-TR" dirty="0" err="1"/>
              <a:t>morbiditenin</a:t>
            </a:r>
            <a:r>
              <a:rPr lang="tr-TR" dirty="0"/>
              <a:t> azlığı nedeni ile iyi bir tedavi seçeneğidir.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168954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0157020-CEC0-4DD0-ACEF-BB6112251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Tedavi uygulamaları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324112DB-AD92-4D6B-9EF8-57600942A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Hastalar simülasyon anındaki pozisyonda ve aynı </a:t>
            </a:r>
            <a:r>
              <a:rPr lang="tr-TR" dirty="0" err="1"/>
              <a:t>immobilizasyon</a:t>
            </a:r>
            <a:r>
              <a:rPr lang="tr-TR" dirty="0"/>
              <a:t> gereçleri kullanılarak tedavi masasına yatırılır. </a:t>
            </a:r>
          </a:p>
          <a:p>
            <a:endParaRPr lang="tr-TR" dirty="0"/>
          </a:p>
          <a:p>
            <a:r>
              <a:rPr lang="tr-TR" dirty="0"/>
              <a:t>Lazerler yardımıyla hastanın tedavi masasında düzgün yatıp yatmadığı kontrol edilir. </a:t>
            </a:r>
          </a:p>
          <a:p>
            <a:endParaRPr lang="tr-TR" dirty="0"/>
          </a:p>
          <a:p>
            <a:r>
              <a:rPr lang="tr-TR" dirty="0"/>
              <a:t>Tedavi öncesi manuel port filmler veya elektronik portal görüntüleme cihazları ile alınan görüntüler, planlama sisteminden alınan görüntülerdeki anatomik referanslarla karşılaştırılır ve gerekiyorsa elle ya da otomatik olarak düzeltme yapılır.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85024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314</Words>
  <Application>Microsoft Office PowerPoint</Application>
  <PresentationFormat>Geniş ekran</PresentationFormat>
  <Paragraphs>51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Pediatrik Olgularda Radyoterapi Yaklaşımları ve Uygulamaları </vt:lpstr>
      <vt:lpstr>Çocukluk çağı kanserleri</vt:lpstr>
      <vt:lpstr>Çocukluk çağı kanserleri</vt:lpstr>
      <vt:lpstr>Çocukluk çağı kanserleri</vt:lpstr>
      <vt:lpstr>Çocukluk çağı kanserleri</vt:lpstr>
      <vt:lpstr>Simülasyon </vt:lpstr>
      <vt:lpstr>Planlama</vt:lpstr>
      <vt:lpstr>Planlama</vt:lpstr>
      <vt:lpstr>Tedavi uygulamaları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Lenovo</dc:creator>
  <cp:lastModifiedBy>lenovo</cp:lastModifiedBy>
  <cp:revision>32</cp:revision>
  <dcterms:created xsi:type="dcterms:W3CDTF">2019-02-24T09:33:56Z</dcterms:created>
  <dcterms:modified xsi:type="dcterms:W3CDTF">2019-04-08T08:20:49Z</dcterms:modified>
</cp:coreProperties>
</file>