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76" r:id="rId5"/>
    <p:sldId id="277" r:id="rId6"/>
    <p:sldId id="275" r:id="rId7"/>
    <p:sldId id="260" r:id="rId8"/>
    <p:sldId id="278" r:id="rId9"/>
    <p:sldId id="27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Pediatrik Olgularda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7918FF-50F0-4F9C-98F8-6038DE3D4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çağı kanserleri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/>
              <a:t> Çocukluk çağı kanserleri tüm kanserlerin %2-4’ünü oluşturur.</a:t>
            </a:r>
          </a:p>
          <a:p>
            <a:endParaRPr lang="tr-TR" dirty="0"/>
          </a:p>
          <a:p>
            <a:r>
              <a:rPr lang="tr-TR" dirty="0"/>
              <a:t> Çocuklarda, kazalardan sonra en sık ikinci ölüm nedeni kanserlerdir.</a:t>
            </a:r>
          </a:p>
          <a:p>
            <a:endParaRPr lang="tr-TR" dirty="0"/>
          </a:p>
          <a:p>
            <a:r>
              <a:rPr lang="tr-TR" dirty="0"/>
              <a:t> Çocukluk çağı kanserlerinin çoğu 5 yaş altında görülür.</a:t>
            </a:r>
          </a:p>
          <a:p>
            <a:endParaRPr lang="tr-TR" dirty="0"/>
          </a:p>
          <a:p>
            <a:r>
              <a:rPr lang="tr-TR" dirty="0"/>
              <a:t>%30’u lösemiler, %70’i </a:t>
            </a:r>
            <a:r>
              <a:rPr lang="tr-TR" dirty="0" err="1"/>
              <a:t>solid</a:t>
            </a:r>
            <a:r>
              <a:rPr lang="tr-TR" dirty="0"/>
              <a:t> tümörlerdir.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8AE185-8C99-4666-B594-FC345648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çağı kanserleri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206DA8-BBD2-4946-952E-BFC2B9625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Çocukluk kanserlerinde sıklıkla fiziksel gelişme ve </a:t>
            </a:r>
            <a:r>
              <a:rPr lang="tr-TR" dirty="0" err="1"/>
              <a:t>matürasyonun</a:t>
            </a:r>
            <a:r>
              <a:rPr lang="tr-TR" dirty="0"/>
              <a:t> en hızlı olduğu dönemde tanı konulur. </a:t>
            </a:r>
          </a:p>
          <a:p>
            <a:endParaRPr lang="tr-TR" dirty="0"/>
          </a:p>
          <a:p>
            <a:r>
              <a:rPr lang="tr-TR" dirty="0"/>
              <a:t>Genel olarak bunlar hızla büyüyen kanserler</a:t>
            </a:r>
          </a:p>
          <a:p>
            <a:endParaRPr lang="tr-TR" dirty="0"/>
          </a:p>
          <a:p>
            <a:r>
              <a:rPr lang="tr-TR" dirty="0"/>
              <a:t> % 80 oranında metastaz yapan kanserlerdir. </a:t>
            </a:r>
          </a:p>
        </p:txBody>
      </p:sp>
    </p:spTree>
    <p:extLst>
      <p:ext uri="{BB962C8B-B14F-4D97-AF65-F5344CB8AC3E}">
        <p14:creationId xmlns:p14="http://schemas.microsoft.com/office/powerpoint/2010/main" val="2669137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0A316B-3580-4FF9-96EA-94CA9FEB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çağı kanserleri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D5F216-8F4A-4C63-A955-E987F0E0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sık görülen kanserler; </a:t>
            </a:r>
          </a:p>
          <a:p>
            <a:endParaRPr lang="tr-TR" dirty="0"/>
          </a:p>
          <a:p>
            <a:r>
              <a:rPr lang="tr-TR" dirty="0"/>
              <a:t>Lösemiler, </a:t>
            </a:r>
          </a:p>
          <a:p>
            <a:r>
              <a:rPr lang="tr-TR" dirty="0"/>
              <a:t>Santral sinir sistemi tümörleri </a:t>
            </a:r>
          </a:p>
          <a:p>
            <a:r>
              <a:rPr lang="tr-TR" dirty="0" err="1"/>
              <a:t>Lenfomalardır</a:t>
            </a:r>
            <a:r>
              <a:rPr lang="tr-TR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19217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CE4ACC-681D-4DAE-940D-863F008E7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Çocukluk çağı kanserleri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DB3877-7CB9-43D1-9004-291146FD6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Çocukluk çağı kanserlerinde hastalığın tedavisi kadar tedavi yan etkileri de büyük önem taşır. </a:t>
            </a:r>
          </a:p>
          <a:p>
            <a:endParaRPr lang="tr-TR" dirty="0"/>
          </a:p>
          <a:p>
            <a:r>
              <a:rPr lang="tr-TR" dirty="0"/>
              <a:t>Büyüme gelişme üzerine olan etkiler</a:t>
            </a:r>
          </a:p>
          <a:p>
            <a:endParaRPr lang="tr-TR" dirty="0"/>
          </a:p>
          <a:p>
            <a:r>
              <a:rPr lang="tr-TR" dirty="0"/>
              <a:t>İkincil kanser gelişimine eğilim nedeniyle tedavide, </a:t>
            </a:r>
            <a:r>
              <a:rPr lang="tr-TR" dirty="0" err="1"/>
              <a:t>multidisipliner</a:t>
            </a:r>
            <a:r>
              <a:rPr lang="tr-TR" dirty="0"/>
              <a:t> yaklaşımla, ekip çalışması yapılır.</a:t>
            </a:r>
          </a:p>
        </p:txBody>
      </p:sp>
    </p:spTree>
    <p:extLst>
      <p:ext uri="{BB962C8B-B14F-4D97-AF65-F5344CB8AC3E}">
        <p14:creationId xmlns:p14="http://schemas.microsoft.com/office/powerpoint/2010/main" val="47219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Hastaların çoğu 5 yaş altı olması nedeni ile simülasyon ve radyoterapi sırasında anestezi gerekir. </a:t>
            </a:r>
          </a:p>
          <a:p>
            <a:endParaRPr lang="tr-TR" dirty="0"/>
          </a:p>
          <a:p>
            <a:r>
              <a:rPr lang="tr-TR" dirty="0"/>
              <a:t>Gerektiğinde hastayı sabitlemek amacıyla </a:t>
            </a:r>
            <a:r>
              <a:rPr lang="tr-TR" dirty="0" err="1"/>
              <a:t>termoplastik</a:t>
            </a:r>
            <a:r>
              <a:rPr lang="tr-TR" dirty="0"/>
              <a:t> materyal ya da vakumlu yatak düzenekleri kullanılabilir. </a:t>
            </a:r>
          </a:p>
          <a:p>
            <a:endParaRPr lang="tr-TR" dirty="0"/>
          </a:p>
          <a:p>
            <a:r>
              <a:rPr lang="tr-TR" dirty="0"/>
              <a:t>Öngörülen tedavi pozisyonunda</a:t>
            </a:r>
          </a:p>
          <a:p>
            <a:endParaRPr lang="tr-TR" dirty="0"/>
          </a:p>
          <a:p>
            <a:r>
              <a:rPr lang="tr-TR" dirty="0"/>
              <a:t>Tedavi edilecek bölgenin 3-5 mm aralıklarla BT kesitleri alınır.</a:t>
            </a:r>
          </a:p>
        </p:txBody>
      </p:sp>
    </p:spTree>
    <p:extLst>
      <p:ext uri="{BB962C8B-B14F-4D97-AF65-F5344CB8AC3E}">
        <p14:creationId xmlns:p14="http://schemas.microsoft.com/office/powerpoint/2010/main" val="39944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Normal doku korunmasını sağlamak için en az </a:t>
            </a:r>
            <a:r>
              <a:rPr lang="tr-TR" dirty="0" err="1"/>
              <a:t>konformal</a:t>
            </a:r>
            <a:r>
              <a:rPr lang="tr-TR" dirty="0"/>
              <a:t> RT uygulaması önerilmektedir. </a:t>
            </a:r>
          </a:p>
          <a:p>
            <a:endParaRPr lang="tr-TR" dirty="0"/>
          </a:p>
          <a:p>
            <a:r>
              <a:rPr lang="tr-TR" dirty="0"/>
              <a:t>Fakat özellikle baş-boyun bölgesinde kritik organların dozlarını düşürebilmek için YART uygulanabilir.</a:t>
            </a:r>
          </a:p>
          <a:p>
            <a:endParaRPr lang="tr-TR" dirty="0"/>
          </a:p>
          <a:p>
            <a:r>
              <a:rPr lang="tr-TR" dirty="0"/>
              <a:t>Ancak alan girişlerinin </a:t>
            </a:r>
            <a:r>
              <a:rPr lang="tr-TR" dirty="0" err="1"/>
              <a:t>konformal</a:t>
            </a:r>
            <a:r>
              <a:rPr lang="tr-TR" dirty="0"/>
              <a:t> radyoterapiye benzer şekilde sınırlandırılarak düşük doz radyasyon alanlarının sınırlandırılmasına dikkat edilmelidir</a:t>
            </a:r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Eğer olanaklar elveriyorsa, özellikle baş-boyun , </a:t>
            </a:r>
            <a:r>
              <a:rPr lang="tr-TR" dirty="0" err="1"/>
              <a:t>parameningeal</a:t>
            </a:r>
            <a:r>
              <a:rPr lang="tr-TR" dirty="0"/>
              <a:t> yerleşimlerde proton tedavisi uygulaması yan etkileri azaltması ve uzun dönemde daha iyi kozmetik başarı nedeni ile önerilir. </a:t>
            </a:r>
          </a:p>
          <a:p>
            <a:endParaRPr lang="tr-TR" dirty="0"/>
          </a:p>
          <a:p>
            <a:r>
              <a:rPr lang="tr-TR" dirty="0" err="1"/>
              <a:t>Brakiterapi</a:t>
            </a:r>
            <a:r>
              <a:rPr lang="tr-TR" dirty="0"/>
              <a:t> jinekolojik yerleşimli tümörlerde teknik olarak uygulanması kolay tümör yerleşiminde </a:t>
            </a:r>
            <a:r>
              <a:rPr lang="tr-TR" dirty="0" err="1"/>
              <a:t>morbiditenin</a:t>
            </a:r>
            <a:r>
              <a:rPr lang="tr-TR" dirty="0"/>
              <a:t> azlığı nedeni ile iyi bir tedavi seçeneğidir.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689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endParaRPr lang="tr-TR" dirty="0"/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endParaRPr lang="tr-TR" dirty="0"/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314</Words>
  <Application>Microsoft Office PowerPoint</Application>
  <PresentationFormat>Geniş ekran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Pediatrik Olgularda Radyoterapi Yaklaşımları ve Uygulamaları </vt:lpstr>
      <vt:lpstr>Çocukluk çağı kanserleri</vt:lpstr>
      <vt:lpstr>Çocukluk çağı kanserleri</vt:lpstr>
      <vt:lpstr>Çocukluk çağı kanserleri</vt:lpstr>
      <vt:lpstr>Çocukluk çağı kanserleri</vt:lpstr>
      <vt:lpstr>Simülasyon </vt:lpstr>
      <vt:lpstr>Planlama</vt:lpstr>
      <vt:lpstr>Planlama</vt:lpstr>
      <vt:lpstr>Tedavi uygulamaları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32</cp:revision>
  <dcterms:created xsi:type="dcterms:W3CDTF">2019-02-24T09:33:56Z</dcterms:created>
  <dcterms:modified xsi:type="dcterms:W3CDTF">2019-04-08T08:20:49Z</dcterms:modified>
</cp:coreProperties>
</file>