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5" autoAdjust="0"/>
    <p:restoredTop sz="94660"/>
  </p:normalViewPr>
  <p:slideViewPr>
    <p:cSldViewPr snapToGrid="0">
      <p:cViewPr varScale="1">
        <p:scale>
          <a:sx n="91" d="100"/>
          <a:sy n="91" d="100"/>
        </p:scale>
        <p:origin x="14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9144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ctr">
              <a:lnSpc>
                <a:spcPct val="85000"/>
              </a:lnSpc>
              <a:defRPr sz="2400" b="0" spc="-38"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ctr">
              <a:buNone/>
              <a:defRPr sz="1350" cap="all" spc="150" baseline="0">
                <a:solidFill>
                  <a:schemeClr val="tx2"/>
                </a:solidFill>
                <a:latin typeface="Times New Roman" panose="02020603050405020304" pitchFamily="18" charset="0"/>
                <a:cs typeface="Times New Roman" panose="02020603050405020304" pitchFamily="18" charset="0"/>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544" y="826687"/>
            <a:ext cx="1145876" cy="1527835"/>
          </a:xfrm>
          <a:prstGeom prst="rect">
            <a:avLst/>
          </a:prstGeom>
        </p:spPr>
      </p:pic>
      <p:sp>
        <p:nvSpPr>
          <p:cNvPr id="12" name="Metin kutusu 11"/>
          <p:cNvSpPr txBox="1"/>
          <p:nvPr/>
        </p:nvSpPr>
        <p:spPr>
          <a:xfrm>
            <a:off x="2926709" y="1051996"/>
            <a:ext cx="3932295" cy="830997"/>
          </a:xfrm>
          <a:prstGeom prst="rect">
            <a:avLst/>
          </a:prstGeom>
          <a:noFill/>
        </p:spPr>
        <p:txBody>
          <a:bodyPr wrap="none" rtlCol="0">
            <a:spAutoFit/>
          </a:bodyPr>
          <a:lstStyle/>
          <a:p>
            <a:pPr algn="ctr"/>
            <a:r>
              <a:rPr lang="tr-TR" sz="24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a:solidFill>
                  <a:srgbClr val="204788"/>
                </a:solidFill>
                <a:latin typeface="Times New Roman" panose="02020603050405020304" pitchFamily="18" charset="0"/>
                <a:cs typeface="Times New Roman" panose="02020603050405020304" pitchFamily="18" charset="0"/>
              </a:rPr>
              <a:t>Nallıhan</a:t>
            </a:r>
            <a:r>
              <a:rPr lang="tr-TR" sz="2400" b="0" baseline="0" dirty="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4767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143214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288738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3344926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27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350" cap="all" spc="150" baseline="0">
                <a:solidFill>
                  <a:srgbClr val="204788"/>
                </a:solidFill>
                <a:latin typeface="Times New Roman" panose="02020603050405020304" pitchFamily="18" charset="0"/>
                <a:cs typeface="Times New Roman" panose="02020603050405020304" pitchFamily="18"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7703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356294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822960" y="2582335"/>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144600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2072480-10DA-4FB4-BEAE-2A1DEA90F248}" type="datetimeFigureOut">
              <a:rPr lang="tr-TR" smtClean="0"/>
              <a:t>28.01.2020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317248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251285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3600450" y="731520"/>
            <a:ext cx="486918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latin typeface="Times New Roman" panose="02020603050405020304" pitchFamily="18" charset="0"/>
                <a:cs typeface="Times New Roman" panose="02020603050405020304" pitchFamily="18" charset="0"/>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3803859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27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60" y="5907024"/>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2277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822960" y="1845734"/>
            <a:ext cx="75438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675">
                <a:solidFill>
                  <a:srgbClr val="204788"/>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675"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788">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69377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85000"/>
        </a:lnSpc>
        <a:spcBef>
          <a:spcPct val="0"/>
        </a:spcBef>
        <a:buNone/>
        <a:defRPr sz="2700" kern="1200" spc="-3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rgbClr val="204788"/>
          </a:solidFill>
          <a:latin typeface="Times New Roman" panose="02020603050405020304" pitchFamily="18" charset="0"/>
          <a:ea typeface="+mn-ea"/>
          <a:cs typeface="Times New Roman" panose="02020603050405020304" pitchFamily="18" charset="0"/>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rgbClr val="204788"/>
          </a:solidFill>
          <a:latin typeface="Times New Roman" panose="02020603050405020304" pitchFamily="18" charset="0"/>
          <a:ea typeface="+mn-ea"/>
          <a:cs typeface="Times New Roman" panose="02020603050405020304" pitchFamily="18" charset="0"/>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20.png"/><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3" Type="http://schemas.openxmlformats.org/officeDocument/2006/relationships/hyperlink" Target="http://teknikbilimlermyo.istanbul.edu.tr/elektrik/wp-content/uploads/2015/03/B%C3%B6l%C3%BCm-7.pdf" TargetMode="External"/><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95E20991-166E-4170-B3EE-FFF1FC9001EA}"/>
              </a:ext>
            </a:extLst>
          </p:cNvPr>
          <p:cNvSpPr>
            <a:spLocks noGrp="1"/>
          </p:cNvSpPr>
          <p:nvPr/>
        </p:nvSpPr>
        <p:spPr>
          <a:xfrm>
            <a:off x="-85755" y="1533525"/>
            <a:ext cx="9677900" cy="1019175"/>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tr-TR" dirty="0">
              <a:solidFill>
                <a:schemeClr val="tx1"/>
              </a:solidFill>
            </a:endParaRPr>
          </a:p>
        </p:txBody>
      </p:sp>
      <p:sp>
        <p:nvSpPr>
          <p:cNvPr id="5" name="Alt Başlık 2">
            <a:extLst>
              <a:ext uri="{FF2B5EF4-FFF2-40B4-BE49-F238E27FC236}">
                <a16:creationId xmlns:a16="http://schemas.microsoft.com/office/drawing/2014/main" id="{EEB33818-28C6-46E8-896D-5DB7E765C878}"/>
              </a:ext>
            </a:extLst>
          </p:cNvPr>
          <p:cNvSpPr>
            <a:spLocks noGrp="1"/>
          </p:cNvSpPr>
          <p:nvPr/>
        </p:nvSpPr>
        <p:spPr>
          <a:xfrm>
            <a:off x="623822" y="3000375"/>
            <a:ext cx="10283737" cy="1134258"/>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2000" b="0" i="0" kern="1200" cap="all">
                <a:solidFill>
                  <a:schemeClr val="bg2">
                    <a:lumMod val="40000"/>
                    <a:lumOff val="60000"/>
                  </a:schemeClr>
                </a:solidFill>
                <a:latin typeface="+mj-lt"/>
                <a:ea typeface="+mj-ea"/>
                <a:cs typeface="+mj-cs"/>
              </a:defRPr>
            </a:lvl1pPr>
            <a:lvl2pPr marL="3429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tint val="75000"/>
                  </a:schemeClr>
                </a:solidFill>
                <a:latin typeface="+mj-lt"/>
                <a:ea typeface="+mj-ea"/>
                <a:cs typeface="+mj-cs"/>
              </a:defRPr>
            </a:lvl2pPr>
            <a:lvl3pPr marL="6858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tint val="75000"/>
                  </a:schemeClr>
                </a:solidFill>
                <a:latin typeface="+mj-lt"/>
                <a:ea typeface="+mj-ea"/>
                <a:cs typeface="+mj-cs"/>
              </a:defRPr>
            </a:lvl3pPr>
            <a:lvl4pPr marL="10287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4pPr>
            <a:lvl5pPr marL="13716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5pPr>
            <a:lvl6pPr marL="17145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6pPr>
            <a:lvl7pPr marL="20574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7pPr>
            <a:lvl8pPr marL="24003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8pPr>
            <a:lvl9pPr marL="27432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9pPr>
          </a:lstStyle>
          <a:p>
            <a:r>
              <a:rPr lang="tr-TR" sz="4000" b="1" dirty="0">
                <a:solidFill>
                  <a:srgbClr val="4FB8C1"/>
                </a:solidFill>
              </a:rPr>
              <a:t>ALTERNATİF AKIM DEVRE ANALİZİ</a:t>
            </a:r>
          </a:p>
          <a:p>
            <a:r>
              <a:rPr lang="tr-TR" sz="4000" b="1" dirty="0">
                <a:solidFill>
                  <a:srgbClr val="4FB8C1"/>
                </a:solidFill>
              </a:rPr>
              <a:t>11.HAFTA </a:t>
            </a:r>
          </a:p>
        </p:txBody>
      </p:sp>
      <p:pic>
        <p:nvPicPr>
          <p:cNvPr id="2" name="Resim 2">
            <a:extLst>
              <a:ext uri="{FF2B5EF4-FFF2-40B4-BE49-F238E27FC236}">
                <a16:creationId xmlns:a16="http://schemas.microsoft.com/office/drawing/2014/main" id="{2D6BCDF0-6431-47F5-B304-A21C1B809344}"/>
              </a:ext>
            </a:extLst>
          </p:cNvPr>
          <p:cNvPicPr>
            <a:picLocks noChangeAspect="1"/>
          </p:cNvPicPr>
          <p:nvPr/>
        </p:nvPicPr>
        <p:blipFill>
          <a:blip r:embed="rId2"/>
          <a:stretch>
            <a:fillRect/>
          </a:stretch>
        </p:blipFill>
        <p:spPr>
          <a:xfrm>
            <a:off x="0" y="0"/>
            <a:ext cx="1324601" cy="1323975"/>
          </a:xfrm>
          <a:prstGeom prst="rect">
            <a:avLst/>
          </a:prstGeom>
        </p:spPr>
      </p:pic>
      <p:pic>
        <p:nvPicPr>
          <p:cNvPr id="6" name="Resim 6">
            <a:extLst>
              <a:ext uri="{FF2B5EF4-FFF2-40B4-BE49-F238E27FC236}">
                <a16:creationId xmlns:a16="http://schemas.microsoft.com/office/drawing/2014/main" id="{C666ABD4-BD55-4102-B489-840B243A3589}"/>
              </a:ext>
            </a:extLst>
          </p:cNvPr>
          <p:cNvPicPr>
            <a:picLocks noChangeAspect="1"/>
          </p:cNvPicPr>
          <p:nvPr/>
        </p:nvPicPr>
        <p:blipFill>
          <a:blip r:embed="rId2"/>
          <a:stretch>
            <a:fillRect/>
          </a:stretch>
        </p:blipFill>
        <p:spPr>
          <a:xfrm>
            <a:off x="7823722" y="0"/>
            <a:ext cx="1324601" cy="1323975"/>
          </a:xfrm>
          <a:prstGeom prst="rect">
            <a:avLst/>
          </a:prstGeom>
        </p:spPr>
      </p:pic>
    </p:spTree>
    <p:extLst>
      <p:ext uri="{BB962C8B-B14F-4D97-AF65-F5344CB8AC3E}">
        <p14:creationId xmlns:p14="http://schemas.microsoft.com/office/powerpoint/2010/main" val="927957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BFAC5A1-C824-4C99-9384-C64D69D2D346}"/>
              </a:ext>
            </a:extLst>
          </p:cNvPr>
          <p:cNvSpPr>
            <a:spLocks noGrp="1"/>
          </p:cNvSpPr>
          <p:nvPr>
            <p:ph type="title"/>
          </p:nvPr>
        </p:nvSpPr>
        <p:spPr>
          <a:xfrm>
            <a:off x="667065" y="942976"/>
            <a:ext cx="7640144" cy="733246"/>
          </a:xfrm>
        </p:spPr>
        <p:txBody>
          <a:bodyPr/>
          <a:lstStyle/>
          <a:p>
            <a:r>
              <a:rPr lang="tr-TR" b="1" u="sng" dirty="0">
                <a:solidFill>
                  <a:srgbClr val="4FB8C1"/>
                </a:solidFill>
              </a:rPr>
              <a:t>Kompleks Sayılarla İşlemler</a:t>
            </a:r>
            <a:r>
              <a:rPr lang="tr-TR" b="1" dirty="0">
                <a:solidFill>
                  <a:srgbClr val="4FB8C1"/>
                </a:solidFill>
              </a:rPr>
              <a:t> </a:t>
            </a:r>
          </a:p>
        </p:txBody>
      </p:sp>
      <p:sp>
        <p:nvSpPr>
          <p:cNvPr id="3" name="İçerik Yer Tutucusu 2">
            <a:extLst>
              <a:ext uri="{FF2B5EF4-FFF2-40B4-BE49-F238E27FC236}">
                <a16:creationId xmlns:a16="http://schemas.microsoft.com/office/drawing/2014/main" id="{539D9B30-5864-450A-8A7E-062B0AD74737}"/>
              </a:ext>
            </a:extLst>
          </p:cNvPr>
          <p:cNvSpPr>
            <a:spLocks noGrp="1"/>
          </p:cNvSpPr>
          <p:nvPr>
            <p:ph idx="1"/>
          </p:nvPr>
        </p:nvSpPr>
        <p:spPr>
          <a:xfrm>
            <a:off x="247767" y="1704975"/>
            <a:ext cx="7808843" cy="4195763"/>
          </a:xfrm>
        </p:spPr>
        <p:txBody>
          <a:bodyPr vert="horz" lIns="91440" tIns="45720" rIns="91440" bIns="45720" rtlCol="0" anchor="t">
            <a:normAutofit/>
          </a:bodyPr>
          <a:lstStyle/>
          <a:p>
            <a:pPr marL="0" indent="0">
              <a:buNone/>
            </a:pPr>
            <a:endParaRPr lang="tr-TR" b="1" dirty="0"/>
          </a:p>
          <a:p>
            <a:r>
              <a:rPr lang="tr-TR" b="1" dirty="0" smtClean="0"/>
              <a:t>Karmaşık </a:t>
            </a:r>
            <a:r>
              <a:rPr lang="tr-TR" b="1" dirty="0"/>
              <a:t>sayıların eşitliği:</a:t>
            </a:r>
          </a:p>
          <a:p>
            <a:pPr marL="0" indent="0">
              <a:buClr>
                <a:srgbClr val="8AD0D6"/>
              </a:buClr>
              <a:buNone/>
            </a:pPr>
            <a:r>
              <a:rPr lang="tr-TR" b="1" dirty="0"/>
              <a:t> </a:t>
            </a:r>
            <a:r>
              <a:rPr lang="tr-TR" b="1" dirty="0" smtClean="0"/>
              <a:t> Gerçek ve sanal terimler karşılıklı olarak birbirine eşittir. </a:t>
            </a:r>
          </a:p>
          <a:p>
            <a:pPr marL="0" indent="0">
              <a:buNone/>
            </a:pPr>
            <a:endParaRPr lang="tr-TR" b="1" dirty="0" smtClean="0"/>
          </a:p>
          <a:p>
            <a:pPr marL="0" indent="0">
              <a:buNone/>
            </a:pPr>
            <a:endParaRPr lang="tr-TR" b="1" dirty="0"/>
          </a:p>
          <a:p>
            <a:pPr marL="0" indent="0">
              <a:buNone/>
            </a:pPr>
            <a:endParaRPr lang="tr-TR" b="1" dirty="0"/>
          </a:p>
          <a:p>
            <a:pPr marL="0" indent="0">
              <a:buNone/>
            </a:pPr>
            <a:r>
              <a:rPr lang="tr-TR" b="1" dirty="0"/>
              <a:t>Toplama işlemi:</a:t>
            </a:r>
          </a:p>
          <a:p>
            <a:pPr marL="0" indent="0">
              <a:buNone/>
            </a:pPr>
            <a:r>
              <a:rPr lang="tr-TR" b="1" dirty="0"/>
              <a:t>Karşılıklı gerçek ve sanal terimler birbiriyle toplanır . Kutupsal gösterim gibi diğer şekillerde ise karmaşık sayılar dik koordinat keşline dönüştürülür ve işlem yapılır . </a:t>
            </a:r>
          </a:p>
        </p:txBody>
      </p:sp>
      <p:pic>
        <p:nvPicPr>
          <p:cNvPr id="4" name="Resim 4" descr="nesne içeren bir resim&#10;&#10;Çok yüksek güvenilirlikle oluşturulmuş açıklama">
            <a:extLst>
              <a:ext uri="{FF2B5EF4-FFF2-40B4-BE49-F238E27FC236}">
                <a16:creationId xmlns:a16="http://schemas.microsoft.com/office/drawing/2014/main" id="{5DFB6C51-9F81-404B-B5EB-7EF23075960D}"/>
              </a:ext>
            </a:extLst>
          </p:cNvPr>
          <p:cNvPicPr>
            <a:picLocks noChangeAspect="1"/>
          </p:cNvPicPr>
          <p:nvPr/>
        </p:nvPicPr>
        <p:blipFill>
          <a:blip r:embed="rId2"/>
          <a:stretch>
            <a:fillRect/>
          </a:stretch>
        </p:blipFill>
        <p:spPr>
          <a:xfrm>
            <a:off x="2929308" y="3105150"/>
            <a:ext cx="2701550" cy="11239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Resim 6">
            <a:extLst>
              <a:ext uri="{FF2B5EF4-FFF2-40B4-BE49-F238E27FC236}">
                <a16:creationId xmlns:a16="http://schemas.microsoft.com/office/drawing/2014/main" id="{62CA5F2C-E129-4D90-A7BE-99F0C6BD855A}"/>
              </a:ext>
            </a:extLst>
          </p:cNvPr>
          <p:cNvPicPr>
            <a:picLocks noChangeAspect="1"/>
          </p:cNvPicPr>
          <p:nvPr/>
        </p:nvPicPr>
        <p:blipFill>
          <a:blip r:embed="rId3"/>
          <a:stretch>
            <a:fillRect/>
          </a:stretch>
        </p:blipFill>
        <p:spPr>
          <a:xfrm>
            <a:off x="841540" y="4991100"/>
            <a:ext cx="5772150" cy="117778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Resim 4">
            <a:extLst>
              <a:ext uri="{FF2B5EF4-FFF2-40B4-BE49-F238E27FC236}">
                <a16:creationId xmlns:a16="http://schemas.microsoft.com/office/drawing/2014/main" id="{073124DD-FF07-4FEE-8AD6-471FFD75C265}"/>
              </a:ext>
            </a:extLst>
          </p:cNvPr>
          <p:cNvPicPr>
            <a:picLocks noChangeAspect="1"/>
          </p:cNvPicPr>
          <p:nvPr/>
        </p:nvPicPr>
        <p:blipFill>
          <a:blip r:embed="rId4"/>
          <a:stretch>
            <a:fillRect/>
          </a:stretch>
        </p:blipFill>
        <p:spPr>
          <a:xfrm>
            <a:off x="0" y="28754"/>
            <a:ext cx="1045796" cy="1042140"/>
          </a:xfrm>
          <a:prstGeom prst="rect">
            <a:avLst/>
          </a:prstGeom>
        </p:spPr>
      </p:pic>
      <p:pic>
        <p:nvPicPr>
          <p:cNvPr id="11" name="Resim 4">
            <a:extLst>
              <a:ext uri="{FF2B5EF4-FFF2-40B4-BE49-F238E27FC236}">
                <a16:creationId xmlns:a16="http://schemas.microsoft.com/office/drawing/2014/main" id="{227920EF-E63D-46B7-BB87-90578F1E87B2}"/>
              </a:ext>
            </a:extLst>
          </p:cNvPr>
          <p:cNvPicPr>
            <a:picLocks noChangeAspect="1"/>
          </p:cNvPicPr>
          <p:nvPr/>
        </p:nvPicPr>
        <p:blipFill>
          <a:blip r:embed="rId4"/>
          <a:stretch>
            <a:fillRect/>
          </a:stretch>
        </p:blipFill>
        <p:spPr>
          <a:xfrm>
            <a:off x="8094452" y="0"/>
            <a:ext cx="1045796" cy="1042140"/>
          </a:xfrm>
          <a:prstGeom prst="rect">
            <a:avLst/>
          </a:prstGeom>
        </p:spPr>
      </p:pic>
    </p:spTree>
    <p:extLst>
      <p:ext uri="{BB962C8B-B14F-4D97-AF65-F5344CB8AC3E}">
        <p14:creationId xmlns:p14="http://schemas.microsoft.com/office/powerpoint/2010/main" val="2778020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0639B31-289E-4D08-A734-EDB2CBDD2F0A}"/>
              </a:ext>
            </a:extLst>
          </p:cNvPr>
          <p:cNvSpPr>
            <a:spLocks noGrp="1"/>
          </p:cNvSpPr>
          <p:nvPr>
            <p:ph type="title"/>
          </p:nvPr>
        </p:nvSpPr>
        <p:spPr>
          <a:xfrm>
            <a:off x="619418" y="1181100"/>
            <a:ext cx="7564417" cy="553107"/>
          </a:xfrm>
        </p:spPr>
        <p:txBody>
          <a:bodyPr/>
          <a:lstStyle/>
          <a:p>
            <a:r>
              <a:rPr lang="tr-TR" b="1" u="sng" dirty="0">
                <a:solidFill>
                  <a:srgbClr val="4FB8C1"/>
                </a:solidFill>
              </a:rPr>
              <a:t>Kompleks Sayılarla İşlemler</a:t>
            </a:r>
            <a:r>
              <a:rPr lang="tr-TR" b="1" dirty="0">
                <a:solidFill>
                  <a:srgbClr val="4FB8C1"/>
                </a:solidFill>
              </a:rPr>
              <a:t> </a:t>
            </a:r>
          </a:p>
        </p:txBody>
      </p:sp>
      <p:sp>
        <p:nvSpPr>
          <p:cNvPr id="3" name="İçerik Yer Tutucusu 2">
            <a:extLst>
              <a:ext uri="{FF2B5EF4-FFF2-40B4-BE49-F238E27FC236}">
                <a16:creationId xmlns:a16="http://schemas.microsoft.com/office/drawing/2014/main" id="{49D6C26F-823C-4223-8F7F-E089C50E7C58}"/>
              </a:ext>
            </a:extLst>
          </p:cNvPr>
          <p:cNvSpPr>
            <a:spLocks noGrp="1"/>
          </p:cNvSpPr>
          <p:nvPr>
            <p:ph idx="1"/>
          </p:nvPr>
        </p:nvSpPr>
        <p:spPr>
          <a:xfrm>
            <a:off x="237637" y="2105025"/>
            <a:ext cx="7809178" cy="4195763"/>
          </a:xfrm>
        </p:spPr>
        <p:txBody>
          <a:bodyPr vert="horz" lIns="91440" tIns="45720" rIns="91440" bIns="45720" rtlCol="0" anchor="t">
            <a:normAutofit/>
          </a:bodyPr>
          <a:lstStyle/>
          <a:p>
            <a:r>
              <a:rPr lang="tr-TR" b="1" dirty="0"/>
              <a:t>Çarpma işlemi : </a:t>
            </a:r>
          </a:p>
          <a:p>
            <a:pPr>
              <a:buNone/>
            </a:pPr>
            <a:r>
              <a:rPr lang="tr-TR" b="1" dirty="0"/>
              <a:t>        Dik koordinat şekillerinde her bir terimin birbiriyle çarpımın toplamları ile ifade edilir. Kutupsal ve üstel şekillerde ise büyüklükler çarpılır açılar toplanır. </a:t>
            </a:r>
          </a:p>
        </p:txBody>
      </p:sp>
      <p:pic>
        <p:nvPicPr>
          <p:cNvPr id="4" name="Resim 4">
            <a:extLst>
              <a:ext uri="{FF2B5EF4-FFF2-40B4-BE49-F238E27FC236}">
                <a16:creationId xmlns:a16="http://schemas.microsoft.com/office/drawing/2014/main" id="{F0240259-0179-490E-BF71-40294BCF1CD6}"/>
              </a:ext>
            </a:extLst>
          </p:cNvPr>
          <p:cNvPicPr>
            <a:picLocks noChangeAspect="1"/>
          </p:cNvPicPr>
          <p:nvPr/>
        </p:nvPicPr>
        <p:blipFill>
          <a:blip r:embed="rId2"/>
          <a:stretch>
            <a:fillRect/>
          </a:stretch>
        </p:blipFill>
        <p:spPr>
          <a:xfrm>
            <a:off x="619418" y="3190218"/>
            <a:ext cx="6490962" cy="268446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Resim 4">
            <a:extLst>
              <a:ext uri="{FF2B5EF4-FFF2-40B4-BE49-F238E27FC236}">
                <a16:creationId xmlns:a16="http://schemas.microsoft.com/office/drawing/2014/main" id="{5F8696B2-CD20-4CEC-82FE-50D1B3B270B1}"/>
              </a:ext>
            </a:extLst>
          </p:cNvPr>
          <p:cNvPicPr>
            <a:picLocks noChangeAspect="1"/>
          </p:cNvPicPr>
          <p:nvPr/>
        </p:nvPicPr>
        <p:blipFill>
          <a:blip r:embed="rId3"/>
          <a:stretch>
            <a:fillRect/>
          </a:stretch>
        </p:blipFill>
        <p:spPr>
          <a:xfrm>
            <a:off x="0" y="28754"/>
            <a:ext cx="1045796" cy="1042140"/>
          </a:xfrm>
          <a:prstGeom prst="rect">
            <a:avLst/>
          </a:prstGeom>
        </p:spPr>
      </p:pic>
      <p:pic>
        <p:nvPicPr>
          <p:cNvPr id="10" name="Resim 4">
            <a:extLst>
              <a:ext uri="{FF2B5EF4-FFF2-40B4-BE49-F238E27FC236}">
                <a16:creationId xmlns:a16="http://schemas.microsoft.com/office/drawing/2014/main" id="{7D08318B-8011-4718-B7E5-92A2A90E4190}"/>
              </a:ext>
            </a:extLst>
          </p:cNvPr>
          <p:cNvPicPr>
            <a:picLocks noChangeAspect="1"/>
          </p:cNvPicPr>
          <p:nvPr/>
        </p:nvPicPr>
        <p:blipFill>
          <a:blip r:embed="rId3"/>
          <a:stretch>
            <a:fillRect/>
          </a:stretch>
        </p:blipFill>
        <p:spPr>
          <a:xfrm>
            <a:off x="8094452" y="0"/>
            <a:ext cx="1045796" cy="1042140"/>
          </a:xfrm>
          <a:prstGeom prst="rect">
            <a:avLst/>
          </a:prstGeom>
        </p:spPr>
      </p:pic>
    </p:spTree>
    <p:extLst>
      <p:ext uri="{BB962C8B-B14F-4D97-AF65-F5344CB8AC3E}">
        <p14:creationId xmlns:p14="http://schemas.microsoft.com/office/powerpoint/2010/main" val="407742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F3F473-0080-4081-BD3D-F2E4BB5179C1}"/>
              </a:ext>
            </a:extLst>
          </p:cNvPr>
          <p:cNvSpPr>
            <a:spLocks noGrp="1"/>
          </p:cNvSpPr>
          <p:nvPr>
            <p:ph type="title"/>
          </p:nvPr>
        </p:nvSpPr>
        <p:spPr>
          <a:xfrm>
            <a:off x="484188" y="1095375"/>
            <a:ext cx="7507622" cy="659853"/>
          </a:xfrm>
        </p:spPr>
        <p:txBody>
          <a:bodyPr/>
          <a:lstStyle/>
          <a:p>
            <a:r>
              <a:rPr lang="tr-TR" b="1" u="sng" dirty="0"/>
              <a:t>Kompleks Sayılarla İşlemler</a:t>
            </a:r>
            <a:r>
              <a:rPr lang="tr-TR" b="1" dirty="0"/>
              <a:t> </a:t>
            </a:r>
          </a:p>
        </p:txBody>
      </p:sp>
      <p:sp>
        <p:nvSpPr>
          <p:cNvPr id="3" name="İçerik Yer Tutucusu 2">
            <a:extLst>
              <a:ext uri="{FF2B5EF4-FFF2-40B4-BE49-F238E27FC236}">
                <a16:creationId xmlns:a16="http://schemas.microsoft.com/office/drawing/2014/main" id="{FAB0C15E-7254-4042-B137-940D9DA27E77}"/>
              </a:ext>
            </a:extLst>
          </p:cNvPr>
          <p:cNvSpPr>
            <a:spLocks noGrp="1"/>
          </p:cNvSpPr>
          <p:nvPr>
            <p:ph idx="1"/>
          </p:nvPr>
        </p:nvSpPr>
        <p:spPr>
          <a:xfrm>
            <a:off x="484188" y="1853221"/>
            <a:ext cx="6709906" cy="4195481"/>
          </a:xfrm>
        </p:spPr>
        <p:txBody>
          <a:bodyPr vert="horz" lIns="91440" tIns="45720" rIns="91440" bIns="45720" rtlCol="0" anchor="t">
            <a:normAutofit/>
          </a:bodyPr>
          <a:lstStyle/>
          <a:p>
            <a:r>
              <a:rPr lang="tr-TR" b="1" dirty="0"/>
              <a:t>Bölme İşlemi : </a:t>
            </a:r>
          </a:p>
          <a:p>
            <a:pPr marL="0" indent="0">
              <a:buClr>
                <a:srgbClr val="8AD0D6"/>
              </a:buClr>
              <a:buNone/>
            </a:pPr>
            <a:r>
              <a:rPr lang="tr-TR" b="1" dirty="0"/>
              <a:t>     Dik koordinatlı şekillerde bölme işlemi için paydanın eşleniği, pay ve payda ile çarpılır ve işlem yapılarak sonuç bulunur. Kutupsal gösterimlerde ise büyüklükler bölünür, paydadaki sayının açısı -1 ile çarpılarak paydaki açı ile toplanır.</a:t>
            </a:r>
          </a:p>
        </p:txBody>
      </p:sp>
      <p:pic>
        <p:nvPicPr>
          <p:cNvPr id="6" name="Resim 6" descr="nesne içeren bir resim&#10;&#10;Yüksek güvenilirlikle oluşturulmuş açıklama">
            <a:extLst>
              <a:ext uri="{FF2B5EF4-FFF2-40B4-BE49-F238E27FC236}">
                <a16:creationId xmlns:a16="http://schemas.microsoft.com/office/drawing/2014/main" id="{AA82680B-1363-4515-AA1D-E2F2E733E79C}"/>
              </a:ext>
            </a:extLst>
          </p:cNvPr>
          <p:cNvPicPr>
            <a:picLocks noChangeAspect="1"/>
          </p:cNvPicPr>
          <p:nvPr/>
        </p:nvPicPr>
        <p:blipFill rotWithShape="1">
          <a:blip r:embed="rId2"/>
          <a:srcRect b="9915"/>
          <a:stretch/>
        </p:blipFill>
        <p:spPr>
          <a:xfrm>
            <a:off x="619125" y="3300249"/>
            <a:ext cx="5743580" cy="105670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Resim 8">
            <a:extLst>
              <a:ext uri="{FF2B5EF4-FFF2-40B4-BE49-F238E27FC236}">
                <a16:creationId xmlns:a16="http://schemas.microsoft.com/office/drawing/2014/main" id="{32691ABF-E388-427A-B966-4A42C953D489}"/>
              </a:ext>
            </a:extLst>
          </p:cNvPr>
          <p:cNvPicPr>
            <a:picLocks noChangeAspect="1"/>
          </p:cNvPicPr>
          <p:nvPr/>
        </p:nvPicPr>
        <p:blipFill>
          <a:blip r:embed="rId3"/>
          <a:stretch>
            <a:fillRect/>
          </a:stretch>
        </p:blipFill>
        <p:spPr>
          <a:xfrm>
            <a:off x="619125" y="4454951"/>
            <a:ext cx="2957513" cy="113333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 name="Resim 10" descr="nesne içeren bir resim&#10;&#10;Çok yüksek güvenilirlikle oluşturulmuş açıklama">
            <a:extLst>
              <a:ext uri="{FF2B5EF4-FFF2-40B4-BE49-F238E27FC236}">
                <a16:creationId xmlns:a16="http://schemas.microsoft.com/office/drawing/2014/main" id="{5B2F4CB5-B4C7-4495-A404-981C76D8748D}"/>
              </a:ext>
            </a:extLst>
          </p:cNvPr>
          <p:cNvPicPr>
            <a:picLocks noChangeAspect="1"/>
          </p:cNvPicPr>
          <p:nvPr/>
        </p:nvPicPr>
        <p:blipFill>
          <a:blip r:embed="rId4"/>
          <a:stretch>
            <a:fillRect/>
          </a:stretch>
        </p:blipFill>
        <p:spPr>
          <a:xfrm>
            <a:off x="3686180" y="4451849"/>
            <a:ext cx="2676525" cy="113953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2" name="Resim 12" descr="nesne içeren bir resim&#10;&#10;Yüksek güvenilirlikle oluşturulmuş açıklama">
            <a:extLst>
              <a:ext uri="{FF2B5EF4-FFF2-40B4-BE49-F238E27FC236}">
                <a16:creationId xmlns:a16="http://schemas.microsoft.com/office/drawing/2014/main" id="{9537150C-5193-4E38-A0CC-8D91236A17F4}"/>
              </a:ext>
            </a:extLst>
          </p:cNvPr>
          <p:cNvPicPr>
            <a:picLocks noChangeAspect="1"/>
          </p:cNvPicPr>
          <p:nvPr/>
        </p:nvPicPr>
        <p:blipFill>
          <a:blip r:embed="rId5"/>
          <a:stretch>
            <a:fillRect/>
          </a:stretch>
        </p:blipFill>
        <p:spPr>
          <a:xfrm>
            <a:off x="6472247" y="4448747"/>
            <a:ext cx="1390650" cy="111240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Resim 4">
            <a:extLst>
              <a:ext uri="{FF2B5EF4-FFF2-40B4-BE49-F238E27FC236}">
                <a16:creationId xmlns:a16="http://schemas.microsoft.com/office/drawing/2014/main" id="{1373CAD8-F992-4E1F-863C-EFC22F06099C}"/>
              </a:ext>
            </a:extLst>
          </p:cNvPr>
          <p:cNvPicPr>
            <a:picLocks noChangeAspect="1"/>
          </p:cNvPicPr>
          <p:nvPr/>
        </p:nvPicPr>
        <p:blipFill>
          <a:blip r:embed="rId6"/>
          <a:stretch>
            <a:fillRect/>
          </a:stretch>
        </p:blipFill>
        <p:spPr>
          <a:xfrm>
            <a:off x="0" y="28754"/>
            <a:ext cx="1045796" cy="1042140"/>
          </a:xfrm>
          <a:prstGeom prst="rect">
            <a:avLst/>
          </a:prstGeom>
        </p:spPr>
      </p:pic>
      <p:pic>
        <p:nvPicPr>
          <p:cNvPr id="9" name="Resim 4">
            <a:extLst>
              <a:ext uri="{FF2B5EF4-FFF2-40B4-BE49-F238E27FC236}">
                <a16:creationId xmlns:a16="http://schemas.microsoft.com/office/drawing/2014/main" id="{7C41AD1C-862E-41D3-8AFF-40A429EA6357}"/>
              </a:ext>
            </a:extLst>
          </p:cNvPr>
          <p:cNvPicPr>
            <a:picLocks noChangeAspect="1"/>
          </p:cNvPicPr>
          <p:nvPr/>
        </p:nvPicPr>
        <p:blipFill>
          <a:blip r:embed="rId6"/>
          <a:stretch>
            <a:fillRect/>
          </a:stretch>
        </p:blipFill>
        <p:spPr>
          <a:xfrm>
            <a:off x="8094452" y="0"/>
            <a:ext cx="1045796" cy="1042140"/>
          </a:xfrm>
          <a:prstGeom prst="rect">
            <a:avLst/>
          </a:prstGeom>
        </p:spPr>
      </p:pic>
    </p:spTree>
    <p:extLst>
      <p:ext uri="{BB962C8B-B14F-4D97-AF65-F5344CB8AC3E}">
        <p14:creationId xmlns:p14="http://schemas.microsoft.com/office/powerpoint/2010/main" val="3912006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ABE7B6F-3028-42B8-8A3D-FDADBDC7AB1A}"/>
              </a:ext>
            </a:extLst>
          </p:cNvPr>
          <p:cNvSpPr>
            <a:spLocks noGrp="1"/>
          </p:cNvSpPr>
          <p:nvPr>
            <p:ph type="title"/>
          </p:nvPr>
        </p:nvSpPr>
        <p:spPr>
          <a:xfrm rot="10800000" flipV="1">
            <a:off x="1111012" y="1028700"/>
            <a:ext cx="7055380" cy="652955"/>
          </a:xfrm>
        </p:spPr>
        <p:txBody>
          <a:bodyPr>
            <a:normAutofit fontScale="90000"/>
          </a:bodyPr>
          <a:lstStyle/>
          <a:p>
            <a:pPr algn="ctr"/>
            <a:r>
              <a:rPr lang="tr-TR" sz="5400" b="1" u="sng" dirty="0">
                <a:solidFill>
                  <a:srgbClr val="4FB8C1"/>
                </a:solidFill>
              </a:rPr>
              <a:t>KAYNAKÇA</a:t>
            </a:r>
            <a:r>
              <a:rPr lang="tr-TR" sz="5400" b="1" dirty="0">
                <a:solidFill>
                  <a:srgbClr val="4FB8C1"/>
                </a:solidFill>
              </a:rPr>
              <a:t> </a:t>
            </a:r>
            <a:endParaRPr lang="tr-TR" dirty="0"/>
          </a:p>
        </p:txBody>
      </p:sp>
      <p:pic>
        <p:nvPicPr>
          <p:cNvPr id="4" name="Resim 4">
            <a:extLst>
              <a:ext uri="{FF2B5EF4-FFF2-40B4-BE49-F238E27FC236}">
                <a16:creationId xmlns:a16="http://schemas.microsoft.com/office/drawing/2014/main" id="{05747265-32B0-4363-9D1C-696D7F8D22FC}"/>
              </a:ext>
            </a:extLst>
          </p:cNvPr>
          <p:cNvPicPr>
            <a:picLocks noGrp="1" noChangeAspect="1"/>
          </p:cNvPicPr>
          <p:nvPr>
            <p:ph idx="1"/>
          </p:nvPr>
        </p:nvPicPr>
        <p:blipFill>
          <a:blip r:embed="rId2"/>
          <a:stretch>
            <a:fillRect/>
          </a:stretch>
        </p:blipFill>
        <p:spPr>
          <a:xfrm>
            <a:off x="8099794" y="0"/>
            <a:ext cx="1028700" cy="1028700"/>
          </a:xfrm>
          <a:prstGeom prst="rect">
            <a:avLst/>
          </a:prstGeom>
        </p:spPr>
      </p:pic>
      <p:pic>
        <p:nvPicPr>
          <p:cNvPr id="6" name="Resim 6">
            <a:extLst>
              <a:ext uri="{FF2B5EF4-FFF2-40B4-BE49-F238E27FC236}">
                <a16:creationId xmlns:a16="http://schemas.microsoft.com/office/drawing/2014/main" id="{65F7E8EF-B56E-44AA-9DFC-4F635A295D66}"/>
              </a:ext>
            </a:extLst>
          </p:cNvPr>
          <p:cNvPicPr>
            <a:picLocks noChangeAspect="1"/>
          </p:cNvPicPr>
          <p:nvPr/>
        </p:nvPicPr>
        <p:blipFill>
          <a:blip r:embed="rId2"/>
          <a:stretch>
            <a:fillRect/>
          </a:stretch>
        </p:blipFill>
        <p:spPr>
          <a:xfrm>
            <a:off x="0" y="0"/>
            <a:ext cx="1028700" cy="1028700"/>
          </a:xfrm>
          <a:prstGeom prst="rect">
            <a:avLst/>
          </a:prstGeom>
        </p:spPr>
      </p:pic>
      <p:sp>
        <p:nvSpPr>
          <p:cNvPr id="3" name="Metin kutusu 2">
            <a:extLst>
              <a:ext uri="{FF2B5EF4-FFF2-40B4-BE49-F238E27FC236}">
                <a16:creationId xmlns:a16="http://schemas.microsoft.com/office/drawing/2014/main" id="{45E2BF41-5714-4C7A-A1C2-A04C2EA0EAF3}"/>
              </a:ext>
            </a:extLst>
          </p:cNvPr>
          <p:cNvSpPr txBox="1"/>
          <p:nvPr/>
        </p:nvSpPr>
        <p:spPr>
          <a:xfrm>
            <a:off x="1729238" y="3130581"/>
            <a:ext cx="6438377" cy="120032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dirty="0"/>
              <a:t>Devre Analizi –II Ders Notları-Yrd. Doç. Dr. Özcan ATLAM</a:t>
            </a:r>
          </a:p>
          <a:p>
            <a:pPr algn="ctr"/>
            <a:endParaRPr lang="tr-TR" dirty="0"/>
          </a:p>
          <a:p>
            <a:pPr algn="ctr"/>
            <a:r>
              <a:rPr lang="tr-TR" dirty="0">
                <a:hlinkClick r:id="rId3"/>
              </a:rPr>
              <a:t>http://teknikbilimlermyo.istanbul.edu.tr/elektrik/wp-content/uploads/2015/03/B%C3%B6l%C3%BCm-7.pdf</a:t>
            </a:r>
            <a:endParaRPr lang="tr-TR" dirty="0"/>
          </a:p>
        </p:txBody>
      </p:sp>
    </p:spTree>
    <p:extLst>
      <p:ext uri="{BB962C8B-B14F-4D97-AF65-F5344CB8AC3E}">
        <p14:creationId xmlns:p14="http://schemas.microsoft.com/office/powerpoint/2010/main" val="197845069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78C6E1F-F4F0-4E80-A7ED-AAF89CD2DAC6}"/>
              </a:ext>
            </a:extLst>
          </p:cNvPr>
          <p:cNvSpPr>
            <a:spLocks noGrp="1"/>
          </p:cNvSpPr>
          <p:nvPr>
            <p:ph type="title"/>
          </p:nvPr>
        </p:nvSpPr>
        <p:spPr>
          <a:xfrm>
            <a:off x="981539" y="1181100"/>
            <a:ext cx="7053542" cy="563617"/>
          </a:xfrm>
        </p:spPr>
        <p:txBody>
          <a:bodyPr>
            <a:normAutofit fontScale="90000"/>
          </a:bodyPr>
          <a:lstStyle/>
          <a:p>
            <a:r>
              <a:rPr lang="tr-TR" sz="5400" b="1" u="sng" dirty="0">
                <a:solidFill>
                  <a:srgbClr val="4FB8C1"/>
                </a:solidFill>
              </a:rPr>
              <a:t>İÇİNDEKİLER</a:t>
            </a:r>
            <a:r>
              <a:rPr lang="tr-TR" sz="5400" b="1" dirty="0">
                <a:solidFill>
                  <a:srgbClr val="4FB8C1"/>
                </a:solidFill>
              </a:rPr>
              <a:t> </a:t>
            </a:r>
          </a:p>
        </p:txBody>
      </p:sp>
      <p:sp>
        <p:nvSpPr>
          <p:cNvPr id="3" name="İçerik Yer Tutucusu 2">
            <a:extLst>
              <a:ext uri="{FF2B5EF4-FFF2-40B4-BE49-F238E27FC236}">
                <a16:creationId xmlns:a16="http://schemas.microsoft.com/office/drawing/2014/main" id="{714B7124-150B-4F6C-87CB-B8EC9817194E}"/>
              </a:ext>
            </a:extLst>
          </p:cNvPr>
          <p:cNvSpPr>
            <a:spLocks noGrp="1"/>
          </p:cNvSpPr>
          <p:nvPr>
            <p:ph idx="1"/>
          </p:nvPr>
        </p:nvSpPr>
        <p:spPr>
          <a:xfrm>
            <a:off x="943421" y="2533650"/>
            <a:ext cx="6709906" cy="4195481"/>
          </a:xfrm>
        </p:spPr>
        <p:txBody>
          <a:bodyPr vert="horz" lIns="91440" tIns="45720" rIns="91440" bIns="45720" rtlCol="0" anchor="t">
            <a:normAutofit/>
          </a:bodyPr>
          <a:lstStyle/>
          <a:p>
            <a:r>
              <a:rPr lang="tr-TR" sz="3200" b="1" dirty="0"/>
              <a:t>Kompleks sayılarla işlemler</a:t>
            </a:r>
          </a:p>
        </p:txBody>
      </p:sp>
      <p:pic>
        <p:nvPicPr>
          <p:cNvPr id="4" name="Resim 4">
            <a:extLst>
              <a:ext uri="{FF2B5EF4-FFF2-40B4-BE49-F238E27FC236}">
                <a16:creationId xmlns:a16="http://schemas.microsoft.com/office/drawing/2014/main" id="{4D6531F5-B0F9-435A-AE30-A41A43795DD7}"/>
              </a:ext>
            </a:extLst>
          </p:cNvPr>
          <p:cNvPicPr>
            <a:picLocks noChangeAspect="1"/>
          </p:cNvPicPr>
          <p:nvPr/>
        </p:nvPicPr>
        <p:blipFill>
          <a:blip r:embed="rId2"/>
          <a:stretch>
            <a:fillRect/>
          </a:stretch>
        </p:blipFill>
        <p:spPr>
          <a:xfrm>
            <a:off x="0" y="28575"/>
            <a:ext cx="1045796" cy="1042140"/>
          </a:xfrm>
          <a:prstGeom prst="rect">
            <a:avLst/>
          </a:prstGeom>
        </p:spPr>
      </p:pic>
      <p:pic>
        <p:nvPicPr>
          <p:cNvPr id="7" name="Resim 4">
            <a:extLst>
              <a:ext uri="{FF2B5EF4-FFF2-40B4-BE49-F238E27FC236}">
                <a16:creationId xmlns:a16="http://schemas.microsoft.com/office/drawing/2014/main" id="{6667151E-0CDE-48E4-8C23-69818784C13A}"/>
              </a:ext>
            </a:extLst>
          </p:cNvPr>
          <p:cNvPicPr>
            <a:picLocks noChangeAspect="1"/>
          </p:cNvPicPr>
          <p:nvPr/>
        </p:nvPicPr>
        <p:blipFill>
          <a:blip r:embed="rId2"/>
          <a:stretch>
            <a:fillRect/>
          </a:stretch>
        </p:blipFill>
        <p:spPr>
          <a:xfrm>
            <a:off x="8094453" y="0"/>
            <a:ext cx="1045796" cy="1042140"/>
          </a:xfrm>
          <a:prstGeom prst="rect">
            <a:avLst/>
          </a:prstGeom>
        </p:spPr>
      </p:pic>
    </p:spTree>
    <p:extLst>
      <p:ext uri="{BB962C8B-B14F-4D97-AF65-F5344CB8AC3E}">
        <p14:creationId xmlns:p14="http://schemas.microsoft.com/office/powerpoint/2010/main" val="1864777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7B040DE-1B94-4241-A984-19A301F3FC79}"/>
              </a:ext>
            </a:extLst>
          </p:cNvPr>
          <p:cNvSpPr>
            <a:spLocks noGrp="1"/>
          </p:cNvSpPr>
          <p:nvPr>
            <p:ph type="title"/>
          </p:nvPr>
        </p:nvSpPr>
        <p:spPr>
          <a:xfrm>
            <a:off x="810008" y="1133475"/>
            <a:ext cx="8025568" cy="1400175"/>
          </a:xfrm>
        </p:spPr>
        <p:txBody>
          <a:bodyPr/>
          <a:lstStyle/>
          <a:p>
            <a:r>
              <a:rPr lang="tr-TR" b="1" u="sng" dirty="0">
                <a:solidFill>
                  <a:srgbClr val="4FB8C1"/>
                </a:solidFill>
              </a:rPr>
              <a:t>Kompleks Sayılarla İşlemler</a:t>
            </a:r>
            <a:r>
              <a:rPr lang="tr-TR" b="1" dirty="0">
                <a:solidFill>
                  <a:srgbClr val="4FB8C1"/>
                </a:solidFill>
              </a:rPr>
              <a:t> </a:t>
            </a:r>
          </a:p>
        </p:txBody>
      </p:sp>
      <p:sp>
        <p:nvSpPr>
          <p:cNvPr id="3" name="İçerik Yer Tutucusu 2">
            <a:extLst>
              <a:ext uri="{FF2B5EF4-FFF2-40B4-BE49-F238E27FC236}">
                <a16:creationId xmlns:a16="http://schemas.microsoft.com/office/drawing/2014/main" id="{2EA10572-8E72-42A3-9BF2-C0CE08DE6E24}"/>
              </a:ext>
            </a:extLst>
          </p:cNvPr>
          <p:cNvSpPr>
            <a:spLocks noGrp="1"/>
          </p:cNvSpPr>
          <p:nvPr>
            <p:ph idx="1"/>
          </p:nvPr>
        </p:nvSpPr>
        <p:spPr>
          <a:xfrm>
            <a:off x="838596" y="1968230"/>
            <a:ext cx="6710363" cy="4896235"/>
          </a:xfrm>
        </p:spPr>
        <p:txBody>
          <a:bodyPr vert="horz" lIns="91440" tIns="45720" rIns="91440" bIns="45720" rtlCol="0" anchor="t">
            <a:normAutofit/>
          </a:bodyPr>
          <a:lstStyle/>
          <a:p>
            <a:endParaRPr lang="tr-TR" b="1" dirty="0" smtClean="0"/>
          </a:p>
          <a:p>
            <a:endParaRPr lang="tr-TR" b="1" dirty="0"/>
          </a:p>
          <a:p>
            <a:r>
              <a:rPr lang="tr-TR" b="1" dirty="0" smtClean="0"/>
              <a:t>Gerçek </a:t>
            </a:r>
            <a:r>
              <a:rPr lang="tr-TR" b="1" dirty="0"/>
              <a:t>(Reel) sayılar : Gerçek sayılar - ∞ ile ∞ arasında x ekseni boyunca uzanır ve pozitif sayıların karekökleri de bu doğru üzerindedir.</a:t>
            </a:r>
          </a:p>
          <a:p>
            <a:pPr>
              <a:buClr>
                <a:srgbClr val="8AD0D6"/>
              </a:buClr>
            </a:pPr>
            <a:r>
              <a:rPr lang="tr-TR" b="1" dirty="0"/>
              <a:t>Sanal (</a:t>
            </a:r>
            <a:r>
              <a:rPr lang="tr-TR" b="1" dirty="0" err="1"/>
              <a:t>Imagıner</a:t>
            </a:r>
            <a:r>
              <a:rPr lang="tr-TR" b="1" dirty="0"/>
              <a:t>) sayı : Negatif sayıların kareköklerini ifade eder. </a:t>
            </a:r>
          </a:p>
          <a:p>
            <a:pPr>
              <a:buClr>
                <a:srgbClr val="8AD0D6"/>
              </a:buClr>
            </a:pPr>
            <a:endParaRPr lang="tr-TR" b="1" dirty="0"/>
          </a:p>
          <a:p>
            <a:pPr>
              <a:buClr>
                <a:srgbClr val="8AD0D6"/>
              </a:buClr>
            </a:pPr>
            <a:endParaRPr lang="tr-TR" b="1" dirty="0"/>
          </a:p>
          <a:p>
            <a:pPr>
              <a:buClr>
                <a:srgbClr val="8AD0D6"/>
              </a:buClr>
            </a:pPr>
            <a:endParaRPr lang="tr-TR" b="1" dirty="0"/>
          </a:p>
          <a:p>
            <a:pPr>
              <a:buClr>
                <a:srgbClr val="8AD0D6"/>
              </a:buClr>
            </a:pPr>
            <a:endParaRPr lang="tr-TR" b="1" dirty="0"/>
          </a:p>
          <a:p>
            <a:pPr marL="0" indent="0">
              <a:buClr>
                <a:srgbClr val="8AD0D6"/>
              </a:buClr>
              <a:buNone/>
            </a:pPr>
            <a:endParaRPr lang="tr-TR" b="1" dirty="0"/>
          </a:p>
          <a:p>
            <a:pPr>
              <a:buClr>
                <a:srgbClr val="8AD0D6"/>
              </a:buClr>
            </a:pPr>
            <a:endParaRPr lang="tr-TR" b="1" dirty="0"/>
          </a:p>
          <a:p>
            <a:pPr marL="0" indent="0">
              <a:buClr>
                <a:srgbClr val="8AD0D6"/>
              </a:buClr>
              <a:buNone/>
            </a:pPr>
            <a:r>
              <a:rPr lang="tr-TR" b="1" dirty="0"/>
              <a:t>Sanal sayılar gerçek sayı doğrusunda gösterilmez . Bunlar için ayrı bir sayı doğrusu y ekseninde ifade edilir .Böylece j terimi çarpan olarak girdiği gerçek sayıyı pozitif dönüş yönüne göre 90 derece döndürür. </a:t>
            </a:r>
          </a:p>
          <a:p>
            <a:pPr marL="0" indent="0">
              <a:buClr>
                <a:srgbClr val="8AD0D6"/>
              </a:buClr>
              <a:buNone/>
            </a:pPr>
            <a:endParaRPr lang="tr-TR" b="1" dirty="0"/>
          </a:p>
        </p:txBody>
      </p:sp>
      <p:pic>
        <p:nvPicPr>
          <p:cNvPr id="4" name="Resim 4">
            <a:extLst>
              <a:ext uri="{FF2B5EF4-FFF2-40B4-BE49-F238E27FC236}">
                <a16:creationId xmlns:a16="http://schemas.microsoft.com/office/drawing/2014/main" id="{EEB30FC9-66B2-40A9-B2DE-62638192C74F}"/>
              </a:ext>
            </a:extLst>
          </p:cNvPr>
          <p:cNvPicPr>
            <a:picLocks noChangeAspect="1"/>
          </p:cNvPicPr>
          <p:nvPr/>
        </p:nvPicPr>
        <p:blipFill>
          <a:blip r:embed="rId2"/>
          <a:stretch>
            <a:fillRect/>
          </a:stretch>
        </p:blipFill>
        <p:spPr>
          <a:xfrm>
            <a:off x="952950" y="3676650"/>
            <a:ext cx="6264275" cy="14153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Resim 4">
            <a:extLst>
              <a:ext uri="{FF2B5EF4-FFF2-40B4-BE49-F238E27FC236}">
                <a16:creationId xmlns:a16="http://schemas.microsoft.com/office/drawing/2014/main" id="{10537D59-D7B0-4E8B-9C59-8C2CB31D1C1B}"/>
              </a:ext>
            </a:extLst>
          </p:cNvPr>
          <p:cNvPicPr>
            <a:picLocks noChangeAspect="1"/>
          </p:cNvPicPr>
          <p:nvPr/>
        </p:nvPicPr>
        <p:blipFill>
          <a:blip r:embed="rId3"/>
          <a:stretch>
            <a:fillRect/>
          </a:stretch>
        </p:blipFill>
        <p:spPr>
          <a:xfrm>
            <a:off x="0" y="28754"/>
            <a:ext cx="1045796" cy="1042140"/>
          </a:xfrm>
          <a:prstGeom prst="rect">
            <a:avLst/>
          </a:prstGeom>
        </p:spPr>
      </p:pic>
      <p:pic>
        <p:nvPicPr>
          <p:cNvPr id="10" name="Resim 4">
            <a:extLst>
              <a:ext uri="{FF2B5EF4-FFF2-40B4-BE49-F238E27FC236}">
                <a16:creationId xmlns:a16="http://schemas.microsoft.com/office/drawing/2014/main" id="{AE32A042-62F3-490F-8C04-3EFE951F6180}"/>
              </a:ext>
            </a:extLst>
          </p:cNvPr>
          <p:cNvPicPr>
            <a:picLocks noChangeAspect="1"/>
          </p:cNvPicPr>
          <p:nvPr/>
        </p:nvPicPr>
        <p:blipFill>
          <a:blip r:embed="rId3"/>
          <a:stretch>
            <a:fillRect/>
          </a:stretch>
        </p:blipFill>
        <p:spPr>
          <a:xfrm>
            <a:off x="8094452" y="0"/>
            <a:ext cx="1045796" cy="1042140"/>
          </a:xfrm>
          <a:prstGeom prst="rect">
            <a:avLst/>
          </a:prstGeom>
        </p:spPr>
      </p:pic>
    </p:spTree>
    <p:extLst>
      <p:ext uri="{BB962C8B-B14F-4D97-AF65-F5344CB8AC3E}">
        <p14:creationId xmlns:p14="http://schemas.microsoft.com/office/powerpoint/2010/main" val="150456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72C8A8E-F977-4EDD-AD93-2B6C840B9E1F}"/>
              </a:ext>
            </a:extLst>
          </p:cNvPr>
          <p:cNvSpPr>
            <a:spLocks noGrp="1"/>
          </p:cNvSpPr>
          <p:nvPr>
            <p:ph type="title"/>
          </p:nvPr>
        </p:nvSpPr>
        <p:spPr>
          <a:xfrm>
            <a:off x="533652" y="1114425"/>
            <a:ext cx="7640144" cy="577741"/>
          </a:xfrm>
        </p:spPr>
        <p:txBody>
          <a:bodyPr/>
          <a:lstStyle/>
          <a:p>
            <a:r>
              <a:rPr lang="tr-TR" b="1" u="sng" dirty="0">
                <a:solidFill>
                  <a:srgbClr val="4FB8C1"/>
                </a:solidFill>
              </a:rPr>
              <a:t>Kompleks Sayılarla İşlemler</a:t>
            </a:r>
            <a:r>
              <a:rPr lang="tr-TR" b="1" dirty="0">
                <a:solidFill>
                  <a:srgbClr val="4FB8C1"/>
                </a:solidFill>
              </a:rPr>
              <a:t> </a:t>
            </a:r>
          </a:p>
        </p:txBody>
      </p:sp>
      <p:pic>
        <p:nvPicPr>
          <p:cNvPr id="4" name="Resim 4" descr="metin içeren bir resim&#10;&#10;Yüksek güvenilirlikle oluşturulmuş açıklama">
            <a:extLst>
              <a:ext uri="{FF2B5EF4-FFF2-40B4-BE49-F238E27FC236}">
                <a16:creationId xmlns:a16="http://schemas.microsoft.com/office/drawing/2014/main" id="{14DD44B8-8E2F-4ADE-9970-F62400AA09C6}"/>
              </a:ext>
            </a:extLst>
          </p:cNvPr>
          <p:cNvPicPr>
            <a:picLocks noGrp="1" noChangeAspect="1"/>
          </p:cNvPicPr>
          <p:nvPr>
            <p:ph idx="1"/>
          </p:nvPr>
        </p:nvPicPr>
        <p:blipFill>
          <a:blip r:embed="rId2"/>
          <a:stretch>
            <a:fillRect/>
          </a:stretch>
        </p:blipFill>
        <p:spPr>
          <a:xfrm>
            <a:off x="898292" y="1937188"/>
            <a:ext cx="6710362" cy="4178509"/>
          </a:xfrm>
          <a:prstGeom prst="rect">
            <a:avLst/>
          </a:prstGeom>
          <a:ln w="88900" cap="sq" cmpd="thickThin">
            <a:solidFill>
              <a:srgbClr val="000000"/>
            </a:solidFill>
            <a:prstDash val="solid"/>
            <a:miter lim="800000"/>
          </a:ln>
          <a:effectLst>
            <a:innerShdw blurRad="76200">
              <a:srgbClr val="000000"/>
            </a:innerShdw>
          </a:effectLst>
        </p:spPr>
      </p:pic>
      <p:pic>
        <p:nvPicPr>
          <p:cNvPr id="5" name="Resim 4">
            <a:extLst>
              <a:ext uri="{FF2B5EF4-FFF2-40B4-BE49-F238E27FC236}">
                <a16:creationId xmlns:a16="http://schemas.microsoft.com/office/drawing/2014/main" id="{DD9A9179-D40C-46F2-8A5B-DD0A0E6952DB}"/>
              </a:ext>
            </a:extLst>
          </p:cNvPr>
          <p:cNvPicPr>
            <a:picLocks noChangeAspect="1"/>
          </p:cNvPicPr>
          <p:nvPr/>
        </p:nvPicPr>
        <p:blipFill>
          <a:blip r:embed="rId3"/>
          <a:stretch>
            <a:fillRect/>
          </a:stretch>
        </p:blipFill>
        <p:spPr>
          <a:xfrm>
            <a:off x="0" y="28754"/>
            <a:ext cx="1045796" cy="1042140"/>
          </a:xfrm>
          <a:prstGeom prst="rect">
            <a:avLst/>
          </a:prstGeom>
        </p:spPr>
      </p:pic>
      <p:pic>
        <p:nvPicPr>
          <p:cNvPr id="9" name="Resim 4">
            <a:extLst>
              <a:ext uri="{FF2B5EF4-FFF2-40B4-BE49-F238E27FC236}">
                <a16:creationId xmlns:a16="http://schemas.microsoft.com/office/drawing/2014/main" id="{A539D309-E297-4870-AE9A-AD24A8D1BE42}"/>
              </a:ext>
            </a:extLst>
          </p:cNvPr>
          <p:cNvPicPr>
            <a:picLocks noChangeAspect="1"/>
          </p:cNvPicPr>
          <p:nvPr/>
        </p:nvPicPr>
        <p:blipFill>
          <a:blip r:embed="rId3"/>
          <a:stretch>
            <a:fillRect/>
          </a:stretch>
        </p:blipFill>
        <p:spPr>
          <a:xfrm>
            <a:off x="8094452" y="0"/>
            <a:ext cx="1045796" cy="1042140"/>
          </a:xfrm>
          <a:prstGeom prst="rect">
            <a:avLst/>
          </a:prstGeom>
        </p:spPr>
      </p:pic>
    </p:spTree>
    <p:extLst>
      <p:ext uri="{BB962C8B-B14F-4D97-AF65-F5344CB8AC3E}">
        <p14:creationId xmlns:p14="http://schemas.microsoft.com/office/powerpoint/2010/main" val="1476758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B334841-ED92-4F6F-9E0D-1418A6DE6DF7}"/>
              </a:ext>
            </a:extLst>
          </p:cNvPr>
          <p:cNvSpPr>
            <a:spLocks noGrp="1"/>
          </p:cNvSpPr>
          <p:nvPr>
            <p:ph type="title"/>
          </p:nvPr>
        </p:nvSpPr>
        <p:spPr>
          <a:xfrm>
            <a:off x="952950" y="1104900"/>
            <a:ext cx="7431895" cy="566245"/>
          </a:xfrm>
        </p:spPr>
        <p:txBody>
          <a:bodyPr/>
          <a:lstStyle/>
          <a:p>
            <a:r>
              <a:rPr lang="tr-TR" b="1" u="sng" dirty="0">
                <a:solidFill>
                  <a:srgbClr val="4FB8C1"/>
                </a:solidFill>
              </a:rPr>
              <a:t>Kompleks Sayılarla İşlemler</a:t>
            </a:r>
          </a:p>
        </p:txBody>
      </p:sp>
      <p:sp>
        <p:nvSpPr>
          <p:cNvPr id="3" name="İçerik Yer Tutucusu 2">
            <a:extLst>
              <a:ext uri="{FF2B5EF4-FFF2-40B4-BE49-F238E27FC236}">
                <a16:creationId xmlns:a16="http://schemas.microsoft.com/office/drawing/2014/main" id="{84DF8ED5-5A40-48F6-A54A-CB0C9D2F3A4E}"/>
              </a:ext>
            </a:extLst>
          </p:cNvPr>
          <p:cNvSpPr>
            <a:spLocks noGrp="1"/>
          </p:cNvSpPr>
          <p:nvPr>
            <p:ph idx="1"/>
          </p:nvPr>
        </p:nvSpPr>
        <p:spPr>
          <a:xfrm>
            <a:off x="590829" y="1914525"/>
            <a:ext cx="6709906" cy="4195481"/>
          </a:xfrm>
        </p:spPr>
        <p:txBody>
          <a:bodyPr vert="horz" lIns="91440" tIns="45720" rIns="91440" bIns="45720" rtlCol="0" anchor="t">
            <a:normAutofit/>
          </a:bodyPr>
          <a:lstStyle/>
          <a:p>
            <a:pPr marL="0" indent="0">
              <a:buNone/>
            </a:pPr>
            <a:endParaRPr lang="tr-TR" b="1" dirty="0"/>
          </a:p>
          <a:p>
            <a:r>
              <a:rPr lang="tr-TR" b="1" dirty="0" smtClean="0"/>
              <a:t>Karmaşık </a:t>
            </a:r>
            <a:r>
              <a:rPr lang="tr-TR" b="1" dirty="0"/>
              <a:t>sayı : Gerçek ve sanal sayıları kapsayan bir sayı grubu olarak karmaşık sayılar ifade edilir. Bu sayılar bir vektör olup koordinatlarını gerçek ve sanal terimler oluşturur. Bir karmaşık sayının adresi ve ifadesi aşağıdaki gibidir . </a:t>
            </a:r>
          </a:p>
          <a:p>
            <a:pPr marL="0" indent="0">
              <a:buClr>
                <a:srgbClr val="8AD0D6"/>
              </a:buClr>
              <a:buNone/>
            </a:pPr>
            <a:r>
              <a:rPr lang="tr-TR" b="1" dirty="0"/>
              <a:t>   Z= (</a:t>
            </a:r>
            <a:r>
              <a:rPr lang="tr-TR" b="1" dirty="0" err="1"/>
              <a:t>reel,sanal</a:t>
            </a:r>
            <a:r>
              <a:rPr lang="tr-TR" b="1" dirty="0"/>
              <a:t>) =(</a:t>
            </a:r>
            <a:r>
              <a:rPr lang="tr-TR" b="1" dirty="0" err="1"/>
              <a:t>a+jb</a:t>
            </a:r>
            <a:r>
              <a:rPr lang="tr-TR" b="1" dirty="0"/>
              <a:t>)= </a:t>
            </a:r>
            <a:r>
              <a:rPr lang="tr-TR" b="1" dirty="0" err="1"/>
              <a:t>a+jb</a:t>
            </a:r>
            <a:endParaRPr lang="tr-TR" b="1" dirty="0"/>
          </a:p>
        </p:txBody>
      </p:sp>
      <p:pic>
        <p:nvPicPr>
          <p:cNvPr id="4" name="Resim 4" descr="gök, harita, metin, tablo içeren bir resim&#10;&#10;Yüksek güvenilirlikle oluşturulmuş açıklama">
            <a:extLst>
              <a:ext uri="{FF2B5EF4-FFF2-40B4-BE49-F238E27FC236}">
                <a16:creationId xmlns:a16="http://schemas.microsoft.com/office/drawing/2014/main" id="{113D78B5-23E4-4BAC-B686-1538CA2E5319}"/>
              </a:ext>
            </a:extLst>
          </p:cNvPr>
          <p:cNvPicPr>
            <a:picLocks noChangeAspect="1"/>
          </p:cNvPicPr>
          <p:nvPr/>
        </p:nvPicPr>
        <p:blipFill>
          <a:blip r:embed="rId2"/>
          <a:stretch>
            <a:fillRect/>
          </a:stretch>
        </p:blipFill>
        <p:spPr>
          <a:xfrm>
            <a:off x="1402146" y="3542653"/>
            <a:ext cx="5810250" cy="281073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Resim 4">
            <a:extLst>
              <a:ext uri="{FF2B5EF4-FFF2-40B4-BE49-F238E27FC236}">
                <a16:creationId xmlns:a16="http://schemas.microsoft.com/office/drawing/2014/main" id="{8377722E-9039-40ED-855E-4FBEAB6CA767}"/>
              </a:ext>
            </a:extLst>
          </p:cNvPr>
          <p:cNvPicPr>
            <a:picLocks noChangeAspect="1"/>
          </p:cNvPicPr>
          <p:nvPr/>
        </p:nvPicPr>
        <p:blipFill>
          <a:blip r:embed="rId3"/>
          <a:stretch>
            <a:fillRect/>
          </a:stretch>
        </p:blipFill>
        <p:spPr>
          <a:xfrm>
            <a:off x="0" y="28754"/>
            <a:ext cx="1045796" cy="1042140"/>
          </a:xfrm>
          <a:prstGeom prst="rect">
            <a:avLst/>
          </a:prstGeom>
        </p:spPr>
      </p:pic>
      <p:pic>
        <p:nvPicPr>
          <p:cNvPr id="10" name="Resim 4">
            <a:extLst>
              <a:ext uri="{FF2B5EF4-FFF2-40B4-BE49-F238E27FC236}">
                <a16:creationId xmlns:a16="http://schemas.microsoft.com/office/drawing/2014/main" id="{8E77B59D-3E07-46DF-9107-61C5B7B35F77}"/>
              </a:ext>
            </a:extLst>
          </p:cNvPr>
          <p:cNvPicPr>
            <a:picLocks noChangeAspect="1"/>
          </p:cNvPicPr>
          <p:nvPr/>
        </p:nvPicPr>
        <p:blipFill>
          <a:blip r:embed="rId3"/>
          <a:stretch>
            <a:fillRect/>
          </a:stretch>
        </p:blipFill>
        <p:spPr>
          <a:xfrm>
            <a:off x="8094452" y="0"/>
            <a:ext cx="1045796" cy="1042140"/>
          </a:xfrm>
          <a:prstGeom prst="rect">
            <a:avLst/>
          </a:prstGeom>
        </p:spPr>
      </p:pic>
    </p:spTree>
    <p:extLst>
      <p:ext uri="{BB962C8B-B14F-4D97-AF65-F5344CB8AC3E}">
        <p14:creationId xmlns:p14="http://schemas.microsoft.com/office/powerpoint/2010/main" val="3110709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7E08F17-FC54-469E-A3AF-D757DA95D5E3}"/>
              </a:ext>
            </a:extLst>
          </p:cNvPr>
          <p:cNvSpPr>
            <a:spLocks noGrp="1"/>
          </p:cNvSpPr>
          <p:nvPr>
            <p:ph type="title"/>
          </p:nvPr>
        </p:nvSpPr>
        <p:spPr>
          <a:xfrm>
            <a:off x="1090013" y="913793"/>
            <a:ext cx="8057015" cy="696978"/>
          </a:xfrm>
        </p:spPr>
        <p:txBody>
          <a:bodyPr/>
          <a:lstStyle/>
          <a:p>
            <a:r>
              <a:rPr lang="tr-TR" b="1" u="sng" dirty="0">
                <a:solidFill>
                  <a:srgbClr val="4FB8C1"/>
                </a:solidFill>
              </a:rPr>
              <a:t>Kompleks Sayılarla İşlemler</a:t>
            </a:r>
            <a:r>
              <a:rPr lang="tr-TR" b="1" dirty="0">
                <a:solidFill>
                  <a:srgbClr val="4FB8C1"/>
                </a:solidFill>
              </a:rPr>
              <a:t> </a:t>
            </a:r>
          </a:p>
        </p:txBody>
      </p:sp>
      <p:sp>
        <p:nvSpPr>
          <p:cNvPr id="3" name="İçerik Yer Tutucusu 2">
            <a:extLst>
              <a:ext uri="{FF2B5EF4-FFF2-40B4-BE49-F238E27FC236}">
                <a16:creationId xmlns:a16="http://schemas.microsoft.com/office/drawing/2014/main" id="{A2DBDAD1-C18A-4282-9C78-4394626E4636}"/>
              </a:ext>
            </a:extLst>
          </p:cNvPr>
          <p:cNvSpPr>
            <a:spLocks noGrp="1"/>
          </p:cNvSpPr>
          <p:nvPr>
            <p:ph idx="1"/>
          </p:nvPr>
        </p:nvSpPr>
        <p:spPr>
          <a:xfrm>
            <a:off x="1572368" y="1614183"/>
            <a:ext cx="6709906" cy="4195481"/>
          </a:xfrm>
        </p:spPr>
        <p:txBody>
          <a:bodyPr vert="horz" lIns="91440" tIns="45720" rIns="91440" bIns="45720" rtlCol="0" anchor="t">
            <a:normAutofit/>
          </a:bodyPr>
          <a:lstStyle/>
          <a:p>
            <a:pPr marL="0" indent="0">
              <a:buNone/>
            </a:pPr>
            <a:r>
              <a:rPr lang="tr-TR" b="1" dirty="0" smtClean="0"/>
              <a:t>Gösterim </a:t>
            </a:r>
            <a:r>
              <a:rPr lang="tr-TR" b="1" dirty="0"/>
              <a:t>şekilleri: (Hepsi aynı ifadeyi verir.)</a:t>
            </a:r>
          </a:p>
        </p:txBody>
      </p:sp>
      <p:pic>
        <p:nvPicPr>
          <p:cNvPr id="4" name="Resim 4" descr="metin içeren bir resim&#10;&#10;Yüksek güvenilirlikle oluşturulmuş açıklama">
            <a:extLst>
              <a:ext uri="{FF2B5EF4-FFF2-40B4-BE49-F238E27FC236}">
                <a16:creationId xmlns:a16="http://schemas.microsoft.com/office/drawing/2014/main" id="{878159F2-D356-424C-B772-CB3BE1C68013}"/>
              </a:ext>
            </a:extLst>
          </p:cNvPr>
          <p:cNvPicPr>
            <a:picLocks noChangeAspect="1"/>
          </p:cNvPicPr>
          <p:nvPr/>
        </p:nvPicPr>
        <p:blipFill>
          <a:blip r:embed="rId2"/>
          <a:stretch>
            <a:fillRect/>
          </a:stretch>
        </p:blipFill>
        <p:spPr>
          <a:xfrm>
            <a:off x="5257800" y="2031430"/>
            <a:ext cx="2714625" cy="19716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Resim 6">
            <a:extLst>
              <a:ext uri="{FF2B5EF4-FFF2-40B4-BE49-F238E27FC236}">
                <a16:creationId xmlns:a16="http://schemas.microsoft.com/office/drawing/2014/main" id="{ACDC5A89-F300-4754-BD3E-3CD7A42E7A65}"/>
              </a:ext>
            </a:extLst>
          </p:cNvPr>
          <p:cNvPicPr>
            <a:picLocks noChangeAspect="1"/>
          </p:cNvPicPr>
          <p:nvPr/>
        </p:nvPicPr>
        <p:blipFill>
          <a:blip r:embed="rId3"/>
          <a:stretch>
            <a:fillRect/>
          </a:stretch>
        </p:blipFill>
        <p:spPr>
          <a:xfrm>
            <a:off x="5118520" y="4552622"/>
            <a:ext cx="2743200" cy="15344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Resim 8" descr="ekran görüntüsü içeren bir resim&#10;&#10;Yüksek güvenilirlikle oluşturulmuş açıklama">
            <a:extLst>
              <a:ext uri="{FF2B5EF4-FFF2-40B4-BE49-F238E27FC236}">
                <a16:creationId xmlns:a16="http://schemas.microsoft.com/office/drawing/2014/main" id="{7FBBCF9B-CDFF-4782-97BB-4D3A986B195E}"/>
              </a:ext>
            </a:extLst>
          </p:cNvPr>
          <p:cNvPicPr>
            <a:picLocks noChangeAspect="1"/>
          </p:cNvPicPr>
          <p:nvPr/>
        </p:nvPicPr>
        <p:blipFill rotWithShape="1">
          <a:blip r:embed="rId4"/>
          <a:srcRect r="21372"/>
          <a:stretch/>
        </p:blipFill>
        <p:spPr>
          <a:xfrm>
            <a:off x="522898" y="2031430"/>
            <a:ext cx="4031333" cy="278288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 name="Resim 10">
            <a:extLst>
              <a:ext uri="{FF2B5EF4-FFF2-40B4-BE49-F238E27FC236}">
                <a16:creationId xmlns:a16="http://schemas.microsoft.com/office/drawing/2014/main" id="{7216C6CE-0839-4444-B79F-AD7BAD1F2CD4}"/>
              </a:ext>
            </a:extLst>
          </p:cNvPr>
          <p:cNvPicPr>
            <a:picLocks noChangeAspect="1"/>
          </p:cNvPicPr>
          <p:nvPr/>
        </p:nvPicPr>
        <p:blipFill>
          <a:blip r:embed="rId5"/>
          <a:stretch>
            <a:fillRect/>
          </a:stretch>
        </p:blipFill>
        <p:spPr>
          <a:xfrm>
            <a:off x="494594" y="5018562"/>
            <a:ext cx="4181475" cy="151258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Resim 4">
            <a:extLst>
              <a:ext uri="{FF2B5EF4-FFF2-40B4-BE49-F238E27FC236}">
                <a16:creationId xmlns:a16="http://schemas.microsoft.com/office/drawing/2014/main" id="{FDFD5E6F-5E9A-455C-9C22-A4DFCC096624}"/>
              </a:ext>
            </a:extLst>
          </p:cNvPr>
          <p:cNvPicPr>
            <a:picLocks noChangeAspect="1"/>
          </p:cNvPicPr>
          <p:nvPr/>
        </p:nvPicPr>
        <p:blipFill>
          <a:blip r:embed="rId6"/>
          <a:stretch>
            <a:fillRect/>
          </a:stretch>
        </p:blipFill>
        <p:spPr>
          <a:xfrm>
            <a:off x="0" y="28754"/>
            <a:ext cx="1045796" cy="1042140"/>
          </a:xfrm>
          <a:prstGeom prst="rect">
            <a:avLst/>
          </a:prstGeom>
        </p:spPr>
      </p:pic>
      <p:pic>
        <p:nvPicPr>
          <p:cNvPr id="13" name="Resim 4">
            <a:extLst>
              <a:ext uri="{FF2B5EF4-FFF2-40B4-BE49-F238E27FC236}">
                <a16:creationId xmlns:a16="http://schemas.microsoft.com/office/drawing/2014/main" id="{D59E2BF5-EEF9-44D9-86F7-E028868FD986}"/>
              </a:ext>
            </a:extLst>
          </p:cNvPr>
          <p:cNvPicPr>
            <a:picLocks noChangeAspect="1"/>
          </p:cNvPicPr>
          <p:nvPr/>
        </p:nvPicPr>
        <p:blipFill>
          <a:blip r:embed="rId6"/>
          <a:stretch>
            <a:fillRect/>
          </a:stretch>
        </p:blipFill>
        <p:spPr>
          <a:xfrm>
            <a:off x="8094452" y="0"/>
            <a:ext cx="1045796" cy="1042140"/>
          </a:xfrm>
          <a:prstGeom prst="rect">
            <a:avLst/>
          </a:prstGeom>
        </p:spPr>
      </p:pic>
    </p:spTree>
    <p:extLst>
      <p:ext uri="{BB962C8B-B14F-4D97-AF65-F5344CB8AC3E}">
        <p14:creationId xmlns:p14="http://schemas.microsoft.com/office/powerpoint/2010/main" val="3050453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D876839-5E69-4D78-8C3D-D036A2C6012A}"/>
              </a:ext>
            </a:extLst>
          </p:cNvPr>
          <p:cNvSpPr>
            <a:spLocks noGrp="1"/>
          </p:cNvSpPr>
          <p:nvPr>
            <p:ph type="title"/>
          </p:nvPr>
        </p:nvSpPr>
        <p:spPr>
          <a:xfrm>
            <a:off x="457416" y="1619250"/>
            <a:ext cx="7621212" cy="62405"/>
          </a:xfrm>
        </p:spPr>
        <p:txBody>
          <a:bodyPr>
            <a:normAutofit fontScale="90000"/>
          </a:bodyPr>
          <a:lstStyle/>
          <a:p>
            <a:r>
              <a:rPr lang="tr-TR" b="1" u="sng" dirty="0">
                <a:solidFill>
                  <a:srgbClr val="4FB8C1"/>
                </a:solidFill>
              </a:rPr>
              <a:t>Kompleks Sayılarla İşlemler</a:t>
            </a:r>
            <a:r>
              <a:rPr lang="tr-TR" b="1" dirty="0">
                <a:solidFill>
                  <a:srgbClr val="4FB8C1"/>
                </a:solidFill>
              </a:rPr>
              <a:t> </a:t>
            </a:r>
          </a:p>
        </p:txBody>
      </p:sp>
      <p:sp>
        <p:nvSpPr>
          <p:cNvPr id="3" name="İçerik Yer Tutucusu 2">
            <a:extLst>
              <a:ext uri="{FF2B5EF4-FFF2-40B4-BE49-F238E27FC236}">
                <a16:creationId xmlns:a16="http://schemas.microsoft.com/office/drawing/2014/main" id="{2A3BE6A5-7C70-4E67-9547-522D59B95FF9}"/>
              </a:ext>
            </a:extLst>
          </p:cNvPr>
          <p:cNvSpPr>
            <a:spLocks noGrp="1"/>
          </p:cNvSpPr>
          <p:nvPr>
            <p:ph idx="1"/>
          </p:nvPr>
        </p:nvSpPr>
        <p:spPr>
          <a:xfrm>
            <a:off x="829067" y="2590800"/>
            <a:ext cx="6709906" cy="4195481"/>
          </a:xfrm>
        </p:spPr>
        <p:txBody>
          <a:bodyPr vert="horz" lIns="91440" tIns="45720" rIns="91440" bIns="45720" rtlCol="0" anchor="t">
            <a:normAutofit/>
          </a:bodyPr>
          <a:lstStyle/>
          <a:p>
            <a:r>
              <a:rPr lang="tr-TR" b="1" dirty="0"/>
              <a:t>   Verilen ifadelerdeki θ açısı karmaşık sayı vektörünün gerçek ve sanal terimlerinin belirlediği x ekseni ile yaptığı mutlak açıdır. Z karmaşık sayısının gerçek açısı pozitif x ekseni ile yaptığı açıdır . Dik koordinat şekilden kutupsala veya üstele dönüşümde , karmaşık sayılar birbirinden farklı olmasına rağmen              değeri b ve a </a:t>
            </a:r>
            <a:r>
              <a:rPr lang="tr-TR" b="1" dirty="0" err="1"/>
              <a:t>nın</a:t>
            </a:r>
            <a:r>
              <a:rPr lang="tr-TR" b="1" dirty="0"/>
              <a:t> negatif veya pozitif değerlerine göre aynı açı değerleri verebilir. Açının gerçek değeri, gerçek ve sanal terimlerin konumlarının belirlendiği x-y koordinat ekseninden belirlenebilir. </a:t>
            </a:r>
          </a:p>
          <a:p>
            <a:pPr marL="0" indent="0">
              <a:buClr>
                <a:srgbClr val="8AD0D6"/>
              </a:buClr>
              <a:buNone/>
            </a:pPr>
            <a:endParaRPr lang="tr-TR" b="1" dirty="0"/>
          </a:p>
        </p:txBody>
      </p:sp>
      <p:pic>
        <p:nvPicPr>
          <p:cNvPr id="4" name="Resim 4">
            <a:extLst>
              <a:ext uri="{FF2B5EF4-FFF2-40B4-BE49-F238E27FC236}">
                <a16:creationId xmlns:a16="http://schemas.microsoft.com/office/drawing/2014/main" id="{8AFB6F77-3986-45CB-9C5E-4E213090A468}"/>
              </a:ext>
            </a:extLst>
          </p:cNvPr>
          <p:cNvPicPr>
            <a:picLocks noChangeAspect="1"/>
          </p:cNvPicPr>
          <p:nvPr/>
        </p:nvPicPr>
        <p:blipFill>
          <a:blip r:embed="rId2"/>
          <a:stretch>
            <a:fillRect/>
          </a:stretch>
        </p:blipFill>
        <p:spPr>
          <a:xfrm>
            <a:off x="4186180" y="4486275"/>
            <a:ext cx="838200" cy="285750"/>
          </a:xfrm>
          <a:prstGeom prst="rect">
            <a:avLst/>
          </a:prstGeom>
        </p:spPr>
      </p:pic>
      <p:pic>
        <p:nvPicPr>
          <p:cNvPr id="5" name="Resim 4">
            <a:extLst>
              <a:ext uri="{FF2B5EF4-FFF2-40B4-BE49-F238E27FC236}">
                <a16:creationId xmlns:a16="http://schemas.microsoft.com/office/drawing/2014/main" id="{4DF43C29-3E51-45EE-B9F2-4A9B7E63B26D}"/>
              </a:ext>
            </a:extLst>
          </p:cNvPr>
          <p:cNvPicPr>
            <a:picLocks noChangeAspect="1"/>
          </p:cNvPicPr>
          <p:nvPr/>
        </p:nvPicPr>
        <p:blipFill>
          <a:blip r:embed="rId3"/>
          <a:stretch>
            <a:fillRect/>
          </a:stretch>
        </p:blipFill>
        <p:spPr>
          <a:xfrm>
            <a:off x="0" y="28754"/>
            <a:ext cx="1045796" cy="1042140"/>
          </a:xfrm>
          <a:prstGeom prst="rect">
            <a:avLst/>
          </a:prstGeom>
        </p:spPr>
      </p:pic>
      <p:pic>
        <p:nvPicPr>
          <p:cNvPr id="10" name="Resim 4">
            <a:extLst>
              <a:ext uri="{FF2B5EF4-FFF2-40B4-BE49-F238E27FC236}">
                <a16:creationId xmlns:a16="http://schemas.microsoft.com/office/drawing/2014/main" id="{43E96749-6E1C-4DB5-8186-9685C9FCB2E1}"/>
              </a:ext>
            </a:extLst>
          </p:cNvPr>
          <p:cNvPicPr>
            <a:picLocks noChangeAspect="1"/>
          </p:cNvPicPr>
          <p:nvPr/>
        </p:nvPicPr>
        <p:blipFill>
          <a:blip r:embed="rId3"/>
          <a:stretch>
            <a:fillRect/>
          </a:stretch>
        </p:blipFill>
        <p:spPr>
          <a:xfrm>
            <a:off x="8094452" y="0"/>
            <a:ext cx="1045796" cy="1042140"/>
          </a:xfrm>
          <a:prstGeom prst="rect">
            <a:avLst/>
          </a:prstGeom>
        </p:spPr>
      </p:pic>
    </p:spTree>
    <p:extLst>
      <p:ext uri="{BB962C8B-B14F-4D97-AF65-F5344CB8AC3E}">
        <p14:creationId xmlns:p14="http://schemas.microsoft.com/office/powerpoint/2010/main" val="3643272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A322F29-3C4D-4640-8D03-20470003C622}"/>
              </a:ext>
            </a:extLst>
          </p:cNvPr>
          <p:cNvSpPr>
            <a:spLocks noGrp="1"/>
          </p:cNvSpPr>
          <p:nvPr>
            <p:ph type="title"/>
          </p:nvPr>
        </p:nvSpPr>
        <p:spPr>
          <a:xfrm>
            <a:off x="657536" y="947434"/>
            <a:ext cx="7943662" cy="700391"/>
          </a:xfrm>
        </p:spPr>
        <p:txBody>
          <a:bodyPr/>
          <a:lstStyle/>
          <a:p>
            <a:r>
              <a:rPr lang="tr-TR" b="1" u="sng" dirty="0"/>
              <a:t>Kompleks Sayılarda İşlemler</a:t>
            </a:r>
            <a:r>
              <a:rPr lang="tr-TR" b="1" dirty="0"/>
              <a:t> </a:t>
            </a:r>
          </a:p>
        </p:txBody>
      </p:sp>
      <p:sp>
        <p:nvSpPr>
          <p:cNvPr id="3" name="İçerik Yer Tutucusu 2">
            <a:extLst>
              <a:ext uri="{FF2B5EF4-FFF2-40B4-BE49-F238E27FC236}">
                <a16:creationId xmlns:a16="http://schemas.microsoft.com/office/drawing/2014/main" id="{8785980D-E4DA-4681-B8FA-FE053E83DB77}"/>
              </a:ext>
            </a:extLst>
          </p:cNvPr>
          <p:cNvSpPr>
            <a:spLocks noGrp="1"/>
          </p:cNvSpPr>
          <p:nvPr>
            <p:ph idx="1"/>
          </p:nvPr>
        </p:nvSpPr>
        <p:spPr>
          <a:xfrm>
            <a:off x="1267424" y="1647825"/>
            <a:ext cx="6709906" cy="4195481"/>
          </a:xfrm>
        </p:spPr>
        <p:txBody>
          <a:bodyPr vert="horz" lIns="91440" tIns="45720" rIns="91440" bIns="45720" rtlCol="0" anchor="t">
            <a:normAutofit/>
          </a:bodyPr>
          <a:lstStyle/>
          <a:p>
            <a:r>
              <a:rPr lang="tr-TR" sz="2500" b="1" dirty="0">
                <a:solidFill>
                  <a:srgbClr val="4FB8C1"/>
                </a:solidFill>
              </a:rPr>
              <a:t>Örnek </a:t>
            </a:r>
            <a:r>
              <a:rPr lang="tr-TR" b="1" dirty="0">
                <a:solidFill>
                  <a:srgbClr val="4FB8C1"/>
                </a:solidFill>
              </a:rPr>
              <a:t>:</a:t>
            </a:r>
          </a:p>
        </p:txBody>
      </p:sp>
      <p:pic>
        <p:nvPicPr>
          <p:cNvPr id="4" name="Resim 4" descr="nesne içeren bir resim&#10;&#10;Yüksek güvenilirlikle oluşturulmuş açıklama">
            <a:extLst>
              <a:ext uri="{FF2B5EF4-FFF2-40B4-BE49-F238E27FC236}">
                <a16:creationId xmlns:a16="http://schemas.microsoft.com/office/drawing/2014/main" id="{3D657C88-44FD-4713-8730-9C0AADBB2D63}"/>
              </a:ext>
            </a:extLst>
          </p:cNvPr>
          <p:cNvPicPr>
            <a:picLocks noChangeAspect="1"/>
          </p:cNvPicPr>
          <p:nvPr/>
        </p:nvPicPr>
        <p:blipFill>
          <a:blip r:embed="rId2"/>
          <a:stretch>
            <a:fillRect/>
          </a:stretch>
        </p:blipFill>
        <p:spPr>
          <a:xfrm>
            <a:off x="1528297" y="2213975"/>
            <a:ext cx="5735637" cy="11013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Resim 6" descr="metin, harita içeren bir resim&#10;&#10;Çok yüksek güvenilirlikle oluşturulmuş açıklama">
            <a:extLst>
              <a:ext uri="{FF2B5EF4-FFF2-40B4-BE49-F238E27FC236}">
                <a16:creationId xmlns:a16="http://schemas.microsoft.com/office/drawing/2014/main" id="{4B538EB3-D18E-456F-B9BF-66586444F59C}"/>
              </a:ext>
            </a:extLst>
          </p:cNvPr>
          <p:cNvPicPr>
            <a:picLocks noChangeAspect="1"/>
          </p:cNvPicPr>
          <p:nvPr/>
        </p:nvPicPr>
        <p:blipFill rotWithShape="1">
          <a:blip r:embed="rId3"/>
          <a:srcRect t="1302" r="3755" b="9979"/>
          <a:stretch/>
        </p:blipFill>
        <p:spPr>
          <a:xfrm>
            <a:off x="1585807" y="3454965"/>
            <a:ext cx="5622197" cy="32044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Resim 4">
            <a:extLst>
              <a:ext uri="{FF2B5EF4-FFF2-40B4-BE49-F238E27FC236}">
                <a16:creationId xmlns:a16="http://schemas.microsoft.com/office/drawing/2014/main" id="{69EDDA9A-8F8C-4919-9EEE-6FF7CD97A256}"/>
              </a:ext>
            </a:extLst>
          </p:cNvPr>
          <p:cNvPicPr>
            <a:picLocks noChangeAspect="1"/>
          </p:cNvPicPr>
          <p:nvPr/>
        </p:nvPicPr>
        <p:blipFill>
          <a:blip r:embed="rId4"/>
          <a:stretch>
            <a:fillRect/>
          </a:stretch>
        </p:blipFill>
        <p:spPr>
          <a:xfrm>
            <a:off x="0" y="28754"/>
            <a:ext cx="1045796" cy="1042140"/>
          </a:xfrm>
          <a:prstGeom prst="rect">
            <a:avLst/>
          </a:prstGeom>
        </p:spPr>
      </p:pic>
      <p:pic>
        <p:nvPicPr>
          <p:cNvPr id="11" name="Resim 4">
            <a:extLst>
              <a:ext uri="{FF2B5EF4-FFF2-40B4-BE49-F238E27FC236}">
                <a16:creationId xmlns:a16="http://schemas.microsoft.com/office/drawing/2014/main" id="{05493BC7-BCD3-4B38-B6A1-4F02D923275A}"/>
              </a:ext>
            </a:extLst>
          </p:cNvPr>
          <p:cNvPicPr>
            <a:picLocks noChangeAspect="1"/>
          </p:cNvPicPr>
          <p:nvPr/>
        </p:nvPicPr>
        <p:blipFill>
          <a:blip r:embed="rId4"/>
          <a:stretch>
            <a:fillRect/>
          </a:stretch>
        </p:blipFill>
        <p:spPr>
          <a:xfrm>
            <a:off x="8094452" y="0"/>
            <a:ext cx="1045796" cy="1042140"/>
          </a:xfrm>
          <a:prstGeom prst="rect">
            <a:avLst/>
          </a:prstGeom>
        </p:spPr>
      </p:pic>
    </p:spTree>
    <p:extLst>
      <p:ext uri="{BB962C8B-B14F-4D97-AF65-F5344CB8AC3E}">
        <p14:creationId xmlns:p14="http://schemas.microsoft.com/office/powerpoint/2010/main" val="3380901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CAE4BD-1423-4EA6-A4B7-4DFC0F7F38E9}"/>
              </a:ext>
            </a:extLst>
          </p:cNvPr>
          <p:cNvSpPr>
            <a:spLocks noGrp="1"/>
          </p:cNvSpPr>
          <p:nvPr>
            <p:ph type="title"/>
          </p:nvPr>
        </p:nvSpPr>
        <p:spPr>
          <a:xfrm>
            <a:off x="687648" y="1238250"/>
            <a:ext cx="7602280" cy="569529"/>
          </a:xfrm>
        </p:spPr>
        <p:txBody>
          <a:bodyPr/>
          <a:lstStyle/>
          <a:p>
            <a:r>
              <a:rPr lang="tr-TR" b="1" u="sng" dirty="0">
                <a:solidFill>
                  <a:srgbClr val="4FB8C1"/>
                </a:solidFill>
              </a:rPr>
              <a:t>Kompleks Sayılarla İşlemler</a:t>
            </a:r>
            <a:r>
              <a:rPr lang="tr-TR" b="1" dirty="0">
                <a:solidFill>
                  <a:srgbClr val="4FB8C1"/>
                </a:solidFill>
              </a:rPr>
              <a:t> </a:t>
            </a:r>
          </a:p>
        </p:txBody>
      </p:sp>
      <p:sp>
        <p:nvSpPr>
          <p:cNvPr id="3" name="İçerik Yer Tutucusu 2">
            <a:extLst>
              <a:ext uri="{FF2B5EF4-FFF2-40B4-BE49-F238E27FC236}">
                <a16:creationId xmlns:a16="http://schemas.microsoft.com/office/drawing/2014/main" id="{BB584748-3933-47B4-ABCC-F0B085D6C0B8}"/>
              </a:ext>
            </a:extLst>
          </p:cNvPr>
          <p:cNvSpPr>
            <a:spLocks noGrp="1"/>
          </p:cNvSpPr>
          <p:nvPr>
            <p:ph idx="1"/>
          </p:nvPr>
        </p:nvSpPr>
        <p:spPr>
          <a:xfrm>
            <a:off x="352592" y="2390775"/>
            <a:ext cx="7789863" cy="5085551"/>
          </a:xfrm>
        </p:spPr>
        <p:txBody>
          <a:bodyPr vert="horz" lIns="91440" tIns="45720" rIns="91440" bIns="45720" rtlCol="0" anchor="t">
            <a:normAutofit/>
          </a:bodyPr>
          <a:lstStyle/>
          <a:p>
            <a:r>
              <a:rPr lang="tr-TR" b="1" dirty="0"/>
              <a:t>Karmaşık sayının eşleniği :</a:t>
            </a:r>
          </a:p>
          <a:p>
            <a:pPr>
              <a:buNone/>
            </a:pPr>
            <a:r>
              <a:rPr lang="tr-TR" b="1" dirty="0"/>
              <a:t>        Karmaşık sayının eşleniğinde, sanal terimin işaretinin tersi alınır. Gerçek terim işareti korunur. Kutupsal gösterimde ise açının ters işareti alınır.  </a:t>
            </a:r>
          </a:p>
          <a:p>
            <a:pPr>
              <a:buNone/>
            </a:pPr>
            <a:endParaRPr lang="tr-TR" b="1" dirty="0"/>
          </a:p>
        </p:txBody>
      </p:sp>
      <p:pic>
        <p:nvPicPr>
          <p:cNvPr id="4" name="Resim 4">
            <a:extLst>
              <a:ext uri="{FF2B5EF4-FFF2-40B4-BE49-F238E27FC236}">
                <a16:creationId xmlns:a16="http://schemas.microsoft.com/office/drawing/2014/main" id="{D31BEA5C-5F93-41CF-8570-210C04169598}"/>
              </a:ext>
            </a:extLst>
          </p:cNvPr>
          <p:cNvPicPr>
            <a:picLocks noChangeAspect="1"/>
          </p:cNvPicPr>
          <p:nvPr/>
        </p:nvPicPr>
        <p:blipFill>
          <a:blip r:embed="rId2"/>
          <a:stretch>
            <a:fillRect/>
          </a:stretch>
        </p:blipFill>
        <p:spPr>
          <a:xfrm>
            <a:off x="1045796" y="3487464"/>
            <a:ext cx="5848350" cy="269776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Resim 4">
            <a:extLst>
              <a:ext uri="{FF2B5EF4-FFF2-40B4-BE49-F238E27FC236}">
                <a16:creationId xmlns:a16="http://schemas.microsoft.com/office/drawing/2014/main" id="{7EDDEB0A-E0F3-4011-B4E2-F0729059C850}"/>
              </a:ext>
            </a:extLst>
          </p:cNvPr>
          <p:cNvPicPr>
            <a:picLocks noChangeAspect="1"/>
          </p:cNvPicPr>
          <p:nvPr/>
        </p:nvPicPr>
        <p:blipFill>
          <a:blip r:embed="rId3"/>
          <a:stretch>
            <a:fillRect/>
          </a:stretch>
        </p:blipFill>
        <p:spPr>
          <a:xfrm>
            <a:off x="0" y="28754"/>
            <a:ext cx="1045796" cy="1042140"/>
          </a:xfrm>
          <a:prstGeom prst="rect">
            <a:avLst/>
          </a:prstGeom>
        </p:spPr>
      </p:pic>
      <p:pic>
        <p:nvPicPr>
          <p:cNvPr id="10" name="Resim 4">
            <a:extLst>
              <a:ext uri="{FF2B5EF4-FFF2-40B4-BE49-F238E27FC236}">
                <a16:creationId xmlns:a16="http://schemas.microsoft.com/office/drawing/2014/main" id="{E51A0FB5-A351-44D1-9F21-85DF74B341CE}"/>
              </a:ext>
            </a:extLst>
          </p:cNvPr>
          <p:cNvPicPr>
            <a:picLocks noChangeAspect="1"/>
          </p:cNvPicPr>
          <p:nvPr/>
        </p:nvPicPr>
        <p:blipFill>
          <a:blip r:embed="rId3"/>
          <a:stretch>
            <a:fillRect/>
          </a:stretch>
        </p:blipFill>
        <p:spPr>
          <a:xfrm>
            <a:off x="8094452" y="0"/>
            <a:ext cx="1045796" cy="1042140"/>
          </a:xfrm>
          <a:prstGeom prst="rect">
            <a:avLst/>
          </a:prstGeom>
        </p:spPr>
      </p:pic>
    </p:spTree>
    <p:extLst>
      <p:ext uri="{BB962C8B-B14F-4D97-AF65-F5344CB8AC3E}">
        <p14:creationId xmlns:p14="http://schemas.microsoft.com/office/powerpoint/2010/main" val="3428290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Tema">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Tema" id="{3109E6BF-E65E-4E6F-9D13-38F18A5C6AAF}" vid="{35E7D8A0-46EF-400C-AC50-393CE5D6308F}"/>
    </a:ext>
  </a:extLst>
</a:theme>
</file>

<file path=docProps/app.xml><?xml version="1.0" encoding="utf-8"?>
<Properties xmlns="http://schemas.openxmlformats.org/officeDocument/2006/extended-properties" xmlns:vt="http://schemas.openxmlformats.org/officeDocument/2006/docPropsVTypes">
  <Template>NMYO Tema</Template>
  <TotalTime>0</TotalTime>
  <Words>128</Words>
  <Application>Microsoft Office PowerPoint</Application>
  <PresentationFormat>Ekran Gösterisi (4:3)</PresentationFormat>
  <Paragraphs>49</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Calibri</vt:lpstr>
      <vt:lpstr>Calibri Light</vt:lpstr>
      <vt:lpstr>Times New Roman</vt:lpstr>
      <vt:lpstr>Wingdings 3</vt:lpstr>
      <vt:lpstr>NMYO Tema</vt:lpstr>
      <vt:lpstr>PowerPoint Sunusu</vt:lpstr>
      <vt:lpstr>İÇİNDEKİLER </vt:lpstr>
      <vt:lpstr>Kompleks Sayılarla İşlemler </vt:lpstr>
      <vt:lpstr>Kompleks Sayılarla İşlemler </vt:lpstr>
      <vt:lpstr>Kompleks Sayılarla İşlemler</vt:lpstr>
      <vt:lpstr>Kompleks Sayılarla İşlemler </vt:lpstr>
      <vt:lpstr>Kompleks Sayılarla İşlemler </vt:lpstr>
      <vt:lpstr>Kompleks Sayılarda İşlemler </vt:lpstr>
      <vt:lpstr>Kompleks Sayılarla İşlemler </vt:lpstr>
      <vt:lpstr>Kompleks Sayılarla İşlemler </vt:lpstr>
      <vt:lpstr>Kompleks Sayılarla İşlemler </vt:lpstr>
      <vt:lpstr>Kompleks Sayılarla İşlemler </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
  <cp:lastModifiedBy/>
  <cp:revision>6</cp:revision>
  <dcterms:created xsi:type="dcterms:W3CDTF">2012-08-15T22:53:30Z</dcterms:created>
  <dcterms:modified xsi:type="dcterms:W3CDTF">2020-01-28T19:13:09Z</dcterms:modified>
</cp:coreProperties>
</file>