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2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4141E0-60F9-40A4-857F-A2238DD7473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898BD2E-EF42-4027-B190-7A6EB379A4D7}">
      <dgm:prSet/>
      <dgm:spPr/>
      <dgm:t>
        <a:bodyPr/>
        <a:lstStyle/>
        <a:p>
          <a:r>
            <a:rPr lang="tr-TR"/>
            <a:t>Nitel veri toplama ve düzenleme</a:t>
          </a:r>
          <a:endParaRPr lang="en-US"/>
        </a:p>
      </dgm:t>
    </dgm:pt>
    <dgm:pt modelId="{A61D6842-F6E9-4BC8-8C68-0BB75A9568FC}" type="parTrans" cxnId="{952FC466-FFFB-4BD6-B936-41ED0BF49874}">
      <dgm:prSet/>
      <dgm:spPr/>
      <dgm:t>
        <a:bodyPr/>
        <a:lstStyle/>
        <a:p>
          <a:endParaRPr lang="en-US"/>
        </a:p>
      </dgm:t>
    </dgm:pt>
    <dgm:pt modelId="{E7FDADB9-680A-4393-BC8B-D6BD6D4588B2}" type="sibTrans" cxnId="{952FC466-FFFB-4BD6-B936-41ED0BF49874}">
      <dgm:prSet/>
      <dgm:spPr/>
      <dgm:t>
        <a:bodyPr/>
        <a:lstStyle/>
        <a:p>
          <a:endParaRPr lang="en-US"/>
        </a:p>
      </dgm:t>
    </dgm:pt>
    <dgm:pt modelId="{F342EC58-70F6-49F7-9B60-852FA35AEBD9}" type="pres">
      <dgm:prSet presAssocID="{EE4141E0-60F9-40A4-857F-A2238DD74733}" presName="Name0" presStyleCnt="0">
        <dgm:presLayoutVars>
          <dgm:dir/>
          <dgm:resizeHandles val="exact"/>
        </dgm:presLayoutVars>
      </dgm:prSet>
      <dgm:spPr/>
    </dgm:pt>
    <dgm:pt modelId="{192602B9-2CEA-42ED-9B06-572B2F3E6C1E}" type="pres">
      <dgm:prSet presAssocID="{9898BD2E-EF42-4027-B190-7A6EB379A4D7}" presName="node" presStyleLbl="node1" presStyleIdx="0" presStyleCnt="1">
        <dgm:presLayoutVars>
          <dgm:bulletEnabled val="1"/>
        </dgm:presLayoutVars>
      </dgm:prSet>
      <dgm:spPr/>
    </dgm:pt>
  </dgm:ptLst>
  <dgm:cxnLst>
    <dgm:cxn modelId="{952FC466-FFFB-4BD6-B936-41ED0BF49874}" srcId="{EE4141E0-60F9-40A4-857F-A2238DD74733}" destId="{9898BD2E-EF42-4027-B190-7A6EB379A4D7}" srcOrd="0" destOrd="0" parTransId="{A61D6842-F6E9-4BC8-8C68-0BB75A9568FC}" sibTransId="{E7FDADB9-680A-4393-BC8B-D6BD6D4588B2}"/>
    <dgm:cxn modelId="{8301279F-E193-4461-9586-172626407478}" type="presOf" srcId="{EE4141E0-60F9-40A4-857F-A2238DD74733}" destId="{F342EC58-70F6-49F7-9B60-852FA35AEBD9}" srcOrd="0" destOrd="0" presId="urn:microsoft.com/office/officeart/2005/8/layout/process1"/>
    <dgm:cxn modelId="{C97059AC-36A1-4C55-B503-1F5E5BAD6A4F}" type="presOf" srcId="{9898BD2E-EF42-4027-B190-7A6EB379A4D7}" destId="{192602B9-2CEA-42ED-9B06-572B2F3E6C1E}" srcOrd="0" destOrd="0" presId="urn:microsoft.com/office/officeart/2005/8/layout/process1"/>
    <dgm:cxn modelId="{94F6B98B-1B15-4CBE-B145-54C647E7C9B1}" type="presParOf" srcId="{F342EC58-70F6-49F7-9B60-852FA35AEBD9}" destId="{192602B9-2CEA-42ED-9B06-572B2F3E6C1E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3FB786-DB72-4402-A3E4-6ADDBEFDA28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C249869-412A-44C0-B890-43306533A12E}">
      <dgm:prSet/>
      <dgm:spPr/>
      <dgm:t>
        <a:bodyPr/>
        <a:lstStyle/>
        <a:p>
          <a:r>
            <a:rPr lang="tr-TR" dirty="0"/>
            <a:t>Nicel veri toplama ve düzenleme</a:t>
          </a:r>
          <a:endParaRPr lang="en-US" dirty="0"/>
        </a:p>
      </dgm:t>
    </dgm:pt>
    <dgm:pt modelId="{FC7E1B37-EA00-407A-900F-FD298C0FFBF4}" type="parTrans" cxnId="{8AA3DD34-4372-47BC-BB58-8CAE6D63D7D0}">
      <dgm:prSet/>
      <dgm:spPr/>
      <dgm:t>
        <a:bodyPr/>
        <a:lstStyle/>
        <a:p>
          <a:endParaRPr lang="en-US"/>
        </a:p>
      </dgm:t>
    </dgm:pt>
    <dgm:pt modelId="{8C56D8FC-CB3E-43CB-9E2A-14CDA6E0BC9C}" type="sibTrans" cxnId="{8AA3DD34-4372-47BC-BB58-8CAE6D63D7D0}">
      <dgm:prSet/>
      <dgm:spPr/>
      <dgm:t>
        <a:bodyPr/>
        <a:lstStyle/>
        <a:p>
          <a:endParaRPr lang="en-US"/>
        </a:p>
      </dgm:t>
    </dgm:pt>
    <dgm:pt modelId="{A0BD7E02-704C-4876-BD7A-B4C51F2E252B}" type="pres">
      <dgm:prSet presAssocID="{A63FB786-DB72-4402-A3E4-6ADDBEFDA28D}" presName="Name0" presStyleCnt="0">
        <dgm:presLayoutVars>
          <dgm:dir/>
          <dgm:resizeHandles val="exact"/>
        </dgm:presLayoutVars>
      </dgm:prSet>
      <dgm:spPr/>
    </dgm:pt>
    <dgm:pt modelId="{60BAFE5E-969D-4A7B-B217-704D65CDDCA4}" type="pres">
      <dgm:prSet presAssocID="{FC249869-412A-44C0-B890-43306533A12E}" presName="node" presStyleLbl="node1" presStyleIdx="0" presStyleCnt="1">
        <dgm:presLayoutVars>
          <dgm:bulletEnabled val="1"/>
        </dgm:presLayoutVars>
      </dgm:prSet>
      <dgm:spPr/>
    </dgm:pt>
  </dgm:ptLst>
  <dgm:cxnLst>
    <dgm:cxn modelId="{8AA3DD34-4372-47BC-BB58-8CAE6D63D7D0}" srcId="{A63FB786-DB72-4402-A3E4-6ADDBEFDA28D}" destId="{FC249869-412A-44C0-B890-43306533A12E}" srcOrd="0" destOrd="0" parTransId="{FC7E1B37-EA00-407A-900F-FD298C0FFBF4}" sibTransId="{8C56D8FC-CB3E-43CB-9E2A-14CDA6E0BC9C}"/>
    <dgm:cxn modelId="{E67C1F44-388F-4E09-9FC2-01D63407C084}" type="presOf" srcId="{FC249869-412A-44C0-B890-43306533A12E}" destId="{60BAFE5E-969D-4A7B-B217-704D65CDDCA4}" srcOrd="0" destOrd="0" presId="urn:microsoft.com/office/officeart/2005/8/layout/process1"/>
    <dgm:cxn modelId="{046337A5-026F-49C7-AAA8-E014FA442B8B}" type="presOf" srcId="{A63FB786-DB72-4402-A3E4-6ADDBEFDA28D}" destId="{A0BD7E02-704C-4876-BD7A-B4C51F2E252B}" srcOrd="0" destOrd="0" presId="urn:microsoft.com/office/officeart/2005/8/layout/process1"/>
    <dgm:cxn modelId="{1126A10C-0381-4910-8E89-C2E7F46C33A7}" type="presParOf" srcId="{A0BD7E02-704C-4876-BD7A-B4C51F2E252B}" destId="{60BAFE5E-969D-4A7B-B217-704D65CDDCA4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45468B-7E80-480F-BF48-0096CBCC98B7}" type="doc">
      <dgm:prSet loTypeId="urn:microsoft.com/office/officeart/2005/8/layout/venn2" loCatId="relationship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F46F5472-BBC2-4062-A503-5546B567E8A0}">
      <dgm:prSet/>
      <dgm:spPr/>
      <dgm:t>
        <a:bodyPr/>
        <a:lstStyle/>
        <a:p>
          <a:r>
            <a:rPr lang="tr-TR" dirty="0"/>
            <a:t>Nicel veya nitel veri toplama ve çözümleme</a:t>
          </a:r>
          <a:endParaRPr lang="en-US" dirty="0"/>
        </a:p>
      </dgm:t>
    </dgm:pt>
    <dgm:pt modelId="{61DF0E60-EEFE-4BD4-9B8D-3CABAD742675}" type="parTrans" cxnId="{EB9F2DF5-6AC7-4322-9627-7C94E7C70EF6}">
      <dgm:prSet/>
      <dgm:spPr/>
      <dgm:t>
        <a:bodyPr/>
        <a:lstStyle/>
        <a:p>
          <a:endParaRPr lang="en-US"/>
        </a:p>
      </dgm:t>
    </dgm:pt>
    <dgm:pt modelId="{3BCD49A7-8FCE-4649-B521-381A3D627B8C}" type="sibTrans" cxnId="{EB9F2DF5-6AC7-4322-9627-7C94E7C70EF6}">
      <dgm:prSet/>
      <dgm:spPr/>
      <dgm:t>
        <a:bodyPr/>
        <a:lstStyle/>
        <a:p>
          <a:endParaRPr lang="en-US"/>
        </a:p>
      </dgm:t>
    </dgm:pt>
    <dgm:pt modelId="{30E0CE08-F5F1-4013-A7AF-1CA8D57D7DBB}">
      <dgm:prSet/>
      <dgm:spPr/>
      <dgm:t>
        <a:bodyPr/>
        <a:lstStyle/>
        <a:p>
          <a:r>
            <a:rPr lang="tr-TR"/>
            <a:t>Nitel veya nicel veri toplama ve çözümleme</a:t>
          </a:r>
          <a:endParaRPr lang="en-US" dirty="0"/>
        </a:p>
      </dgm:t>
    </dgm:pt>
    <dgm:pt modelId="{9189D7FA-34C6-4757-8296-669DF41C019F}" type="parTrans" cxnId="{30BF70BE-520C-4E65-916F-99936335D864}">
      <dgm:prSet/>
      <dgm:spPr/>
      <dgm:t>
        <a:bodyPr/>
        <a:lstStyle/>
        <a:p>
          <a:endParaRPr lang="en-US"/>
        </a:p>
      </dgm:t>
    </dgm:pt>
    <dgm:pt modelId="{F7B32B67-E1C9-4E63-A0E3-2E18D6D65766}" type="sibTrans" cxnId="{30BF70BE-520C-4E65-916F-99936335D864}">
      <dgm:prSet/>
      <dgm:spPr/>
      <dgm:t>
        <a:bodyPr/>
        <a:lstStyle/>
        <a:p>
          <a:endParaRPr lang="en-US"/>
        </a:p>
      </dgm:t>
    </dgm:pt>
    <dgm:pt modelId="{D82D273B-64FD-49F0-B180-FE96F876222D}" type="pres">
      <dgm:prSet presAssocID="{6345468B-7E80-480F-BF48-0096CBCC98B7}" presName="Name0" presStyleCnt="0">
        <dgm:presLayoutVars>
          <dgm:chMax val="7"/>
          <dgm:resizeHandles val="exact"/>
        </dgm:presLayoutVars>
      </dgm:prSet>
      <dgm:spPr/>
    </dgm:pt>
    <dgm:pt modelId="{848D30F5-D995-49D1-A186-8B759EFA37E4}" type="pres">
      <dgm:prSet presAssocID="{6345468B-7E80-480F-BF48-0096CBCC98B7}" presName="comp1" presStyleCnt="0"/>
      <dgm:spPr/>
    </dgm:pt>
    <dgm:pt modelId="{1BA420D9-17A8-464B-BC35-4FE5BE6ACE97}" type="pres">
      <dgm:prSet presAssocID="{6345468B-7E80-480F-BF48-0096CBCC98B7}" presName="circle1" presStyleLbl="node1" presStyleIdx="0" presStyleCnt="2"/>
      <dgm:spPr/>
    </dgm:pt>
    <dgm:pt modelId="{DA9E3B7D-19BC-4B99-AF65-026A3DBEACC7}" type="pres">
      <dgm:prSet presAssocID="{6345468B-7E80-480F-BF48-0096CBCC98B7}" presName="c1text" presStyleLbl="node1" presStyleIdx="0" presStyleCnt="2">
        <dgm:presLayoutVars>
          <dgm:bulletEnabled val="1"/>
        </dgm:presLayoutVars>
      </dgm:prSet>
      <dgm:spPr/>
    </dgm:pt>
    <dgm:pt modelId="{F0F735FB-158E-4BCB-9E74-A7A3BE8EFBBB}" type="pres">
      <dgm:prSet presAssocID="{6345468B-7E80-480F-BF48-0096CBCC98B7}" presName="comp2" presStyleCnt="0"/>
      <dgm:spPr/>
    </dgm:pt>
    <dgm:pt modelId="{235CE93E-BE3A-45F4-9C47-783C02F2436A}" type="pres">
      <dgm:prSet presAssocID="{6345468B-7E80-480F-BF48-0096CBCC98B7}" presName="circle2" presStyleLbl="node1" presStyleIdx="1" presStyleCnt="2"/>
      <dgm:spPr/>
    </dgm:pt>
    <dgm:pt modelId="{C1B7EB3A-277A-412B-9BAB-AED3267FB68C}" type="pres">
      <dgm:prSet presAssocID="{6345468B-7E80-480F-BF48-0096CBCC98B7}" presName="c2text" presStyleLbl="node1" presStyleIdx="1" presStyleCnt="2">
        <dgm:presLayoutVars>
          <dgm:bulletEnabled val="1"/>
        </dgm:presLayoutVars>
      </dgm:prSet>
      <dgm:spPr/>
    </dgm:pt>
  </dgm:ptLst>
  <dgm:cxnLst>
    <dgm:cxn modelId="{21538606-04AC-441D-B4F1-E1642F9BC22A}" type="presOf" srcId="{F46F5472-BBC2-4062-A503-5546B567E8A0}" destId="{1BA420D9-17A8-464B-BC35-4FE5BE6ACE97}" srcOrd="0" destOrd="0" presId="urn:microsoft.com/office/officeart/2005/8/layout/venn2"/>
    <dgm:cxn modelId="{45BF6164-3934-40E6-9FD7-4FFDCD1CFE9A}" type="presOf" srcId="{30E0CE08-F5F1-4013-A7AF-1CA8D57D7DBB}" destId="{C1B7EB3A-277A-412B-9BAB-AED3267FB68C}" srcOrd="1" destOrd="0" presId="urn:microsoft.com/office/officeart/2005/8/layout/venn2"/>
    <dgm:cxn modelId="{89F40872-333C-4917-A470-26016B4905F4}" type="presOf" srcId="{F46F5472-BBC2-4062-A503-5546B567E8A0}" destId="{DA9E3B7D-19BC-4B99-AF65-026A3DBEACC7}" srcOrd="1" destOrd="0" presId="urn:microsoft.com/office/officeart/2005/8/layout/venn2"/>
    <dgm:cxn modelId="{6BF0D884-F32E-47F2-BA4A-0A775925B104}" type="presOf" srcId="{6345468B-7E80-480F-BF48-0096CBCC98B7}" destId="{D82D273B-64FD-49F0-B180-FE96F876222D}" srcOrd="0" destOrd="0" presId="urn:microsoft.com/office/officeart/2005/8/layout/venn2"/>
    <dgm:cxn modelId="{9D14698D-DCAA-463B-A213-2811C04B98E6}" type="presOf" srcId="{30E0CE08-F5F1-4013-A7AF-1CA8D57D7DBB}" destId="{235CE93E-BE3A-45F4-9C47-783C02F2436A}" srcOrd="0" destOrd="0" presId="urn:microsoft.com/office/officeart/2005/8/layout/venn2"/>
    <dgm:cxn modelId="{30BF70BE-520C-4E65-916F-99936335D864}" srcId="{6345468B-7E80-480F-BF48-0096CBCC98B7}" destId="{30E0CE08-F5F1-4013-A7AF-1CA8D57D7DBB}" srcOrd="1" destOrd="0" parTransId="{9189D7FA-34C6-4757-8296-669DF41C019F}" sibTransId="{F7B32B67-E1C9-4E63-A0E3-2E18D6D65766}"/>
    <dgm:cxn modelId="{EB9F2DF5-6AC7-4322-9627-7C94E7C70EF6}" srcId="{6345468B-7E80-480F-BF48-0096CBCC98B7}" destId="{F46F5472-BBC2-4062-A503-5546B567E8A0}" srcOrd="0" destOrd="0" parTransId="{61DF0E60-EEFE-4BD4-9B8D-3CABAD742675}" sibTransId="{3BCD49A7-8FCE-4649-B521-381A3D627B8C}"/>
    <dgm:cxn modelId="{069060E2-3CE0-47D9-A4B8-A7F454F997C9}" type="presParOf" srcId="{D82D273B-64FD-49F0-B180-FE96F876222D}" destId="{848D30F5-D995-49D1-A186-8B759EFA37E4}" srcOrd="0" destOrd="0" presId="urn:microsoft.com/office/officeart/2005/8/layout/venn2"/>
    <dgm:cxn modelId="{E730F599-8642-4CEB-8280-92CCC1C9280C}" type="presParOf" srcId="{848D30F5-D995-49D1-A186-8B759EFA37E4}" destId="{1BA420D9-17A8-464B-BC35-4FE5BE6ACE97}" srcOrd="0" destOrd="0" presId="urn:microsoft.com/office/officeart/2005/8/layout/venn2"/>
    <dgm:cxn modelId="{2F0A7440-77F4-41EF-8FE6-3CE0CC682ED8}" type="presParOf" srcId="{848D30F5-D995-49D1-A186-8B759EFA37E4}" destId="{DA9E3B7D-19BC-4B99-AF65-026A3DBEACC7}" srcOrd="1" destOrd="0" presId="urn:microsoft.com/office/officeart/2005/8/layout/venn2"/>
    <dgm:cxn modelId="{F0C020B7-A45E-40F4-B9E3-450E4F8482F4}" type="presParOf" srcId="{D82D273B-64FD-49F0-B180-FE96F876222D}" destId="{F0F735FB-158E-4BCB-9E74-A7A3BE8EFBBB}" srcOrd="1" destOrd="0" presId="urn:microsoft.com/office/officeart/2005/8/layout/venn2"/>
    <dgm:cxn modelId="{F87BE83B-8965-4EE6-A740-D738B561D519}" type="presParOf" srcId="{F0F735FB-158E-4BCB-9E74-A7A3BE8EFBBB}" destId="{235CE93E-BE3A-45F4-9C47-783C02F2436A}" srcOrd="0" destOrd="0" presId="urn:microsoft.com/office/officeart/2005/8/layout/venn2"/>
    <dgm:cxn modelId="{9448E584-D9E7-485A-8ED6-EA22890FEDDF}" type="presParOf" srcId="{F0F735FB-158E-4BCB-9E74-A7A3BE8EFBBB}" destId="{C1B7EB3A-277A-412B-9BAB-AED3267FB68C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2602B9-2CEA-42ED-9B06-572B2F3E6C1E}">
      <dsp:nvSpPr>
        <dsp:cNvPr id="0" name=""/>
        <dsp:cNvSpPr/>
      </dsp:nvSpPr>
      <dsp:spPr>
        <a:xfrm>
          <a:off x="1125" y="0"/>
          <a:ext cx="2302005" cy="11521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/>
            <a:t>Nitel veri toplama ve düzenleme</a:t>
          </a:r>
          <a:endParaRPr lang="en-US" sz="2100" kern="1200"/>
        </a:p>
      </dsp:txBody>
      <dsp:txXfrm>
        <a:off x="34870" y="33745"/>
        <a:ext cx="2234515" cy="10846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BAFE5E-969D-4A7B-B217-704D65CDDCA4}">
      <dsp:nvSpPr>
        <dsp:cNvPr id="0" name=""/>
        <dsp:cNvSpPr/>
      </dsp:nvSpPr>
      <dsp:spPr>
        <a:xfrm>
          <a:off x="1125" y="0"/>
          <a:ext cx="2302005" cy="11521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/>
            <a:t>Nicel veri toplama ve düzenleme</a:t>
          </a:r>
          <a:endParaRPr lang="en-US" sz="2100" kern="1200" dirty="0"/>
        </a:p>
      </dsp:txBody>
      <dsp:txXfrm>
        <a:off x="34870" y="33745"/>
        <a:ext cx="2234515" cy="10846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A420D9-17A8-464B-BC35-4FE5BE6ACE97}">
      <dsp:nvSpPr>
        <dsp:cNvPr id="0" name=""/>
        <dsp:cNvSpPr/>
      </dsp:nvSpPr>
      <dsp:spPr>
        <a:xfrm>
          <a:off x="432048" y="0"/>
          <a:ext cx="3456384" cy="3456384"/>
        </a:xfrm>
        <a:prstGeom prst="ellips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 dirty="0"/>
            <a:t>Nicel veya nitel veri toplama ve çözümleme</a:t>
          </a:r>
          <a:endParaRPr lang="en-US" sz="1100" kern="1200" dirty="0"/>
        </a:p>
      </dsp:txBody>
      <dsp:txXfrm>
        <a:off x="1252939" y="259228"/>
        <a:ext cx="1814601" cy="587585"/>
      </dsp:txXfrm>
    </dsp:sp>
    <dsp:sp modelId="{235CE93E-BE3A-45F4-9C47-783C02F2436A}">
      <dsp:nvSpPr>
        <dsp:cNvPr id="0" name=""/>
        <dsp:cNvSpPr/>
      </dsp:nvSpPr>
      <dsp:spPr>
        <a:xfrm>
          <a:off x="864095" y="864095"/>
          <a:ext cx="2592288" cy="2592288"/>
        </a:xfrm>
        <a:prstGeom prst="ellipse">
          <a:avLst/>
        </a:prstGeom>
        <a:solidFill>
          <a:schemeClr val="accent2">
            <a:shade val="80000"/>
            <a:hueOff val="-636072"/>
            <a:satOff val="-16715"/>
            <a:lumOff val="3161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/>
            <a:t>Nitel veya nicel veri toplama ve çözümleme</a:t>
          </a:r>
          <a:endParaRPr lang="en-US" sz="1100" kern="1200" dirty="0"/>
        </a:p>
      </dsp:txBody>
      <dsp:txXfrm>
        <a:off x="1243727" y="1512167"/>
        <a:ext cx="1833024" cy="12961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EC50BB-BAC8-482D-94F2-ABA67D2C78DE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1EC1E-D4A6-4B13-9B44-4D7576616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050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FFB4E-4437-48C2-930F-C30311E736F7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677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E50FD44-E745-4459-BCA8-D42472A23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3D625F-297F-48EB-9B52-5A688E77F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b="1" dirty="0"/>
              <a:t>KARMA YÖNTEM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18694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2) </a:t>
            </a:r>
            <a:r>
              <a:rPr lang="tr-TR" dirty="0" err="1"/>
              <a:t>Açımlayıcı</a:t>
            </a:r>
            <a:r>
              <a:rPr lang="tr-TR" dirty="0"/>
              <a:t> Sıralı Desen</a:t>
            </a:r>
          </a:p>
        </p:txBody>
      </p:sp>
      <p:sp>
        <p:nvSpPr>
          <p:cNvPr id="7" name="6 Yuvarlatılmış Dikdörtgen"/>
          <p:cNvSpPr/>
          <p:nvPr/>
        </p:nvSpPr>
        <p:spPr>
          <a:xfrm>
            <a:off x="1703512" y="3429000"/>
            <a:ext cx="1800200" cy="9361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Nicel veri toplama ve analiz</a:t>
            </a:r>
          </a:p>
        </p:txBody>
      </p:sp>
      <p:sp>
        <p:nvSpPr>
          <p:cNvPr id="8" name="7 Oval"/>
          <p:cNvSpPr/>
          <p:nvPr/>
        </p:nvSpPr>
        <p:spPr>
          <a:xfrm>
            <a:off x="3719736" y="3140967"/>
            <a:ext cx="2592288" cy="129614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Takip etme</a:t>
            </a:r>
          </a:p>
        </p:txBody>
      </p:sp>
      <p:sp>
        <p:nvSpPr>
          <p:cNvPr id="9" name="8 Oval"/>
          <p:cNvSpPr/>
          <p:nvPr/>
        </p:nvSpPr>
        <p:spPr>
          <a:xfrm>
            <a:off x="8544271" y="3356992"/>
            <a:ext cx="2216493" cy="100811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Yorumlama</a:t>
            </a:r>
          </a:p>
        </p:txBody>
      </p:sp>
      <p:sp>
        <p:nvSpPr>
          <p:cNvPr id="10" name="9 Sol Ok"/>
          <p:cNvSpPr/>
          <p:nvPr/>
        </p:nvSpPr>
        <p:spPr>
          <a:xfrm rot="10800000">
            <a:off x="3365132" y="3730411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Sol Ok"/>
          <p:cNvSpPr/>
          <p:nvPr/>
        </p:nvSpPr>
        <p:spPr>
          <a:xfrm rot="10800000">
            <a:off x="7625880" y="3910321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Yuvarlatılmış Dikdörtgen"/>
          <p:cNvSpPr/>
          <p:nvPr/>
        </p:nvSpPr>
        <p:spPr>
          <a:xfrm>
            <a:off x="6528048" y="3429000"/>
            <a:ext cx="1800200" cy="9361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Nitel veri toplama ve analiz</a:t>
            </a:r>
          </a:p>
        </p:txBody>
      </p:sp>
      <p:sp>
        <p:nvSpPr>
          <p:cNvPr id="14" name="13 Sol Ok"/>
          <p:cNvSpPr/>
          <p:nvPr/>
        </p:nvSpPr>
        <p:spPr>
          <a:xfrm rot="10800000">
            <a:off x="6168008" y="3789039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Sol Ok"/>
          <p:cNvSpPr/>
          <p:nvPr/>
        </p:nvSpPr>
        <p:spPr>
          <a:xfrm rot="10800000">
            <a:off x="8184233" y="3789040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8958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03612" y="607565"/>
            <a:ext cx="8911687" cy="1280890"/>
          </a:xfrm>
        </p:spPr>
        <p:txBody>
          <a:bodyPr/>
          <a:lstStyle/>
          <a:p>
            <a:r>
              <a:rPr lang="tr-TR" dirty="0"/>
              <a:t>3) Keşfedici Sıralı Desen</a:t>
            </a:r>
          </a:p>
        </p:txBody>
      </p:sp>
      <p:sp>
        <p:nvSpPr>
          <p:cNvPr id="7" name="6 Yuvarlatılmış Dikdörtgen"/>
          <p:cNvSpPr/>
          <p:nvPr/>
        </p:nvSpPr>
        <p:spPr>
          <a:xfrm>
            <a:off x="1703512" y="3429000"/>
            <a:ext cx="1800200" cy="9361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Nitel veri toplama ve çözümleme</a:t>
            </a:r>
          </a:p>
        </p:txBody>
      </p:sp>
      <p:sp>
        <p:nvSpPr>
          <p:cNvPr id="8" name="7 Oval"/>
          <p:cNvSpPr/>
          <p:nvPr/>
        </p:nvSpPr>
        <p:spPr>
          <a:xfrm>
            <a:off x="3719736" y="3212976"/>
            <a:ext cx="2592288" cy="1296144"/>
          </a:xfrm>
          <a:prstGeom prst="ellipse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Oluşturma</a:t>
            </a:r>
          </a:p>
        </p:txBody>
      </p:sp>
      <p:sp>
        <p:nvSpPr>
          <p:cNvPr id="9" name="8 Oval"/>
          <p:cNvSpPr/>
          <p:nvPr/>
        </p:nvSpPr>
        <p:spPr>
          <a:xfrm>
            <a:off x="8544271" y="3400623"/>
            <a:ext cx="2229745" cy="1008112"/>
          </a:xfrm>
          <a:prstGeom prst="ellipse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Yorumlama</a:t>
            </a:r>
          </a:p>
        </p:txBody>
      </p:sp>
      <p:sp>
        <p:nvSpPr>
          <p:cNvPr id="10" name="9 Sol Ok"/>
          <p:cNvSpPr/>
          <p:nvPr/>
        </p:nvSpPr>
        <p:spPr>
          <a:xfrm rot="10800000">
            <a:off x="3365132" y="3730411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Sol Ok"/>
          <p:cNvSpPr/>
          <p:nvPr/>
        </p:nvSpPr>
        <p:spPr>
          <a:xfrm rot="10800000">
            <a:off x="7625880" y="3910321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Yuvarlatılmış Dikdörtgen"/>
          <p:cNvSpPr/>
          <p:nvPr/>
        </p:nvSpPr>
        <p:spPr>
          <a:xfrm>
            <a:off x="6528048" y="3429000"/>
            <a:ext cx="1800200" cy="9361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Nicel veri toplama ve çözümleme</a:t>
            </a:r>
          </a:p>
        </p:txBody>
      </p:sp>
      <p:sp>
        <p:nvSpPr>
          <p:cNvPr id="14" name="13 Sol Ok"/>
          <p:cNvSpPr/>
          <p:nvPr/>
        </p:nvSpPr>
        <p:spPr>
          <a:xfrm rot="10800000">
            <a:off x="6168008" y="3789039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Sol Ok"/>
          <p:cNvSpPr/>
          <p:nvPr/>
        </p:nvSpPr>
        <p:spPr>
          <a:xfrm rot="10800000">
            <a:off x="8184233" y="3789040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16 Metin kutusu"/>
          <p:cNvSpPr txBox="1"/>
          <p:nvPr/>
        </p:nvSpPr>
        <p:spPr>
          <a:xfrm>
            <a:off x="1919537" y="6021288"/>
            <a:ext cx="9482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Nitel desenle keşfedilen bulguların nicel olarak sınanması veya ölçülmesi amaçlanır.</a:t>
            </a:r>
          </a:p>
        </p:txBody>
      </p:sp>
    </p:spTree>
    <p:extLst>
      <p:ext uri="{BB962C8B-B14F-4D97-AF65-F5344CB8AC3E}">
        <p14:creationId xmlns:p14="http://schemas.microsoft.com/office/powerpoint/2010/main" val="1002735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İçe Karma Desen</a:t>
            </a:r>
          </a:p>
        </p:txBody>
      </p:sp>
      <p:sp>
        <p:nvSpPr>
          <p:cNvPr id="9" name="8 Oval"/>
          <p:cNvSpPr/>
          <p:nvPr/>
        </p:nvSpPr>
        <p:spPr>
          <a:xfrm>
            <a:off x="8040215" y="3356992"/>
            <a:ext cx="2707297" cy="129614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Yorumlama</a:t>
            </a:r>
          </a:p>
        </p:txBody>
      </p:sp>
      <p:sp>
        <p:nvSpPr>
          <p:cNvPr id="12" name="11 Sol Ok"/>
          <p:cNvSpPr/>
          <p:nvPr/>
        </p:nvSpPr>
        <p:spPr>
          <a:xfrm rot="10800000">
            <a:off x="7320137" y="3910321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C3FDC2F7-7699-4CBF-9018-AEBEEC627EE3}"/>
              </a:ext>
            </a:extLst>
          </p:cNvPr>
          <p:cNvGraphicFramePr/>
          <p:nvPr/>
        </p:nvGraphicFramePr>
        <p:xfrm>
          <a:off x="2639616" y="2060848"/>
          <a:ext cx="4320480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0953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Yuvarlatılmış Dikdörtgen"/>
          <p:cNvSpPr/>
          <p:nvPr/>
        </p:nvSpPr>
        <p:spPr>
          <a:xfrm>
            <a:off x="1703512" y="2420888"/>
            <a:ext cx="8856984" cy="295232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Genel Program Hedefleri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Çok Aşamalı Karma Desen</a:t>
            </a:r>
          </a:p>
        </p:txBody>
      </p:sp>
      <p:sp>
        <p:nvSpPr>
          <p:cNvPr id="7" name="6 Yuvarlatılmış Dikdörtgen"/>
          <p:cNvSpPr/>
          <p:nvPr/>
        </p:nvSpPr>
        <p:spPr>
          <a:xfrm>
            <a:off x="1775520" y="3501008"/>
            <a:ext cx="1368152" cy="86409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Çalışma 1</a:t>
            </a:r>
          </a:p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Nitel</a:t>
            </a:r>
          </a:p>
        </p:txBody>
      </p:sp>
      <p:sp>
        <p:nvSpPr>
          <p:cNvPr id="8" name="7 Oval"/>
          <p:cNvSpPr/>
          <p:nvPr/>
        </p:nvSpPr>
        <p:spPr>
          <a:xfrm>
            <a:off x="3359696" y="3284984"/>
            <a:ext cx="1800200" cy="108012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>
                <a:solidFill>
                  <a:schemeClr val="accent1">
                    <a:lumMod val="50000"/>
                  </a:schemeClr>
                </a:solidFill>
              </a:rPr>
              <a:t>Bilgilendirme</a:t>
            </a:r>
          </a:p>
        </p:txBody>
      </p:sp>
      <p:sp>
        <p:nvSpPr>
          <p:cNvPr id="10" name="9 Sol Ok"/>
          <p:cNvSpPr/>
          <p:nvPr/>
        </p:nvSpPr>
        <p:spPr>
          <a:xfrm rot="10800000">
            <a:off x="3071664" y="3730411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15 Yuvarlatılmış Dikdörtgen"/>
          <p:cNvSpPr/>
          <p:nvPr/>
        </p:nvSpPr>
        <p:spPr>
          <a:xfrm>
            <a:off x="5375919" y="3501008"/>
            <a:ext cx="1440159" cy="86409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Çalışma 2</a:t>
            </a:r>
          </a:p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Nicel</a:t>
            </a:r>
          </a:p>
        </p:txBody>
      </p:sp>
      <p:sp>
        <p:nvSpPr>
          <p:cNvPr id="14" name="13 Sol Ok"/>
          <p:cNvSpPr/>
          <p:nvPr/>
        </p:nvSpPr>
        <p:spPr>
          <a:xfrm rot="10800000">
            <a:off x="5015880" y="3717032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16 Oval"/>
          <p:cNvSpPr/>
          <p:nvPr/>
        </p:nvSpPr>
        <p:spPr>
          <a:xfrm>
            <a:off x="6816080" y="3284984"/>
            <a:ext cx="1800200" cy="108012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>
                <a:solidFill>
                  <a:schemeClr val="accent1">
                    <a:lumMod val="50000"/>
                  </a:schemeClr>
                </a:solidFill>
              </a:rPr>
              <a:t>Bilgilendirme</a:t>
            </a:r>
          </a:p>
        </p:txBody>
      </p:sp>
      <p:sp>
        <p:nvSpPr>
          <p:cNvPr id="12" name="11 Sol Ok"/>
          <p:cNvSpPr/>
          <p:nvPr/>
        </p:nvSpPr>
        <p:spPr>
          <a:xfrm rot="10800000">
            <a:off x="6528049" y="3717032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17 Yuvarlatılmış Dikdörtgen"/>
          <p:cNvSpPr/>
          <p:nvPr/>
        </p:nvSpPr>
        <p:spPr>
          <a:xfrm>
            <a:off x="8832304" y="3501008"/>
            <a:ext cx="1440160" cy="86409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Çalışma 3</a:t>
            </a:r>
          </a:p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Karma Y.</a:t>
            </a:r>
          </a:p>
        </p:txBody>
      </p:sp>
      <p:sp>
        <p:nvSpPr>
          <p:cNvPr id="15" name="14 Sol Ok"/>
          <p:cNvSpPr/>
          <p:nvPr/>
        </p:nvSpPr>
        <p:spPr>
          <a:xfrm rot="10800000">
            <a:off x="8400257" y="3717032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2783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Amaçsal Sınıflandırma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tr-TR" sz="2400" dirty="0"/>
              <a:t>Üçleme(</a:t>
            </a:r>
            <a:r>
              <a:rPr lang="tr-TR" sz="2400" dirty="0" err="1"/>
              <a:t>Triangulation</a:t>
            </a:r>
            <a:r>
              <a:rPr lang="tr-TR" sz="2400" dirty="0"/>
              <a:t>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tr-TR" sz="2400" dirty="0"/>
              <a:t>Tamamlayıcılık (</a:t>
            </a:r>
            <a:r>
              <a:rPr lang="tr-TR" sz="2400" dirty="0" err="1"/>
              <a:t>Complementarity</a:t>
            </a:r>
            <a:r>
              <a:rPr lang="tr-TR" sz="2400" dirty="0"/>
              <a:t>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tr-TR" sz="2400" dirty="0"/>
              <a:t>Geliştirme (</a:t>
            </a:r>
            <a:r>
              <a:rPr lang="tr-TR" sz="2400" dirty="0" err="1"/>
              <a:t>Development</a:t>
            </a:r>
            <a:r>
              <a:rPr lang="tr-TR" sz="2400" dirty="0"/>
              <a:t>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tr-TR" sz="2400" dirty="0"/>
              <a:t>Başlatma (</a:t>
            </a:r>
            <a:r>
              <a:rPr lang="tr-TR" sz="2400" dirty="0" err="1"/>
              <a:t>Initiation</a:t>
            </a:r>
            <a:r>
              <a:rPr lang="tr-TR" sz="2400" dirty="0"/>
              <a:t>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tr-TR" sz="2400" dirty="0"/>
              <a:t>Genişletme (Expansion)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tr-TR" sz="2400" dirty="0"/>
              <a:t>(</a:t>
            </a:r>
            <a:r>
              <a:rPr lang="tr-TR" sz="2400" dirty="0" err="1"/>
              <a:t>Greene</a:t>
            </a:r>
            <a:r>
              <a:rPr lang="tr-TR" sz="2400" dirty="0"/>
              <a:t> ve diğerleri, 1989)</a:t>
            </a:r>
          </a:p>
        </p:txBody>
      </p:sp>
    </p:spTree>
    <p:extLst>
      <p:ext uri="{BB962C8B-B14F-4D97-AF65-F5344CB8AC3E}">
        <p14:creationId xmlns:p14="http://schemas.microsoft.com/office/powerpoint/2010/main" val="17085417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Üçleme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/>
              <a:t>Amaç, nitel ve nicel yöntemlerle elde edilen sonuçların birbirini onaylamasını, doğrulamasını ve birbiriyle uyuşmasını sağlamaktır.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Nitel ve nicel çalışmalar eş zamanlı ve eş baskındır.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83F8CA5-5D22-4418-972B-98A9F3C583DD}"/>
              </a:ext>
            </a:extLst>
          </p:cNvPr>
          <p:cNvSpPr/>
          <p:nvPr/>
        </p:nvSpPr>
        <p:spPr>
          <a:xfrm>
            <a:off x="8344773" y="5403391"/>
            <a:ext cx="315983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tr-TR" dirty="0"/>
              <a:t>(</a:t>
            </a:r>
            <a:r>
              <a:rPr lang="tr-TR" dirty="0" err="1"/>
              <a:t>Greene</a:t>
            </a:r>
            <a:r>
              <a:rPr lang="tr-TR" dirty="0"/>
              <a:t> ve diğerleri, 1989)</a:t>
            </a:r>
          </a:p>
        </p:txBody>
      </p:sp>
    </p:spTree>
    <p:extLst>
      <p:ext uri="{BB962C8B-B14F-4D97-AF65-F5344CB8AC3E}">
        <p14:creationId xmlns:p14="http://schemas.microsoft.com/office/powerpoint/2010/main" val="3882339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Tamamlayıcılık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/>
              <a:t>Bir yöntemden elde edilen bulguların; artırılması, detaylandırılması ve açıklanmasında diğer yöntemin sonuçları kullanılır.</a:t>
            </a:r>
          </a:p>
          <a:p>
            <a:pPr>
              <a:lnSpc>
                <a:spcPct val="150000"/>
              </a:lnSpc>
            </a:pPr>
            <a:r>
              <a:rPr lang="tr-TR" sz="2400"/>
              <a:t>Bulguların tutarlılığının sağlanması amacı yoktur.</a:t>
            </a:r>
          </a:p>
          <a:p>
            <a:pPr>
              <a:lnSpc>
                <a:spcPct val="150000"/>
              </a:lnSpc>
            </a:pPr>
            <a:endParaRPr lang="tr-TR"/>
          </a:p>
          <a:p>
            <a:pPr>
              <a:lnSpc>
                <a:spcPct val="150000"/>
              </a:lnSpc>
            </a:pP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1790F94C-64C8-4495-A37C-C8C25800F1EC}"/>
              </a:ext>
            </a:extLst>
          </p:cNvPr>
          <p:cNvSpPr/>
          <p:nvPr/>
        </p:nvSpPr>
        <p:spPr>
          <a:xfrm>
            <a:off x="7497820" y="5507468"/>
            <a:ext cx="315983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tr-TR" dirty="0"/>
              <a:t>(</a:t>
            </a:r>
            <a:r>
              <a:rPr lang="tr-TR" dirty="0" err="1"/>
              <a:t>Greene</a:t>
            </a:r>
            <a:r>
              <a:rPr lang="tr-TR" dirty="0"/>
              <a:t> ve diğerleri, 1989)</a:t>
            </a:r>
          </a:p>
        </p:txBody>
      </p:sp>
    </p:spTree>
    <p:extLst>
      <p:ext uri="{BB962C8B-B14F-4D97-AF65-F5344CB8AC3E}">
        <p14:creationId xmlns:p14="http://schemas.microsoft.com/office/powerpoint/2010/main" val="3198640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Geliştirme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/>
              <a:t>Bir yöntemden elde edilen bulgular, araştırma sürecinde daha sonra kullanılan yöntem veya aşamaları şekillendirir. 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İki yöntem sıralı bir zaman içinde yapılır ve nitel veriler, nicel boyutun gelişimine yardımcı olur.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D112BD9-4CE3-4280-9671-FD79F05CA8CE}"/>
              </a:ext>
            </a:extLst>
          </p:cNvPr>
          <p:cNvSpPr/>
          <p:nvPr/>
        </p:nvSpPr>
        <p:spPr>
          <a:xfrm>
            <a:off x="8022868" y="5726059"/>
            <a:ext cx="315983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tr-TR" dirty="0"/>
              <a:t>(</a:t>
            </a:r>
            <a:r>
              <a:rPr lang="tr-TR" dirty="0" err="1"/>
              <a:t>Greene</a:t>
            </a:r>
            <a:r>
              <a:rPr lang="tr-TR" dirty="0"/>
              <a:t> ve diğerleri, 1989)</a:t>
            </a:r>
          </a:p>
        </p:txBody>
      </p:sp>
    </p:spTree>
    <p:extLst>
      <p:ext uri="{BB962C8B-B14F-4D97-AF65-F5344CB8AC3E}">
        <p14:creationId xmlns:p14="http://schemas.microsoft.com/office/powerpoint/2010/main" val="3671746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Başlatma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/>
              <a:t>Kullanılan ilk yöntem, farklı bir yöntem kullanılarak araştırılabilecek yeni araştırma soruları üretilmesine yol açar.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Araştırma sorusunu yeni bir şekle sokmak için iki yöntemden elde edilen sonuçların birbiriyle çeliştiği veya ayrıldığı yerleri ortaya çıkarmak için kullanılır.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A14F2F7-255A-4602-A313-03713900D971}"/>
              </a:ext>
            </a:extLst>
          </p:cNvPr>
          <p:cNvSpPr/>
          <p:nvPr/>
        </p:nvSpPr>
        <p:spPr>
          <a:xfrm>
            <a:off x="7696603" y="6139822"/>
            <a:ext cx="315983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tr-TR" dirty="0"/>
              <a:t>(</a:t>
            </a:r>
            <a:r>
              <a:rPr lang="tr-TR" dirty="0" err="1"/>
              <a:t>Greene</a:t>
            </a:r>
            <a:r>
              <a:rPr lang="tr-TR" dirty="0"/>
              <a:t> ve diğerleri, 1989)</a:t>
            </a:r>
          </a:p>
        </p:txBody>
      </p:sp>
    </p:spTree>
    <p:extLst>
      <p:ext uri="{BB962C8B-B14F-4D97-AF65-F5344CB8AC3E}">
        <p14:creationId xmlns:p14="http://schemas.microsoft.com/office/powerpoint/2010/main" val="20396532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Genişletme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/>
              <a:t>Birbirinden ayrı olguları incelemek için farklı araştırma yöntemleri kullanarak, araştırmanın sınırlarını genişletmek hedeflenir.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9CADED8-A96D-48BF-9AA1-E738A38AC8BE}"/>
              </a:ext>
            </a:extLst>
          </p:cNvPr>
          <p:cNvSpPr/>
          <p:nvPr/>
        </p:nvSpPr>
        <p:spPr>
          <a:xfrm>
            <a:off x="8160429" y="5979974"/>
            <a:ext cx="315983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tr-TR" dirty="0"/>
              <a:t>(</a:t>
            </a:r>
            <a:r>
              <a:rPr lang="tr-TR" dirty="0" err="1"/>
              <a:t>Greene</a:t>
            </a:r>
            <a:r>
              <a:rPr lang="tr-TR" dirty="0"/>
              <a:t> ve diğerleri, 1989)</a:t>
            </a:r>
          </a:p>
        </p:txBody>
      </p:sp>
    </p:spTree>
    <p:extLst>
      <p:ext uri="{BB962C8B-B14F-4D97-AF65-F5344CB8AC3E}">
        <p14:creationId xmlns:p14="http://schemas.microsoft.com/office/powerpoint/2010/main" val="1664725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1CCB39A-FF89-4F9A-98CC-1DC785F1D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Karma Yöntem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43D2F2-648F-4D8B-9DAE-2C96BEC0D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En az bir nicel bir de nitel yöntem içeren ve hiçbir yöntemin araştırma paradigmasına doğrudan bağlı olmayan çalışmalar (</a:t>
            </a:r>
            <a:r>
              <a:rPr lang="tr-TR" sz="2400" dirty="0" err="1"/>
              <a:t>Greene</a:t>
            </a:r>
            <a:r>
              <a:rPr lang="tr-TR" sz="2400" dirty="0"/>
              <a:t>, </a:t>
            </a:r>
            <a:r>
              <a:rPr lang="tr-TR" sz="2400" dirty="0" err="1"/>
              <a:t>Caracelli</a:t>
            </a:r>
            <a:r>
              <a:rPr lang="tr-TR" sz="2400" dirty="0"/>
              <a:t> ve </a:t>
            </a:r>
            <a:r>
              <a:rPr lang="tr-TR" sz="2400" dirty="0" err="1"/>
              <a:t>Graham</a:t>
            </a:r>
            <a:r>
              <a:rPr lang="tr-TR" sz="2400" dirty="0"/>
              <a:t>, 1989)</a:t>
            </a:r>
          </a:p>
          <a:p>
            <a:pPr algn="just"/>
            <a:r>
              <a:rPr lang="tr-TR" sz="2400" dirty="0"/>
              <a:t>Bir çalışma yönteminin nitel ve nicel yaklaşımlarının kombinasyonunu içeren yeni bir yöntembilim (</a:t>
            </a:r>
            <a:r>
              <a:rPr lang="tr-TR" sz="2400" dirty="0" err="1"/>
              <a:t>Teddlie</a:t>
            </a:r>
            <a:r>
              <a:rPr lang="tr-TR" sz="2400" dirty="0"/>
              <a:t> ve </a:t>
            </a:r>
            <a:r>
              <a:rPr lang="tr-TR" sz="2400" dirty="0" err="1"/>
              <a:t>Tashakkori</a:t>
            </a:r>
            <a:r>
              <a:rPr lang="tr-TR" sz="2400" dirty="0"/>
              <a:t>, 2009)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51481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AD8051D-B379-4E4D-923C-8729F53A0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Kaynaklar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F1F30-94A5-4E90-920B-A0D9A0457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Creswell</a:t>
            </a:r>
            <a:r>
              <a:rPr lang="tr-TR" dirty="0"/>
              <a:t>, J. W. ve </a:t>
            </a:r>
            <a:r>
              <a:rPr lang="tr-TR" dirty="0" err="1"/>
              <a:t>Clark</a:t>
            </a:r>
            <a:r>
              <a:rPr lang="tr-TR" dirty="0"/>
              <a:t>, P. (2011). </a:t>
            </a:r>
            <a:r>
              <a:rPr lang="tr-TR" i="1" dirty="0" err="1"/>
              <a:t>Designing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conducting</a:t>
            </a:r>
            <a:r>
              <a:rPr lang="tr-TR" i="1" dirty="0"/>
              <a:t> </a:t>
            </a:r>
            <a:r>
              <a:rPr lang="tr-TR" i="1" dirty="0" err="1"/>
              <a:t>mixed</a:t>
            </a:r>
            <a:r>
              <a:rPr lang="tr-TR" i="1" dirty="0"/>
              <a:t> </a:t>
            </a:r>
            <a:r>
              <a:rPr lang="tr-TR" i="1" dirty="0" err="1"/>
              <a:t>methods</a:t>
            </a:r>
            <a:r>
              <a:rPr lang="tr-TR" i="1" dirty="0"/>
              <a:t> </a:t>
            </a:r>
            <a:r>
              <a:rPr lang="tr-TR" i="1" dirty="0" err="1"/>
              <a:t>research</a:t>
            </a:r>
            <a:r>
              <a:rPr lang="tr-TR" dirty="0"/>
              <a:t> (2. bs.). </a:t>
            </a:r>
            <a:r>
              <a:rPr lang="tr-TR" dirty="0" err="1"/>
              <a:t>Thousand</a:t>
            </a:r>
            <a:r>
              <a:rPr lang="tr-TR" dirty="0"/>
              <a:t> </a:t>
            </a:r>
            <a:r>
              <a:rPr lang="tr-TR" dirty="0" err="1"/>
              <a:t>Oaks</a:t>
            </a:r>
            <a:r>
              <a:rPr lang="tr-TR" dirty="0"/>
              <a:t>: </a:t>
            </a:r>
            <a:r>
              <a:rPr lang="tr-TR" dirty="0" err="1"/>
              <a:t>Sage</a:t>
            </a:r>
            <a:r>
              <a:rPr lang="tr-TR" dirty="0"/>
              <a:t>.</a:t>
            </a:r>
          </a:p>
          <a:p>
            <a:r>
              <a:rPr lang="tr-TR" dirty="0" err="1"/>
              <a:t>Greene</a:t>
            </a:r>
            <a:r>
              <a:rPr lang="tr-TR" dirty="0"/>
              <a:t>, J. C., </a:t>
            </a:r>
            <a:r>
              <a:rPr lang="tr-TR" dirty="0" err="1"/>
              <a:t>Caracelli</a:t>
            </a:r>
            <a:r>
              <a:rPr lang="tr-TR" dirty="0"/>
              <a:t>, V. J. ve </a:t>
            </a:r>
            <a:r>
              <a:rPr lang="tr-TR" dirty="0" err="1"/>
              <a:t>Graham</a:t>
            </a:r>
            <a:r>
              <a:rPr lang="tr-TR" dirty="0"/>
              <a:t>, W. F. (1989). </a:t>
            </a:r>
            <a:r>
              <a:rPr lang="tr-TR" dirty="0" err="1"/>
              <a:t>Toward</a:t>
            </a:r>
            <a:r>
              <a:rPr lang="tr-TR" dirty="0"/>
              <a:t> a </a:t>
            </a:r>
            <a:r>
              <a:rPr lang="tr-TR" dirty="0" err="1"/>
              <a:t>Conceptual</a:t>
            </a:r>
            <a:r>
              <a:rPr lang="tr-TR" dirty="0"/>
              <a:t> Framework </a:t>
            </a:r>
            <a:r>
              <a:rPr lang="tr-TR" dirty="0" err="1"/>
              <a:t>for</a:t>
            </a:r>
            <a:r>
              <a:rPr lang="tr-TR" dirty="0"/>
              <a:t> Mixed-</a:t>
            </a:r>
            <a:r>
              <a:rPr lang="tr-TR" dirty="0" err="1"/>
              <a:t>Method</a:t>
            </a:r>
            <a:r>
              <a:rPr lang="tr-TR" dirty="0"/>
              <a:t> Evaluation </a:t>
            </a:r>
            <a:r>
              <a:rPr lang="tr-TR" dirty="0" err="1"/>
              <a:t>Designs</a:t>
            </a:r>
            <a:r>
              <a:rPr lang="tr-TR" dirty="0"/>
              <a:t>. </a:t>
            </a:r>
            <a:r>
              <a:rPr lang="tr-TR" i="1" dirty="0" err="1"/>
              <a:t>Educational</a:t>
            </a:r>
            <a:r>
              <a:rPr lang="tr-TR" i="1" dirty="0"/>
              <a:t> Evaluation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Policy</a:t>
            </a:r>
            <a:r>
              <a:rPr lang="tr-TR" i="1" dirty="0"/>
              <a:t> Analysis</a:t>
            </a:r>
            <a:r>
              <a:rPr lang="tr-TR" dirty="0"/>
              <a:t>, </a:t>
            </a:r>
            <a:r>
              <a:rPr lang="tr-TR" i="1" dirty="0"/>
              <a:t>11</a:t>
            </a:r>
            <a:r>
              <a:rPr lang="tr-TR" dirty="0"/>
              <a:t>(3), 255–274. doi:10.3102/01623737011003255</a:t>
            </a:r>
          </a:p>
          <a:p>
            <a:r>
              <a:rPr lang="tr-TR" dirty="0" err="1"/>
              <a:t>Onwuegbuzie</a:t>
            </a:r>
            <a:r>
              <a:rPr lang="tr-TR" dirty="0"/>
              <a:t>, A. J. ve Johnson, R. B. (2006).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Validity</a:t>
            </a:r>
            <a:r>
              <a:rPr lang="tr-TR" dirty="0"/>
              <a:t> </a:t>
            </a:r>
            <a:r>
              <a:rPr lang="tr-TR" dirty="0" err="1"/>
              <a:t>Issue</a:t>
            </a:r>
            <a:r>
              <a:rPr lang="tr-TR" dirty="0"/>
              <a:t> in Mixed </a:t>
            </a:r>
            <a:r>
              <a:rPr lang="tr-TR" dirty="0" err="1"/>
              <a:t>Research</a:t>
            </a:r>
            <a:r>
              <a:rPr lang="tr-TR" dirty="0"/>
              <a:t>. </a:t>
            </a:r>
            <a:r>
              <a:rPr lang="tr-TR" i="1" dirty="0" err="1"/>
              <a:t>Research</a:t>
            </a:r>
            <a:r>
              <a:rPr lang="tr-TR" i="1" dirty="0"/>
              <a:t> in </a:t>
            </a:r>
            <a:r>
              <a:rPr lang="tr-TR" i="1" dirty="0" err="1"/>
              <a:t>the</a:t>
            </a:r>
            <a:r>
              <a:rPr lang="tr-TR" i="1" dirty="0"/>
              <a:t> Schools</a:t>
            </a:r>
            <a:r>
              <a:rPr lang="tr-TR" dirty="0"/>
              <a:t>, </a:t>
            </a:r>
            <a:r>
              <a:rPr lang="tr-TR" i="1" dirty="0"/>
              <a:t>13</a:t>
            </a:r>
            <a:r>
              <a:rPr lang="tr-TR" dirty="0"/>
              <a:t>(1), 48–63.</a:t>
            </a:r>
          </a:p>
          <a:p>
            <a:r>
              <a:rPr lang="tr-TR" dirty="0" err="1"/>
              <a:t>Teddlie</a:t>
            </a:r>
            <a:r>
              <a:rPr lang="tr-TR" dirty="0"/>
              <a:t>, C. ve </a:t>
            </a:r>
            <a:r>
              <a:rPr lang="tr-TR" dirty="0" err="1"/>
              <a:t>Tashakkori</a:t>
            </a:r>
            <a:r>
              <a:rPr lang="tr-TR" dirty="0"/>
              <a:t>, A. (2009). </a:t>
            </a:r>
            <a:r>
              <a:rPr lang="tr-TR" i="1" dirty="0" err="1"/>
              <a:t>Foundations</a:t>
            </a:r>
            <a:r>
              <a:rPr lang="tr-TR" i="1" dirty="0"/>
              <a:t> of </a:t>
            </a:r>
            <a:r>
              <a:rPr lang="tr-TR" i="1" dirty="0" err="1"/>
              <a:t>mixed</a:t>
            </a:r>
            <a:r>
              <a:rPr lang="tr-TR" i="1" dirty="0"/>
              <a:t> </a:t>
            </a:r>
            <a:r>
              <a:rPr lang="tr-TR" i="1" dirty="0" err="1"/>
              <a:t>methods</a:t>
            </a:r>
            <a:r>
              <a:rPr lang="tr-TR" i="1" dirty="0"/>
              <a:t> </a:t>
            </a:r>
            <a:r>
              <a:rPr lang="tr-TR" i="1" dirty="0" err="1"/>
              <a:t>research</a:t>
            </a:r>
            <a:r>
              <a:rPr lang="tr-TR" i="1" dirty="0"/>
              <a:t>: </a:t>
            </a:r>
            <a:r>
              <a:rPr lang="tr-TR" i="1" dirty="0" err="1"/>
              <a:t>Integrating</a:t>
            </a:r>
            <a:r>
              <a:rPr lang="tr-TR" i="1" dirty="0"/>
              <a:t> </a:t>
            </a:r>
            <a:r>
              <a:rPr lang="tr-TR" i="1" dirty="0" err="1"/>
              <a:t>quantitative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qualitative</a:t>
            </a:r>
            <a:r>
              <a:rPr lang="tr-TR" i="1" dirty="0"/>
              <a:t> </a:t>
            </a:r>
            <a:r>
              <a:rPr lang="tr-TR" i="1" dirty="0" err="1"/>
              <a:t>approaches</a:t>
            </a:r>
            <a:r>
              <a:rPr lang="tr-TR" i="1" dirty="0"/>
              <a:t> in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social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behavioral</a:t>
            </a:r>
            <a:r>
              <a:rPr lang="tr-TR" i="1" dirty="0"/>
              <a:t> </a:t>
            </a:r>
            <a:r>
              <a:rPr lang="tr-TR" i="1" dirty="0" err="1"/>
              <a:t>sciences</a:t>
            </a:r>
            <a:r>
              <a:rPr lang="tr-TR" dirty="0"/>
              <a:t>. </a:t>
            </a:r>
            <a:r>
              <a:rPr lang="tr-TR" dirty="0" err="1"/>
              <a:t>Thousand</a:t>
            </a:r>
            <a:r>
              <a:rPr lang="tr-TR" dirty="0"/>
              <a:t> </a:t>
            </a:r>
            <a:r>
              <a:rPr lang="tr-TR" dirty="0" err="1"/>
              <a:t>Oaks</a:t>
            </a:r>
            <a:r>
              <a:rPr lang="tr-TR" dirty="0"/>
              <a:t>: </a:t>
            </a:r>
            <a:r>
              <a:rPr lang="tr-TR" dirty="0" err="1"/>
              <a:t>Sage</a:t>
            </a:r>
            <a:r>
              <a:rPr lang="tr-T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390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DDE9B12-A192-4009-A5A6-02F45CC06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9A0B1E-AF43-4B84-9825-5DE77995A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err="1"/>
              <a:t>Teddlie</a:t>
            </a:r>
            <a:r>
              <a:rPr lang="tr-TR" dirty="0"/>
              <a:t> ve </a:t>
            </a:r>
            <a:r>
              <a:rPr lang="tr-TR" dirty="0" err="1"/>
              <a:t>Tashakkori’ye</a:t>
            </a:r>
            <a:r>
              <a:rPr lang="tr-TR" dirty="0"/>
              <a:t> (2003) göre gerçek bir karma yaklaşım metodolojisi şu özellikleri taşımalıdır:</a:t>
            </a:r>
          </a:p>
          <a:p>
            <a:pPr lvl="0" algn="just"/>
            <a:r>
              <a:rPr lang="tr-TR" dirty="0"/>
              <a:t>Çalışmanın her aşamasında çoklu yaklaşımın birleşmesi gerekir (problemin tanımlanması, verilerin toplanması, verilerin analizi ve sonuçların yazımı)</a:t>
            </a:r>
          </a:p>
          <a:p>
            <a:pPr lvl="0" algn="just"/>
            <a:r>
              <a:rPr lang="tr-TR" dirty="0"/>
              <a:t>Verilerin ve analizlerinin başka bir yaklaşıma dönüştürülmesi gerekir (nitel verilerin içerik analizini aynı verilerin </a:t>
            </a:r>
            <a:r>
              <a:rPr lang="tr-TR" dirty="0" err="1"/>
              <a:t>nicelleştirilmesinin</a:t>
            </a:r>
            <a:r>
              <a:rPr lang="tr-TR" dirty="0"/>
              <a:t> ardından nicel analizin takip etmesi gerekir.)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880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543956" cy="1143000"/>
          </a:xfrm>
        </p:spPr>
        <p:txBody>
          <a:bodyPr>
            <a:normAutofit/>
          </a:bodyPr>
          <a:lstStyle/>
          <a:p>
            <a:r>
              <a:rPr lang="tr-TR" dirty="0"/>
              <a:t>Karma Yöntemin Güçlü Yönleri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lvl="0">
              <a:lnSpc>
                <a:spcPct val="150000"/>
              </a:lnSpc>
            </a:pPr>
            <a:r>
              <a:rPr lang="tr-TR" dirty="0"/>
              <a:t>Hem nitel hem de nicel araştırmanın zayıf yönleri telafi edilebilir.</a:t>
            </a:r>
          </a:p>
          <a:p>
            <a:pPr lvl="0">
              <a:lnSpc>
                <a:spcPct val="150000"/>
              </a:lnSpc>
            </a:pPr>
            <a:r>
              <a:rPr lang="tr-TR" dirty="0"/>
              <a:t>Nitel veriler sayılarla ifade edilebilirken, sayılar nitel verilerle güçlendirilebilir.</a:t>
            </a:r>
          </a:p>
          <a:p>
            <a:pPr lvl="0">
              <a:lnSpc>
                <a:spcPct val="150000"/>
              </a:lnSpc>
            </a:pPr>
            <a:r>
              <a:rPr lang="tr-TR" dirty="0"/>
              <a:t>Araştırma soruları, tek bir yöntemle elde edilmesi mümkün olmayan bir bakış açısı ile yanıtlanabilir.</a:t>
            </a:r>
          </a:p>
          <a:p>
            <a:pPr>
              <a:lnSpc>
                <a:spcPct val="150000"/>
              </a:lnSpc>
            </a:pPr>
            <a:r>
              <a:rPr lang="tr-TR" dirty="0"/>
              <a:t>Sonuçların </a:t>
            </a:r>
            <a:r>
              <a:rPr lang="tr-TR" dirty="0" err="1"/>
              <a:t>genellenebilirliği</a:t>
            </a:r>
            <a:r>
              <a:rPr lang="tr-TR" dirty="0"/>
              <a:t> artırılabilir.</a:t>
            </a:r>
          </a:p>
          <a:p>
            <a:pPr lvl="0">
              <a:lnSpc>
                <a:spcPct val="150000"/>
              </a:lnSpc>
            </a:pP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5096260" y="5017882"/>
            <a:ext cx="8501122" cy="365125"/>
          </a:xfrm>
        </p:spPr>
        <p:txBody>
          <a:bodyPr/>
          <a:lstStyle/>
          <a:p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tr-TR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Creswell</a:t>
            </a: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ve </a:t>
            </a:r>
            <a:r>
              <a:rPr lang="tr-TR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Clark</a:t>
            </a: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2011; Johnson ve </a:t>
            </a:r>
            <a:r>
              <a:rPr lang="tr-TR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Onwuegbuzie</a:t>
            </a: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2004)</a:t>
            </a:r>
            <a:endParaRPr lang="tr-TR" sz="1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340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543956" cy="1143000"/>
          </a:xfrm>
        </p:spPr>
        <p:txBody>
          <a:bodyPr>
            <a:normAutofit/>
          </a:bodyPr>
          <a:lstStyle/>
          <a:p>
            <a:r>
              <a:rPr lang="tr-TR" dirty="0"/>
              <a:t>Karma Yöntemin Zayıf Yönleri</a:t>
            </a:r>
            <a:endParaRPr lang="tr-TR" sz="2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lvl="0">
              <a:lnSpc>
                <a:spcPct val="150000"/>
              </a:lnSpc>
            </a:pPr>
            <a:r>
              <a:rPr lang="tr-TR" dirty="0"/>
              <a:t>Nitel ve nicel araştırmanın her ikisini birden tamamlamak tek bir araştırmacı için zor olabilir.</a:t>
            </a:r>
          </a:p>
          <a:p>
            <a:pPr lvl="0">
              <a:lnSpc>
                <a:spcPct val="150000"/>
              </a:lnSpc>
            </a:pPr>
            <a:r>
              <a:rPr lang="tr-TR" dirty="0"/>
              <a:t>Karma yöntem zaman ve para açısından ekonomik olmayabilir.</a:t>
            </a:r>
          </a:p>
          <a:p>
            <a:pPr>
              <a:lnSpc>
                <a:spcPct val="150000"/>
              </a:lnSpc>
            </a:pPr>
            <a:r>
              <a:rPr lang="tr-TR" dirty="0"/>
              <a:t>Karma yöntemde karşılaşılan bazı detaylar araştırmacının uzmanlık alanının dışında kalabilir.</a:t>
            </a:r>
          </a:p>
          <a:p>
            <a:pPr lvl="0">
              <a:lnSpc>
                <a:spcPct val="150000"/>
              </a:lnSpc>
            </a:pPr>
            <a:endParaRPr lang="tr-TR" dirty="0"/>
          </a:p>
          <a:p>
            <a:pPr lvl="0">
              <a:lnSpc>
                <a:spcPct val="150000"/>
              </a:lnSpc>
            </a:pPr>
            <a:endParaRPr lang="tr-TR" dirty="0"/>
          </a:p>
        </p:txBody>
      </p:sp>
      <p:sp>
        <p:nvSpPr>
          <p:cNvPr id="6" name="3 Altbilgi Yer Tutucusu">
            <a:extLst>
              <a:ext uri="{FF2B5EF4-FFF2-40B4-BE49-F238E27FC236}">
                <a16:creationId xmlns:a16="http://schemas.microsoft.com/office/drawing/2014/main" id="{922B6F66-D549-489B-A89C-CB5C29300E53}"/>
              </a:ext>
            </a:extLst>
          </p:cNvPr>
          <p:cNvSpPr txBox="1">
            <a:spLocks/>
          </p:cNvSpPr>
          <p:nvPr/>
        </p:nvSpPr>
        <p:spPr>
          <a:xfrm>
            <a:off x="5096260" y="5017882"/>
            <a:ext cx="85011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tr-TR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Creswell</a:t>
            </a: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ve </a:t>
            </a:r>
            <a:r>
              <a:rPr lang="tr-TR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Clark</a:t>
            </a: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2011; Johnson ve </a:t>
            </a:r>
            <a:r>
              <a:rPr lang="tr-TR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Onwuegbuzie</a:t>
            </a: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2004)</a:t>
            </a:r>
            <a:endParaRPr lang="tr-TR" sz="1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59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Karma Yöntem Türleri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tr-TR" dirty="0"/>
              <a:t>Karma yöntem türleri için yapılan sınıflandırmalar: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tr-TR" dirty="0"/>
              <a:t>Temelleri </a:t>
            </a:r>
            <a:r>
              <a:rPr lang="tr-TR" dirty="0" err="1"/>
              <a:t>Morse</a:t>
            </a:r>
            <a:r>
              <a:rPr lang="tr-TR" dirty="0"/>
              <a:t> tarafından 1991 yılında atılmış, son hali Johnson ve </a:t>
            </a:r>
            <a:r>
              <a:rPr lang="tr-TR" dirty="0" err="1"/>
              <a:t>Onwuegbuzie</a:t>
            </a:r>
            <a:r>
              <a:rPr lang="tr-TR" dirty="0"/>
              <a:t> tarafından 2004 yılında oluşturulan matris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tr-TR" dirty="0" err="1"/>
              <a:t>Creswell</a:t>
            </a:r>
            <a:r>
              <a:rPr lang="tr-TR" dirty="0"/>
              <a:t> ve </a:t>
            </a:r>
            <a:r>
              <a:rPr lang="tr-TR" dirty="0" err="1"/>
              <a:t>Clark’ın</a:t>
            </a:r>
            <a:r>
              <a:rPr lang="tr-TR" dirty="0"/>
              <a:t> ya da </a:t>
            </a:r>
            <a:r>
              <a:rPr lang="tr-TR" dirty="0" err="1"/>
              <a:t>Teddlie</a:t>
            </a:r>
            <a:r>
              <a:rPr lang="tr-TR" dirty="0"/>
              <a:t> ve </a:t>
            </a:r>
            <a:r>
              <a:rPr lang="tr-TR" dirty="0" err="1"/>
              <a:t>Tashakkori’nin</a:t>
            </a:r>
            <a:r>
              <a:rPr lang="tr-TR" dirty="0"/>
              <a:t> yaptığı yöntemsel sınıflandırma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tr-TR" dirty="0" err="1"/>
              <a:t>Greene</a:t>
            </a:r>
            <a:r>
              <a:rPr lang="tr-TR" dirty="0"/>
              <a:t> ve diğerlerinin yaptığı </a:t>
            </a:r>
            <a:r>
              <a:rPr lang="tr-TR" dirty="0" err="1"/>
              <a:t>amaçsal</a:t>
            </a:r>
            <a:r>
              <a:rPr lang="tr-TR" dirty="0"/>
              <a:t> sınıflandırma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574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9536" y="548680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tr-TR" dirty="0"/>
              <a:t>Karma </a:t>
            </a:r>
            <a:r>
              <a:rPr lang="tr-TR"/>
              <a:t>Yöntem Matrisi</a:t>
            </a:r>
            <a:endParaRPr lang="tr-TR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3143672" y="1340768"/>
          <a:ext cx="5760640" cy="462561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Zamanlama Öncelikli</a:t>
                      </a:r>
                      <a:endParaRPr lang="tr-TR" i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312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vert="vert270">
                    <a:lnL w="12700" cmpd="sng">
                      <a:noFill/>
                    </a:lnL>
                    <a:lnT w="38100" cmpd="sng">
                      <a:noFill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/>
                        <a:t>Eş Zamanlı</a:t>
                      </a:r>
                    </a:p>
                  </a:txBody>
                  <a:tcPr anchor="b">
                    <a:lnT w="38100" cmpd="sng">
                      <a:noFill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/>
                        <a:t>Sıralı</a:t>
                      </a:r>
                    </a:p>
                  </a:txBody>
                  <a:tcPr anchor="b">
                    <a:lnT w="38100" cmpd="sng">
                      <a:noFill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9240">
                <a:tc rowSpan="2">
                  <a:txBody>
                    <a:bodyPr/>
                    <a:lstStyle/>
                    <a:p>
                      <a:pPr algn="ctr"/>
                      <a:r>
                        <a:rPr lang="tr-TR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Paradigma Öncelikli</a:t>
                      </a:r>
                      <a:endParaRPr lang="tr-TR" b="1" i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vert="vert27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/>
                        <a:t>Eş Konum</a:t>
                      </a:r>
                    </a:p>
                  </a:txBody>
                  <a:tcPr vert="vert270">
                    <a:lnL w="12700" cmpd="sng">
                      <a:noFill/>
                    </a:lnL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Ø"/>
                      </a:pPr>
                      <a:r>
                        <a:rPr kumimoji="0" lang="tr-TR" sz="1800" kern="1200" dirty="0"/>
                        <a:t>NİT + NİC</a:t>
                      </a:r>
                      <a:endParaRPr lang="tr-TR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kumimoji="0" lang="tr-TR" sz="1800" kern="1200" dirty="0"/>
                        <a:t>NİT → NİC</a:t>
                      </a:r>
                    </a:p>
                    <a:p>
                      <a:pPr algn="ctr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kumimoji="0" lang="tr-TR" sz="1800" kern="1200" dirty="0"/>
                        <a:t>NİC → NİT</a:t>
                      </a:r>
                      <a:endParaRPr lang="tr-TR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5338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vert="vert27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/>
                        <a:t>Baskın Konum</a:t>
                      </a:r>
                    </a:p>
                  </a:txBody>
                  <a:tcPr vert="vert270">
                    <a:lnL w="12700" cmpd="sng">
                      <a:noFill/>
                    </a:lnL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Char char="Ø"/>
                      </a:pPr>
                      <a:r>
                        <a:rPr kumimoji="0" lang="tr-TR" sz="1800" kern="1200" dirty="0"/>
                        <a:t>NİT +</a:t>
                      </a:r>
                      <a:r>
                        <a:rPr kumimoji="0" lang="tr-TR" sz="1800" kern="1200" baseline="0" dirty="0"/>
                        <a:t> </a:t>
                      </a:r>
                      <a:r>
                        <a:rPr kumimoji="0" lang="tr-TR" sz="1800" kern="1200" dirty="0" err="1"/>
                        <a:t>nic</a:t>
                      </a:r>
                      <a:endParaRPr kumimoji="0" lang="tr-TR" sz="1800" kern="1200" dirty="0"/>
                    </a:p>
                    <a:p>
                      <a:pPr algn="ctr">
                        <a:buFont typeface="Wingdings" pitchFamily="2" charset="2"/>
                        <a:buChar char="Ø"/>
                      </a:pPr>
                      <a:endParaRPr kumimoji="0" lang="tr-TR" sz="1800" kern="1200" dirty="0"/>
                    </a:p>
                    <a:p>
                      <a:pPr algn="ctr">
                        <a:buFont typeface="Wingdings" pitchFamily="2" charset="2"/>
                        <a:buChar char="Ø"/>
                      </a:pPr>
                      <a:r>
                        <a:rPr kumimoji="0" lang="tr-TR" sz="1800" kern="1200" dirty="0"/>
                        <a:t>NİC + </a:t>
                      </a:r>
                      <a:r>
                        <a:rPr kumimoji="0" lang="tr-TR" sz="1800" kern="1200" dirty="0" err="1"/>
                        <a:t>nit</a:t>
                      </a:r>
                      <a:endParaRPr kumimoji="0" lang="tr-TR" sz="1800" kern="1200" dirty="0"/>
                    </a:p>
                    <a:p>
                      <a:pPr algn="ctr"/>
                      <a:endParaRPr lang="tr-TR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kumimoji="0" lang="tr-TR" sz="1800" kern="1200" dirty="0"/>
                        <a:t>NİT → </a:t>
                      </a:r>
                      <a:r>
                        <a:rPr kumimoji="0" lang="tr-TR" sz="1800" kern="1200" dirty="0" err="1"/>
                        <a:t>nic</a:t>
                      </a:r>
                      <a:endParaRPr kumimoji="0" lang="tr-TR" sz="1800" kern="12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kumimoji="0" lang="tr-TR" sz="1800" kern="1200" dirty="0"/>
                        <a:t>NİC → </a:t>
                      </a:r>
                      <a:r>
                        <a:rPr kumimoji="0" lang="tr-TR" sz="1800" kern="1200" dirty="0" err="1"/>
                        <a:t>nit</a:t>
                      </a:r>
                      <a:br>
                        <a:rPr kumimoji="0" lang="tr-TR" sz="1800" kern="1200" dirty="0"/>
                      </a:br>
                      <a:endParaRPr kumimoji="0" lang="tr-TR" sz="1800" kern="1200" dirty="0"/>
                    </a:p>
                    <a:p>
                      <a:pPr algn="ctr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kumimoji="0" lang="tr-TR" sz="1800" kern="1200" dirty="0" err="1"/>
                        <a:t>nit</a:t>
                      </a:r>
                      <a:r>
                        <a:rPr kumimoji="0" lang="tr-TR" sz="1800" kern="1200" dirty="0"/>
                        <a:t> → NİC</a:t>
                      </a:r>
                    </a:p>
                    <a:p>
                      <a:pPr algn="ctr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kumimoji="0" lang="tr-TR" sz="1800" kern="1200" dirty="0" err="1"/>
                        <a:t>nic</a:t>
                      </a:r>
                      <a:r>
                        <a:rPr kumimoji="0" lang="tr-TR" sz="1800" kern="1200" dirty="0"/>
                        <a:t> → NİT</a:t>
                      </a:r>
                      <a:endParaRPr lang="tr-TR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43672" y="6165305"/>
            <a:ext cx="7167170" cy="556171"/>
          </a:xfrm>
        </p:spPr>
        <p:txBody>
          <a:bodyPr/>
          <a:lstStyle/>
          <a:p>
            <a:r>
              <a:rPr lang="tr-TR" sz="1400" i="1" dirty="0">
                <a:latin typeface="Times New Roman" pitchFamily="18" charset="0"/>
                <a:cs typeface="Times New Roman" pitchFamily="18" charset="0"/>
              </a:rPr>
              <a:t>+ işareti yöntemlerin eş zamanlı kullanıldığını gösterir.</a:t>
            </a:r>
          </a:p>
          <a:p>
            <a:r>
              <a:rPr lang="tr-TR" sz="1400" i="1" dirty="0">
                <a:latin typeface="Times New Roman" pitchFamily="18" charset="0"/>
                <a:cs typeface="Times New Roman" pitchFamily="18" charset="0"/>
              </a:rPr>
              <a:t>→ işareti yöntemlerin sırayla kullanıldığını gösterir.</a:t>
            </a:r>
          </a:p>
          <a:p>
            <a:r>
              <a:rPr lang="tr-TR" sz="1400" i="1" dirty="0">
                <a:latin typeface="Times New Roman" pitchFamily="18" charset="0"/>
                <a:cs typeface="Times New Roman" pitchFamily="18" charset="0"/>
              </a:rPr>
              <a:t>Yöntemin adının büyük harflerle yazılması, o yöntemin baskın özellikler taşıdığını gösterir.</a:t>
            </a:r>
          </a:p>
        </p:txBody>
      </p:sp>
    </p:spTree>
    <p:extLst>
      <p:ext uri="{BB962C8B-B14F-4D97-AF65-F5344CB8AC3E}">
        <p14:creationId xmlns:p14="http://schemas.microsoft.com/office/powerpoint/2010/main" val="3191743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Yöntemsel Sınıflandırma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199" y="1935480"/>
            <a:ext cx="9852991" cy="4389120"/>
          </a:xfrm>
        </p:spPr>
        <p:txBody>
          <a:bodyPr>
            <a:normAutofit/>
          </a:bodyPr>
          <a:lstStyle/>
          <a:p>
            <a:pPr marL="880110" lvl="1" indent="-514350">
              <a:lnSpc>
                <a:spcPct val="120000"/>
              </a:lnSpc>
              <a:buFont typeface="+mj-lt"/>
              <a:buAutoNum type="arabicPeriod"/>
            </a:pPr>
            <a:r>
              <a:rPr lang="tr-TR" sz="2400" dirty="0"/>
              <a:t>Yakınsayan Paralel Desen</a:t>
            </a:r>
          </a:p>
          <a:p>
            <a:pPr marL="880110" lvl="1" indent="-514350">
              <a:lnSpc>
                <a:spcPct val="120000"/>
              </a:lnSpc>
              <a:buFont typeface="+mj-lt"/>
              <a:buAutoNum type="arabicPeriod"/>
            </a:pPr>
            <a:r>
              <a:rPr lang="tr-TR" sz="2400" dirty="0"/>
              <a:t>Açımlayıcı Sıralı Desen</a:t>
            </a:r>
          </a:p>
          <a:p>
            <a:pPr marL="880110" lvl="1" indent="-514350">
              <a:lnSpc>
                <a:spcPct val="120000"/>
              </a:lnSpc>
              <a:buFont typeface="+mj-lt"/>
              <a:buAutoNum type="arabicPeriod"/>
            </a:pPr>
            <a:r>
              <a:rPr lang="tr-TR" sz="2400" dirty="0"/>
              <a:t>Keşfedici Sıralı Desen</a:t>
            </a:r>
          </a:p>
          <a:p>
            <a:pPr marL="880110" lvl="1" indent="-514350">
              <a:lnSpc>
                <a:spcPct val="120000"/>
              </a:lnSpc>
              <a:buFont typeface="+mj-lt"/>
              <a:buAutoNum type="arabicPeriod"/>
            </a:pPr>
            <a:r>
              <a:rPr lang="tr-TR" sz="2400" dirty="0"/>
              <a:t>İç İçe Karma Desen</a:t>
            </a:r>
          </a:p>
          <a:p>
            <a:pPr marL="880110" lvl="1" indent="-514350">
              <a:lnSpc>
                <a:spcPct val="120000"/>
              </a:lnSpc>
              <a:buFont typeface="+mj-lt"/>
              <a:buAutoNum type="arabicPeriod"/>
            </a:pPr>
            <a:r>
              <a:rPr lang="tr-TR" sz="2400" dirty="0"/>
              <a:t>Çok Aşamalı Karma Desen</a:t>
            </a:r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endParaRPr lang="tr-TR" sz="2600" dirty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endParaRPr lang="tr-TR" sz="2600" dirty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endParaRPr lang="tr-TR" sz="2600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2166910" y="6356351"/>
            <a:ext cx="8527594" cy="365125"/>
          </a:xfrm>
        </p:spPr>
        <p:txBody>
          <a:bodyPr/>
          <a:lstStyle/>
          <a:p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tr-TR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Creswell</a:t>
            </a: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ve </a:t>
            </a:r>
            <a:r>
              <a:rPr lang="tr-TR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Clark</a:t>
            </a: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2011; </a:t>
            </a:r>
            <a:r>
              <a:rPr lang="tr-TR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Teddlie</a:t>
            </a: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ve </a:t>
            </a:r>
            <a:r>
              <a:rPr lang="tr-TR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Tashakkori</a:t>
            </a: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2009)</a:t>
            </a:r>
            <a:endParaRPr lang="tr-TR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615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1)Yakınsayan Paralel Desen</a:t>
            </a:r>
          </a:p>
        </p:txBody>
      </p:sp>
      <p:graphicFrame>
        <p:nvGraphicFramePr>
          <p:cNvPr id="4" name="Diyagram 3">
            <a:extLst>
              <a:ext uri="{FF2B5EF4-FFF2-40B4-BE49-F238E27FC236}">
                <a16:creationId xmlns:a16="http://schemas.microsoft.com/office/drawing/2014/main" id="{99A8B2E0-B867-406C-9D0B-9E06A6B4DC88}"/>
              </a:ext>
            </a:extLst>
          </p:cNvPr>
          <p:cNvGraphicFramePr/>
          <p:nvPr/>
        </p:nvGraphicFramePr>
        <p:xfrm>
          <a:off x="2351584" y="4581128"/>
          <a:ext cx="2304256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84282866-64CA-443E-AC2D-64F3CEE911AC}"/>
              </a:ext>
            </a:extLst>
          </p:cNvPr>
          <p:cNvGraphicFramePr/>
          <p:nvPr/>
        </p:nvGraphicFramePr>
        <p:xfrm>
          <a:off x="2351584" y="2420888"/>
          <a:ext cx="2304256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7 Oval"/>
          <p:cNvSpPr/>
          <p:nvPr/>
        </p:nvSpPr>
        <p:spPr>
          <a:xfrm>
            <a:off x="4727848" y="3140968"/>
            <a:ext cx="2952328" cy="1800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Karşılaştırma veya ilişkilendirme</a:t>
            </a:r>
          </a:p>
        </p:txBody>
      </p:sp>
      <p:sp>
        <p:nvSpPr>
          <p:cNvPr id="9" name="8 Oval"/>
          <p:cNvSpPr/>
          <p:nvPr/>
        </p:nvSpPr>
        <p:spPr>
          <a:xfrm>
            <a:off x="8040216" y="3356992"/>
            <a:ext cx="2163958" cy="1296144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Yorumlama</a:t>
            </a:r>
          </a:p>
        </p:txBody>
      </p:sp>
      <p:sp>
        <p:nvSpPr>
          <p:cNvPr id="10" name="9 Sol Ok"/>
          <p:cNvSpPr/>
          <p:nvPr/>
        </p:nvSpPr>
        <p:spPr>
          <a:xfrm rot="12812724">
            <a:off x="4677904" y="2948700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Sol Ok"/>
          <p:cNvSpPr/>
          <p:nvPr/>
        </p:nvSpPr>
        <p:spPr>
          <a:xfrm rot="8529401">
            <a:off x="4669102" y="4857047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Sol Ok"/>
          <p:cNvSpPr/>
          <p:nvPr/>
        </p:nvSpPr>
        <p:spPr>
          <a:xfrm rot="10800000">
            <a:off x="7625880" y="3910321"/>
            <a:ext cx="50405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63923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</TotalTime>
  <Words>811</Words>
  <Application>Microsoft Office PowerPoint</Application>
  <PresentationFormat>Geniş ekran</PresentationFormat>
  <Paragraphs>120</Paragraphs>
  <Slides>20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7" baseType="lpstr">
      <vt:lpstr>Arial</vt:lpstr>
      <vt:lpstr>Calibri</vt:lpstr>
      <vt:lpstr>Century Gothic</vt:lpstr>
      <vt:lpstr>Times New Roman</vt:lpstr>
      <vt:lpstr>Wingdings</vt:lpstr>
      <vt:lpstr>Wingdings 3</vt:lpstr>
      <vt:lpstr>Duman</vt:lpstr>
      <vt:lpstr>PowerPoint Sunusu</vt:lpstr>
      <vt:lpstr>Karma Yöntem</vt:lpstr>
      <vt:lpstr>PowerPoint Sunusu</vt:lpstr>
      <vt:lpstr>Karma Yöntemin Güçlü Yönleri</vt:lpstr>
      <vt:lpstr>Karma Yöntemin Zayıf Yönleri</vt:lpstr>
      <vt:lpstr>Karma Yöntem Türleri</vt:lpstr>
      <vt:lpstr>Karma Yöntem Matrisi</vt:lpstr>
      <vt:lpstr>Yöntemsel Sınıflandırma</vt:lpstr>
      <vt:lpstr>1)Yakınsayan Paralel Desen</vt:lpstr>
      <vt:lpstr>2) Açımlayıcı Sıralı Desen</vt:lpstr>
      <vt:lpstr>3) Keşfedici Sıralı Desen</vt:lpstr>
      <vt:lpstr>İç İçe Karma Desen</vt:lpstr>
      <vt:lpstr>Çok Aşamalı Karma Desen</vt:lpstr>
      <vt:lpstr>Amaçsal Sınıflandırma</vt:lpstr>
      <vt:lpstr>Üçleme</vt:lpstr>
      <vt:lpstr>Tamamlayıcılık</vt:lpstr>
      <vt:lpstr>Geliştirme</vt:lpstr>
      <vt:lpstr>Başlatma</vt:lpstr>
      <vt:lpstr>Genişletme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Bilim, Bilim Felsefesi, Bilimsel Araştırma ve Paradigmaları, Pozitivist Paradigma, Postpozitivist Paradigma</dc:title>
  <dc:creator>noname</dc:creator>
  <cp:lastModifiedBy>noname</cp:lastModifiedBy>
  <cp:revision>15</cp:revision>
  <dcterms:created xsi:type="dcterms:W3CDTF">2018-02-06T08:59:46Z</dcterms:created>
  <dcterms:modified xsi:type="dcterms:W3CDTF">2018-02-08T11:53:03Z</dcterms:modified>
</cp:coreProperties>
</file>