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7" r:id="rId1"/>
  </p:sldMasterIdLst>
  <p:notesMasterIdLst>
    <p:notesMasterId r:id="rId13"/>
  </p:notesMasterIdLst>
  <p:sldIdLst>
    <p:sldId id="256" r:id="rId2"/>
    <p:sldId id="261" r:id="rId3"/>
    <p:sldId id="281" r:id="rId4"/>
    <p:sldId id="262" r:id="rId5"/>
    <p:sldId id="263" r:id="rId6"/>
    <p:sldId id="282" r:id="rId7"/>
    <p:sldId id="264" r:id="rId8"/>
    <p:sldId id="265" r:id="rId9"/>
    <p:sldId id="276" r:id="rId10"/>
    <p:sldId id="277" r:id="rId11"/>
    <p:sldId id="278"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81" d="100"/>
          <a:sy n="81" d="100"/>
        </p:scale>
        <p:origin x="-27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90008E-30E3-4BEA-BD56-19BCB8FFD7CA}" type="datetimeFigureOut">
              <a:rPr lang="tr-TR" smtClean="0"/>
              <a:t>10.5.2020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482FA6-78AA-41BA-8B4B-2239D8758D90}" type="slidenum">
              <a:rPr lang="tr-TR" smtClean="0"/>
              <a:t>‹#›</a:t>
            </a:fld>
            <a:endParaRPr lang="tr-TR"/>
          </a:p>
        </p:txBody>
      </p:sp>
    </p:spTree>
    <p:extLst>
      <p:ext uri="{BB962C8B-B14F-4D97-AF65-F5344CB8AC3E}">
        <p14:creationId xmlns:p14="http://schemas.microsoft.com/office/powerpoint/2010/main" val="624671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012B926-1D89-46E8-9772-D7684ED3A8DF}"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676026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012B926-1D89-46E8-9772-D7684ED3A8DF}"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4031876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012B926-1D89-46E8-9772-D7684ED3A8DF}"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BCFC898-7F5B-4E90-85B0-84DF2B5ACCFD}"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133997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A012B926-1D89-46E8-9772-D7684ED3A8DF}"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30920381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A012B926-1D89-46E8-9772-D7684ED3A8DF}"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BCFC898-7F5B-4E90-85B0-84DF2B5ACCFD}"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275246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A012B926-1D89-46E8-9772-D7684ED3A8DF}"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42278925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012B926-1D89-46E8-9772-D7684ED3A8DF}"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34455217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012B926-1D89-46E8-9772-D7684ED3A8DF}"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307554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012B926-1D89-46E8-9772-D7684ED3A8DF}"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3251742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012B926-1D89-46E8-9772-D7684ED3A8DF}"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1115766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012B926-1D89-46E8-9772-D7684ED3A8DF}"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467003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012B926-1D89-46E8-9772-D7684ED3A8DF}" type="datetimeFigureOut">
              <a:rPr lang="tr-TR" smtClean="0"/>
              <a:t>10.5.2020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759088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012B926-1D89-46E8-9772-D7684ED3A8DF}"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1050089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12B926-1D89-46E8-9772-D7684ED3A8DF}" type="datetimeFigureOut">
              <a:rPr lang="tr-TR" smtClean="0"/>
              <a:t>10.5.2020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2327463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012B926-1D89-46E8-9772-D7684ED3A8DF}"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1334233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012B926-1D89-46E8-9772-D7684ED3A8DF}"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3023612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012B926-1D89-46E8-9772-D7684ED3A8DF}" type="datetimeFigureOut">
              <a:rPr lang="tr-TR" smtClean="0"/>
              <a:t>10.5.2020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BCFC898-7F5B-4E90-85B0-84DF2B5ACCFD}" type="slidenum">
              <a:rPr lang="tr-TR" smtClean="0"/>
              <a:t>‹#›</a:t>
            </a:fld>
            <a:endParaRPr lang="tr-TR"/>
          </a:p>
        </p:txBody>
      </p:sp>
    </p:spTree>
    <p:extLst>
      <p:ext uri="{BB962C8B-B14F-4D97-AF65-F5344CB8AC3E}">
        <p14:creationId xmlns:p14="http://schemas.microsoft.com/office/powerpoint/2010/main" val="1884622781"/>
      </p:ext>
    </p:extLst>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 id="2147483799" r:id="rId12"/>
    <p:sldLayoutId id="2147483800" r:id="rId13"/>
    <p:sldLayoutId id="2147483801" r:id="rId14"/>
    <p:sldLayoutId id="2147483802" r:id="rId15"/>
    <p:sldLayoutId id="214748380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0" y="191191"/>
            <a:ext cx="11758246" cy="2983894"/>
          </a:xfrm>
          <a:prstGeom prst="rect">
            <a:avLst/>
          </a:prstGeom>
        </p:spPr>
        <p:txBody>
          <a:bodyPr wrap="square">
            <a:spAutoFit/>
          </a:bodyPr>
          <a:lstStyle/>
          <a:p>
            <a:pPr>
              <a:lnSpc>
                <a:spcPct val="107000"/>
              </a:lnSpc>
              <a:spcAft>
                <a:spcPts val="800"/>
              </a:spcAft>
            </a:pPr>
            <a:r>
              <a:rPr lang="tr-TR" sz="105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tr-TR" sz="105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tr-TR" sz="105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tr-TR" sz="2000" dirty="0">
                <a:latin typeface="Arial" panose="020B0604020202020204" pitchFamily="34" charset="0"/>
                <a:ea typeface="Calibri" panose="020F0502020204030204" pitchFamily="34" charset="0"/>
                <a:cs typeface="Arial" panose="020B0604020202020204" pitchFamily="34" charset="0"/>
              </a:rPr>
              <a:t> </a:t>
            </a:r>
            <a:endParaRPr lang="tr-TR" sz="2000" dirty="0" smtClean="0">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endParaRPr lang="tr-TR" sz="2000" dirty="0">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tr-TR" dirty="0">
                <a:latin typeface="Arial" panose="020B0604020202020204" pitchFamily="34" charset="0"/>
                <a:ea typeface="Calibri" panose="020F0502020204030204" pitchFamily="34" charset="0"/>
                <a:cs typeface="Arial" panose="020B0604020202020204" pitchFamily="34" charset="0"/>
              </a:rPr>
              <a:t> </a:t>
            </a:r>
            <a:endParaRPr lang="tr-TR" sz="105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tr-TR" dirty="0">
                <a:latin typeface="Arial" panose="020B0604020202020204" pitchFamily="34" charset="0"/>
                <a:ea typeface="Calibri" panose="020F0502020204030204" pitchFamily="34" charset="0"/>
                <a:cs typeface="Arial" panose="020B0604020202020204" pitchFamily="34" charset="0"/>
              </a:rPr>
              <a:t> </a:t>
            </a:r>
            <a:r>
              <a:rPr lang="tr-TR" sz="3200" dirty="0" smtClean="0">
                <a:solidFill>
                  <a:srgbClr val="5B9BD5"/>
                </a:solidFill>
                <a:effectLst>
                  <a:outerShdw blurRad="38100" dist="25400" dir="5400000" algn="ctr">
                    <a:srgbClr val="6E747A">
                      <a:alpha val="43000"/>
                    </a:srgbClr>
                  </a:outerShdw>
                </a:effectLst>
                <a:latin typeface="Arial" panose="020B0604020202020204" pitchFamily="34" charset="0"/>
                <a:ea typeface="Calibri" panose="020F0502020204030204" pitchFamily="34" charset="0"/>
                <a:cs typeface="Arial" panose="020B0604020202020204" pitchFamily="34" charset="0"/>
              </a:rPr>
              <a:t>Turizm</a:t>
            </a:r>
            <a:r>
              <a:rPr lang="tr-TR" sz="3200" dirty="0">
                <a:solidFill>
                  <a:srgbClr val="5B9BD5"/>
                </a:solidFill>
                <a:effectLst>
                  <a:outerShdw blurRad="38100" dist="25400" dir="5400000" algn="ctr">
                    <a:srgbClr val="6E747A">
                      <a:alpha val="43000"/>
                    </a:srgbClr>
                  </a:outerShdw>
                </a:effectLst>
                <a:latin typeface="Arial" panose="020B0604020202020204" pitchFamily="34" charset="0"/>
                <a:ea typeface="Calibri" panose="020F0502020204030204" pitchFamily="34" charset="0"/>
                <a:cs typeface="Arial" panose="020B0604020202020204" pitchFamily="34" charset="0"/>
              </a:rPr>
              <a:t>, Boş Zaman, Rekreasyon</a:t>
            </a:r>
            <a:endParaRPr lang="tr-TR" sz="32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tr-TR" sz="1050" dirty="0">
                <a:latin typeface="Calibri" panose="020F0502020204030204" pitchFamily="34" charset="0"/>
                <a:ea typeface="Calibri" panose="020F0502020204030204" pitchFamily="34" charset="0"/>
                <a:cs typeface="Times New Roman" panose="02020603050405020304" pitchFamily="18" charset="0"/>
              </a:rPr>
              <a:t> </a:t>
            </a:r>
            <a:endParaRPr lang="tr-TR" sz="105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538273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0"/>
            <a:ext cx="8596668" cy="6857999"/>
          </a:xfrm>
        </p:spPr>
        <p:txBody>
          <a:bodyPr>
            <a:normAutofit fontScale="77500" lnSpcReduction="20000"/>
          </a:bodyPr>
          <a:lstStyle/>
          <a:p>
            <a:r>
              <a:rPr lang="tr-TR" dirty="0" err="1"/>
              <a:t>Hutchinson</a:t>
            </a:r>
            <a:r>
              <a:rPr lang="tr-TR" dirty="0"/>
              <a:t>, J.L. (1949). </a:t>
            </a:r>
            <a:r>
              <a:rPr lang="tr-TR" dirty="0" err="1"/>
              <a:t>Principles</a:t>
            </a:r>
            <a:r>
              <a:rPr lang="tr-TR" dirty="0"/>
              <a:t> of </a:t>
            </a:r>
            <a:r>
              <a:rPr lang="tr-TR" dirty="0" err="1"/>
              <a:t>Recreation</a:t>
            </a:r>
            <a:r>
              <a:rPr lang="tr-TR" dirty="0"/>
              <a:t> .New York: </a:t>
            </a:r>
            <a:r>
              <a:rPr lang="tr-TR" dirty="0" err="1"/>
              <a:t>A.S.Barnes</a:t>
            </a:r>
            <a:r>
              <a:rPr lang="tr-TR" dirty="0"/>
              <a:t>, 17.</a:t>
            </a:r>
          </a:p>
          <a:p>
            <a:r>
              <a:rPr lang="tr-TR" dirty="0" err="1"/>
              <a:t>Juniu</a:t>
            </a:r>
            <a:r>
              <a:rPr lang="tr-TR" dirty="0"/>
              <a:t>, S. (2000). </a:t>
            </a:r>
            <a:r>
              <a:rPr lang="tr-TR" dirty="0" err="1"/>
              <a:t>Downshifting</a:t>
            </a:r>
            <a:r>
              <a:rPr lang="tr-TR" dirty="0"/>
              <a:t>: </a:t>
            </a:r>
            <a:r>
              <a:rPr lang="tr-TR" dirty="0" err="1"/>
              <a:t>regaining</a:t>
            </a:r>
            <a:r>
              <a:rPr lang="tr-TR" dirty="0"/>
              <a:t> </a:t>
            </a:r>
            <a:r>
              <a:rPr lang="tr-TR" dirty="0" err="1"/>
              <a:t>the</a:t>
            </a:r>
            <a:r>
              <a:rPr lang="tr-TR" dirty="0"/>
              <a:t> </a:t>
            </a:r>
            <a:r>
              <a:rPr lang="tr-TR" dirty="0" err="1"/>
              <a:t>essence</a:t>
            </a:r>
            <a:r>
              <a:rPr lang="tr-TR" dirty="0"/>
              <a:t> of </a:t>
            </a:r>
            <a:r>
              <a:rPr lang="tr-TR" dirty="0" err="1"/>
              <a:t>leisure</a:t>
            </a:r>
            <a:r>
              <a:rPr lang="tr-TR" dirty="0"/>
              <a:t>. </a:t>
            </a:r>
            <a:r>
              <a:rPr lang="tr-TR" dirty="0" err="1"/>
              <a:t>Journal</a:t>
            </a:r>
            <a:r>
              <a:rPr lang="tr-TR" dirty="0"/>
              <a:t> of </a:t>
            </a:r>
            <a:r>
              <a:rPr lang="tr-TR" dirty="0" err="1"/>
              <a:t>Leisure</a:t>
            </a:r>
            <a:r>
              <a:rPr lang="tr-TR" dirty="0"/>
              <a:t> </a:t>
            </a:r>
            <a:r>
              <a:rPr lang="tr-TR" dirty="0" err="1"/>
              <a:t>Research</a:t>
            </a:r>
            <a:r>
              <a:rPr lang="tr-TR" dirty="0"/>
              <a:t>,</a:t>
            </a:r>
          </a:p>
          <a:p>
            <a:r>
              <a:rPr lang="tr-TR" dirty="0"/>
              <a:t>32/1.</a:t>
            </a:r>
          </a:p>
          <a:p>
            <a:r>
              <a:rPr lang="tr-TR" dirty="0" err="1"/>
              <a:t>Karaküçük</a:t>
            </a:r>
            <a:r>
              <a:rPr lang="tr-TR" dirty="0"/>
              <a:t>, S. (1999). Rekreasyon Boş Zaman Değerlendirme. (Altıncı Baskı). Ankara: Bağırgan</a:t>
            </a:r>
          </a:p>
          <a:p>
            <a:r>
              <a:rPr lang="tr-TR" dirty="0"/>
              <a:t>Yayınevi.</a:t>
            </a:r>
          </a:p>
          <a:p>
            <a:r>
              <a:rPr lang="tr-TR" dirty="0"/>
              <a:t>Karaoğlan, A. D. (2006). Üst düzey yöneticilerin zaman yönetimi, Yayınlanmamış Yüksek Lisans</a:t>
            </a:r>
          </a:p>
          <a:p>
            <a:r>
              <a:rPr lang="tr-TR" dirty="0"/>
              <a:t>Tezi, Balıkesir Üniversitesi Fen Bilimleri Enstitüsü, Balıkesir.</a:t>
            </a:r>
          </a:p>
          <a:p>
            <a:r>
              <a:rPr lang="tr-TR" dirty="0"/>
              <a:t>Karslı, M. D.(2011). Sınıfta Öğrenme Zamanın Yönetimi, M. Şişman ve S. Duran (editörler).</a:t>
            </a:r>
          </a:p>
          <a:p>
            <a:r>
              <a:rPr lang="tr-TR" dirty="0"/>
              <a:t>Sınıf Yönetimi. Sekizinci Baskı. </a:t>
            </a:r>
            <a:r>
              <a:rPr lang="tr-TR" dirty="0" err="1"/>
              <a:t>Pegem</a:t>
            </a:r>
            <a:r>
              <a:rPr lang="tr-TR" dirty="0"/>
              <a:t> Akademi Yayıncılık, 148-163.</a:t>
            </a:r>
          </a:p>
          <a:p>
            <a:r>
              <a:rPr lang="tr-TR" dirty="0" err="1"/>
              <a:t>Kelly</a:t>
            </a:r>
            <a:r>
              <a:rPr lang="tr-TR" dirty="0"/>
              <a:t>, J. R (1989). </a:t>
            </a:r>
            <a:r>
              <a:rPr lang="tr-TR" dirty="0" err="1"/>
              <a:t>Lesiure</a:t>
            </a:r>
            <a:r>
              <a:rPr lang="tr-TR" dirty="0"/>
              <a:t> (Second ed.). New Jersey: </a:t>
            </a:r>
            <a:r>
              <a:rPr lang="tr-TR" dirty="0" err="1"/>
              <a:t>Prentice</a:t>
            </a:r>
            <a:r>
              <a:rPr lang="tr-TR" dirty="0"/>
              <a:t> </a:t>
            </a:r>
            <a:r>
              <a:rPr lang="tr-TR" dirty="0" err="1"/>
              <a:t>Hall</a:t>
            </a:r>
            <a:endParaRPr lang="tr-TR" dirty="0"/>
          </a:p>
          <a:p>
            <a:r>
              <a:rPr lang="tr-TR" dirty="0" err="1"/>
              <a:t>Kraus</a:t>
            </a:r>
            <a:r>
              <a:rPr lang="tr-TR" dirty="0"/>
              <a:t>, R. (1998). </a:t>
            </a:r>
            <a:r>
              <a:rPr lang="tr-TR" dirty="0" err="1"/>
              <a:t>Recreation</a:t>
            </a:r>
            <a:r>
              <a:rPr lang="tr-TR" dirty="0"/>
              <a:t> </a:t>
            </a:r>
            <a:r>
              <a:rPr lang="tr-TR" dirty="0" err="1"/>
              <a:t>and</a:t>
            </a:r>
            <a:r>
              <a:rPr lang="tr-TR" dirty="0"/>
              <a:t> </a:t>
            </a:r>
            <a:r>
              <a:rPr lang="tr-TR" dirty="0" err="1"/>
              <a:t>Leisure</a:t>
            </a:r>
            <a:r>
              <a:rPr lang="tr-TR" dirty="0"/>
              <a:t> in Modern </a:t>
            </a:r>
            <a:r>
              <a:rPr lang="tr-TR" dirty="0" err="1"/>
              <a:t>Society</a:t>
            </a:r>
            <a:r>
              <a:rPr lang="tr-TR" dirty="0"/>
              <a:t> (Third </a:t>
            </a:r>
            <a:r>
              <a:rPr lang="tr-TR" dirty="0" err="1"/>
              <a:t>edition</a:t>
            </a:r>
            <a:r>
              <a:rPr lang="tr-TR" dirty="0"/>
              <a:t>) . United </a:t>
            </a:r>
            <a:r>
              <a:rPr lang="tr-TR" dirty="0" err="1"/>
              <a:t>States</a:t>
            </a:r>
            <a:r>
              <a:rPr lang="tr-TR" dirty="0"/>
              <a:t> of</a:t>
            </a:r>
          </a:p>
          <a:p>
            <a:r>
              <a:rPr lang="tr-TR" dirty="0" err="1"/>
              <a:t>America</a:t>
            </a:r>
            <a:r>
              <a:rPr lang="tr-TR" dirty="0"/>
              <a:t>: </a:t>
            </a:r>
            <a:r>
              <a:rPr lang="tr-TR" dirty="0" err="1"/>
              <a:t>Pearson</a:t>
            </a:r>
            <a:r>
              <a:rPr lang="tr-TR" dirty="0"/>
              <a:t> </a:t>
            </a:r>
            <a:r>
              <a:rPr lang="tr-TR" dirty="0" err="1"/>
              <a:t>Scott</a:t>
            </a:r>
            <a:r>
              <a:rPr lang="tr-TR" dirty="0"/>
              <a:t> </a:t>
            </a:r>
            <a:r>
              <a:rPr lang="tr-TR" dirty="0" err="1"/>
              <a:t>Foresman</a:t>
            </a:r>
            <a:r>
              <a:rPr lang="tr-TR" dirty="0"/>
              <a:t>.</a:t>
            </a:r>
          </a:p>
          <a:p>
            <a:r>
              <a:rPr lang="tr-TR" dirty="0" err="1"/>
              <a:t>Mc</a:t>
            </a:r>
            <a:r>
              <a:rPr lang="tr-TR" dirty="0"/>
              <a:t> </a:t>
            </a:r>
            <a:r>
              <a:rPr lang="tr-TR" dirty="0" err="1"/>
              <a:t>Donnell</a:t>
            </a:r>
            <a:r>
              <a:rPr lang="tr-TR" dirty="0"/>
              <a:t>, I., </a:t>
            </a:r>
            <a:r>
              <a:rPr lang="tr-TR" dirty="0" err="1"/>
              <a:t>Johnny</a:t>
            </a:r>
            <a:r>
              <a:rPr lang="tr-TR" dirty="0"/>
              <a:t>, A., Ve </a:t>
            </a:r>
            <a:r>
              <a:rPr lang="tr-TR" dirty="0" err="1"/>
              <a:t>O’toole</a:t>
            </a:r>
            <a:r>
              <a:rPr lang="tr-TR" dirty="0"/>
              <a:t>, W., (1998), Festival </a:t>
            </a:r>
            <a:r>
              <a:rPr lang="tr-TR" dirty="0" err="1"/>
              <a:t>and</a:t>
            </a:r>
            <a:r>
              <a:rPr lang="tr-TR" dirty="0"/>
              <a:t> Special </a:t>
            </a:r>
            <a:r>
              <a:rPr lang="tr-TR" dirty="0" err="1"/>
              <a:t>Event</a:t>
            </a:r>
            <a:r>
              <a:rPr lang="tr-TR" dirty="0"/>
              <a:t> Management,</a:t>
            </a:r>
          </a:p>
          <a:p>
            <a:r>
              <a:rPr lang="tr-TR" dirty="0"/>
              <a:t>John </a:t>
            </a:r>
            <a:r>
              <a:rPr lang="tr-TR" dirty="0" err="1"/>
              <a:t>Wiley</a:t>
            </a:r>
            <a:r>
              <a:rPr lang="tr-TR" dirty="0"/>
              <a:t> &amp; </a:t>
            </a:r>
            <a:r>
              <a:rPr lang="tr-TR" dirty="0" err="1"/>
              <a:t>Sons</a:t>
            </a:r>
            <a:r>
              <a:rPr lang="tr-TR" dirty="0"/>
              <a:t> </a:t>
            </a:r>
            <a:r>
              <a:rPr lang="tr-TR" dirty="0" err="1"/>
              <a:t>Australia</a:t>
            </a:r>
            <a:r>
              <a:rPr lang="tr-TR" dirty="0"/>
              <a:t> Ltd., </a:t>
            </a:r>
            <a:r>
              <a:rPr lang="tr-TR" dirty="0" err="1"/>
              <a:t>Brisbane</a:t>
            </a:r>
            <a:r>
              <a:rPr lang="tr-TR" dirty="0"/>
              <a:t>.</a:t>
            </a:r>
          </a:p>
          <a:p>
            <a:r>
              <a:rPr lang="tr-TR" dirty="0" err="1"/>
              <a:t>Meyer</a:t>
            </a:r>
            <a:r>
              <a:rPr lang="tr-TR" dirty="0"/>
              <a:t>, D. H., </a:t>
            </a:r>
            <a:r>
              <a:rPr lang="tr-TR" dirty="0" err="1"/>
              <a:t>Brightbill</a:t>
            </a:r>
            <a:r>
              <a:rPr lang="tr-TR" dirty="0"/>
              <a:t>, K. C. </a:t>
            </a:r>
            <a:r>
              <a:rPr lang="tr-TR" dirty="0" err="1"/>
              <a:t>and</a:t>
            </a:r>
            <a:r>
              <a:rPr lang="tr-TR" dirty="0"/>
              <a:t> </a:t>
            </a:r>
            <a:r>
              <a:rPr lang="tr-TR" dirty="0" err="1"/>
              <a:t>Sessoms</a:t>
            </a:r>
            <a:r>
              <a:rPr lang="tr-TR" dirty="0"/>
              <a:t>, D. H. (1969). </a:t>
            </a:r>
            <a:r>
              <a:rPr lang="tr-TR" dirty="0" err="1"/>
              <a:t>Community</a:t>
            </a:r>
            <a:r>
              <a:rPr lang="tr-TR" dirty="0"/>
              <a:t> </a:t>
            </a:r>
            <a:r>
              <a:rPr lang="tr-TR" dirty="0" err="1"/>
              <a:t>Recreation</a:t>
            </a:r>
            <a:r>
              <a:rPr lang="tr-TR" dirty="0"/>
              <a:t> A</a:t>
            </a:r>
          </a:p>
          <a:p>
            <a:r>
              <a:rPr lang="tr-TR" dirty="0"/>
              <a:t>Guide </a:t>
            </a:r>
            <a:r>
              <a:rPr lang="tr-TR" dirty="0" err="1"/>
              <a:t>to</a:t>
            </a:r>
            <a:r>
              <a:rPr lang="tr-TR" dirty="0"/>
              <a:t> </a:t>
            </a:r>
            <a:r>
              <a:rPr lang="tr-TR" dirty="0" err="1"/>
              <a:t>Its</a:t>
            </a:r>
            <a:r>
              <a:rPr lang="tr-TR" dirty="0"/>
              <a:t> </a:t>
            </a:r>
            <a:r>
              <a:rPr lang="tr-TR" dirty="0" err="1"/>
              <a:t>Organization</a:t>
            </a:r>
            <a:r>
              <a:rPr lang="tr-TR" dirty="0"/>
              <a:t>. (4th ed.). USA: </a:t>
            </a:r>
            <a:r>
              <a:rPr lang="tr-TR" dirty="0" err="1"/>
              <a:t>Prentice</a:t>
            </a:r>
            <a:r>
              <a:rPr lang="tr-TR" dirty="0"/>
              <a:t> </a:t>
            </a:r>
            <a:r>
              <a:rPr lang="tr-TR" dirty="0" err="1"/>
              <a:t>Hall</a:t>
            </a:r>
            <a:r>
              <a:rPr lang="tr-TR" dirty="0"/>
              <a:t>.</a:t>
            </a:r>
          </a:p>
          <a:p>
            <a:r>
              <a:rPr lang="tr-TR" dirty="0" err="1"/>
              <a:t>Mullett</a:t>
            </a:r>
            <a:r>
              <a:rPr lang="tr-TR" dirty="0"/>
              <a:t>, S.(1988). </a:t>
            </a:r>
            <a:r>
              <a:rPr lang="tr-TR" dirty="0" err="1"/>
              <a:t>Leisure</a:t>
            </a:r>
            <a:r>
              <a:rPr lang="tr-TR" dirty="0"/>
              <a:t> </a:t>
            </a:r>
            <a:r>
              <a:rPr lang="tr-TR" dirty="0" err="1"/>
              <a:t>and</a:t>
            </a:r>
            <a:r>
              <a:rPr lang="tr-TR" dirty="0"/>
              <a:t> </a:t>
            </a:r>
            <a:r>
              <a:rPr lang="tr-TR" dirty="0" err="1"/>
              <a:t>consumption</a:t>
            </a:r>
            <a:r>
              <a:rPr lang="tr-TR" dirty="0"/>
              <a:t>: </a:t>
            </a:r>
            <a:r>
              <a:rPr lang="tr-TR" dirty="0" err="1"/>
              <a:t>incompatible</a:t>
            </a:r>
            <a:r>
              <a:rPr lang="tr-TR" dirty="0"/>
              <a:t> </a:t>
            </a:r>
            <a:r>
              <a:rPr lang="tr-TR" dirty="0" err="1"/>
              <a:t>concepts</a:t>
            </a:r>
            <a:r>
              <a:rPr lang="tr-TR" dirty="0"/>
              <a:t>? . </a:t>
            </a:r>
            <a:r>
              <a:rPr lang="tr-TR" dirty="0" err="1"/>
              <a:t>Leisure</a:t>
            </a:r>
            <a:r>
              <a:rPr lang="tr-TR" dirty="0"/>
              <a:t> </a:t>
            </a:r>
            <a:r>
              <a:rPr lang="tr-TR" dirty="0" err="1"/>
              <a:t>Studies</a:t>
            </a:r>
            <a:r>
              <a:rPr lang="tr-TR" dirty="0"/>
              <a:t>, 7(3), 241-</a:t>
            </a:r>
          </a:p>
          <a:p>
            <a:r>
              <a:rPr lang="tr-TR" dirty="0"/>
              <a:t>253.</a:t>
            </a:r>
          </a:p>
          <a:p>
            <a:r>
              <a:rPr lang="tr-TR" dirty="0"/>
              <a:t>Omay, U. (2008). Boş zaman manipülasyonu ve çalışma. İş Güç İlişkileri ve İnsan Kaynakları</a:t>
            </a:r>
          </a:p>
          <a:p>
            <a:r>
              <a:rPr lang="tr-TR" dirty="0"/>
              <a:t>Dergisi, 10(3), 122-147.</a:t>
            </a:r>
          </a:p>
        </p:txBody>
      </p:sp>
    </p:spTree>
    <p:extLst>
      <p:ext uri="{BB962C8B-B14F-4D97-AF65-F5344CB8AC3E}">
        <p14:creationId xmlns:p14="http://schemas.microsoft.com/office/powerpoint/2010/main" val="19473834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0"/>
            <a:ext cx="8596668" cy="6746487"/>
          </a:xfrm>
        </p:spPr>
        <p:txBody>
          <a:bodyPr>
            <a:normAutofit fontScale="70000" lnSpcReduction="20000"/>
          </a:bodyPr>
          <a:lstStyle/>
          <a:p>
            <a:r>
              <a:rPr lang="tr-TR" dirty="0" err="1"/>
              <a:t>Parker</a:t>
            </a:r>
            <a:r>
              <a:rPr lang="tr-TR" dirty="0"/>
              <a:t>, K. W. (2003). </a:t>
            </a:r>
            <a:r>
              <a:rPr lang="tr-TR" dirty="0" err="1"/>
              <a:t>Sign</a:t>
            </a:r>
            <a:r>
              <a:rPr lang="tr-TR" dirty="0"/>
              <a:t> </a:t>
            </a:r>
            <a:r>
              <a:rPr lang="tr-TR" dirty="0" err="1"/>
              <a:t>consumption</a:t>
            </a:r>
            <a:r>
              <a:rPr lang="tr-TR" dirty="0"/>
              <a:t> in </a:t>
            </a:r>
            <a:r>
              <a:rPr lang="tr-TR" dirty="0" err="1"/>
              <a:t>the</a:t>
            </a:r>
            <a:r>
              <a:rPr lang="tr-TR" dirty="0"/>
              <a:t> 19th-Century </a:t>
            </a:r>
            <a:r>
              <a:rPr lang="tr-TR" dirty="0" err="1"/>
              <a:t>store</a:t>
            </a:r>
            <a:r>
              <a:rPr lang="tr-TR" dirty="0"/>
              <a:t>: an </a:t>
            </a:r>
            <a:r>
              <a:rPr lang="tr-TR" dirty="0" err="1"/>
              <a:t>examination</a:t>
            </a:r>
            <a:r>
              <a:rPr lang="tr-TR" dirty="0"/>
              <a:t> of </a:t>
            </a:r>
            <a:r>
              <a:rPr lang="tr-TR" dirty="0" err="1"/>
              <a:t>visual</a:t>
            </a:r>
            <a:endParaRPr lang="tr-TR" dirty="0"/>
          </a:p>
          <a:p>
            <a:r>
              <a:rPr lang="tr-TR" dirty="0" err="1"/>
              <a:t>merchandising</a:t>
            </a:r>
            <a:r>
              <a:rPr lang="tr-TR" dirty="0"/>
              <a:t> in </a:t>
            </a:r>
            <a:r>
              <a:rPr lang="tr-TR" dirty="0" err="1"/>
              <a:t>the</a:t>
            </a:r>
            <a:r>
              <a:rPr lang="tr-TR" dirty="0"/>
              <a:t> </a:t>
            </a:r>
            <a:r>
              <a:rPr lang="tr-TR" dirty="0" err="1"/>
              <a:t>grand</a:t>
            </a:r>
            <a:r>
              <a:rPr lang="tr-TR" dirty="0"/>
              <a:t> </a:t>
            </a:r>
            <a:r>
              <a:rPr lang="tr-TR" dirty="0" err="1"/>
              <a:t>emporiums</a:t>
            </a:r>
            <a:r>
              <a:rPr lang="tr-TR" dirty="0"/>
              <a:t> (1846–1900)”, </a:t>
            </a:r>
            <a:r>
              <a:rPr lang="tr-TR" dirty="0" err="1"/>
              <a:t>Journal</a:t>
            </a:r>
            <a:r>
              <a:rPr lang="tr-TR" dirty="0"/>
              <a:t> of </a:t>
            </a:r>
            <a:r>
              <a:rPr lang="tr-TR" dirty="0" err="1"/>
              <a:t>Sociology</a:t>
            </a:r>
            <a:r>
              <a:rPr lang="tr-TR" dirty="0"/>
              <a:t>, 2003, 39(4) ,</a:t>
            </a:r>
          </a:p>
          <a:p>
            <a:r>
              <a:rPr lang="tr-TR" dirty="0"/>
              <a:t>353- 371.</a:t>
            </a:r>
          </a:p>
          <a:p>
            <a:r>
              <a:rPr lang="tr-TR" dirty="0" err="1"/>
              <a:t>Scoot</a:t>
            </a:r>
            <a:r>
              <a:rPr lang="tr-TR" dirty="0"/>
              <a:t> M. (1997). Zaman Yönetimi.(İkinci Basım) (Çev. A. Ç. Çevik). İstanbul: Rota Yayınları,</a:t>
            </a:r>
          </a:p>
          <a:p>
            <a:r>
              <a:rPr lang="tr-TR" dirty="0"/>
              <a:t>9.</a:t>
            </a:r>
          </a:p>
          <a:p>
            <a:r>
              <a:rPr lang="tr-TR" dirty="0" err="1"/>
              <a:t>Soule</a:t>
            </a:r>
            <a:r>
              <a:rPr lang="tr-TR" dirty="0"/>
              <a:t>, G. (1957). </a:t>
            </a:r>
            <a:r>
              <a:rPr lang="tr-TR" dirty="0" err="1"/>
              <a:t>The</a:t>
            </a:r>
            <a:r>
              <a:rPr lang="tr-TR" dirty="0"/>
              <a:t> </a:t>
            </a:r>
            <a:r>
              <a:rPr lang="tr-TR" dirty="0" err="1"/>
              <a:t>economics</a:t>
            </a:r>
            <a:r>
              <a:rPr lang="tr-TR" dirty="0"/>
              <a:t> of </a:t>
            </a:r>
            <a:r>
              <a:rPr lang="tr-TR" dirty="0" err="1"/>
              <a:t>leisure</a:t>
            </a:r>
            <a:r>
              <a:rPr lang="tr-TR" dirty="0"/>
              <a:t>. </a:t>
            </a:r>
            <a:r>
              <a:rPr lang="tr-TR" dirty="0" err="1"/>
              <a:t>Annals</a:t>
            </a:r>
            <a:r>
              <a:rPr lang="tr-TR" dirty="0"/>
              <a:t> of </a:t>
            </a:r>
            <a:r>
              <a:rPr lang="tr-TR" dirty="0" err="1"/>
              <a:t>the</a:t>
            </a:r>
            <a:r>
              <a:rPr lang="tr-TR" dirty="0"/>
              <a:t> </a:t>
            </a:r>
            <a:r>
              <a:rPr lang="tr-TR" dirty="0" err="1"/>
              <a:t>American</a:t>
            </a:r>
            <a:r>
              <a:rPr lang="tr-TR" dirty="0"/>
              <a:t> Academy of </a:t>
            </a:r>
            <a:r>
              <a:rPr lang="tr-TR" dirty="0" err="1"/>
              <a:t>Political</a:t>
            </a:r>
            <a:r>
              <a:rPr lang="tr-TR" dirty="0"/>
              <a:t> </a:t>
            </a:r>
            <a:r>
              <a:rPr lang="tr-TR" dirty="0" err="1"/>
              <a:t>and</a:t>
            </a:r>
            <a:endParaRPr lang="tr-TR" dirty="0"/>
          </a:p>
          <a:p>
            <a:r>
              <a:rPr lang="tr-TR" dirty="0" err="1"/>
              <a:t>Social</a:t>
            </a:r>
            <a:r>
              <a:rPr lang="tr-TR" dirty="0"/>
              <a:t> </a:t>
            </a:r>
            <a:r>
              <a:rPr lang="tr-TR" dirty="0" err="1"/>
              <a:t>Science</a:t>
            </a:r>
            <a:r>
              <a:rPr lang="tr-TR" dirty="0"/>
              <a:t>, 313, 16-24.</a:t>
            </a:r>
          </a:p>
          <a:p>
            <a:r>
              <a:rPr lang="tr-TR" dirty="0" err="1"/>
              <a:t>Suiçmez</a:t>
            </a:r>
            <a:r>
              <a:rPr lang="tr-TR" dirty="0"/>
              <a:t> H. (2000). Türkiye ve İngiltere’deki Sportif Rekreasyon Yöneticilerinin Karakteristik</a:t>
            </a:r>
          </a:p>
          <a:p>
            <a:r>
              <a:rPr lang="tr-TR" dirty="0"/>
              <a:t>Özellikleri. Yayımlanmamış Doktora Tezi. Doktora Tezi, Karadeniz Teknik Üniversitesi</a:t>
            </a:r>
          </a:p>
          <a:p>
            <a:r>
              <a:rPr lang="tr-TR" dirty="0"/>
              <a:t>Sosyal Bilimler Enstitüsü, Trabzon.</a:t>
            </a:r>
          </a:p>
          <a:p>
            <a:r>
              <a:rPr lang="tr-TR" dirty="0"/>
              <a:t>Tan, M. (1981). Toplum Bilime Giriş. Ankara: Ankara Üniversitesi Eğitim Fakültesi Yayınları,</a:t>
            </a:r>
          </a:p>
          <a:p>
            <a:r>
              <a:rPr lang="tr-TR" dirty="0"/>
              <a:t>97.</a:t>
            </a:r>
          </a:p>
          <a:p>
            <a:r>
              <a:rPr lang="tr-TR" dirty="0" err="1"/>
              <a:t>Tassiopoulos</a:t>
            </a:r>
            <a:r>
              <a:rPr lang="tr-TR" dirty="0"/>
              <a:t>, Dimitri (2005). </a:t>
            </a:r>
            <a:r>
              <a:rPr lang="tr-TR" dirty="0" err="1"/>
              <a:t>Event</a:t>
            </a:r>
            <a:r>
              <a:rPr lang="tr-TR" dirty="0"/>
              <a:t> Management: A Professional </a:t>
            </a:r>
            <a:r>
              <a:rPr lang="tr-TR" dirty="0" err="1"/>
              <a:t>And</a:t>
            </a:r>
            <a:r>
              <a:rPr lang="tr-TR" dirty="0"/>
              <a:t> </a:t>
            </a:r>
            <a:r>
              <a:rPr lang="tr-TR" dirty="0" err="1"/>
              <a:t>Developmental</a:t>
            </a:r>
            <a:r>
              <a:rPr lang="tr-TR" dirty="0"/>
              <a:t> </a:t>
            </a:r>
            <a:r>
              <a:rPr lang="tr-TR" dirty="0" err="1"/>
              <a:t>Approach</a:t>
            </a:r>
            <a:r>
              <a:rPr lang="tr-TR" dirty="0"/>
              <a:t>,</a:t>
            </a:r>
          </a:p>
          <a:p>
            <a:r>
              <a:rPr lang="tr-TR" dirty="0"/>
              <a:t>2nd </a:t>
            </a:r>
            <a:r>
              <a:rPr lang="tr-TR" dirty="0" err="1"/>
              <a:t>Editon</a:t>
            </a:r>
            <a:r>
              <a:rPr lang="tr-TR" dirty="0"/>
              <a:t>, </a:t>
            </a:r>
            <a:r>
              <a:rPr lang="tr-TR" dirty="0" err="1"/>
              <a:t>Juta</a:t>
            </a:r>
            <a:r>
              <a:rPr lang="tr-TR" dirty="0"/>
              <a:t> </a:t>
            </a:r>
            <a:r>
              <a:rPr lang="tr-TR" dirty="0" err="1"/>
              <a:t>Academic</a:t>
            </a:r>
            <a:r>
              <a:rPr lang="tr-TR" dirty="0"/>
              <a:t>, South </a:t>
            </a:r>
            <a:r>
              <a:rPr lang="tr-TR" dirty="0" err="1"/>
              <a:t>Africa</a:t>
            </a:r>
            <a:r>
              <a:rPr lang="tr-TR" dirty="0"/>
              <a:t>.</a:t>
            </a:r>
          </a:p>
          <a:p>
            <a:r>
              <a:rPr lang="tr-TR" dirty="0"/>
              <a:t>Tayfun A. ve Arslan E (2013). Festival Turizmi Kapsamında Yerli Turistlerin Ankara Alışveriş</a:t>
            </a:r>
          </a:p>
          <a:p>
            <a:r>
              <a:rPr lang="tr-TR" dirty="0"/>
              <a:t>Festivali’nden Memnuniyetleri Üzerine Bir Araştırma. İşletme Araştırmaları Dergisi, 5(2):</a:t>
            </a:r>
          </a:p>
          <a:p>
            <a:r>
              <a:rPr lang="tr-TR" dirty="0"/>
              <a:t>192-206.</a:t>
            </a:r>
          </a:p>
          <a:p>
            <a:r>
              <a:rPr lang="tr-TR" dirty="0"/>
              <a:t>Tezcan, M.(1977). Boş Zamanlar Sosyolojisi. Ankara: Doğan Matbaası.</a:t>
            </a:r>
          </a:p>
          <a:p>
            <a:r>
              <a:rPr lang="tr-TR" dirty="0" err="1"/>
              <a:t>Torkildson</a:t>
            </a:r>
            <a:r>
              <a:rPr lang="tr-TR" dirty="0"/>
              <a:t>, G.(1999). </a:t>
            </a:r>
            <a:r>
              <a:rPr lang="tr-TR" dirty="0" err="1"/>
              <a:t>Leisure</a:t>
            </a:r>
            <a:r>
              <a:rPr lang="tr-TR" dirty="0"/>
              <a:t> </a:t>
            </a:r>
            <a:r>
              <a:rPr lang="tr-TR" dirty="0" err="1"/>
              <a:t>and</a:t>
            </a:r>
            <a:r>
              <a:rPr lang="tr-TR" dirty="0"/>
              <a:t> </a:t>
            </a:r>
            <a:r>
              <a:rPr lang="tr-TR" dirty="0" err="1"/>
              <a:t>Recreation</a:t>
            </a:r>
            <a:r>
              <a:rPr lang="tr-TR" dirty="0"/>
              <a:t> Management. (Beşinci Baskı). </a:t>
            </a:r>
            <a:r>
              <a:rPr lang="tr-TR" dirty="0" err="1"/>
              <a:t>London</a:t>
            </a:r>
            <a:r>
              <a:rPr lang="tr-TR" dirty="0"/>
              <a:t>: </a:t>
            </a:r>
            <a:r>
              <a:rPr lang="tr-TR" dirty="0" err="1"/>
              <a:t>Routledge</a:t>
            </a:r>
            <a:r>
              <a:rPr lang="tr-TR" dirty="0"/>
              <a:t>.</a:t>
            </a:r>
          </a:p>
          <a:p>
            <a:r>
              <a:rPr lang="tr-TR" dirty="0"/>
              <a:t>Usta, Ö. (2012). Turizm Genel ve Yapısal Yaklaşım. Detay Yayıncılık: </a:t>
            </a:r>
            <a:r>
              <a:rPr lang="tr-TR" dirty="0" err="1"/>
              <a:t>Ankata</a:t>
            </a:r>
            <a:r>
              <a:rPr lang="tr-TR" dirty="0"/>
              <a:t>. 7.</a:t>
            </a:r>
          </a:p>
          <a:p>
            <a:r>
              <a:rPr lang="tr-TR" dirty="0" err="1"/>
              <a:t>Zuzanek</a:t>
            </a:r>
            <a:r>
              <a:rPr lang="tr-TR" dirty="0"/>
              <a:t>, J., </a:t>
            </a:r>
            <a:r>
              <a:rPr lang="tr-TR" dirty="0" err="1"/>
              <a:t>Mannell</a:t>
            </a:r>
            <a:r>
              <a:rPr lang="tr-TR" dirty="0"/>
              <a:t>, R. (1983). </a:t>
            </a:r>
            <a:r>
              <a:rPr lang="tr-TR" dirty="0" err="1"/>
              <a:t>Work-leisure</a:t>
            </a:r>
            <a:r>
              <a:rPr lang="tr-TR" dirty="0"/>
              <a:t> </a:t>
            </a:r>
            <a:r>
              <a:rPr lang="tr-TR" dirty="0" err="1"/>
              <a:t>relationships</a:t>
            </a:r>
            <a:r>
              <a:rPr lang="tr-TR" dirty="0"/>
              <a:t> </a:t>
            </a:r>
            <a:r>
              <a:rPr lang="tr-TR" dirty="0" err="1"/>
              <a:t>from</a:t>
            </a:r>
            <a:r>
              <a:rPr lang="tr-TR" dirty="0"/>
              <a:t> a </a:t>
            </a:r>
            <a:r>
              <a:rPr lang="tr-TR" dirty="0" err="1"/>
              <a:t>sociological</a:t>
            </a:r>
            <a:r>
              <a:rPr lang="tr-TR" dirty="0"/>
              <a:t> </a:t>
            </a:r>
            <a:r>
              <a:rPr lang="tr-TR" dirty="0" err="1"/>
              <a:t>and</a:t>
            </a:r>
            <a:r>
              <a:rPr lang="tr-TR" dirty="0"/>
              <a:t> </a:t>
            </a:r>
            <a:r>
              <a:rPr lang="tr-TR" dirty="0" err="1"/>
              <a:t>social</a:t>
            </a:r>
            <a:endParaRPr lang="tr-TR" dirty="0"/>
          </a:p>
          <a:p>
            <a:r>
              <a:rPr lang="tr-TR" dirty="0" err="1"/>
              <a:t>psychological</a:t>
            </a:r>
            <a:r>
              <a:rPr lang="tr-TR" dirty="0"/>
              <a:t> </a:t>
            </a:r>
            <a:r>
              <a:rPr lang="tr-TR" dirty="0" err="1"/>
              <a:t>perspective</a:t>
            </a:r>
            <a:r>
              <a:rPr lang="tr-TR" dirty="0"/>
              <a:t>. </a:t>
            </a:r>
            <a:r>
              <a:rPr lang="tr-TR" dirty="0" err="1"/>
              <a:t>Leisure</a:t>
            </a:r>
            <a:r>
              <a:rPr lang="tr-TR" dirty="0"/>
              <a:t> </a:t>
            </a:r>
            <a:r>
              <a:rPr lang="tr-TR" dirty="0" err="1"/>
              <a:t>Studies</a:t>
            </a:r>
            <a:r>
              <a:rPr lang="tr-TR" dirty="0"/>
              <a:t>, 2 (3), 327–344.</a:t>
            </a:r>
          </a:p>
          <a:p>
            <a:r>
              <a:rPr lang="tr-TR" dirty="0"/>
              <a:t>Williams, S. (2003). </a:t>
            </a:r>
            <a:r>
              <a:rPr lang="tr-TR" dirty="0" err="1"/>
              <a:t>Tourism</a:t>
            </a:r>
            <a:r>
              <a:rPr lang="tr-TR" dirty="0"/>
              <a:t> </a:t>
            </a:r>
            <a:r>
              <a:rPr lang="tr-TR" dirty="0" err="1"/>
              <a:t>and</a:t>
            </a:r>
            <a:r>
              <a:rPr lang="tr-TR" dirty="0"/>
              <a:t> </a:t>
            </a:r>
            <a:r>
              <a:rPr lang="tr-TR" dirty="0" err="1"/>
              <a:t>Recreation</a:t>
            </a:r>
            <a:r>
              <a:rPr lang="tr-TR" dirty="0"/>
              <a:t>. </a:t>
            </a:r>
            <a:r>
              <a:rPr lang="tr-TR" dirty="0" err="1"/>
              <a:t>Prentice</a:t>
            </a:r>
            <a:r>
              <a:rPr lang="tr-TR" dirty="0"/>
              <a:t> </a:t>
            </a:r>
            <a:r>
              <a:rPr lang="tr-TR" dirty="0" err="1"/>
              <a:t>Hall</a:t>
            </a:r>
            <a:r>
              <a:rPr lang="tr-TR" dirty="0"/>
              <a:t>, 7.</a:t>
            </a:r>
          </a:p>
        </p:txBody>
      </p:sp>
    </p:spTree>
    <p:extLst>
      <p:ext uri="{BB962C8B-B14F-4D97-AF65-F5344CB8AC3E}">
        <p14:creationId xmlns:p14="http://schemas.microsoft.com/office/powerpoint/2010/main" val="16530944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73777" y="1216296"/>
            <a:ext cx="10627112" cy="5641704"/>
          </a:xfrm>
        </p:spPr>
        <p:txBody>
          <a:bodyPr>
            <a:normAutofit/>
          </a:bodyPr>
          <a:lstStyle/>
          <a:p>
            <a:pPr algn="ctr"/>
            <a:r>
              <a:rPr lang="tr-TR" sz="2400" dirty="0" smtClean="0">
                <a:solidFill>
                  <a:srgbClr val="FF0000"/>
                </a:solidFill>
                <a:latin typeface="Arial" panose="020B0604020202020204" pitchFamily="34" charset="0"/>
                <a:cs typeface="Arial" panose="020B0604020202020204" pitchFamily="34" charset="0"/>
              </a:rPr>
              <a:t>Antik </a:t>
            </a:r>
            <a:r>
              <a:rPr lang="tr-TR" sz="2400" dirty="0">
                <a:solidFill>
                  <a:srgbClr val="FF0000"/>
                </a:solidFill>
                <a:latin typeface="Arial" panose="020B0604020202020204" pitchFamily="34" charset="0"/>
                <a:cs typeface="Arial" panose="020B0604020202020204" pitchFamily="34" charset="0"/>
              </a:rPr>
              <a:t>Yunanda </a:t>
            </a:r>
            <a:r>
              <a:rPr lang="tr-TR" sz="2400" dirty="0">
                <a:latin typeface="Arial" panose="020B0604020202020204" pitchFamily="34" charset="0"/>
                <a:cs typeface="Arial" panose="020B0604020202020204" pitchFamily="34" charset="0"/>
              </a:rPr>
              <a:t>boş zaman kavramı iyilik, gerçeklik ve bilgi gibi kâinatın üstün değerleriyle ilgilenmek, bunlar üzerine </a:t>
            </a:r>
            <a:r>
              <a:rPr lang="tr-TR" sz="2400" dirty="0">
                <a:solidFill>
                  <a:srgbClr val="FF0000"/>
                </a:solidFill>
                <a:latin typeface="Arial" panose="020B0604020202020204" pitchFamily="34" charset="0"/>
                <a:cs typeface="Arial" panose="020B0604020202020204" pitchFamily="34" charset="0"/>
              </a:rPr>
              <a:t>tasavvur etmek </a:t>
            </a:r>
            <a:r>
              <a:rPr lang="tr-TR" sz="2400" dirty="0">
                <a:latin typeface="Arial" panose="020B0604020202020204" pitchFamily="34" charset="0"/>
                <a:cs typeface="Arial" panose="020B0604020202020204" pitchFamily="34" charset="0"/>
              </a:rPr>
              <a:t>ve bunları </a:t>
            </a:r>
            <a:r>
              <a:rPr lang="tr-TR" sz="2400" dirty="0" smtClean="0">
                <a:latin typeface="Arial" panose="020B0604020202020204" pitchFamily="34" charset="0"/>
                <a:cs typeface="Arial" panose="020B0604020202020204" pitchFamily="34" charset="0"/>
              </a:rPr>
              <a:t>anlamak </a:t>
            </a:r>
            <a:r>
              <a:rPr lang="tr-TR" sz="2400" dirty="0">
                <a:latin typeface="Arial" panose="020B0604020202020204" pitchFamily="34" charset="0"/>
                <a:cs typeface="Arial" panose="020B0604020202020204" pitchFamily="34" charset="0"/>
              </a:rPr>
              <a:t>olarak algılanmıştır. </a:t>
            </a:r>
            <a:endParaRPr lang="tr-TR" sz="2400" dirty="0" smtClean="0">
              <a:latin typeface="Arial" panose="020B0604020202020204" pitchFamily="34" charset="0"/>
              <a:cs typeface="Arial" panose="020B0604020202020204" pitchFamily="34" charset="0"/>
            </a:endParaRPr>
          </a:p>
          <a:p>
            <a:pPr marL="0" indent="0" algn="ctr">
              <a:buNone/>
            </a:pPr>
            <a:endParaRPr lang="tr-TR" sz="2400" dirty="0" smtClean="0">
              <a:latin typeface="Arial" panose="020B0604020202020204" pitchFamily="34" charset="0"/>
              <a:cs typeface="Arial" panose="020B0604020202020204" pitchFamily="34" charset="0"/>
            </a:endParaRPr>
          </a:p>
          <a:p>
            <a:pPr algn="ctr"/>
            <a:r>
              <a:rPr lang="tr-TR" sz="2400" dirty="0" smtClean="0">
                <a:latin typeface="Arial" panose="020B0604020202020204" pitchFamily="34" charset="0"/>
                <a:cs typeface="Arial" panose="020B0604020202020204" pitchFamily="34" charset="0"/>
              </a:rPr>
              <a:t>Bu </a:t>
            </a:r>
            <a:r>
              <a:rPr lang="tr-TR" sz="2400" dirty="0">
                <a:latin typeface="Arial" panose="020B0604020202020204" pitchFamily="34" charset="0"/>
                <a:cs typeface="Arial" panose="020B0604020202020204" pitchFamily="34" charset="0"/>
              </a:rPr>
              <a:t>düşünceye göre boş zaman hiçbir şey yapılmayan zaman değildir, bunun aksine </a:t>
            </a:r>
            <a:r>
              <a:rPr lang="tr-TR" sz="2400" dirty="0">
                <a:solidFill>
                  <a:srgbClr val="FF0000"/>
                </a:solidFill>
                <a:latin typeface="Arial" panose="020B0604020202020204" pitchFamily="34" charset="0"/>
                <a:cs typeface="Arial" panose="020B0604020202020204" pitchFamily="34" charset="0"/>
              </a:rPr>
              <a:t>seçkin olma</a:t>
            </a:r>
            <a:r>
              <a:rPr lang="tr-TR" sz="2400" dirty="0">
                <a:latin typeface="Arial" panose="020B0604020202020204" pitchFamily="34" charset="0"/>
                <a:cs typeface="Arial" panose="020B0604020202020204" pitchFamily="34" charset="0"/>
              </a:rPr>
              <a:t>, </a:t>
            </a:r>
            <a:r>
              <a:rPr lang="tr-TR" sz="2400" dirty="0">
                <a:solidFill>
                  <a:srgbClr val="FF0000"/>
                </a:solidFill>
                <a:latin typeface="Arial" panose="020B0604020202020204" pitchFamily="34" charset="0"/>
                <a:cs typeface="Arial" panose="020B0604020202020204" pitchFamily="34" charset="0"/>
              </a:rPr>
              <a:t>derinlemesine idrak</a:t>
            </a:r>
            <a:r>
              <a:rPr lang="tr-TR" sz="2400" dirty="0">
                <a:latin typeface="Arial" panose="020B0604020202020204" pitchFamily="34" charset="0"/>
                <a:cs typeface="Arial" panose="020B0604020202020204" pitchFamily="34" charset="0"/>
              </a:rPr>
              <a:t>, tasavvur, </a:t>
            </a:r>
            <a:r>
              <a:rPr lang="tr-TR" sz="2400" dirty="0">
                <a:solidFill>
                  <a:srgbClr val="FF0000"/>
                </a:solidFill>
                <a:latin typeface="Arial" panose="020B0604020202020204" pitchFamily="34" charset="0"/>
                <a:cs typeface="Arial" panose="020B0604020202020204" pitchFamily="34" charset="0"/>
              </a:rPr>
              <a:t>estetik hazlar</a:t>
            </a:r>
            <a:r>
              <a:rPr lang="tr-TR" sz="2400" dirty="0">
                <a:latin typeface="Arial" panose="020B0604020202020204" pitchFamily="34" charset="0"/>
                <a:cs typeface="Arial" panose="020B0604020202020204" pitchFamily="34" charset="0"/>
              </a:rPr>
              <a:t>, </a:t>
            </a:r>
            <a:r>
              <a:rPr lang="tr-TR" sz="2400" dirty="0">
                <a:solidFill>
                  <a:srgbClr val="FF0000"/>
                </a:solidFill>
                <a:latin typeface="Arial" panose="020B0604020202020204" pitchFamily="34" charset="0"/>
                <a:cs typeface="Arial" panose="020B0604020202020204" pitchFamily="34" charset="0"/>
              </a:rPr>
              <a:t>tatmin</a:t>
            </a:r>
            <a:r>
              <a:rPr lang="tr-TR" sz="2400" dirty="0">
                <a:latin typeface="Arial" panose="020B0604020202020204" pitchFamily="34" charset="0"/>
                <a:cs typeface="Arial" panose="020B0604020202020204" pitchFamily="34" charset="0"/>
              </a:rPr>
              <a:t>ler ve beğeni oluşturma zamanıdır. Çalışma alt tabaka sınıfındakiler için bir </a:t>
            </a:r>
            <a:r>
              <a:rPr lang="tr-TR" sz="2400" dirty="0">
                <a:solidFill>
                  <a:srgbClr val="FF0000"/>
                </a:solidFill>
                <a:latin typeface="Arial" panose="020B0604020202020204" pitchFamily="34" charset="0"/>
                <a:cs typeface="Arial" panose="020B0604020202020204" pitchFamily="34" charset="0"/>
              </a:rPr>
              <a:t>aidiyet</a:t>
            </a:r>
            <a:r>
              <a:rPr lang="tr-TR" sz="2400" dirty="0">
                <a:latin typeface="Arial" panose="020B0604020202020204" pitchFamily="34" charset="0"/>
                <a:cs typeface="Arial" panose="020B0604020202020204" pitchFamily="34" charset="0"/>
              </a:rPr>
              <a:t> içerirken, boş zaman ise seçkinlere, </a:t>
            </a:r>
            <a:r>
              <a:rPr lang="tr-TR" sz="2400" dirty="0">
                <a:solidFill>
                  <a:srgbClr val="FF0000"/>
                </a:solidFill>
                <a:latin typeface="Arial" panose="020B0604020202020204" pitchFamily="34" charset="0"/>
                <a:cs typeface="Arial" panose="020B0604020202020204" pitchFamily="34" charset="0"/>
              </a:rPr>
              <a:t>iktidar kesimine </a:t>
            </a:r>
            <a:r>
              <a:rPr lang="tr-TR" sz="2400" dirty="0">
                <a:latin typeface="Arial" panose="020B0604020202020204" pitchFamily="34" charset="0"/>
                <a:cs typeface="Arial" panose="020B0604020202020204" pitchFamily="34" charset="0"/>
              </a:rPr>
              <a:t>ait bir ayrıcalık, üstünlük olarak görülüyordu. </a:t>
            </a:r>
            <a:endParaRPr lang="tr-TR"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39621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46063" y="1769425"/>
            <a:ext cx="8915400" cy="4476997"/>
          </a:xfrm>
        </p:spPr>
        <p:txBody>
          <a:bodyPr/>
          <a:lstStyle/>
          <a:p>
            <a:pPr algn="ctr"/>
            <a:r>
              <a:rPr lang="tr-TR" sz="2400" dirty="0" smtClean="0">
                <a:solidFill>
                  <a:srgbClr val="FF0000"/>
                </a:solidFill>
                <a:latin typeface="Arial" panose="020B0604020202020204" pitchFamily="34" charset="0"/>
                <a:cs typeface="Arial" panose="020B0604020202020204" pitchFamily="34" charset="0"/>
              </a:rPr>
              <a:t>Roma dönemine </a:t>
            </a:r>
            <a:r>
              <a:rPr lang="tr-TR" sz="2400" dirty="0" smtClean="0">
                <a:latin typeface="Arial" panose="020B0604020202020204" pitchFamily="34" charset="0"/>
                <a:cs typeface="Arial" panose="020B0604020202020204" pitchFamily="34" charset="0"/>
              </a:rPr>
              <a:t>gelindiğinde ise Antik Yunan’ın aksine boş zaman bir sınıfsal farklılığa işaret etmiyordu, yani Roma döneminde boş zaman sınıfsal bir hak değildir. Bu dönemde </a:t>
            </a:r>
            <a:r>
              <a:rPr lang="tr-TR" sz="2400" dirty="0">
                <a:latin typeface="Arial" panose="020B0604020202020204" pitchFamily="34" charset="0"/>
                <a:cs typeface="Arial" panose="020B0604020202020204" pitchFamily="34" charset="0"/>
              </a:rPr>
              <a:t>boş zaman işi destekleyen, üretici aktivitelerden sonraki bir zaman olarak algılanıyordu. Bundan dolayıdır ki yöneticiler tarafından bu zaman diliminin eğlenceler vb. etkinlikler yoluyla faydalı düzeyde geçirilmesi teşvik ediliyordu (</a:t>
            </a:r>
            <a:r>
              <a:rPr lang="tr-TR" sz="2400" dirty="0" err="1">
                <a:latin typeface="Arial" panose="020B0604020202020204" pitchFamily="34" charset="0"/>
                <a:cs typeface="Arial" panose="020B0604020202020204" pitchFamily="34" charset="0"/>
              </a:rPr>
              <a:t>Juniu</a:t>
            </a:r>
            <a:r>
              <a:rPr lang="tr-TR" sz="2400" dirty="0">
                <a:latin typeface="Arial" panose="020B0604020202020204" pitchFamily="34" charset="0"/>
                <a:cs typeface="Arial" panose="020B0604020202020204" pitchFamily="34" charset="0"/>
              </a:rPr>
              <a:t>, </a:t>
            </a:r>
            <a:r>
              <a:rPr lang="tr-TR" sz="2400" dirty="0" smtClean="0">
                <a:latin typeface="Arial" panose="020B0604020202020204" pitchFamily="34" charset="0"/>
                <a:cs typeface="Arial" panose="020B0604020202020204" pitchFamily="34" charset="0"/>
              </a:rPr>
              <a:t>2000</a:t>
            </a:r>
            <a:r>
              <a:rPr lang="tr-TR" sz="2400" dirty="0">
                <a:latin typeface="Arial" panose="020B0604020202020204" pitchFamily="34" charset="0"/>
                <a:cs typeface="Arial" panose="020B0604020202020204" pitchFamily="34" charset="0"/>
              </a:rPr>
              <a:t>: 69).</a:t>
            </a:r>
          </a:p>
          <a:p>
            <a:pPr marL="0" indent="0" algn="ctr">
              <a:buNone/>
            </a:pPr>
            <a:endParaRPr lang="tr-TR" dirty="0"/>
          </a:p>
        </p:txBody>
      </p:sp>
    </p:spTree>
    <p:extLst>
      <p:ext uri="{BB962C8B-B14F-4D97-AF65-F5344CB8AC3E}">
        <p14:creationId xmlns:p14="http://schemas.microsoft.com/office/powerpoint/2010/main" val="39157738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39023" y="1424609"/>
            <a:ext cx="8596668" cy="3880773"/>
          </a:xfrm>
        </p:spPr>
        <p:txBody>
          <a:bodyPr>
            <a:normAutofit/>
          </a:bodyPr>
          <a:lstStyle/>
          <a:p>
            <a:pPr algn="ctr"/>
            <a:r>
              <a:rPr lang="tr-TR" sz="2400" dirty="0">
                <a:latin typeface="Arial" panose="020B0604020202020204" pitchFamily="34" charset="0"/>
                <a:cs typeface="Arial" panose="020B0604020202020204" pitchFamily="34" charset="0"/>
              </a:rPr>
              <a:t>Boş zamanın bağımsız bir yaşam alanı olarak algılanmasının geçmişi çok eskilere dayanmaz. Bağımsız </a:t>
            </a:r>
            <a:r>
              <a:rPr lang="tr-TR" sz="2400" dirty="0">
                <a:solidFill>
                  <a:srgbClr val="FF0000"/>
                </a:solidFill>
                <a:latin typeface="Arial" panose="020B0604020202020204" pitchFamily="34" charset="0"/>
                <a:cs typeface="Arial" panose="020B0604020202020204" pitchFamily="34" charset="0"/>
              </a:rPr>
              <a:t>özerk</a:t>
            </a:r>
            <a:r>
              <a:rPr lang="tr-TR" sz="2400" dirty="0">
                <a:latin typeface="Arial" panose="020B0604020202020204" pitchFamily="34" charset="0"/>
                <a:cs typeface="Arial" panose="020B0604020202020204" pitchFamily="34" charset="0"/>
              </a:rPr>
              <a:t> boş zaman algısı daha çok modern döneme ait olan bir kavramdır. </a:t>
            </a:r>
            <a:endParaRPr lang="tr-TR" sz="2400" dirty="0" smtClean="0">
              <a:latin typeface="Arial" panose="020B0604020202020204" pitchFamily="34" charset="0"/>
              <a:cs typeface="Arial" panose="020B0604020202020204" pitchFamily="34" charset="0"/>
            </a:endParaRPr>
          </a:p>
          <a:p>
            <a:pPr algn="ctr"/>
            <a:r>
              <a:rPr lang="tr-TR" sz="2400" dirty="0" smtClean="0">
                <a:latin typeface="Arial" panose="020B0604020202020204" pitchFamily="34" charset="0"/>
                <a:cs typeface="Arial" panose="020B0604020202020204" pitchFamily="34" charset="0"/>
              </a:rPr>
              <a:t>Endüstri </a:t>
            </a:r>
            <a:r>
              <a:rPr lang="tr-TR" sz="2400" dirty="0">
                <a:latin typeface="Arial" panose="020B0604020202020204" pitchFamily="34" charset="0"/>
                <a:cs typeface="Arial" panose="020B0604020202020204" pitchFamily="34" charset="0"/>
              </a:rPr>
              <a:t>devrimi ve endüstrileşme ile değişen toplumsal ve kültürel yaşam şekli, kendi bünyesinde özerk, bağımsız yaşam alanları oluşturmuştur. Bu dönemde iş kavramının; zorunlu, disipline, kuralcı, örgütlü, tekrarlanan bir yapıya kavuşması, haliyle iş dışı alanı da </a:t>
            </a:r>
            <a:r>
              <a:rPr lang="tr-TR" sz="2400" dirty="0">
                <a:solidFill>
                  <a:srgbClr val="FF0000"/>
                </a:solidFill>
                <a:latin typeface="Arial" panose="020B0604020202020204" pitchFamily="34" charset="0"/>
                <a:cs typeface="Arial" panose="020B0604020202020204" pitchFamily="34" charset="0"/>
              </a:rPr>
              <a:t>spesifik</a:t>
            </a:r>
            <a:r>
              <a:rPr lang="tr-TR" sz="2400" dirty="0">
                <a:latin typeface="Arial" panose="020B0604020202020204" pitchFamily="34" charset="0"/>
                <a:cs typeface="Arial" panose="020B0604020202020204" pitchFamily="34" charset="0"/>
              </a:rPr>
              <a:t> bir yaşam alanı haline getirmiştir (</a:t>
            </a:r>
            <a:r>
              <a:rPr lang="tr-TR" sz="2400" dirty="0" err="1">
                <a:latin typeface="Arial" panose="020B0604020202020204" pitchFamily="34" charset="0"/>
                <a:cs typeface="Arial" panose="020B0604020202020204" pitchFamily="34" charset="0"/>
              </a:rPr>
              <a:t>Kraus</a:t>
            </a:r>
            <a:r>
              <a:rPr lang="tr-TR" sz="2400" dirty="0">
                <a:latin typeface="Arial" panose="020B0604020202020204" pitchFamily="34" charset="0"/>
                <a:cs typeface="Arial" panose="020B0604020202020204" pitchFamily="34" charset="0"/>
              </a:rPr>
              <a:t>, 1998: 186-188).</a:t>
            </a:r>
          </a:p>
        </p:txBody>
      </p:sp>
    </p:spTree>
    <p:extLst>
      <p:ext uri="{BB962C8B-B14F-4D97-AF65-F5344CB8AC3E}">
        <p14:creationId xmlns:p14="http://schemas.microsoft.com/office/powerpoint/2010/main" val="39705937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01729" y="527728"/>
            <a:ext cx="8596668" cy="5573011"/>
          </a:xfrm>
        </p:spPr>
        <p:txBody>
          <a:bodyPr>
            <a:noAutofit/>
          </a:bodyPr>
          <a:lstStyle/>
          <a:p>
            <a:endParaRPr lang="tr-TR" sz="2400" dirty="0" smtClean="0">
              <a:latin typeface="Arial" panose="020B0604020202020204" pitchFamily="34" charset="0"/>
              <a:cs typeface="Arial" panose="020B0604020202020204" pitchFamily="34" charset="0"/>
            </a:endParaRPr>
          </a:p>
          <a:p>
            <a:endParaRPr lang="tr-TR" sz="2400" dirty="0">
              <a:latin typeface="Arial" panose="020B0604020202020204" pitchFamily="34" charset="0"/>
              <a:cs typeface="Arial" panose="020B0604020202020204" pitchFamily="34" charset="0"/>
            </a:endParaRPr>
          </a:p>
          <a:p>
            <a:pPr algn="ctr"/>
            <a:r>
              <a:rPr lang="tr-TR" sz="2400" dirty="0" smtClean="0">
                <a:latin typeface="Arial" panose="020B0604020202020204" pitchFamily="34" charset="0"/>
                <a:cs typeface="Arial" panose="020B0604020202020204" pitchFamily="34" charset="0"/>
              </a:rPr>
              <a:t>Özellikle </a:t>
            </a:r>
            <a:r>
              <a:rPr lang="tr-TR" sz="2400" dirty="0">
                <a:latin typeface="Arial" panose="020B0604020202020204" pitchFamily="34" charset="0"/>
                <a:cs typeface="Arial" panose="020B0604020202020204" pitchFamily="34" charset="0"/>
              </a:rPr>
              <a:t>18. yüzyıl ile birlikte iş/çalışma hayatındaki değişimler büyük hız kazanmıştır. Bu dönemde boş vakit </a:t>
            </a:r>
            <a:r>
              <a:rPr lang="tr-TR" sz="2400" dirty="0">
                <a:solidFill>
                  <a:srgbClr val="FF0000"/>
                </a:solidFill>
                <a:latin typeface="Arial" panose="020B0604020202020204" pitchFamily="34" charset="0"/>
                <a:cs typeface="Arial" panose="020B0604020202020204" pitchFamily="34" charset="0"/>
              </a:rPr>
              <a:t>başıboşluk</a:t>
            </a:r>
            <a:r>
              <a:rPr lang="tr-TR" sz="2400" dirty="0">
                <a:latin typeface="Arial" panose="020B0604020202020204" pitchFamily="34" charset="0"/>
                <a:cs typeface="Arial" panose="020B0604020202020204" pitchFamily="34" charset="0"/>
              </a:rPr>
              <a:t> olarak algılanmıştır. </a:t>
            </a:r>
            <a:r>
              <a:rPr lang="tr-TR" sz="2400" dirty="0">
                <a:solidFill>
                  <a:srgbClr val="FF0000"/>
                </a:solidFill>
                <a:latin typeface="Arial" panose="020B0604020202020204" pitchFamily="34" charset="0"/>
                <a:cs typeface="Arial" panose="020B0604020202020204" pitchFamily="34" charset="0"/>
              </a:rPr>
              <a:t>Aylaklık</a:t>
            </a:r>
            <a:r>
              <a:rPr lang="tr-TR" sz="2400" dirty="0">
                <a:latin typeface="Arial" panose="020B0604020202020204" pitchFamily="34" charset="0"/>
                <a:cs typeface="Arial" panose="020B0604020202020204" pitchFamily="34" charset="0"/>
              </a:rPr>
              <a:t>, harcama, başıboşluk bir günah gibi görülmeye başlanmıştır. </a:t>
            </a:r>
            <a:endParaRPr lang="tr-TR" sz="2400" dirty="0" smtClean="0">
              <a:latin typeface="Arial" panose="020B0604020202020204" pitchFamily="34" charset="0"/>
              <a:cs typeface="Arial" panose="020B0604020202020204" pitchFamily="34" charset="0"/>
            </a:endParaRPr>
          </a:p>
          <a:p>
            <a:pPr algn="ctr"/>
            <a:r>
              <a:rPr lang="tr-TR" sz="2400" dirty="0" smtClean="0">
                <a:latin typeface="Arial" panose="020B0604020202020204" pitchFamily="34" charset="0"/>
                <a:cs typeface="Arial" panose="020B0604020202020204" pitchFamily="34" charset="0"/>
              </a:rPr>
              <a:t>Bu </a:t>
            </a:r>
            <a:r>
              <a:rPr lang="tr-TR" sz="2400" dirty="0">
                <a:latin typeface="Arial" panose="020B0604020202020204" pitchFamily="34" charset="0"/>
                <a:cs typeface="Arial" panose="020B0604020202020204" pitchFamily="34" charset="0"/>
              </a:rPr>
              <a:t>dönemde çalışmaya, tasarruf etmeye, </a:t>
            </a:r>
            <a:r>
              <a:rPr lang="tr-TR" sz="2400" dirty="0">
                <a:solidFill>
                  <a:srgbClr val="FF0000"/>
                </a:solidFill>
                <a:latin typeface="Arial" panose="020B0604020202020204" pitchFamily="34" charset="0"/>
                <a:cs typeface="Arial" panose="020B0604020202020204" pitchFamily="34" charset="0"/>
              </a:rPr>
              <a:t>hazdan feragat etmeye</a:t>
            </a:r>
            <a:r>
              <a:rPr lang="tr-TR" sz="2400" dirty="0">
                <a:latin typeface="Arial" panose="020B0604020202020204" pitchFamily="34" charset="0"/>
                <a:cs typeface="Arial" panose="020B0604020202020204" pitchFamily="34" charset="0"/>
              </a:rPr>
              <a:t>, zevki ertelemeye </a:t>
            </a:r>
            <a:r>
              <a:rPr lang="tr-TR" sz="2400" dirty="0">
                <a:solidFill>
                  <a:srgbClr val="FF0000"/>
                </a:solidFill>
                <a:latin typeface="Arial" panose="020B0604020202020204" pitchFamily="34" charset="0"/>
                <a:cs typeface="Arial" panose="020B0604020202020204" pitchFamily="34" charset="0"/>
              </a:rPr>
              <a:t>ulûhiyet</a:t>
            </a:r>
            <a:r>
              <a:rPr lang="tr-TR" sz="2400" dirty="0">
                <a:latin typeface="Arial" panose="020B0604020202020204" pitchFamily="34" charset="0"/>
                <a:cs typeface="Arial" panose="020B0604020202020204" pitchFamily="34" charset="0"/>
              </a:rPr>
              <a:t> atfedilmiştir. Aynı zamanda çalışma saatlerinde bir hayli artışa gidildiği görülmektedir, yine aynı dönemde işçi haklarından ziyade üretimin artışı göz önünde tutuluyordu. </a:t>
            </a:r>
          </a:p>
        </p:txBody>
      </p:sp>
    </p:spTree>
    <p:extLst>
      <p:ext uri="{BB962C8B-B14F-4D97-AF65-F5344CB8AC3E}">
        <p14:creationId xmlns:p14="http://schemas.microsoft.com/office/powerpoint/2010/main" val="16604580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05440" y="2002972"/>
            <a:ext cx="8915400" cy="3777622"/>
          </a:xfrm>
        </p:spPr>
        <p:txBody>
          <a:bodyPr>
            <a:normAutofit/>
          </a:bodyPr>
          <a:lstStyle/>
          <a:p>
            <a:pPr algn="ctr"/>
            <a:r>
              <a:rPr lang="tr-TR" sz="2400" dirty="0" smtClean="0">
                <a:latin typeface="Arial" panose="020B0604020202020204" pitchFamily="34" charset="0"/>
                <a:cs typeface="Arial" panose="020B0604020202020204" pitchFamily="34" charset="0"/>
              </a:rPr>
              <a:t>Bu dönemde </a:t>
            </a:r>
            <a:r>
              <a:rPr lang="tr-TR" sz="2400" dirty="0">
                <a:latin typeface="Arial" panose="020B0604020202020204" pitchFamily="34" charset="0"/>
                <a:cs typeface="Arial" panose="020B0604020202020204" pitchFamily="34" charset="0"/>
              </a:rPr>
              <a:t>iş dışı sosyal süreçlerde değişimler ortaya </a:t>
            </a:r>
            <a:r>
              <a:rPr lang="tr-TR" sz="2400" dirty="0" smtClean="0">
                <a:latin typeface="Arial" panose="020B0604020202020204" pitchFamily="34" charset="0"/>
                <a:cs typeface="Arial" panose="020B0604020202020204" pitchFamily="34" charset="0"/>
              </a:rPr>
              <a:t>çıkmaya </a:t>
            </a:r>
            <a:r>
              <a:rPr lang="tr-TR" sz="2400" dirty="0">
                <a:latin typeface="Arial" panose="020B0604020202020204" pitchFamily="34" charset="0"/>
                <a:cs typeface="Arial" panose="020B0604020202020204" pitchFamily="34" charset="0"/>
              </a:rPr>
              <a:t>başlanmıştır. Burada amaç üretimi devam ettirebilmek ve artırmak olduğundan, ekonomik ödüller sosyal ödüllerle takviye edilmeye başlanmıştır. Bu sayede ekonomik ödül, işçiye boş zaman satın alma ve hazzı satın alma gücünü vermeye başlamıştır (</a:t>
            </a:r>
            <a:r>
              <a:rPr lang="tr-TR" sz="2400" dirty="0" err="1">
                <a:latin typeface="Arial" panose="020B0604020202020204" pitchFamily="34" charset="0"/>
                <a:cs typeface="Arial" panose="020B0604020202020204" pitchFamily="34" charset="0"/>
              </a:rPr>
              <a:t>Juniu</a:t>
            </a:r>
            <a:r>
              <a:rPr lang="tr-TR" sz="2400" dirty="0">
                <a:latin typeface="Arial" panose="020B0604020202020204" pitchFamily="34" charset="0"/>
                <a:cs typeface="Arial" panose="020B0604020202020204" pitchFamily="34" charset="0"/>
              </a:rPr>
              <a:t>, 2000: 70). </a:t>
            </a:r>
          </a:p>
          <a:p>
            <a:pPr marL="0" indent="0" algn="ctr">
              <a:buNone/>
            </a:pPr>
            <a:endParaRPr lang="tr-TR" sz="2400" dirty="0"/>
          </a:p>
        </p:txBody>
      </p:sp>
    </p:spTree>
    <p:extLst>
      <p:ext uri="{BB962C8B-B14F-4D97-AF65-F5344CB8AC3E}">
        <p14:creationId xmlns:p14="http://schemas.microsoft.com/office/powerpoint/2010/main" val="21815753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34098" y="752056"/>
            <a:ext cx="8596668" cy="5383440"/>
          </a:xfrm>
        </p:spPr>
        <p:txBody>
          <a:bodyPr>
            <a:normAutofit/>
          </a:bodyPr>
          <a:lstStyle/>
          <a:p>
            <a:pPr algn="ctr"/>
            <a:r>
              <a:rPr lang="tr-TR" sz="2400" dirty="0">
                <a:solidFill>
                  <a:srgbClr val="FF0000"/>
                </a:solidFill>
                <a:latin typeface="Arial" panose="020B0604020202020204" pitchFamily="34" charset="0"/>
                <a:cs typeface="Arial" panose="020B0604020202020204" pitchFamily="34" charset="0"/>
              </a:rPr>
              <a:t>Günümüzdeki</a:t>
            </a:r>
            <a:r>
              <a:rPr lang="tr-TR" sz="2400" dirty="0">
                <a:latin typeface="Arial" panose="020B0604020202020204" pitchFamily="34" charset="0"/>
                <a:cs typeface="Arial" panose="020B0604020202020204" pitchFamily="34" charset="0"/>
              </a:rPr>
              <a:t> boş zaman; üzerine </a:t>
            </a:r>
            <a:r>
              <a:rPr lang="tr-TR" sz="2400" dirty="0" smtClean="0">
                <a:latin typeface="Arial" panose="020B0604020202020204" pitchFamily="34" charset="0"/>
                <a:cs typeface="Arial" panose="020B0604020202020204" pitchFamily="34" charset="0"/>
              </a:rPr>
              <a:t>yapılan tanımlar </a:t>
            </a:r>
            <a:r>
              <a:rPr lang="tr-TR" sz="2400" dirty="0">
                <a:latin typeface="Arial" panose="020B0604020202020204" pitchFamily="34" charset="0"/>
                <a:cs typeface="Arial" panose="020B0604020202020204" pitchFamily="34" charset="0"/>
              </a:rPr>
              <a:t>ise daha çok, boş zamanı çalışmanın dışında gerçekleşen zaman olarak tanımlamaktadır</a:t>
            </a:r>
            <a:r>
              <a:rPr lang="tr-TR" sz="2400" dirty="0" smtClean="0">
                <a:latin typeface="Arial" panose="020B0604020202020204" pitchFamily="34" charset="0"/>
                <a:cs typeface="Arial" panose="020B0604020202020204" pitchFamily="34" charset="0"/>
              </a:rPr>
              <a:t>.</a:t>
            </a:r>
          </a:p>
          <a:p>
            <a:pPr marL="0" indent="0" algn="ctr">
              <a:buNone/>
            </a:pPr>
            <a:endParaRPr lang="tr-TR" sz="2400" dirty="0" smtClean="0">
              <a:latin typeface="Arial" panose="020B0604020202020204" pitchFamily="34" charset="0"/>
              <a:cs typeface="Arial" panose="020B0604020202020204" pitchFamily="34" charset="0"/>
            </a:endParaRPr>
          </a:p>
          <a:p>
            <a:pPr algn="ctr"/>
            <a:r>
              <a:rPr lang="tr-TR" sz="2400" dirty="0" smtClean="0">
                <a:latin typeface="Arial" panose="020B0604020202020204" pitchFamily="34" charset="0"/>
                <a:cs typeface="Arial" panose="020B0604020202020204" pitchFamily="34" charset="0"/>
              </a:rPr>
              <a:t> </a:t>
            </a:r>
            <a:r>
              <a:rPr lang="tr-TR" sz="2400" u="sng" dirty="0" err="1">
                <a:latin typeface="Arial" panose="020B0604020202020204" pitchFamily="34" charset="0"/>
                <a:cs typeface="Arial" panose="020B0604020202020204" pitchFamily="34" charset="0"/>
              </a:rPr>
              <a:t>Schumacher’a</a:t>
            </a:r>
            <a:r>
              <a:rPr lang="tr-TR" sz="2400" dirty="0">
                <a:latin typeface="Arial" panose="020B0604020202020204" pitchFamily="34" charset="0"/>
                <a:cs typeface="Arial" panose="020B0604020202020204" pitchFamily="34" charset="0"/>
              </a:rPr>
              <a:t> göre emeğe ödenen ücret boş zamandan yapılan fedakârlığın karşılığıdır. </a:t>
            </a:r>
            <a:endParaRPr lang="tr-TR" sz="2400" dirty="0" smtClean="0">
              <a:latin typeface="Arial" panose="020B0604020202020204" pitchFamily="34" charset="0"/>
              <a:cs typeface="Arial" panose="020B0604020202020204" pitchFamily="34" charset="0"/>
            </a:endParaRPr>
          </a:p>
          <a:p>
            <a:pPr marL="0" indent="0" algn="ctr">
              <a:buNone/>
            </a:pPr>
            <a:endParaRPr lang="tr-TR" sz="2400" dirty="0" smtClean="0">
              <a:latin typeface="Arial" panose="020B0604020202020204" pitchFamily="34" charset="0"/>
              <a:cs typeface="Arial" panose="020B0604020202020204" pitchFamily="34" charset="0"/>
            </a:endParaRPr>
          </a:p>
          <a:p>
            <a:pPr algn="ctr"/>
            <a:r>
              <a:rPr lang="tr-TR" sz="2400" u="sng" dirty="0" err="1" smtClean="0">
                <a:latin typeface="Arial" panose="020B0604020202020204" pitchFamily="34" charset="0"/>
                <a:cs typeface="Arial" panose="020B0604020202020204" pitchFamily="34" charset="0"/>
              </a:rPr>
              <a:t>Lindar’a</a:t>
            </a:r>
            <a:r>
              <a:rPr lang="tr-TR" sz="2400" dirty="0" smtClean="0">
                <a:latin typeface="Arial" panose="020B0604020202020204" pitchFamily="34" charset="0"/>
                <a:cs typeface="Arial" panose="020B0604020202020204" pitchFamily="34" charset="0"/>
              </a:rPr>
              <a:t> </a:t>
            </a:r>
            <a:r>
              <a:rPr lang="tr-TR" sz="2400" dirty="0">
                <a:latin typeface="Arial" panose="020B0604020202020204" pitchFamily="34" charset="0"/>
                <a:cs typeface="Arial" panose="020B0604020202020204" pitchFamily="34" charset="0"/>
              </a:rPr>
              <a:t>göre ise çalışma boş zamanda harcanacak gelirin kazanılması olarak görülmektedir, fakat </a:t>
            </a:r>
            <a:r>
              <a:rPr lang="tr-TR" sz="2400" u="sng" dirty="0" err="1">
                <a:latin typeface="Arial" panose="020B0604020202020204" pitchFamily="34" charset="0"/>
                <a:cs typeface="Arial" panose="020B0604020202020204" pitchFamily="34" charset="0"/>
              </a:rPr>
              <a:t>DeGrazia</a:t>
            </a:r>
            <a:r>
              <a:rPr lang="tr-TR" sz="2400" dirty="0">
                <a:latin typeface="Arial" panose="020B0604020202020204" pitchFamily="34" charset="0"/>
                <a:cs typeface="Arial" panose="020B0604020202020204" pitchFamily="34" charset="0"/>
              </a:rPr>
              <a:t> ise saate bağlı zamanın serbest olamayacağını ifade etmektedir. Yani boş zaman işe dönüş için bir hazırlanma süresi olduğu için gerçekte serbest bir zaman aralığını ifade etmemektedir (</a:t>
            </a:r>
            <a:r>
              <a:rPr lang="tr-TR" sz="2400" dirty="0" err="1">
                <a:latin typeface="Arial" panose="020B0604020202020204" pitchFamily="34" charset="0"/>
                <a:cs typeface="Arial" panose="020B0604020202020204" pitchFamily="34" charset="0"/>
              </a:rPr>
              <a:t>akt</a:t>
            </a:r>
            <a:r>
              <a:rPr lang="tr-TR" sz="2400" dirty="0">
                <a:latin typeface="Arial" panose="020B0604020202020204" pitchFamily="34" charset="0"/>
                <a:cs typeface="Arial" panose="020B0604020202020204" pitchFamily="34" charset="0"/>
              </a:rPr>
              <a:t>. </a:t>
            </a:r>
            <a:r>
              <a:rPr lang="tr-TR" sz="2400" dirty="0" err="1">
                <a:latin typeface="Arial" panose="020B0604020202020204" pitchFamily="34" charset="0"/>
                <a:cs typeface="Arial" panose="020B0604020202020204" pitchFamily="34" charset="0"/>
              </a:rPr>
              <a:t>Mullett</a:t>
            </a:r>
            <a:r>
              <a:rPr lang="tr-TR" sz="2400" dirty="0">
                <a:latin typeface="Arial" panose="020B0604020202020204" pitchFamily="34" charset="0"/>
                <a:cs typeface="Arial" panose="020B0604020202020204" pitchFamily="34" charset="0"/>
              </a:rPr>
              <a:t>, 1988: 242-243).</a:t>
            </a:r>
            <a:r>
              <a:rPr lang="tr-TR"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3982170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13603" y="415636"/>
            <a:ext cx="9654199" cy="6305798"/>
          </a:xfrm>
        </p:spPr>
        <p:txBody>
          <a:bodyPr>
            <a:normAutofit/>
          </a:bodyPr>
          <a:lstStyle/>
          <a:p>
            <a:pPr algn="ctr"/>
            <a:r>
              <a:rPr lang="tr-TR" sz="2400" dirty="0">
                <a:latin typeface="Arial" panose="020B0604020202020204" pitchFamily="34" charset="0"/>
                <a:cs typeface="Arial" panose="020B0604020202020204" pitchFamily="34" charset="0"/>
              </a:rPr>
              <a:t>Dolaysıyla </a:t>
            </a:r>
            <a:r>
              <a:rPr lang="tr-TR" sz="2400" dirty="0">
                <a:solidFill>
                  <a:srgbClr val="FF0000"/>
                </a:solidFill>
                <a:latin typeface="Arial" panose="020B0604020202020204" pitchFamily="34" charset="0"/>
                <a:cs typeface="Arial" panose="020B0604020202020204" pitchFamily="34" charset="0"/>
              </a:rPr>
              <a:t>boş zaman </a:t>
            </a:r>
            <a:r>
              <a:rPr lang="tr-TR" sz="2400" dirty="0">
                <a:latin typeface="Arial" panose="020B0604020202020204" pitchFamily="34" charset="0"/>
                <a:cs typeface="Arial" panose="020B0604020202020204" pitchFamily="34" charset="0"/>
              </a:rPr>
              <a:t>olarak ifade ettiğimiz zaman dilimi aslında tam olarak boş bir zamanı ifade etmemektedir. </a:t>
            </a:r>
            <a:r>
              <a:rPr lang="tr-TR" sz="2400" dirty="0">
                <a:solidFill>
                  <a:srgbClr val="FF0000"/>
                </a:solidFill>
                <a:latin typeface="Arial" panose="020B0604020202020204" pitchFamily="34" charset="0"/>
                <a:cs typeface="Arial" panose="020B0604020202020204" pitchFamily="34" charset="0"/>
              </a:rPr>
              <a:t>Daha ziyade bireylerin kendi birincil üretim zamanlarında gerçekleştirdikleri üretimin devamlılığını sağlayan ikincil bir üretim zamanıdır</a:t>
            </a:r>
            <a:r>
              <a:rPr lang="tr-TR" sz="2400" dirty="0" smtClean="0">
                <a:solidFill>
                  <a:srgbClr val="FF0000"/>
                </a:solidFill>
                <a:latin typeface="Arial" panose="020B0604020202020204" pitchFamily="34" charset="0"/>
                <a:cs typeface="Arial" panose="020B0604020202020204" pitchFamily="34" charset="0"/>
              </a:rPr>
              <a:t>.</a:t>
            </a:r>
          </a:p>
          <a:p>
            <a:pPr algn="ctr"/>
            <a:endParaRPr lang="tr-TR" sz="2400" dirty="0">
              <a:solidFill>
                <a:srgbClr val="FF0000"/>
              </a:solidFill>
              <a:latin typeface="Arial" panose="020B0604020202020204" pitchFamily="34" charset="0"/>
              <a:cs typeface="Arial" panose="020B0604020202020204" pitchFamily="34" charset="0"/>
            </a:endParaRPr>
          </a:p>
          <a:p>
            <a:pPr algn="ctr"/>
            <a:r>
              <a:rPr lang="tr-TR" sz="2400" dirty="0" smtClean="0">
                <a:solidFill>
                  <a:srgbClr val="FF0000"/>
                </a:solidFill>
                <a:latin typeface="Arial" panose="020B0604020202020204" pitchFamily="34" charset="0"/>
                <a:cs typeface="Arial" panose="020B0604020202020204" pitchFamily="34" charset="0"/>
              </a:rPr>
              <a:t> </a:t>
            </a:r>
            <a:r>
              <a:rPr lang="tr-TR" sz="2400" dirty="0">
                <a:latin typeface="Arial" panose="020B0604020202020204" pitchFamily="34" charset="0"/>
                <a:cs typeface="Arial" panose="020B0604020202020204" pitchFamily="34" charset="0"/>
              </a:rPr>
              <a:t>Yani boş zaman aslında tüketerek üretmeyi desteklemeyi amaçlamış olan ve üretim sürecinin bir parçası olabilecek bir zaman aralığını ifade etmektedir (Omay, 2008: 126). </a:t>
            </a:r>
            <a:endParaRPr lang="tr-TR" sz="2400" dirty="0" smtClean="0">
              <a:latin typeface="Arial" panose="020B0604020202020204" pitchFamily="34" charset="0"/>
              <a:cs typeface="Arial" panose="020B0604020202020204" pitchFamily="34" charset="0"/>
            </a:endParaRPr>
          </a:p>
          <a:p>
            <a:pPr marL="0" indent="0" algn="ctr">
              <a:buNone/>
            </a:pPr>
            <a:endParaRPr lang="tr-TR" sz="2400" dirty="0" smtClean="0">
              <a:latin typeface="Arial" panose="020B0604020202020204" pitchFamily="34" charset="0"/>
              <a:cs typeface="Arial" panose="020B0604020202020204" pitchFamily="34" charset="0"/>
            </a:endParaRPr>
          </a:p>
          <a:p>
            <a:pPr algn="ctr"/>
            <a:r>
              <a:rPr lang="tr-TR" sz="2400" dirty="0" err="1" smtClean="0">
                <a:latin typeface="Arial" panose="020B0604020202020204" pitchFamily="34" charset="0"/>
                <a:cs typeface="Arial" panose="020B0604020202020204" pitchFamily="34" charset="0"/>
              </a:rPr>
              <a:t>Zuzanek</a:t>
            </a:r>
            <a:r>
              <a:rPr lang="tr-TR" sz="2400" dirty="0" smtClean="0">
                <a:latin typeface="Arial" panose="020B0604020202020204" pitchFamily="34" charset="0"/>
                <a:cs typeface="Arial" panose="020B0604020202020204" pitchFamily="34" charset="0"/>
              </a:rPr>
              <a:t> </a:t>
            </a:r>
            <a:r>
              <a:rPr lang="tr-TR" sz="2400" dirty="0">
                <a:latin typeface="Arial" panose="020B0604020202020204" pitchFamily="34" charset="0"/>
                <a:cs typeface="Arial" panose="020B0604020202020204" pitchFamily="34" charset="0"/>
              </a:rPr>
              <a:t>ve </a:t>
            </a:r>
            <a:r>
              <a:rPr lang="tr-TR" sz="2400" dirty="0" err="1">
                <a:latin typeface="Arial" panose="020B0604020202020204" pitchFamily="34" charset="0"/>
                <a:cs typeface="Arial" panose="020B0604020202020204" pitchFamily="34" charset="0"/>
              </a:rPr>
              <a:t>Mannell’e</a:t>
            </a:r>
            <a:r>
              <a:rPr lang="tr-TR" sz="2400" dirty="0">
                <a:latin typeface="Arial" panose="020B0604020202020204" pitchFamily="34" charset="0"/>
                <a:cs typeface="Arial" panose="020B0604020202020204" pitchFamily="34" charset="0"/>
              </a:rPr>
              <a:t> göre iş öncelikli olandır, boş zaman ise işi destekleyen, ona bağımlı olan zamandır. Yani bireyin işteki tecrübeleri, yaşanmışlıkları onun boş zamana olan tutumunu etkiler (</a:t>
            </a:r>
            <a:r>
              <a:rPr lang="tr-TR" sz="2400" dirty="0" err="1">
                <a:latin typeface="Arial" panose="020B0604020202020204" pitchFamily="34" charset="0"/>
                <a:cs typeface="Arial" panose="020B0604020202020204" pitchFamily="34" charset="0"/>
              </a:rPr>
              <a:t>Zuzanek</a:t>
            </a:r>
            <a:r>
              <a:rPr lang="tr-TR" sz="2400" dirty="0">
                <a:latin typeface="Arial" panose="020B0604020202020204" pitchFamily="34" charset="0"/>
                <a:cs typeface="Arial" panose="020B0604020202020204" pitchFamily="34" charset="0"/>
              </a:rPr>
              <a:t> ve </a:t>
            </a:r>
            <a:r>
              <a:rPr lang="tr-TR" sz="2400" dirty="0" err="1">
                <a:latin typeface="Arial" panose="020B0604020202020204" pitchFamily="34" charset="0"/>
                <a:cs typeface="Arial" panose="020B0604020202020204" pitchFamily="34" charset="0"/>
              </a:rPr>
              <a:t>Mannell</a:t>
            </a:r>
            <a:r>
              <a:rPr lang="tr-TR" sz="2400" dirty="0">
                <a:latin typeface="Arial" panose="020B0604020202020204" pitchFamily="34" charset="0"/>
                <a:cs typeface="Arial" panose="020B0604020202020204" pitchFamily="34" charset="0"/>
              </a:rPr>
              <a:t>, 1983).</a:t>
            </a:r>
          </a:p>
        </p:txBody>
      </p:sp>
    </p:spTree>
    <p:extLst>
      <p:ext uri="{BB962C8B-B14F-4D97-AF65-F5344CB8AC3E}">
        <p14:creationId xmlns:p14="http://schemas.microsoft.com/office/powerpoint/2010/main" val="40837468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0"/>
            <a:ext cx="8596668" cy="6857999"/>
          </a:xfrm>
        </p:spPr>
        <p:txBody>
          <a:bodyPr>
            <a:normAutofit fontScale="92500" lnSpcReduction="20000"/>
          </a:bodyPr>
          <a:lstStyle/>
          <a:p>
            <a:r>
              <a:rPr lang="tr-TR" dirty="0"/>
              <a:t>Kaynakça</a:t>
            </a:r>
          </a:p>
          <a:p>
            <a:r>
              <a:rPr lang="tr-TR" dirty="0"/>
              <a:t>Abay, M. (2000). Zamanı Değerlendirmek. (Birinci Baskı). İstanbul: Babıali Kültür Yayıncılığı.</a:t>
            </a:r>
          </a:p>
          <a:p>
            <a:r>
              <a:rPr lang="tr-TR" dirty="0"/>
              <a:t>Arslan, S. (1996). Yüksek Öğrenim Kredi ve Yurtlar Kurumuna Bağlı Yurtlarda Kalan Bayan</a:t>
            </a:r>
          </a:p>
          <a:p>
            <a:r>
              <a:rPr lang="tr-TR" dirty="0"/>
              <a:t>Öğrencilerin Boş Zamanları Değerlendirme Sorunları Üzerine Bir Araştırma,</a:t>
            </a:r>
          </a:p>
          <a:p>
            <a:r>
              <a:rPr lang="tr-TR" dirty="0"/>
              <a:t>Yayımlanmamış Yüksek Lisans Tezi, Ankara, Gazi Üniversitesi Sağlık Bilimleri Enstitüsü,</a:t>
            </a:r>
          </a:p>
          <a:p>
            <a:r>
              <a:rPr lang="tr-TR" dirty="0"/>
              <a:t>Beden Eğitimi ve Spor Anabilim dalı, Ankara.</a:t>
            </a:r>
          </a:p>
          <a:p>
            <a:r>
              <a:rPr lang="tr-TR" dirty="0" err="1"/>
              <a:t>Bull</a:t>
            </a:r>
            <a:r>
              <a:rPr lang="tr-TR" dirty="0"/>
              <a:t>, C., </a:t>
            </a:r>
            <a:r>
              <a:rPr lang="tr-TR" dirty="0" err="1"/>
              <a:t>Hoose</a:t>
            </a:r>
            <a:r>
              <a:rPr lang="tr-TR" dirty="0"/>
              <a:t>, J. </a:t>
            </a:r>
            <a:r>
              <a:rPr lang="tr-TR" dirty="0" err="1"/>
              <a:t>and</a:t>
            </a:r>
            <a:r>
              <a:rPr lang="tr-TR" dirty="0"/>
              <a:t> </a:t>
            </a:r>
            <a:r>
              <a:rPr lang="tr-TR" dirty="0" err="1"/>
              <a:t>Weed</a:t>
            </a:r>
            <a:r>
              <a:rPr lang="tr-TR" dirty="0"/>
              <a:t>, M.(2003). An </a:t>
            </a:r>
            <a:r>
              <a:rPr lang="tr-TR" dirty="0" err="1"/>
              <a:t>Introduction</a:t>
            </a:r>
            <a:r>
              <a:rPr lang="tr-TR" dirty="0"/>
              <a:t> </a:t>
            </a:r>
            <a:r>
              <a:rPr lang="tr-TR" dirty="0" err="1"/>
              <a:t>to</a:t>
            </a:r>
            <a:r>
              <a:rPr lang="tr-TR" dirty="0"/>
              <a:t> </a:t>
            </a:r>
            <a:r>
              <a:rPr lang="tr-TR" dirty="0" err="1"/>
              <a:t>Leisure</a:t>
            </a:r>
            <a:r>
              <a:rPr lang="tr-TR" dirty="0"/>
              <a:t> </a:t>
            </a:r>
            <a:r>
              <a:rPr lang="tr-TR" dirty="0" err="1"/>
              <a:t>Studies</a:t>
            </a:r>
            <a:r>
              <a:rPr lang="tr-TR" dirty="0"/>
              <a:t>. </a:t>
            </a:r>
            <a:r>
              <a:rPr lang="tr-TR" dirty="0" err="1"/>
              <a:t>Englewood</a:t>
            </a:r>
            <a:r>
              <a:rPr lang="tr-TR" dirty="0"/>
              <a:t>: </a:t>
            </a:r>
            <a:r>
              <a:rPr lang="tr-TR" dirty="0" err="1"/>
              <a:t>Prentice</a:t>
            </a:r>
            <a:endParaRPr lang="tr-TR" dirty="0"/>
          </a:p>
          <a:p>
            <a:r>
              <a:rPr lang="tr-TR" dirty="0" err="1"/>
              <a:t>Hall</a:t>
            </a:r>
            <a:r>
              <a:rPr lang="tr-TR" dirty="0"/>
              <a:t>.</a:t>
            </a:r>
          </a:p>
          <a:p>
            <a:r>
              <a:rPr lang="tr-TR" dirty="0" err="1"/>
              <a:t>Brightbill</a:t>
            </a:r>
            <a:r>
              <a:rPr lang="tr-TR" dirty="0"/>
              <a:t>, C. (1960). </a:t>
            </a:r>
            <a:r>
              <a:rPr lang="tr-TR" dirty="0" err="1"/>
              <a:t>The</a:t>
            </a:r>
            <a:r>
              <a:rPr lang="tr-TR" dirty="0"/>
              <a:t> </a:t>
            </a:r>
            <a:r>
              <a:rPr lang="tr-TR" dirty="0" err="1"/>
              <a:t>Challange</a:t>
            </a:r>
            <a:r>
              <a:rPr lang="tr-TR" dirty="0"/>
              <a:t> of </a:t>
            </a:r>
            <a:r>
              <a:rPr lang="tr-TR" dirty="0" err="1"/>
              <a:t>Leisure</a:t>
            </a:r>
            <a:r>
              <a:rPr lang="tr-TR" dirty="0"/>
              <a:t>. </a:t>
            </a:r>
            <a:r>
              <a:rPr lang="tr-TR" dirty="0" err="1"/>
              <a:t>Englewood</a:t>
            </a:r>
            <a:r>
              <a:rPr lang="tr-TR" dirty="0"/>
              <a:t> </a:t>
            </a:r>
            <a:r>
              <a:rPr lang="tr-TR" dirty="0" err="1"/>
              <a:t>Cliffs</a:t>
            </a:r>
            <a:r>
              <a:rPr lang="tr-TR" dirty="0"/>
              <a:t>: </a:t>
            </a:r>
            <a:r>
              <a:rPr lang="tr-TR" dirty="0" err="1"/>
              <a:t>Prentice</a:t>
            </a:r>
            <a:r>
              <a:rPr lang="tr-TR" dirty="0"/>
              <a:t> </a:t>
            </a:r>
            <a:r>
              <a:rPr lang="tr-TR" dirty="0" err="1"/>
              <a:t>Hall</a:t>
            </a:r>
            <a:r>
              <a:rPr lang="tr-TR" dirty="0"/>
              <a:t>, 4.</a:t>
            </a:r>
          </a:p>
          <a:p>
            <a:r>
              <a:rPr lang="tr-TR" dirty="0" err="1"/>
              <a:t>Chick</a:t>
            </a:r>
            <a:r>
              <a:rPr lang="tr-TR" dirty="0"/>
              <a:t>, G.E. (1986). </a:t>
            </a:r>
            <a:r>
              <a:rPr lang="tr-TR" dirty="0" err="1"/>
              <a:t>Leisure</a:t>
            </a:r>
            <a:r>
              <a:rPr lang="tr-TR" dirty="0"/>
              <a:t>, </a:t>
            </a:r>
            <a:r>
              <a:rPr lang="tr-TR" dirty="0" err="1"/>
              <a:t>Labor</a:t>
            </a:r>
            <a:r>
              <a:rPr lang="tr-TR" dirty="0"/>
              <a:t> </a:t>
            </a:r>
            <a:r>
              <a:rPr lang="tr-TR" dirty="0" err="1"/>
              <a:t>and</a:t>
            </a:r>
            <a:r>
              <a:rPr lang="tr-TR" dirty="0"/>
              <a:t> </a:t>
            </a:r>
            <a:r>
              <a:rPr lang="tr-TR" dirty="0" err="1"/>
              <a:t>the</a:t>
            </a:r>
            <a:r>
              <a:rPr lang="tr-TR" dirty="0"/>
              <a:t> </a:t>
            </a:r>
            <a:r>
              <a:rPr lang="tr-TR" dirty="0" err="1"/>
              <a:t>Complexity</a:t>
            </a:r>
            <a:r>
              <a:rPr lang="tr-TR" dirty="0"/>
              <a:t> of </a:t>
            </a:r>
            <a:r>
              <a:rPr lang="tr-TR" dirty="0" err="1"/>
              <a:t>Culture</a:t>
            </a:r>
            <a:r>
              <a:rPr lang="tr-TR" dirty="0"/>
              <a:t>: An </a:t>
            </a:r>
            <a:r>
              <a:rPr lang="tr-TR" dirty="0" err="1"/>
              <a:t>Anthropogical</a:t>
            </a:r>
            <a:r>
              <a:rPr lang="tr-TR" dirty="0"/>
              <a:t> </a:t>
            </a:r>
            <a:r>
              <a:rPr lang="tr-TR" dirty="0" err="1"/>
              <a:t>Prespective</a:t>
            </a:r>
            <a:r>
              <a:rPr lang="tr-TR" dirty="0"/>
              <a:t>.</a:t>
            </a:r>
          </a:p>
          <a:p>
            <a:r>
              <a:rPr lang="tr-TR" dirty="0" err="1"/>
              <a:t>Journal</a:t>
            </a:r>
            <a:r>
              <a:rPr lang="tr-TR" dirty="0"/>
              <a:t> of </a:t>
            </a:r>
            <a:r>
              <a:rPr lang="tr-TR" dirty="0" err="1"/>
              <a:t>Leisure</a:t>
            </a:r>
            <a:r>
              <a:rPr lang="tr-TR" dirty="0"/>
              <a:t> </a:t>
            </a:r>
            <a:r>
              <a:rPr lang="tr-TR" dirty="0" err="1"/>
              <a:t>Research</a:t>
            </a:r>
            <a:r>
              <a:rPr lang="tr-TR" dirty="0"/>
              <a:t>, 18(3), 154-168</a:t>
            </a:r>
            <a:r>
              <a:rPr lang="tr-TR" dirty="0" smtClean="0"/>
              <a:t>.</a:t>
            </a:r>
          </a:p>
          <a:p>
            <a:r>
              <a:rPr lang="tr-TR" dirty="0"/>
              <a:t>Dikici, K. (1994). Adana ili lise öğrencilerinin boş zamanlarını değerlendirme alışkanlıkları.</a:t>
            </a:r>
          </a:p>
          <a:p>
            <a:r>
              <a:rPr lang="tr-TR" dirty="0"/>
              <a:t>Çukurova Üniversitesi Sağlık Bilimleri Enstitüsü. Yayımlanmamış Yüksek Lisans Tezi,</a:t>
            </a:r>
          </a:p>
          <a:p>
            <a:r>
              <a:rPr lang="tr-TR" dirty="0"/>
              <a:t>Adana.</a:t>
            </a:r>
          </a:p>
        </p:txBody>
      </p:sp>
    </p:spTree>
    <p:extLst>
      <p:ext uri="{BB962C8B-B14F-4D97-AF65-F5344CB8AC3E}">
        <p14:creationId xmlns:p14="http://schemas.microsoft.com/office/powerpoint/2010/main" val="4066611267"/>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345</TotalTime>
  <Words>1293</Words>
  <Application>Microsoft Office PowerPoint</Application>
  <PresentationFormat>Özel</PresentationFormat>
  <Paragraphs>86</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Duman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KİLİMCİLİK</dc:title>
  <dc:creator>Sıla Balıkçı</dc:creator>
  <cp:lastModifiedBy>kumsaal</cp:lastModifiedBy>
  <cp:revision>32</cp:revision>
  <dcterms:created xsi:type="dcterms:W3CDTF">2019-12-25T06:30:39Z</dcterms:created>
  <dcterms:modified xsi:type="dcterms:W3CDTF">2020-05-10T13:03:03Z</dcterms:modified>
</cp:coreProperties>
</file>