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1 Başlık"/>
          <p:cNvSpPr>
            <a:spLocks noGrp="1"/>
          </p:cNvSpPr>
          <p:nvPr>
            <p:ph type="title" hasCustomPrompt="1"/>
          </p:nvPr>
        </p:nvSpPr>
        <p:spPr>
          <a:xfrm>
            <a:off x="1919536" y="4581128"/>
            <a:ext cx="8229600" cy="1620962"/>
          </a:xfrm>
          <a:noFill/>
          <a:ln>
            <a:noFill/>
          </a:ln>
          <a:effectLst/>
          <a:scene3d>
            <a:camera prst="orthographicFront"/>
            <a:lightRig rig="balanced" dir="t"/>
          </a:scene3d>
          <a:sp3d prstMaterial="plastic"/>
        </p:spPr>
        <p:txBody>
          <a:bodyPr vert="horz" lIns="91440" tIns="45720" rIns="91440" bIns="45720" rtlCol="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pic>
        <p:nvPicPr>
          <p:cNvPr id="21507" name="Picture 2" descr="http://www.buch.gov.tr/ckfinder/userfiles/images/Behcet-uz-web.jpg"/>
          <p:cNvPicPr>
            <a:picLocks noChangeAspect="1"/>
          </p:cNvPicPr>
          <p:nvPr/>
        </p:nvPicPr>
        <p:blipFill>
          <a:blip r:embed="rId1"/>
          <a:stretch>
            <a:fillRect/>
          </a:stretch>
        </p:blipFill>
        <p:spPr>
          <a:xfrm>
            <a:off x="7319963" y="549275"/>
            <a:ext cx="2613025" cy="35274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İçerik Yer Tutucusu"/>
          <p:cNvSpPr>
            <a:spLocks noGrp="1"/>
          </p:cNvSpPr>
          <p:nvPr>
            <p:ph idx="1" hasCustomPrompt="1"/>
          </p:nvPr>
        </p:nvSpPr>
        <p:spPr>
          <a:xfrm>
            <a:off x="1981200" y="1600200"/>
            <a:ext cx="8229600" cy="4852988"/>
          </a:xfrm>
        </p:spPr>
        <p:txBody>
          <a:bodyPr vert="horz" wrap="square" lIns="91440" tIns="45720" rIns="91440" bIns="45720" numCol="1" rtlCol="0" anchor="t" anchorCtr="0" compatLnSpc="1"/>
          <a:p>
            <a:pPr eaLnBrk="1" hangingPunct="1">
              <a:lnSpc>
                <a:spcPct val="80000"/>
              </a:lnSpc>
              <a:buFont typeface="Wingdings 3" pitchFamily="18" charset="2"/>
              <a:buChar char=""/>
            </a:pPr>
            <a:r>
              <a:rPr sz="2200" dirty="0"/>
              <a:t>Verem hastalığından ölümler bu dönemde ciddi ölçüde azaltılmıştır. Türkiye’de il ve ilçe merkezlerinde tüberküloza bağlı ölüm hızı 1946 yılında yüzbinde 150 iken, 1960 yılında yüzbinde 52’ye inmiştir.</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Bebek ölüm hızında da önemli düşüşler olmuştur. Bebek ölüm hızı 1950 yılında binde 233 iken, 1960 yılında binde 176’ya düşürülmüştür.</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1952 yılından itibaren sigortalı işçiler için sağlık kuruluşları ve hastaneler açılmaya başlanmıştır. </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Bu dönemde sivil toplum örgütlerinin ve bazı tıp mesleklerinin hukuki altyapılarını bu günümüze taşıyan mevzuat da oluşturulmuştur.</a:t>
            </a:r>
            <a:endParaRPr sz="2200" dirty="0"/>
          </a:p>
          <a:p>
            <a:pPr eaLnBrk="1" hangingPunct="1">
              <a:lnSpc>
                <a:spcPct val="80000"/>
              </a:lnSpc>
              <a:buFont typeface="Wingdings 3" pitchFamily="18" charset="2"/>
              <a:buChar char=""/>
            </a:pPr>
            <a:endParaRPr sz="2200" dirty="0"/>
          </a:p>
        </p:txBody>
      </p:sp>
      <p:sp>
        <p:nvSpPr>
          <p:cNvPr id="5"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1 Başlık"/>
          <p:cNvSpPr>
            <a:spLocks noGrp="1"/>
          </p:cNvSpPr>
          <p:nvPr>
            <p:ph type="title" hasCustomPrompt="1"/>
          </p:nvPr>
        </p:nvSpPr>
        <p:spPr>
          <a:xfrm>
            <a:off x="1919536" y="4509120"/>
            <a:ext cx="8305800" cy="1503040"/>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1960 sonrası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(Nusret FİŞEK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pic>
        <p:nvPicPr>
          <p:cNvPr id="63490" name="Picture 2"/>
          <p:cNvPicPr>
            <a:picLocks noChangeAspect="1" noChangeArrowheads="1"/>
          </p:cNvPicPr>
          <p:nvPr/>
        </p:nvPicPr>
        <p:blipFill>
          <a:blip r:embed="rId1" cstate="print"/>
          <a:srcRect/>
          <a:stretch>
            <a:fillRect/>
          </a:stretch>
        </p:blipFill>
        <p:spPr bwMode="auto">
          <a:xfrm>
            <a:off x="7104112" y="620688"/>
            <a:ext cx="2749593" cy="2952328"/>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81200" y="152400"/>
            <a:ext cx="8229600" cy="1547813"/>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1960 sonrası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(Nusret FİŞEK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
        <p:nvSpPr>
          <p:cNvPr id="3" name="2 İçerik Yer Tutucusu"/>
          <p:cNvSpPr>
            <a:spLocks noGrp="1"/>
          </p:cNvSpPr>
          <p:nvPr>
            <p:ph idx="1" hasCustomPrompt="1"/>
          </p:nvPr>
        </p:nvSpPr>
        <p:spPr/>
        <p:txBody>
          <a:bodyPr vert="horz" wrap="square" lIns="91440" tIns="45720" rIns="91440" bIns="45720" numCol="1" rtlCol="0" anchor="t" anchorCtr="0" compatLnSpc="1"/>
          <a:p>
            <a:pPr eaLnBrk="1" hangingPunct="1">
              <a:lnSpc>
                <a:spcPct val="90000"/>
              </a:lnSpc>
              <a:buFont typeface="Wingdings 3" pitchFamily="18" charset="2"/>
              <a:buChar char=""/>
            </a:pPr>
            <a:r>
              <a:rPr sz="2200" dirty="0"/>
              <a:t>1961 yılında 224 sayılı Sağlık Hizmetlerinin Sosyalleştirilmesi Hakkındaki Kanun çıkarılmıştır. Sağlıkta sosyalizasyon fiilen 1963 yılında başlamış, 1983’te ülkenin tümüne yayılmıştır. Yaygın, sürekli, entegre, kademeli, il içinde bütünleşmiş bir yapı anlayışıyla sağlık evleri, sağlık ocakları, ilçe ve il hastaneleri şeklinde bir yapılanmaya gidilmiştir.</a:t>
            </a:r>
            <a:endParaRPr sz="2200" dirty="0"/>
          </a:p>
          <a:p>
            <a:pPr eaLnBrk="1" hangingPunct="1">
              <a:lnSpc>
                <a:spcPct val="90000"/>
              </a:lnSpc>
              <a:buFont typeface="Wingdings 3" pitchFamily="18" charset="2"/>
              <a:buNone/>
            </a:pPr>
            <a:endParaRPr sz="2200" dirty="0"/>
          </a:p>
          <a:p>
            <a:pPr eaLnBrk="1" hangingPunct="1">
              <a:lnSpc>
                <a:spcPct val="90000"/>
              </a:lnSpc>
              <a:buFont typeface="Wingdings 3" pitchFamily="18" charset="2"/>
              <a:buChar char=""/>
            </a:pPr>
            <a:r>
              <a:rPr sz="2200" dirty="0"/>
              <a:t>1965’te 554 sayılı Nüfus Planlaması Hakkında Kanun çıkarılmış ve “pro-natalist” (nüfusu artırıcı) politikadan “anti-natalist” (nüfus artış hızını sınırlayıcı) politikaya geçilmiştir.</a:t>
            </a:r>
            <a:endParaRPr sz="2200" dirty="0"/>
          </a:p>
          <a:p>
            <a:pPr eaLnBrk="1" hangingPunct="1">
              <a:lnSpc>
                <a:spcPct val="90000"/>
              </a:lnSpc>
              <a:buFont typeface="Wingdings 3" pitchFamily="18" charset="2"/>
              <a:buNone/>
            </a:pPr>
            <a:endParaRPr sz="2200" dirty="0"/>
          </a:p>
          <a:p>
            <a:pPr eaLnBrk="1" hangingPunct="1">
              <a:lnSpc>
                <a:spcPct val="90000"/>
              </a:lnSpc>
              <a:buFont typeface="Wingdings 3" pitchFamily="18" charset="2"/>
              <a:buChar char=""/>
            </a:pPr>
            <a:r>
              <a:rPr sz="2200" dirty="0"/>
              <a:t> “Geniş bölgede tek yönlü hizmet” ilkesinin alternatifi olan “dar bölgede çok yönlü hizmet” anlayışına geçilmiştir.</a:t>
            </a:r>
            <a:endParaRPr sz="2200" dirty="0"/>
          </a:p>
          <a:p>
            <a:pPr eaLnBrk="1" hangingPunct="1">
              <a:lnSpc>
                <a:spcPct val="90000"/>
              </a:lnSpc>
              <a:buFont typeface="Wingdings 3" pitchFamily="18" charset="2"/>
              <a:buNone/>
            </a:pPr>
            <a:endParaRPr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İçerik Yer Tutucusu"/>
          <p:cNvSpPr>
            <a:spLocks noGrp="1"/>
          </p:cNvSpPr>
          <p:nvPr>
            <p:ph idx="1" hasCustomPrompt="1"/>
          </p:nvPr>
        </p:nvSpPr>
        <p:spPr>
          <a:xfrm>
            <a:off x="1981200" y="1600200"/>
            <a:ext cx="8229600" cy="4924425"/>
          </a:xfrm>
        </p:spPr>
        <p:txBody>
          <a:bodyPr vert="horz" wrap="square" lIns="91440" tIns="45720" rIns="91440" bIns="45720" numCol="1" rtlCol="0" anchor="t" anchorCtr="0" compatLnSpc="1">
            <a:normAutofit lnSpcReduction="10000"/>
          </a:bodyPr>
          <a:p>
            <a:pPr eaLnBrk="1" hangingPunct="1">
              <a:lnSpc>
                <a:spcPct val="90000"/>
              </a:lnSpc>
              <a:buFont typeface="Wingdings 3" pitchFamily="18" charset="2"/>
              <a:buChar char=""/>
            </a:pPr>
            <a:r>
              <a:rPr dirty="0"/>
              <a:t>Sağlık Hizmetlerinin Sosyalleştirilmesine ilk kez Muş ilinde 1963 yılında açılan Sağlık Ocağı ile başlanmıştır. Bu örgüte göre her ilde Sağlık Müdürlükleri ve sağlık hizmetlerini herkese ulaştırmak için köylerde 5-10 bin kişiye, kentlerde 15-35 bin kişiye bir sağlık ocağı kurulmuştur. Sağlık Müdürlükleri illerin en üst düzey yönetim kademesi olmuştur. </a:t>
            </a:r>
            <a:endParaRPr dirty="0"/>
          </a:p>
          <a:p>
            <a:pPr eaLnBrk="1" hangingPunct="1">
              <a:lnSpc>
                <a:spcPct val="90000"/>
              </a:lnSpc>
              <a:buFont typeface="Wingdings 3" pitchFamily="18" charset="2"/>
              <a:buChar char=""/>
            </a:pPr>
            <a:endParaRPr dirty="0"/>
          </a:p>
          <a:p>
            <a:pPr eaLnBrk="1" hangingPunct="1">
              <a:lnSpc>
                <a:spcPct val="90000"/>
              </a:lnSpc>
              <a:buFont typeface="Wingdings 3" pitchFamily="18" charset="2"/>
              <a:buChar char=""/>
            </a:pPr>
            <a:r>
              <a:rPr dirty="0"/>
              <a:t>Bu örgüt modeline göre sağlık ocakları örgütün ana noktasıdır. Sağlık ocaklarına bağlı olarak köylerde 5-10 bin kişiye sağlık evleri kurulmuştur. Sağlık evlerinde hekim değil, ebe/hemşireler çalışmakta ve daha çok analık hizmetleri sunulmaktadır.</a:t>
            </a:r>
            <a:endParaRPr dirty="0"/>
          </a:p>
        </p:txBody>
      </p:sp>
      <p:sp>
        <p:nvSpPr>
          <p:cNvPr id="5" name="1 Başlık"/>
          <p:cNvSpPr>
            <a:spLocks noGrp="1"/>
          </p:cNvSpPr>
          <p:nvPr>
            <p:ph type="title" hasCustomPrompt="1"/>
          </p:nvPr>
        </p:nvSpPr>
        <p:spPr>
          <a:xfrm>
            <a:off x="1981200" y="152400"/>
            <a:ext cx="8229600" cy="1547813"/>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1960 sonrası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(Nusret FİŞEK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2 İçerik Yer Tutucusu"/>
          <p:cNvSpPr>
            <a:spLocks noGrp="1"/>
          </p:cNvSpPr>
          <p:nvPr>
            <p:ph idx="1" hasCustomPrompt="1"/>
          </p:nvPr>
        </p:nvSpPr>
        <p:spPr>
          <a:xfrm>
            <a:off x="1981200" y="1412875"/>
            <a:ext cx="8229600" cy="5184775"/>
          </a:xfrm>
        </p:spPr>
        <p:txBody>
          <a:bodyPr vert="horz" wrap="square" lIns="91440" tIns="45720" rIns="91440" bIns="45720" anchor="t">
            <a:normAutofit lnSpcReduction="10000"/>
          </a:bodyPr>
          <a:p>
            <a:pPr eaLnBrk="1" hangingPunct="1">
              <a:buFont typeface="Wingdings 3" pitchFamily="18" charset="2"/>
              <a:buChar char=""/>
            </a:pPr>
            <a:r>
              <a:rPr lang="tr-TR" altLang="tr-TR" dirty="0"/>
              <a:t>Sağlık ocaklarında dar alanda geniş hizmet yaklaşımıyla koruyucu, geliştirici, tedavi edici ve rehabilite edici hizmetler birlikte yürütülmektedir. </a:t>
            </a:r>
            <a:endParaRPr lang="tr-TR" altLang="tr-TR" dirty="0"/>
          </a:p>
          <a:p>
            <a:pPr eaLnBrk="1" hangingPunct="1">
              <a:buFont typeface="Wingdings 3" pitchFamily="18" charset="2"/>
              <a:buChar char=""/>
            </a:pPr>
            <a:r>
              <a:rPr lang="tr-TR" altLang="tr-TR" dirty="0"/>
              <a:t>Toplum katılımı için sağlık kurullarının kurulması öngörülmüştür. Sağlık ocaklarında bir ekip çalışacaktır. Bu ekibin içinde sağlık memurları, ebe/hemşireler, çevre sağlık teknisyenleri, tıbbi sekreter, şoför bulunmaktadır. </a:t>
            </a:r>
            <a:endParaRPr lang="tr-TR" altLang="tr-TR" dirty="0"/>
          </a:p>
          <a:p>
            <a:pPr eaLnBrk="1" hangingPunct="1">
              <a:buFont typeface="Wingdings 3" pitchFamily="18" charset="2"/>
              <a:buChar char=""/>
            </a:pPr>
            <a:r>
              <a:rPr lang="tr-TR" altLang="tr-TR" dirty="0"/>
              <a:t>Ekibin başında hekim bulunmaktadır. Sağlık ocaklarında öncelik koruyucu hizmetlere verilmiştir ve önceliklere göre plan yapılmaktadır. </a:t>
            </a:r>
            <a:endParaRPr lang="tr-TR" altLang="tr-TR" dirty="0"/>
          </a:p>
          <a:p>
            <a:pPr eaLnBrk="1" hangingPunct="1">
              <a:buFont typeface="Wingdings 3" pitchFamily="18" charset="2"/>
              <a:buChar char=""/>
            </a:pPr>
            <a:r>
              <a:rPr lang="tr-TR" altLang="tr-TR" dirty="0"/>
              <a:t>Sağlık ocaklarında tüm hizmetler ücretsizdir ve sağlık çalışanları maaşlarını devletten alırlar.</a:t>
            </a:r>
            <a:endParaRPr lang="tr-TR" altLang="tr-TR" dirty="0"/>
          </a:p>
        </p:txBody>
      </p:sp>
      <p:sp>
        <p:nvSpPr>
          <p:cNvPr id="5" name="1 Başlık"/>
          <p:cNvSpPr>
            <a:spLocks noGrp="1"/>
          </p:cNvSpPr>
          <p:nvPr>
            <p:ph type="title" hasCustomPrompt="1"/>
          </p:nvPr>
        </p:nvSpPr>
        <p:spPr>
          <a:xfrm>
            <a:off x="1981200" y="152400"/>
            <a:ext cx="8229600" cy="1547813"/>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1960 sonrası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(Nusret FİŞEK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91544" y="188640"/>
            <a:ext cx="8229600" cy="1404615"/>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224 sayılı Sağlığın Sosyalleştirilmesine Dair Kanunun ana ilkeleri; </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chemeClr val="accent6">
                  <a:tint val="1000"/>
                </a:schemeClr>
              </a:solidFill>
              <a:effectLst/>
              <a:uLnTx/>
              <a:uFillTx/>
              <a:latin typeface="+mj-lt"/>
              <a:ea typeface="+mj-ea"/>
              <a:cs typeface="+mj-cs"/>
            </a:endParaRPr>
          </a:p>
        </p:txBody>
      </p:sp>
      <p:sp>
        <p:nvSpPr>
          <p:cNvPr id="3" name="2 İçerik Yer Tutucusu"/>
          <p:cNvSpPr>
            <a:spLocks noGrp="1"/>
          </p:cNvSpPr>
          <p:nvPr>
            <p:ph idx="1" hasCustomPrompt="1"/>
          </p:nvPr>
        </p:nvSpPr>
        <p:spPr>
          <a:xfrm>
            <a:off x="1981200" y="1196975"/>
            <a:ext cx="8229600" cy="5400675"/>
          </a:xfrm>
        </p:spPr>
        <p:txBody>
          <a:bodyPr vert="horz" wrap="square" lIns="91440" tIns="45720" rIns="91440" bIns="45720" numCol="1" rtlCol="0" anchor="t" anchorCtr="0" compatLnSpc="1">
            <a:normAutofit lnSpcReduction="10000"/>
          </a:bodyPr>
          <a:p>
            <a:pPr eaLnBrk="1" hangingPunct="1">
              <a:lnSpc>
                <a:spcPct val="80000"/>
              </a:lnSpc>
              <a:buFont typeface="Wingdings 3" pitchFamily="18" charset="2"/>
              <a:buChar char=""/>
            </a:pPr>
            <a:r>
              <a:rPr sz="1700" i="1" dirty="0"/>
              <a:t>Herkes sağlık hizmetinden eşit şekilde yararlanacaktır</a:t>
            </a:r>
            <a:r>
              <a:rPr sz="1700" dirty="0"/>
              <a:t>,</a:t>
            </a:r>
            <a:endParaRPr sz="1700" dirty="0"/>
          </a:p>
          <a:p>
            <a:pPr eaLnBrk="1" hangingPunct="1">
              <a:lnSpc>
                <a:spcPct val="80000"/>
              </a:lnSpc>
              <a:buFont typeface="Wingdings 3" pitchFamily="18" charset="2"/>
              <a:buChar char=""/>
            </a:pPr>
            <a:r>
              <a:rPr sz="1700" i="1" dirty="0"/>
              <a:t>Sağlık örgütü il içinde yönetsel taksimata uymayacaktır,</a:t>
            </a:r>
            <a:endParaRPr sz="1700" dirty="0"/>
          </a:p>
          <a:p>
            <a:pPr eaLnBrk="1" hangingPunct="1">
              <a:lnSpc>
                <a:spcPct val="80000"/>
              </a:lnSpc>
              <a:buFont typeface="Wingdings 3" pitchFamily="18" charset="2"/>
              <a:buChar char=""/>
            </a:pPr>
            <a:r>
              <a:rPr sz="1700" i="1" dirty="0"/>
              <a:t>Sağlık örgütünün temeli sağlık ocaklarıdır,</a:t>
            </a:r>
            <a:endParaRPr sz="1700" dirty="0"/>
          </a:p>
          <a:p>
            <a:pPr eaLnBrk="1" hangingPunct="1">
              <a:lnSpc>
                <a:spcPct val="80000"/>
              </a:lnSpc>
              <a:buFont typeface="Wingdings 3" pitchFamily="18" charset="2"/>
              <a:buChar char=""/>
            </a:pPr>
            <a:r>
              <a:rPr sz="1700" i="1" dirty="0"/>
              <a:t>Sağlık örgütünde çalışan personel serbest meslek icra edemeyecektir,</a:t>
            </a:r>
            <a:endParaRPr sz="1700" dirty="0"/>
          </a:p>
          <a:p>
            <a:pPr eaLnBrk="1" hangingPunct="1">
              <a:lnSpc>
                <a:spcPct val="80000"/>
              </a:lnSpc>
              <a:buFont typeface="Wingdings 3" pitchFamily="18" charset="2"/>
              <a:buChar char=""/>
            </a:pPr>
            <a:r>
              <a:rPr sz="1700" i="1" dirty="0"/>
              <a:t>Kamu sektöründe hizmet almak istemeyen hekim serbest meslek icra edebilir ve kişi, ücretini ödemek koşuluyla, istediği hekime başvurabilir,</a:t>
            </a:r>
            <a:endParaRPr sz="1700" dirty="0"/>
          </a:p>
          <a:p>
            <a:pPr eaLnBrk="1" hangingPunct="1">
              <a:lnSpc>
                <a:spcPct val="80000"/>
              </a:lnSpc>
              <a:buFont typeface="Wingdings 3" pitchFamily="18" charset="2"/>
              <a:buChar char=""/>
            </a:pPr>
            <a:r>
              <a:rPr sz="1700" i="1" dirty="0"/>
              <a:t>Sağlık örgütlenmesinde birkaç ilden oluşan bölgeler kurulur,</a:t>
            </a:r>
            <a:endParaRPr sz="1700" dirty="0"/>
          </a:p>
          <a:p>
            <a:pPr eaLnBrk="1" hangingPunct="1">
              <a:lnSpc>
                <a:spcPct val="80000"/>
              </a:lnSpc>
              <a:buFont typeface="Wingdings 3" pitchFamily="18" charset="2"/>
              <a:buChar char=""/>
            </a:pPr>
            <a:r>
              <a:rPr sz="1700" i="1" dirty="0"/>
              <a:t>Halkla sağlık örgütü arasında işbirliği gerçekleştirilecektir,</a:t>
            </a:r>
            <a:endParaRPr sz="1700" dirty="0"/>
          </a:p>
          <a:p>
            <a:pPr eaLnBrk="1" hangingPunct="1">
              <a:lnSpc>
                <a:spcPct val="80000"/>
              </a:lnSpc>
              <a:buFont typeface="Wingdings 3" pitchFamily="18" charset="2"/>
              <a:buChar char=""/>
            </a:pPr>
            <a:r>
              <a:rPr sz="1700" i="1" dirty="0"/>
              <a:t>Yönetime, ülkenin bir bölümünde bir inceleme bölgesi kurarak deneyim yapmasına izin verilmiştir,</a:t>
            </a:r>
            <a:endParaRPr sz="1700" dirty="0"/>
          </a:p>
          <a:p>
            <a:pPr eaLnBrk="1" hangingPunct="1">
              <a:lnSpc>
                <a:spcPct val="80000"/>
              </a:lnSpc>
              <a:buFont typeface="Wingdings 3" pitchFamily="18" charset="2"/>
              <a:buChar char=""/>
            </a:pPr>
            <a:r>
              <a:rPr sz="1700" i="1" dirty="0"/>
              <a:t>Türkiye’de kamu sektöründeki kurumların sağlık hizmetleri tek elde toplanacak ve SSYB’na başka kurumların sağlık personeli kadrolarını denetleme yetkisi tanınacaktır,</a:t>
            </a:r>
            <a:endParaRPr sz="1700" dirty="0"/>
          </a:p>
          <a:p>
            <a:pPr eaLnBrk="1" hangingPunct="1">
              <a:lnSpc>
                <a:spcPct val="80000"/>
              </a:lnSpc>
              <a:buFont typeface="Wingdings 3" pitchFamily="18" charset="2"/>
              <a:buChar char=""/>
            </a:pPr>
            <a:r>
              <a:rPr sz="1700" dirty="0"/>
              <a:t>… </a:t>
            </a:r>
            <a:r>
              <a:rPr sz="1700" i="1" dirty="0"/>
              <a:t>sağlık personelinin tümüyle hükümet hizmetine bağlanmalarını öngörmektedir,</a:t>
            </a:r>
            <a:endParaRPr sz="1700" dirty="0"/>
          </a:p>
          <a:p>
            <a:pPr eaLnBrk="1" hangingPunct="1">
              <a:lnSpc>
                <a:spcPct val="80000"/>
              </a:lnSpc>
              <a:buFont typeface="Wingdings 3" pitchFamily="18" charset="2"/>
              <a:buChar char=""/>
            </a:pPr>
            <a:r>
              <a:rPr sz="1700" i="1" dirty="0"/>
              <a:t>Hastalara parasız olarak hangi ilaçların verileceğini saptama yetkisi SSYB’na tanınmıştır,</a:t>
            </a:r>
            <a:endParaRPr sz="1700" dirty="0"/>
          </a:p>
          <a:p>
            <a:pPr eaLnBrk="1" hangingPunct="1">
              <a:lnSpc>
                <a:spcPct val="80000"/>
              </a:lnSpc>
              <a:buFont typeface="Wingdings 3" pitchFamily="18" charset="2"/>
              <a:buChar char=""/>
            </a:pPr>
            <a:r>
              <a:rPr sz="1700" i="1" dirty="0"/>
              <a:t>Belediyelerin sorumlulukları </a:t>
            </a:r>
            <a:r>
              <a:rPr sz="1700" dirty="0"/>
              <a:t>(</a:t>
            </a:r>
            <a:r>
              <a:rPr sz="1700" i="1" dirty="0"/>
              <a:t>azaltılmıştır</a:t>
            </a:r>
            <a:r>
              <a:rPr sz="1700" dirty="0"/>
              <a:t>),</a:t>
            </a:r>
            <a:endParaRPr sz="1700" dirty="0"/>
          </a:p>
          <a:p>
            <a:pPr eaLnBrk="1" hangingPunct="1">
              <a:lnSpc>
                <a:spcPct val="80000"/>
              </a:lnSpc>
              <a:buFont typeface="Wingdings 3" pitchFamily="18" charset="2"/>
              <a:buChar char=""/>
            </a:pPr>
            <a:r>
              <a:rPr sz="1700" i="1" dirty="0"/>
              <a:t>Tedavi ve koruyucu hekimlik kurumları birbirlerini tamamlayan kurumlar olarak ele alınmıştır,</a:t>
            </a:r>
            <a:endParaRPr sz="1700" dirty="0"/>
          </a:p>
          <a:p>
            <a:pPr eaLnBrk="1" hangingPunct="1">
              <a:lnSpc>
                <a:spcPct val="80000"/>
              </a:lnSpc>
              <a:buFont typeface="Wingdings 3" pitchFamily="18" charset="2"/>
              <a:buChar char=""/>
            </a:pPr>
            <a:r>
              <a:rPr sz="1700" i="1" dirty="0"/>
              <a:t>Hastaların sağlık kuruluşlarına başvuru şekilleri ve ücretsiz hizmetten yararlanma olanakları bir düzene bağlanmıştır.</a:t>
            </a:r>
            <a:endParaRPr sz="1700" dirty="0"/>
          </a:p>
          <a:p>
            <a:pPr eaLnBrk="1" hangingPunct="1">
              <a:lnSpc>
                <a:spcPct val="80000"/>
              </a:lnSpc>
              <a:buFont typeface="Wingdings 3" pitchFamily="18" charset="2"/>
              <a:buChar char=""/>
            </a:pPr>
            <a:endParaRPr sz="13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1 Dikdörtgen"/>
          <p:cNvSpPr/>
          <p:nvPr/>
        </p:nvSpPr>
        <p:spPr>
          <a:xfrm>
            <a:off x="1844675" y="2149475"/>
            <a:ext cx="8569325" cy="4399915"/>
          </a:xfrm>
          <a:prstGeom prst="rect">
            <a:avLst/>
          </a:prstGeom>
          <a:noFill/>
          <a:ln w="9525">
            <a:noFill/>
          </a:ln>
        </p:spPr>
        <p:txBody>
          <a:bodyPr>
            <a:spAutoFit/>
          </a:bodyPr>
          <a:lstStyle>
            <a:lvl1pPr marL="273050" indent="-273050" algn="l" rtl="0" eaLnBrk="0" fontAlgn="base" hangingPunct="0">
              <a:spcBef>
                <a:spcPct val="20000"/>
              </a:spcBef>
              <a:spcAft>
                <a:spcPct val="0"/>
              </a:spcAft>
              <a:buClr>
                <a:srgbClr val="7EC3D4"/>
              </a:buClr>
              <a:buFont typeface="Arial" panose="020B0604020202020204" pitchFamily="34" charset="0"/>
              <a:buChar char="•"/>
              <a:defRPr sz="2400" kern="1200">
                <a:solidFill>
                  <a:schemeClr val="tx2"/>
                </a:solidFill>
                <a:latin typeface="+mn-lt"/>
                <a:ea typeface="+mn-ea"/>
                <a:cs typeface="+mn-cs"/>
              </a:defRPr>
            </a:lvl1pPr>
            <a:lvl2pPr marL="548005" indent="-182880" algn="l" rtl="0" eaLnBrk="0" fontAlgn="base" hangingPunct="0">
              <a:spcBef>
                <a:spcPct val="20000"/>
              </a:spcBef>
              <a:spcAft>
                <a:spcPct val="0"/>
              </a:spcAft>
              <a:buClr>
                <a:srgbClr val="7EC3D4"/>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C32D2E"/>
              </a:buClr>
              <a:buFont typeface="Arial" panose="020B0604020202020204" pitchFamily="34" charset="0"/>
              <a:buChar char="•"/>
              <a:defRPr kern="1200">
                <a:solidFill>
                  <a:schemeClr val="tx1"/>
                </a:solidFill>
                <a:latin typeface="+mn-lt"/>
                <a:ea typeface="+mn-ea"/>
                <a:cs typeface="+mn-cs"/>
              </a:defRPr>
            </a:lvl4pPr>
            <a:lvl5pPr marL="1462405" indent="-228600" algn="l" rtl="0" eaLnBrk="0" fontAlgn="base" hangingPunct="0">
              <a:spcBef>
                <a:spcPct val="20000"/>
              </a:spcBef>
              <a:spcAft>
                <a:spcPct val="0"/>
              </a:spcAft>
              <a:buClr>
                <a:srgbClr val="84AA33"/>
              </a:buClr>
              <a:buFont typeface="Arial" panose="020B0604020202020204" pitchFamily="34" charset="0"/>
              <a:buChar char="•"/>
              <a:defRPr sz="1600" kern="1200">
                <a:solidFill>
                  <a:schemeClr val="tx2"/>
                </a:solidFill>
                <a:latin typeface="+mn-lt"/>
                <a:ea typeface="+mn-ea"/>
                <a:cs typeface="+mn-cs"/>
              </a:defRPr>
            </a:lvl5pPr>
          </a:lstStyle>
          <a:p>
            <a:pPr marL="0" lvl="0" indent="0" eaLnBrk="1" hangingPunct="1">
              <a:spcBef>
                <a:spcPct val="0"/>
              </a:spcBef>
              <a:buClrTx/>
            </a:pPr>
            <a:endParaRPr lang="tr-TR" altLang="tr-TR" sz="2000" dirty="0">
              <a:solidFill>
                <a:schemeClr val="tx1"/>
              </a:solidFill>
              <a:cs typeface="Arial" panose="020B0604020202020204" pitchFamily="34" charset="0"/>
            </a:endParaRPr>
          </a:p>
          <a:p>
            <a:pPr marL="0" lvl="0" indent="0" eaLnBrk="1" hangingPunct="1">
              <a:spcBef>
                <a:spcPct val="0"/>
              </a:spcBef>
              <a:buClrTx/>
              <a:buFontTx/>
              <a:buNone/>
            </a:pPr>
            <a:r>
              <a:rPr lang="tr-TR" altLang="tr-TR" sz="2000" dirty="0">
                <a:solidFill>
                  <a:schemeClr val="tx1"/>
                </a:solidFill>
                <a:cs typeface="Arial" panose="020B0604020202020204" pitchFamily="34" charset="0"/>
              </a:rPr>
              <a:t>Önemli köşetaşlarından ikisi</a:t>
            </a:r>
            <a:endParaRPr lang="tr-TR" altLang="tr-TR" sz="2000" dirty="0">
              <a:solidFill>
                <a:schemeClr val="tx1"/>
              </a:solidFill>
              <a:cs typeface="Arial" panose="020B0604020202020204" pitchFamily="34" charset="0"/>
            </a:endParaRPr>
          </a:p>
          <a:p>
            <a:pPr marL="0" lvl="0" indent="0" eaLnBrk="1" hangingPunct="1">
              <a:spcBef>
                <a:spcPct val="0"/>
              </a:spcBef>
              <a:buClrTx/>
              <a:buFontTx/>
              <a:buNone/>
            </a:pPr>
            <a:endParaRPr lang="tr-TR" altLang="tr-TR" sz="2000" dirty="0">
              <a:solidFill>
                <a:schemeClr val="tx1"/>
              </a:solidFill>
              <a:cs typeface="Arial" panose="020B0604020202020204" pitchFamily="34" charset="0"/>
            </a:endParaRPr>
          </a:p>
          <a:p>
            <a:pPr marL="0" lvl="0" indent="0" eaLnBrk="1" hangingPunct="1">
              <a:spcBef>
                <a:spcPct val="0"/>
              </a:spcBef>
              <a:buClrTx/>
            </a:pPr>
            <a:r>
              <a:rPr lang="tr-TR" altLang="tr-TR" sz="2000" dirty="0">
                <a:solidFill>
                  <a:schemeClr val="tx1"/>
                </a:solidFill>
                <a:cs typeface="Arial" panose="020B0604020202020204" pitchFamily="34" charset="0"/>
              </a:rPr>
              <a:t> "Sağlık Hizmetlerinin Sosyalleştirilmesi Hakkında Kanun" ile "Nüfus Planlaması Kanunu"nun çıkarılmasıdır. </a:t>
            </a:r>
            <a:endParaRPr lang="tr-TR" altLang="tr-TR" sz="2000" dirty="0">
              <a:solidFill>
                <a:schemeClr val="tx1"/>
              </a:solidFill>
              <a:cs typeface="Arial" panose="020B0604020202020204" pitchFamily="34" charset="0"/>
            </a:endParaRPr>
          </a:p>
          <a:p>
            <a:pPr marL="0" lvl="0" indent="0" eaLnBrk="1" hangingPunct="1">
              <a:spcBef>
                <a:spcPct val="0"/>
              </a:spcBef>
              <a:buClrTx/>
              <a:buFontTx/>
              <a:buNone/>
            </a:pPr>
            <a:endParaRPr lang="tr-TR" altLang="tr-TR" sz="2000" dirty="0">
              <a:solidFill>
                <a:schemeClr val="tx1"/>
              </a:solidFill>
              <a:cs typeface="Arial" panose="020B0604020202020204" pitchFamily="34" charset="0"/>
            </a:endParaRPr>
          </a:p>
          <a:p>
            <a:pPr marL="0" lvl="0" indent="0" eaLnBrk="1" hangingPunct="1">
              <a:spcBef>
                <a:spcPct val="0"/>
              </a:spcBef>
              <a:buClrTx/>
            </a:pPr>
            <a:r>
              <a:rPr lang="tr-TR" altLang="tr-TR" sz="2000" dirty="0">
                <a:solidFill>
                  <a:schemeClr val="tx1"/>
                </a:solidFill>
                <a:cs typeface="Arial" panose="020B0604020202020204" pitchFamily="34" charset="0"/>
              </a:rPr>
              <a:t>Sağlık Bakanlığı Müsteşarlığı dönemindeki bu kalıcı yapıtlarını, Üniversite'de de Toplum Hekimliği ve Nüfus Etüdleri Enstitülerini kurarak bütünlemiştir.</a:t>
            </a:r>
            <a:endParaRPr lang="tr-TR" altLang="tr-TR" sz="2000" dirty="0">
              <a:solidFill>
                <a:schemeClr val="tx1"/>
              </a:solidFill>
              <a:cs typeface="Arial" panose="020B0604020202020204" pitchFamily="34" charset="0"/>
            </a:endParaRPr>
          </a:p>
          <a:p>
            <a:pPr marL="0" lvl="0" indent="0" eaLnBrk="1" hangingPunct="1">
              <a:spcBef>
                <a:spcPct val="0"/>
              </a:spcBef>
              <a:buClrTx/>
            </a:pPr>
            <a:endParaRPr lang="tr-TR" altLang="tr-TR" sz="2000" dirty="0">
              <a:solidFill>
                <a:schemeClr val="tx1"/>
              </a:solidFill>
              <a:cs typeface="Arial" panose="020B0604020202020204" pitchFamily="34" charset="0"/>
            </a:endParaRPr>
          </a:p>
          <a:p>
            <a:pPr marL="0" lvl="0" indent="0" eaLnBrk="1" hangingPunct="1">
              <a:spcBef>
                <a:spcPct val="0"/>
              </a:spcBef>
              <a:buClrTx/>
            </a:pPr>
            <a:r>
              <a:rPr lang="tr-TR" altLang="tr-TR" sz="2000" dirty="0">
                <a:solidFill>
                  <a:schemeClr val="tx1"/>
                </a:solidFill>
                <a:cs typeface="Arial" panose="020B0604020202020204" pitchFamily="34" charset="0"/>
              </a:rPr>
              <a:t>Çalışmaları yalnızca ülkesinde değil, uluslararası bilim çevrelerinde de yankı yapmıştır. Bir çok uluslararası kuruluşta görev almış, ödüller ve onur belgeleri kazanmıştır.</a:t>
            </a:r>
            <a:endParaRPr lang="tr-TR" altLang="tr-TR" sz="2000" dirty="0">
              <a:solidFill>
                <a:schemeClr val="tx1"/>
              </a:solidFill>
              <a:cs typeface="Arial" panose="020B0604020202020204" pitchFamily="34" charset="0"/>
            </a:endParaRPr>
          </a:p>
          <a:p>
            <a:pPr marL="0" lvl="0" indent="0" eaLnBrk="1" hangingPunct="1">
              <a:spcBef>
                <a:spcPct val="0"/>
              </a:spcBef>
              <a:buClrTx/>
            </a:pPr>
            <a:endParaRPr lang="tr-TR" altLang="tr-TR" sz="2000" dirty="0">
              <a:solidFill>
                <a:schemeClr val="tx1"/>
              </a:solidFill>
              <a:cs typeface="Arial" panose="020B0604020202020204" pitchFamily="34" charset="0"/>
            </a:endParaRPr>
          </a:p>
          <a:p>
            <a:pPr marL="0" lvl="0" indent="0" eaLnBrk="1" hangingPunct="1">
              <a:spcBef>
                <a:spcPct val="0"/>
              </a:spcBef>
              <a:buClrTx/>
              <a:buFontTx/>
              <a:buNone/>
            </a:pPr>
            <a:endParaRPr lang="tr-TR" altLang="tr-TR" sz="2000" dirty="0">
              <a:solidFill>
                <a:schemeClr val="tx1"/>
              </a:solidFill>
              <a:ea typeface="Arial" panose="020B0604020202020204" pitchFamily="34" charset="0"/>
            </a:endParaRPr>
          </a:p>
        </p:txBody>
      </p:sp>
      <p:pic>
        <p:nvPicPr>
          <p:cNvPr id="40963" name="Picture 6" descr="http://www.fisek.org.tr/resimsergisi/nusret_fisek/7.jpg"/>
          <p:cNvPicPr>
            <a:picLocks noChangeAspect="1" noChangeArrowheads="1"/>
          </p:cNvPicPr>
          <p:nvPr/>
        </p:nvPicPr>
        <p:blipFill>
          <a:blip r:embed="rId1" cstate="print"/>
          <a:srcRect/>
          <a:stretch>
            <a:fillRect/>
          </a:stretch>
        </p:blipFill>
        <p:spPr bwMode="auto">
          <a:xfrm>
            <a:off x="5879976" y="387350"/>
            <a:ext cx="4286250" cy="2686050"/>
          </a:xfrm>
          <a:prstGeom prst="rect">
            <a:avLst/>
          </a:prstGeom>
          <a:solidFill>
            <a:srgbClr val="FFFFFF">
              <a:shade val="85000"/>
            </a:srgbClr>
          </a:solidFill>
          <a:ln w="88900" cap="sq">
            <a:solidFill>
              <a:srgbClr val="FFFFFF"/>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6868" name="3 Metin kutusu"/>
          <p:cNvSpPr txBox="1"/>
          <p:nvPr/>
        </p:nvSpPr>
        <p:spPr>
          <a:xfrm>
            <a:off x="2001838" y="768350"/>
            <a:ext cx="3543935" cy="460375"/>
          </a:xfrm>
          <a:prstGeom prst="rect">
            <a:avLst/>
          </a:prstGeom>
          <a:noFill/>
          <a:ln w="9525">
            <a:noFill/>
          </a:ln>
        </p:spPr>
        <p:txBody>
          <a:bodyPr wrap="none">
            <a:spAutoFit/>
          </a:bodyPr>
          <a:lstStyle>
            <a:lvl1pPr marL="273050" indent="-273050" algn="l" rtl="0" eaLnBrk="0" fontAlgn="base" hangingPunct="0">
              <a:spcBef>
                <a:spcPct val="20000"/>
              </a:spcBef>
              <a:spcAft>
                <a:spcPct val="0"/>
              </a:spcAft>
              <a:buClr>
                <a:srgbClr val="7EC3D4"/>
              </a:buClr>
              <a:buFont typeface="Arial" panose="020B0604020202020204" pitchFamily="34" charset="0"/>
              <a:buChar char="•"/>
              <a:defRPr sz="2400" kern="1200">
                <a:solidFill>
                  <a:schemeClr val="tx2"/>
                </a:solidFill>
                <a:latin typeface="+mn-lt"/>
                <a:ea typeface="+mn-ea"/>
                <a:cs typeface="+mn-cs"/>
              </a:defRPr>
            </a:lvl1pPr>
            <a:lvl2pPr marL="548005" indent="-182880" algn="l" rtl="0" eaLnBrk="0" fontAlgn="base" hangingPunct="0">
              <a:spcBef>
                <a:spcPct val="20000"/>
              </a:spcBef>
              <a:spcAft>
                <a:spcPct val="0"/>
              </a:spcAft>
              <a:buClr>
                <a:srgbClr val="7EC3D4"/>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C32D2E"/>
              </a:buClr>
              <a:buFont typeface="Arial" panose="020B0604020202020204" pitchFamily="34" charset="0"/>
              <a:buChar char="•"/>
              <a:defRPr kern="1200">
                <a:solidFill>
                  <a:schemeClr val="tx1"/>
                </a:solidFill>
                <a:latin typeface="+mn-lt"/>
                <a:ea typeface="+mn-ea"/>
                <a:cs typeface="+mn-cs"/>
              </a:defRPr>
            </a:lvl4pPr>
            <a:lvl5pPr marL="1462405" indent="-228600" algn="l" rtl="0" eaLnBrk="0" fontAlgn="base" hangingPunct="0">
              <a:spcBef>
                <a:spcPct val="20000"/>
              </a:spcBef>
              <a:spcAft>
                <a:spcPct val="0"/>
              </a:spcAft>
              <a:buClr>
                <a:srgbClr val="84AA33"/>
              </a:buClr>
              <a:buFont typeface="Arial" panose="020B0604020202020204" pitchFamily="34" charset="0"/>
              <a:buChar char="•"/>
              <a:defRPr sz="1600" kern="1200">
                <a:solidFill>
                  <a:schemeClr val="tx2"/>
                </a:solidFill>
                <a:latin typeface="+mn-lt"/>
                <a:ea typeface="+mn-ea"/>
                <a:cs typeface="+mn-cs"/>
              </a:defRPr>
            </a:lvl5pPr>
          </a:lstStyle>
          <a:p>
            <a:pPr marL="0" lvl="0" indent="0" eaLnBrk="1" hangingPunct="1">
              <a:spcBef>
                <a:spcPct val="0"/>
              </a:spcBef>
              <a:buClrTx/>
              <a:buFontTx/>
              <a:buNone/>
            </a:pPr>
            <a:r>
              <a:rPr lang="tr-TR" altLang="tr-TR" b="1" u="sng" dirty="0">
                <a:solidFill>
                  <a:schemeClr val="tx1"/>
                </a:solidFill>
                <a:latin typeface="Gill Sans MT" pitchFamily="34" charset="0"/>
                <a:cs typeface="Arial" panose="020B0604020202020204" pitchFamily="34" charset="0"/>
              </a:rPr>
              <a:t>Prof. Dr. Nusret FİŞEK</a:t>
            </a:r>
            <a:endParaRPr lang="tr-TR" altLang="tr-TR" b="1" u="sng" dirty="0">
              <a:solidFill>
                <a:schemeClr val="tx1"/>
              </a:solidFill>
              <a:latin typeface="Gill Sans MT" pitchFamily="34" charset="0"/>
              <a:ea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2 İçerik Yer Tutucusu"/>
          <p:cNvSpPr>
            <a:spLocks noGrp="1"/>
          </p:cNvSpPr>
          <p:nvPr>
            <p:ph idx="1" hasCustomPrompt="1"/>
          </p:nvPr>
        </p:nvSpPr>
        <p:spPr>
          <a:xfrm>
            <a:off x="1992313" y="1773238"/>
            <a:ext cx="8229600" cy="4525962"/>
          </a:xfrm>
        </p:spPr>
        <p:txBody>
          <a:bodyPr vert="horz" wrap="square" lIns="91440" tIns="45720" rIns="91440" bIns="45720" anchor="t"/>
          <a:p>
            <a:pPr eaLnBrk="1" hangingPunct="1"/>
            <a:endParaRPr lang="tr-TR" altLang="tr-TR" dirty="0"/>
          </a:p>
          <a:p>
            <a:pPr eaLnBrk="1" hangingPunct="1"/>
            <a:r>
              <a:rPr lang="tr-TR" altLang="tr-TR" dirty="0"/>
              <a:t>1961 Anayasası'nın getirdiği sosyal devlet anlayışı ve yarattığı ortam,bu çalışmaların ortaya çıkması ve yürütülmesinin ana belirleyicilerinden biri olmuştur. </a:t>
            </a:r>
            <a:endParaRPr lang="tr-TR" altLang="tr-TR" dirty="0"/>
          </a:p>
          <a:p>
            <a:pPr eaLnBrk="1" hangingPunct="1">
              <a:buFont typeface="Wingdings 3" pitchFamily="18" charset="2"/>
              <a:buNone/>
            </a:pPr>
            <a:endParaRPr lang="tr-TR" altLang="tr-TR" dirty="0"/>
          </a:p>
          <a:p>
            <a:pPr eaLnBrk="1" hangingPunct="1"/>
            <a:r>
              <a:rPr lang="tr-TR" altLang="tr-TR" dirty="0"/>
              <a:t> Sağlık hizmetlerinin örgütlenmesinin  sigorta sistemine değil, bütçe kaynaklarına dayanması gerektiğini vurgulayarak, bütçeden sağlığa yeterli payın ayrılmak zorunda olduğunu belirtmiştir. </a:t>
            </a:r>
            <a:endParaRPr lang="tr-TR" altLang="tr-TR" dirty="0"/>
          </a:p>
          <a:p>
            <a:pPr eaLnBrk="1" hangingPunct="1">
              <a:buFont typeface="Wingdings 3" pitchFamily="18" charset="2"/>
              <a:buNone/>
            </a:pPr>
            <a:endParaRPr lang="tr-TR" altLang="tr-TR" dirty="0"/>
          </a:p>
        </p:txBody>
      </p:sp>
      <p:sp>
        <p:nvSpPr>
          <p:cNvPr id="5" name="1 Başlık"/>
          <p:cNvSpPr>
            <a:spLocks noGrp="1"/>
          </p:cNvSpPr>
          <p:nvPr>
            <p:ph type="title" hasCustomPrompt="1"/>
          </p:nvPr>
        </p:nvSpPr>
        <p:spPr>
          <a:xfrm>
            <a:off x="2063552" y="404664"/>
            <a:ext cx="8229600" cy="1547813"/>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1960 sonrası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rPr>
              <a:t> </a:t>
            </a: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(Nusret FİŞEK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
        <p:nvSpPr>
          <p:cNvPr id="3" name="2 İçerik Yer Tutucusu"/>
          <p:cNvSpPr>
            <a:spLocks noGrp="1"/>
          </p:cNvSpPr>
          <p:nvPr>
            <p:ph idx="1" hasCustomPrompt="1"/>
          </p:nvPr>
        </p:nvSpPr>
        <p:spPr>
          <a:xfrm>
            <a:off x="1981200" y="1219200"/>
            <a:ext cx="8229600" cy="5162550"/>
          </a:xfrm>
        </p:spPr>
        <p:txBody>
          <a:bodyPr vert="horz" wrap="square" lIns="91440" tIns="45720" rIns="91440" bIns="45720" numCol="1" rtlCol="0" anchor="t" anchorCtr="0" compatLnSpc="1">
            <a:normAutofit lnSpcReduction="10000"/>
          </a:bodyPr>
          <a:p>
            <a:pPr eaLnBrk="1" hangingPunct="1">
              <a:lnSpc>
                <a:spcPct val="90000"/>
              </a:lnSpc>
              <a:buFont typeface="Wingdings 3" pitchFamily="18" charset="2"/>
              <a:buChar char=""/>
            </a:pPr>
            <a:endParaRPr sz="2200" dirty="0"/>
          </a:p>
          <a:p>
            <a:pPr eaLnBrk="1" hangingPunct="1">
              <a:lnSpc>
                <a:spcPct val="90000"/>
              </a:lnSpc>
              <a:buFont typeface="Wingdings 3" pitchFamily="18" charset="2"/>
              <a:buChar char=""/>
            </a:pPr>
            <a:r>
              <a:rPr sz="2200" dirty="0"/>
              <a:t>Cumhuriyet döneminde kurulan sağlık müdürlükleri ve hükümet tabiplikleri uygulamasına devam edilmiştir. </a:t>
            </a:r>
            <a:endParaRPr sz="2200" dirty="0"/>
          </a:p>
          <a:p>
            <a:pPr eaLnBrk="1" hangingPunct="1">
              <a:lnSpc>
                <a:spcPct val="90000"/>
              </a:lnSpc>
              <a:buFont typeface="Wingdings 3" pitchFamily="18" charset="2"/>
              <a:buNone/>
            </a:pPr>
            <a:endParaRPr sz="2200" dirty="0"/>
          </a:p>
          <a:p>
            <a:pPr eaLnBrk="1" hangingPunct="1">
              <a:lnSpc>
                <a:spcPct val="90000"/>
              </a:lnSpc>
              <a:buFont typeface="Wingdings 3" pitchFamily="18" charset="2"/>
              <a:buChar char=""/>
            </a:pPr>
            <a:r>
              <a:rPr sz="2200" dirty="0"/>
              <a:t>Bu dönemde 1945 yılında Sosyal Sigortalar Kurumunun (SSK) kurulması önemli bir gelişmedir. İşçilere tedavi hizmeti sunan Sigorta Hastaneleri SSK bünyesinde kurulmuştur. Ülkemizde ilk kez primlerle sağlık hizmeti sunumu başlamıştır. </a:t>
            </a:r>
            <a:endParaRPr sz="2200" dirty="0"/>
          </a:p>
          <a:p>
            <a:pPr eaLnBrk="1" hangingPunct="1">
              <a:lnSpc>
                <a:spcPct val="90000"/>
              </a:lnSpc>
              <a:buFont typeface="Wingdings 3" pitchFamily="18" charset="2"/>
              <a:buNone/>
            </a:pPr>
            <a:endParaRPr sz="2200" dirty="0"/>
          </a:p>
          <a:p>
            <a:pPr eaLnBrk="1" hangingPunct="1">
              <a:lnSpc>
                <a:spcPct val="90000"/>
              </a:lnSpc>
              <a:buFont typeface="Wingdings 3" pitchFamily="18" charset="2"/>
              <a:buChar char=""/>
            </a:pPr>
            <a:r>
              <a:rPr sz="2200" dirty="0"/>
              <a:t>Bu dönemde Sıtma mücadelesi, verem mücadelesi alanında önemli gelişmeler  olmuştur. </a:t>
            </a:r>
            <a:endParaRPr sz="2200" dirty="0"/>
          </a:p>
          <a:p>
            <a:pPr eaLnBrk="1" hangingPunct="1">
              <a:lnSpc>
                <a:spcPct val="90000"/>
              </a:lnSpc>
              <a:buFont typeface="Wingdings 3" pitchFamily="18" charset="2"/>
              <a:buNone/>
            </a:pPr>
            <a:endParaRPr sz="2200" dirty="0"/>
          </a:p>
          <a:p>
            <a:pPr eaLnBrk="1" hangingPunct="1">
              <a:lnSpc>
                <a:spcPct val="90000"/>
              </a:lnSpc>
              <a:buFont typeface="Wingdings 3" pitchFamily="18" charset="2"/>
              <a:buChar char=""/>
            </a:pPr>
            <a:r>
              <a:rPr sz="2200" dirty="0"/>
              <a:t>Bu dönemde belediyelere ait hastaneler devletleştirilmiştir. Devlet hastaneleri yaygınlaştırılmıştır.</a:t>
            </a:r>
            <a:endParaRPr sz="2200" dirty="0"/>
          </a:p>
          <a:p>
            <a:pPr eaLnBrk="1" hangingPunct="1">
              <a:lnSpc>
                <a:spcPct val="90000"/>
              </a:lnSpc>
              <a:buFont typeface="Wingdings 3" pitchFamily="18" charset="2"/>
              <a:buChar char=""/>
            </a:pPr>
            <a:endParaRPr sz="2200" dirty="0"/>
          </a:p>
          <a:p>
            <a:pPr eaLnBrk="1" hangingPunct="1">
              <a:lnSpc>
                <a:spcPct val="90000"/>
              </a:lnSpc>
              <a:buFont typeface="Wingdings 3" pitchFamily="18" charset="2"/>
              <a:buChar char=""/>
            </a:pPr>
            <a:endParaRPr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Başlık 2"/>
          <p:cNvSpPr>
            <a:spLocks noGrp="1"/>
          </p:cNvSpPr>
          <p:nvPr>
            <p:ph type="title" hasCustomPrompt="1"/>
          </p:nvPr>
        </p:nvSpPr>
        <p:spPr>
          <a:xfrm>
            <a:off x="1703512" y="1916832"/>
            <a:ext cx="2377440" cy="2583904"/>
          </a:xfrm>
          <a:noFill/>
          <a:ln>
            <a:noFill/>
          </a:ln>
          <a:effectLst/>
          <a:scene3d>
            <a:camera prst="orthographicFront"/>
            <a:lightRig rig="balanced" dir="t"/>
          </a:scene3d>
          <a:sp3d prstMaterial="plastic"/>
        </p:spPr>
        <p:txBody>
          <a:bodyPr vert="horz" lIns="91440" tIns="45720" rIns="91440" bIns="45720" rtlCol="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200" b="1" i="0" u="none" strike="noStrike" kern="1200" cap="none" spc="50" normalizeH="0" baseline="0" noProof="0" dirty="0">
                <a:ln w="13335" cmpd="sng">
                  <a:solidFill>
                    <a:srgbClr val="3891A7">
                      <a:lumMod val="50000"/>
                    </a:srgbClr>
                  </a:solidFill>
                  <a:prstDash val="solid"/>
                </a:ln>
                <a:solidFill>
                  <a:srgbClr val="475A8D">
                    <a:tint val="1000"/>
                  </a:srgbClr>
                </a:solidFill>
                <a:effectLst/>
                <a:uLnTx/>
                <a:uFillTx/>
                <a:latin typeface="+mj-lt"/>
                <a:ea typeface="+mj-ea"/>
                <a:cs typeface="+mj-cs"/>
              </a:rPr>
              <a:t>1937- 1960 arası </a:t>
            </a:r>
            <a:r>
              <a:rPr kumimoji="0" lang="tr-TR" sz="3200" b="1" i="0" u="none" strike="noStrike" kern="1200" cap="none" spc="50" normalizeH="0" baseline="0" noProof="0" dirty="0" smtClean="0">
                <a:ln w="13335" cmpd="sng">
                  <a:solidFill>
                    <a:srgbClr val="3891A7">
                      <a:lumMod val="50000"/>
                    </a:srgbClr>
                  </a:solidFill>
                  <a:prstDash val="solid"/>
                </a:ln>
                <a:solidFill>
                  <a:srgbClr val="475A8D">
                    <a:tint val="1000"/>
                  </a:srgbClr>
                </a:solidFill>
                <a:effectLst/>
                <a:uLnTx/>
                <a:uFillTx/>
                <a:latin typeface="+mj-lt"/>
                <a:ea typeface="+mj-ea"/>
                <a:cs typeface="+mj-cs"/>
              </a:rPr>
              <a:t>dönem</a:t>
            </a:r>
            <a:r>
              <a:rPr kumimoji="0" lang="tr-TR" sz="3200" b="1" i="0" u="none" strike="noStrike" kern="1200" cap="none" spc="50" normalizeH="0" baseline="0" noProof="0" dirty="0" smtClean="0">
                <a:ln w="13335" cmpd="sng">
                  <a:solidFill>
                    <a:srgbClr val="3891A7">
                      <a:lumMod val="50000"/>
                    </a:srgbClr>
                  </a:solidFill>
                  <a:prstDash val="solid"/>
                </a:ln>
                <a:solidFill>
                  <a:srgbClr val="FF0000"/>
                </a:solidFill>
                <a:effectLst/>
                <a:uLnTx/>
                <a:uFillTx/>
                <a:latin typeface="+mj-lt"/>
                <a:ea typeface="+mj-ea"/>
                <a:cs typeface="+mj-cs"/>
              </a:rPr>
              <a:t>                                  </a:t>
            </a:r>
            <a:r>
              <a:rPr kumimoji="0" lang="tr-TR" sz="3200" b="1" i="0" u="none" strike="noStrike" kern="1200" cap="none" spc="50" normalizeH="0" baseline="0" noProof="0" dirty="0">
                <a:ln w="13335" cmpd="sng">
                  <a:solidFill>
                    <a:srgbClr val="3891A7">
                      <a:lumMod val="50000"/>
                    </a:srgbClr>
                  </a:solidFill>
                  <a:prstDash val="solid"/>
                </a:ln>
                <a:solidFill>
                  <a:srgbClr val="FF0000"/>
                </a:solidFill>
                <a:effectLst/>
                <a:uLnTx/>
                <a:uFillTx/>
                <a:latin typeface="+mj-lt"/>
                <a:ea typeface="+mj-ea"/>
                <a:cs typeface="+mj-cs"/>
              </a:rPr>
              <a:t>(Behçet UZ Dönemi)</a:t>
            </a:r>
            <a:endParaRPr kumimoji="0" lang="tr-TR" sz="2600" b="1" i="0" u="none" strike="noStrike" kern="1200" cap="none" spc="20" normalizeH="0" baseline="0" noProof="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uLnTx/>
              <a:uFillTx/>
              <a:latin typeface="+mj-lt"/>
              <a:ea typeface="+mj-ea"/>
              <a:cs typeface="+mj-cs"/>
            </a:endParaRPr>
          </a:p>
        </p:txBody>
      </p:sp>
      <p:sp>
        <p:nvSpPr>
          <p:cNvPr id="6" name="Dikdörtgen 5"/>
          <p:cNvSpPr/>
          <p:nvPr/>
        </p:nvSpPr>
        <p:spPr>
          <a:xfrm>
            <a:off x="4655840" y="1179800"/>
            <a:ext cx="5076056" cy="4892675"/>
          </a:xfrm>
          <a:prstGeom prst="rect">
            <a:avLst/>
          </a:prstGeom>
          <a:blipFill>
            <a:blip r:embed="rId1" cstate="print"/>
            <a:tile tx="0" ty="0" sx="100000" sy="100000" flip="none" algn="tl"/>
          </a:blipFill>
          <a:effectLst>
            <a:glow rad="228600">
              <a:schemeClr val="accent5">
                <a:satMod val="175000"/>
                <a:alpha val="40000"/>
              </a:schemeClr>
            </a:glow>
          </a:effectLst>
        </p:spPr>
        <p:txBody>
          <a:bodyPr>
            <a:spAutoFit/>
          </a:bodyPr>
          <a:p>
            <a:pPr>
              <a:spcBef>
                <a:spcPct val="20000"/>
              </a:spcBef>
              <a:buClr>
                <a:srgbClr val="7EC3D4"/>
              </a:buClr>
            </a:pPr>
            <a:r>
              <a:rPr sz="2400" dirty="0">
                <a:solidFill>
                  <a:srgbClr val="835E01"/>
                </a:solidFill>
                <a:latin typeface="Rockwell" pitchFamily="18" charset="0"/>
              </a:rPr>
              <a:t>1943 yılında kurulan köy enstitülerinde 3. sınıfı bitiren kız veya erkek öğrencilerle isterlerse köy ebesi ve köy sağlık memuru olarak yetiştirilmesine başlanmıştır. Yetiştirilen sağlık memurları, köy ebeleri halk sağlığının geliştirilmesi bakımından çok önemli işler başardılar. Ülke koşullarına uygun bir model olması örnek bir uygulama teşkil etmiştir.  </a:t>
            </a:r>
            <a:endParaRPr sz="2400" dirty="0">
              <a:solidFill>
                <a:srgbClr val="835E01"/>
              </a:solidFill>
              <a:latin typeface="Rockwell"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3 Slayt Numarası Yer Tutucusu"/>
          <p:cNvSpPr txBox="1">
            <a:spLocks noGrp="1"/>
          </p:cNvSpPr>
          <p:nvPr>
            <p:ph type="sldNum" sz="quarter" idx="12"/>
          </p:nvPr>
        </p:nvSpPr>
        <p:spPr>
          <a:noFill/>
          <a:ln>
            <a:noFill/>
          </a:ln>
        </p:spPr>
        <p:txBody>
          <a:bodyPr lIns="82058" tIns="41029" rIns="82058" bIns="41029"/>
          <a:p>
            <a:pPr marL="0" indent="0" algn="r" eaLnBrk="1" hangingPunct="1">
              <a:spcBef>
                <a:spcPct val="0"/>
              </a:spcBef>
              <a:buClrTx/>
              <a:buFontTx/>
              <a:buNone/>
            </a:pPr>
            <a:fld id="{9A0DB2DC-4C9A-4742-B13C-FB6460FD3503}" type="slidenum">
              <a:rPr lang="tr-TR" altLang="tr-TR" sz="1200" dirty="0">
                <a:latin typeface="Gill Sans MT" pitchFamily="34" charset="0"/>
                <a:cs typeface="Arial" panose="020B0604020202020204" pitchFamily="34" charset="0"/>
              </a:rPr>
            </a:fld>
            <a:endParaRPr lang="tr-TR" altLang="tr-TR" sz="1200" dirty="0">
              <a:latin typeface="Gill Sans MT" pitchFamily="34" charset="0"/>
              <a:ea typeface="Arial" panose="020B0604020202020204" pitchFamily="34" charset="0"/>
              <a:cs typeface="Arial" panose="020B0604020202020204" pitchFamily="34" charset="0"/>
            </a:endParaRPr>
          </a:p>
        </p:txBody>
      </p:sp>
      <p:pic>
        <p:nvPicPr>
          <p:cNvPr id="837634" name="Picture 2" descr="C:\Belgelerim\hacıömeroğlu\75.yıl\hatıra defteri\celâl bayar.jpg"/>
          <p:cNvPicPr>
            <a:picLocks noChangeAspect="1"/>
          </p:cNvPicPr>
          <p:nvPr/>
        </p:nvPicPr>
        <p:blipFill>
          <a:blip r:embed="rId1"/>
          <a:stretch>
            <a:fillRect/>
          </a:stretch>
        </p:blipFill>
        <p:spPr>
          <a:xfrm>
            <a:off x="1524000" y="0"/>
            <a:ext cx="5410200" cy="5033963"/>
          </a:xfrm>
          <a:prstGeom prst="rect">
            <a:avLst/>
          </a:prstGeom>
          <a:noFill/>
          <a:ln w="9525">
            <a:noFill/>
          </a:ln>
        </p:spPr>
      </p:pic>
      <p:pic>
        <p:nvPicPr>
          <p:cNvPr id="837635" name="Picture 3" descr="D:\75.yıl\hatıra defteri\celal bayar 1950.jpg"/>
          <p:cNvPicPr>
            <a:picLocks noChangeAspect="1"/>
          </p:cNvPicPr>
          <p:nvPr/>
        </p:nvPicPr>
        <p:blipFill>
          <a:blip r:embed="rId2"/>
          <a:stretch>
            <a:fillRect/>
          </a:stretch>
        </p:blipFill>
        <p:spPr>
          <a:xfrm>
            <a:off x="6324600" y="3311525"/>
            <a:ext cx="4343400" cy="3546475"/>
          </a:xfrm>
          <a:prstGeom prst="rect">
            <a:avLst/>
          </a:prstGeom>
          <a:noFill/>
          <a:ln w="9525">
            <a:noFill/>
          </a:ln>
        </p:spPr>
      </p:pic>
      <p:sp>
        <p:nvSpPr>
          <p:cNvPr id="837636" name="Text Box 4"/>
          <p:cNvSpPr txBox="1"/>
          <p:nvPr/>
        </p:nvSpPr>
        <p:spPr>
          <a:xfrm>
            <a:off x="6996113" y="1816100"/>
            <a:ext cx="3671887" cy="1188720"/>
          </a:xfrm>
          <a:prstGeom prst="rect">
            <a:avLst/>
          </a:prstGeom>
          <a:noFill/>
          <a:ln w="9525">
            <a:noFill/>
          </a:ln>
        </p:spPr>
        <p:txBody>
          <a:bodyPr lIns="82058" tIns="41029" rIns="82058" bIns="41029">
            <a:spAutoFit/>
          </a:bodyPr>
          <a:lstStyle>
            <a:lvl1pPr marL="273050" indent="-273050" algn="l" rtl="0" eaLnBrk="0" fontAlgn="base" hangingPunct="0">
              <a:spcBef>
                <a:spcPct val="20000"/>
              </a:spcBef>
              <a:spcAft>
                <a:spcPct val="0"/>
              </a:spcAft>
              <a:buClr>
                <a:srgbClr val="7EC3D4"/>
              </a:buClr>
              <a:buFont typeface="Arial" panose="020B0604020202020204" pitchFamily="34" charset="0"/>
              <a:buChar char="•"/>
              <a:defRPr sz="2400" kern="1200">
                <a:solidFill>
                  <a:schemeClr val="tx2"/>
                </a:solidFill>
                <a:latin typeface="+mn-lt"/>
                <a:ea typeface="+mn-ea"/>
                <a:cs typeface="+mn-cs"/>
              </a:defRPr>
            </a:lvl1pPr>
            <a:lvl2pPr marL="548005" indent="-182880" algn="l" rtl="0" eaLnBrk="0" fontAlgn="base" hangingPunct="0">
              <a:spcBef>
                <a:spcPct val="20000"/>
              </a:spcBef>
              <a:spcAft>
                <a:spcPct val="0"/>
              </a:spcAft>
              <a:buClr>
                <a:srgbClr val="7EC3D4"/>
              </a:buClr>
              <a:buFont typeface="Arial" panose="020B0604020202020204" pitchFamily="34" charset="0"/>
              <a:buChar char="•"/>
              <a:defRPr sz="2000" kern="1200">
                <a:solidFill>
                  <a:schemeClr val="tx1"/>
                </a:solidFill>
                <a:latin typeface="+mn-lt"/>
                <a:ea typeface="+mn-ea"/>
                <a:cs typeface="+mn-cs"/>
              </a:defRPr>
            </a:lvl2pPr>
            <a:lvl3pPr marL="914400"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3pPr>
            <a:lvl4pPr marL="1187450" indent="-228600" algn="l" rtl="0" eaLnBrk="0" fontAlgn="base" hangingPunct="0">
              <a:spcBef>
                <a:spcPct val="20000"/>
              </a:spcBef>
              <a:spcAft>
                <a:spcPct val="0"/>
              </a:spcAft>
              <a:buClr>
                <a:srgbClr val="C32D2E"/>
              </a:buClr>
              <a:buFont typeface="Arial" panose="020B0604020202020204" pitchFamily="34" charset="0"/>
              <a:buChar char="•"/>
              <a:defRPr kern="1200">
                <a:solidFill>
                  <a:schemeClr val="tx1"/>
                </a:solidFill>
                <a:latin typeface="+mn-lt"/>
                <a:ea typeface="+mn-ea"/>
                <a:cs typeface="+mn-cs"/>
              </a:defRPr>
            </a:lvl4pPr>
            <a:lvl5pPr marL="1462405" indent="-228600" algn="l" rtl="0" eaLnBrk="0" fontAlgn="base" hangingPunct="0">
              <a:spcBef>
                <a:spcPct val="20000"/>
              </a:spcBef>
              <a:spcAft>
                <a:spcPct val="0"/>
              </a:spcAft>
              <a:buClr>
                <a:srgbClr val="84AA33"/>
              </a:buClr>
              <a:buFont typeface="Arial" panose="020B0604020202020204" pitchFamily="34" charset="0"/>
              <a:buChar char="•"/>
              <a:defRPr sz="1600" kern="1200">
                <a:solidFill>
                  <a:schemeClr val="tx2"/>
                </a:solidFill>
                <a:latin typeface="+mn-lt"/>
                <a:ea typeface="+mn-ea"/>
                <a:cs typeface="+mn-cs"/>
              </a:defRPr>
            </a:lvl5pPr>
          </a:lstStyle>
          <a:p>
            <a:pPr marL="0" lvl="0" indent="0" eaLnBrk="1" hangingPunct="1">
              <a:spcBef>
                <a:spcPct val="0"/>
              </a:spcBef>
              <a:buClrTx/>
              <a:buFontTx/>
              <a:buNone/>
            </a:pPr>
            <a:r>
              <a:rPr lang="en-US" altLang="tr-TR" sz="1800" dirty="0">
                <a:solidFill>
                  <a:schemeClr val="tx1"/>
                </a:solidFill>
                <a:cs typeface="Arial" panose="020B0604020202020204" pitchFamily="34" charset="0"/>
              </a:rPr>
              <a:t>BCG a</a:t>
            </a:r>
            <a:r>
              <a:rPr lang="tr-TR" altLang="tr-TR" sz="1800" dirty="0">
                <a:solidFill>
                  <a:schemeClr val="tx1"/>
                </a:solidFill>
                <a:cs typeface="Arial" panose="020B0604020202020204" pitchFamily="34" charset="0"/>
              </a:rPr>
              <a:t>şı</a:t>
            </a:r>
            <a:r>
              <a:rPr lang="en-US" altLang="tr-TR" sz="1800" dirty="0">
                <a:solidFill>
                  <a:schemeClr val="tx1"/>
                </a:solidFill>
                <a:cs typeface="Arial" panose="020B0604020202020204" pitchFamily="34" charset="0"/>
              </a:rPr>
              <a:t>s</a:t>
            </a:r>
            <a:r>
              <a:rPr lang="tr-TR" altLang="tr-TR" sz="1800" dirty="0">
                <a:solidFill>
                  <a:schemeClr val="tx1"/>
                </a:solidFill>
                <a:cs typeface="Arial" panose="020B0604020202020204" pitchFamily="34" charset="0"/>
              </a:rPr>
              <a:t>ı</a:t>
            </a:r>
            <a:r>
              <a:rPr lang="en-US" altLang="tr-TR" sz="1800" dirty="0">
                <a:solidFill>
                  <a:schemeClr val="tx1"/>
                </a:solidFill>
                <a:cs typeface="Arial" panose="020B0604020202020204" pitchFamily="34" charset="0"/>
              </a:rPr>
              <a:t> </a:t>
            </a:r>
            <a:r>
              <a:rPr lang="tr-TR" altLang="tr-TR" sz="1800" dirty="0">
                <a:solidFill>
                  <a:schemeClr val="tx1"/>
                </a:solidFill>
                <a:cs typeface="Arial" panose="020B0604020202020204" pitchFamily="34" charset="0"/>
              </a:rPr>
              <a:t>ü</a:t>
            </a:r>
            <a:r>
              <a:rPr lang="en-US" altLang="tr-TR" sz="1800" dirty="0">
                <a:solidFill>
                  <a:schemeClr val="tx1"/>
                </a:solidFill>
                <a:cs typeface="Arial" panose="020B0604020202020204" pitchFamily="34" charset="0"/>
              </a:rPr>
              <a:t>retim laboratuar</a:t>
            </a:r>
            <a:r>
              <a:rPr lang="tr-TR" altLang="tr-TR" sz="1800" dirty="0">
                <a:solidFill>
                  <a:schemeClr val="tx1"/>
                </a:solidFill>
                <a:cs typeface="Arial" panose="020B0604020202020204" pitchFamily="34" charset="0"/>
              </a:rPr>
              <a:t>ı</a:t>
            </a:r>
            <a:r>
              <a:rPr lang="en-US" altLang="tr-TR" sz="1800" dirty="0">
                <a:solidFill>
                  <a:schemeClr val="tx1"/>
                </a:solidFill>
                <a:cs typeface="Arial" panose="020B0604020202020204" pitchFamily="34" charset="0"/>
              </a:rPr>
              <a:t>n</a:t>
            </a:r>
            <a:r>
              <a:rPr lang="tr-TR" altLang="tr-TR" sz="1800" dirty="0">
                <a:solidFill>
                  <a:schemeClr val="tx1"/>
                </a:solidFill>
                <a:cs typeface="Arial" panose="020B0604020202020204" pitchFamily="34" charset="0"/>
              </a:rPr>
              <a:t>ı</a:t>
            </a:r>
            <a:r>
              <a:rPr lang="en-US" altLang="tr-TR" sz="1800" dirty="0">
                <a:solidFill>
                  <a:schemeClr val="tx1"/>
                </a:solidFill>
                <a:cs typeface="Arial" panose="020B0604020202020204" pitchFamily="34" charset="0"/>
              </a:rPr>
              <a:t>n a</a:t>
            </a:r>
            <a:r>
              <a:rPr lang="tr-TR" altLang="tr-TR" sz="1800" dirty="0">
                <a:solidFill>
                  <a:schemeClr val="tx1"/>
                </a:solidFill>
                <a:cs typeface="Times New Roman" panose="02020603050405020304" pitchFamily="18" charset="0"/>
              </a:rPr>
              <a:t>ç</a:t>
            </a:r>
            <a:r>
              <a:rPr lang="tr-TR" altLang="tr-TR" sz="1800" dirty="0">
                <a:solidFill>
                  <a:schemeClr val="tx1"/>
                </a:solidFill>
                <a:cs typeface="Arial" panose="020B0604020202020204" pitchFamily="34" charset="0"/>
              </a:rPr>
              <a:t>ı</a:t>
            </a:r>
            <a:r>
              <a:rPr lang="en-US" altLang="tr-TR" sz="1800" dirty="0">
                <a:solidFill>
                  <a:schemeClr val="tx1"/>
                </a:solidFill>
                <a:cs typeface="Arial" panose="020B0604020202020204" pitchFamily="34" charset="0"/>
              </a:rPr>
              <a:t>l</a:t>
            </a:r>
            <a:r>
              <a:rPr lang="tr-TR" altLang="tr-TR" sz="1800" dirty="0">
                <a:solidFill>
                  <a:schemeClr val="tx1"/>
                </a:solidFill>
                <a:cs typeface="Arial" panose="020B0604020202020204" pitchFamily="34" charset="0"/>
              </a:rPr>
              <a:t>ış</a:t>
            </a:r>
            <a:r>
              <a:rPr lang="en-US" altLang="tr-TR" sz="1800" dirty="0">
                <a:solidFill>
                  <a:schemeClr val="tx1"/>
                </a:solidFill>
                <a:cs typeface="Arial" panose="020B0604020202020204" pitchFamily="34" charset="0"/>
              </a:rPr>
              <a:t> t</a:t>
            </a:r>
            <a:r>
              <a:rPr lang="tr-TR" altLang="tr-TR" sz="1800" dirty="0">
                <a:solidFill>
                  <a:schemeClr val="tx1"/>
                </a:solidFill>
                <a:cs typeface="Arial" panose="020B0604020202020204" pitchFamily="34" charset="0"/>
              </a:rPr>
              <a:t>ö</a:t>
            </a:r>
            <a:r>
              <a:rPr lang="en-US" altLang="tr-TR" sz="1800" dirty="0">
                <a:solidFill>
                  <a:schemeClr val="tx1"/>
                </a:solidFill>
                <a:cs typeface="Arial" panose="020B0604020202020204" pitchFamily="34" charset="0"/>
              </a:rPr>
              <a:t>reni</a:t>
            </a:r>
            <a:endParaRPr lang="en-US" altLang="tr-TR" sz="1800" dirty="0">
              <a:solidFill>
                <a:schemeClr val="tx1"/>
              </a:solidFill>
              <a:cs typeface="Arial" panose="020B0604020202020204" pitchFamily="34" charset="0"/>
            </a:endParaRPr>
          </a:p>
          <a:p>
            <a:pPr marL="0" lvl="0" indent="0" eaLnBrk="1" hangingPunct="1">
              <a:spcBef>
                <a:spcPct val="0"/>
              </a:spcBef>
              <a:buClrTx/>
              <a:buFontTx/>
              <a:buNone/>
            </a:pPr>
            <a:r>
              <a:rPr lang="en-US" altLang="tr-TR" sz="1800" dirty="0">
                <a:solidFill>
                  <a:schemeClr val="tx1"/>
                </a:solidFill>
                <a:cs typeface="Arial" panose="020B0604020202020204" pitchFamily="34" charset="0"/>
              </a:rPr>
              <a:t>Cumhurreisi Cel</a:t>
            </a:r>
            <a:r>
              <a:rPr lang="tr-TR" altLang="tr-TR" sz="1800" dirty="0">
                <a:solidFill>
                  <a:schemeClr val="tx1"/>
                </a:solidFill>
                <a:cs typeface="Arial" panose="020B0604020202020204" pitchFamily="34" charset="0"/>
              </a:rPr>
              <a:t>â</a:t>
            </a:r>
            <a:r>
              <a:rPr lang="en-US" altLang="tr-TR" sz="1800" dirty="0">
                <a:solidFill>
                  <a:schemeClr val="tx1"/>
                </a:solidFill>
                <a:cs typeface="Arial" panose="020B0604020202020204" pitchFamily="34" charset="0"/>
              </a:rPr>
              <a:t>l Bayar</a:t>
            </a:r>
            <a:endParaRPr lang="en-US" altLang="tr-TR" sz="1800" dirty="0">
              <a:solidFill>
                <a:schemeClr val="tx1"/>
              </a:solidFill>
              <a:cs typeface="Arial" panose="020B0604020202020204" pitchFamily="34" charset="0"/>
            </a:endParaRPr>
          </a:p>
          <a:p>
            <a:pPr marL="0" lvl="0" indent="0" eaLnBrk="1" hangingPunct="1">
              <a:spcBef>
                <a:spcPct val="0"/>
              </a:spcBef>
              <a:buClrTx/>
              <a:buFontTx/>
              <a:buNone/>
            </a:pPr>
            <a:r>
              <a:rPr lang="en-US" altLang="tr-TR" sz="1800" dirty="0">
                <a:solidFill>
                  <a:schemeClr val="tx1"/>
                </a:solidFill>
                <a:cs typeface="Arial" panose="020B0604020202020204" pitchFamily="34" charset="0"/>
              </a:rPr>
              <a:t>Enstit</a:t>
            </a:r>
            <a:r>
              <a:rPr lang="tr-TR" altLang="tr-TR" sz="1800" dirty="0">
                <a:solidFill>
                  <a:schemeClr val="tx1"/>
                </a:solidFill>
                <a:cs typeface="Arial" panose="020B0604020202020204" pitchFamily="34" charset="0"/>
              </a:rPr>
              <a:t>ü</a:t>
            </a:r>
            <a:r>
              <a:rPr lang="en-US" altLang="tr-TR" sz="1800" dirty="0">
                <a:solidFill>
                  <a:schemeClr val="tx1"/>
                </a:solidFill>
                <a:cs typeface="Arial" panose="020B0604020202020204" pitchFamily="34" charset="0"/>
              </a:rPr>
              <a:t> direkt</a:t>
            </a:r>
            <a:r>
              <a:rPr lang="tr-TR" altLang="tr-TR" sz="1800" dirty="0">
                <a:solidFill>
                  <a:schemeClr val="tx1"/>
                </a:solidFill>
                <a:cs typeface="Arial" panose="020B0604020202020204" pitchFamily="34" charset="0"/>
              </a:rPr>
              <a:t>ö</a:t>
            </a:r>
            <a:r>
              <a:rPr lang="en-US" altLang="tr-TR" sz="1800" dirty="0">
                <a:solidFill>
                  <a:schemeClr val="tx1"/>
                </a:solidFill>
                <a:cs typeface="Arial" panose="020B0604020202020204" pitchFamily="34" charset="0"/>
              </a:rPr>
              <a:t>r</a:t>
            </a:r>
            <a:r>
              <a:rPr lang="tr-TR" altLang="tr-TR" sz="1800" dirty="0">
                <a:solidFill>
                  <a:schemeClr val="tx1"/>
                </a:solidFill>
                <a:cs typeface="Arial" panose="020B0604020202020204" pitchFamily="34" charset="0"/>
              </a:rPr>
              <a:t>ü</a:t>
            </a:r>
            <a:r>
              <a:rPr lang="en-US" altLang="tr-TR" sz="1800" dirty="0">
                <a:solidFill>
                  <a:schemeClr val="tx1"/>
                </a:solidFill>
                <a:cs typeface="Arial" panose="020B0604020202020204" pitchFamily="34" charset="0"/>
              </a:rPr>
              <a:t> Niyazi Erzin</a:t>
            </a:r>
            <a:endParaRPr lang="tr-TR" altLang="tr-TR" sz="1800" dirty="0">
              <a:solidFill>
                <a:schemeClr val="tx1"/>
              </a:solidFill>
              <a:ea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37636"/>
                                        </p:tgtEl>
                                        <p:attrNameLst>
                                          <p:attrName>style.visibility</p:attrName>
                                        </p:attrNameLst>
                                      </p:cBhvr>
                                      <p:to>
                                        <p:strVal val="visible"/>
                                      </p:to>
                                    </p:set>
                                    <p:anim calcmode="lin" valueType="num">
                                      <p:cBhvr>
                                        <p:cTn id="7" dur="500" fill="hold"/>
                                        <p:tgtEl>
                                          <p:spTgt spid="837636"/>
                                        </p:tgtEl>
                                        <p:attrNameLst>
                                          <p:attrName>ppt_w</p:attrName>
                                        </p:attrNameLst>
                                      </p:cBhvr>
                                      <p:tavLst>
                                        <p:tav tm="0">
                                          <p:val>
                                            <p:fltVal val="0,000000"/>
                                          </p:val>
                                        </p:tav>
                                        <p:tav tm="100000">
                                          <p:val>
                                            <p:strVal val="#ppt_w"/>
                                          </p:val>
                                        </p:tav>
                                      </p:tavLst>
                                    </p:anim>
                                    <p:anim calcmode="lin" valueType="num">
                                      <p:cBhvr>
                                        <p:cTn id="8" dur="500" fill="hold"/>
                                        <p:tgtEl>
                                          <p:spTgt spid="837636"/>
                                        </p:tgtEl>
                                        <p:attrNameLst>
                                          <p:attrName>ppt_h</p:attrName>
                                        </p:attrNameLst>
                                      </p:cBhvr>
                                      <p:tavLst>
                                        <p:tav tm="0">
                                          <p:val>
                                            <p:fltVal val="0,00000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837634"/>
                                        </p:tgtEl>
                                        <p:attrNameLst>
                                          <p:attrName>style.visibility</p:attrName>
                                        </p:attrNameLst>
                                      </p:cBhvr>
                                      <p:to>
                                        <p:strVal val="visible"/>
                                      </p:to>
                                    </p:set>
                                    <p:anim calcmode="lin" valueType="num">
                                      <p:cBhvr>
                                        <p:cTn id="13" dur="500" fill="hold"/>
                                        <p:tgtEl>
                                          <p:spTgt spid="837634"/>
                                        </p:tgtEl>
                                        <p:attrNameLst>
                                          <p:attrName>ppt_w</p:attrName>
                                        </p:attrNameLst>
                                      </p:cBhvr>
                                      <p:tavLst>
                                        <p:tav tm="0">
                                          <p:val>
                                            <p:fltVal val="0,000000"/>
                                          </p:val>
                                        </p:tav>
                                        <p:tav tm="100000">
                                          <p:val>
                                            <p:strVal val="#ppt_w"/>
                                          </p:val>
                                        </p:tav>
                                      </p:tavLst>
                                    </p:anim>
                                    <p:anim calcmode="lin" valueType="num">
                                      <p:cBhvr>
                                        <p:cTn id="14" dur="500" fill="hold"/>
                                        <p:tgtEl>
                                          <p:spTgt spid="837634"/>
                                        </p:tgtEl>
                                        <p:attrNameLst>
                                          <p:attrName>ppt_h</p:attrName>
                                        </p:attrNameLst>
                                      </p:cBhvr>
                                      <p:tavLst>
                                        <p:tav tm="0">
                                          <p:val>
                                            <p:fltVal val="0,00000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837635"/>
                                        </p:tgtEl>
                                        <p:attrNameLst>
                                          <p:attrName>style.visibility</p:attrName>
                                        </p:attrNameLst>
                                      </p:cBhvr>
                                      <p:to>
                                        <p:strVal val="visible"/>
                                      </p:to>
                                    </p:set>
                                    <p:anim calcmode="lin" valueType="num">
                                      <p:cBhvr>
                                        <p:cTn id="19" dur="500" fill="hold"/>
                                        <p:tgtEl>
                                          <p:spTgt spid="837635"/>
                                        </p:tgtEl>
                                        <p:attrNameLst>
                                          <p:attrName>ppt_w</p:attrName>
                                        </p:attrNameLst>
                                      </p:cBhvr>
                                      <p:tavLst>
                                        <p:tav tm="0">
                                          <p:val>
                                            <p:fltVal val="0,000000"/>
                                          </p:val>
                                        </p:tav>
                                        <p:tav tm="100000">
                                          <p:val>
                                            <p:strVal val="#ppt_w"/>
                                          </p:val>
                                        </p:tav>
                                      </p:tavLst>
                                    </p:anim>
                                    <p:anim calcmode="lin" valueType="num">
                                      <p:cBhvr>
                                        <p:cTn id="20" dur="500" fill="hold"/>
                                        <p:tgtEl>
                                          <p:spTgt spid="837635"/>
                                        </p:tgtEl>
                                        <p:attrNameLst>
                                          <p:attrName>ppt_h</p:attrName>
                                        </p:attrNameLst>
                                      </p:cBhvr>
                                      <p:tavLst>
                                        <p:tav tm="0">
                                          <p:val>
                                            <p:fltVal val="0,00000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5 İçerik Yer Tutucusu"/>
          <p:cNvSpPr>
            <a:spLocks noGrp="1"/>
          </p:cNvSpPr>
          <p:nvPr>
            <p:ph idx="1" hasCustomPrompt="1"/>
          </p:nvPr>
        </p:nvSpPr>
        <p:spPr>
          <a:xfrm>
            <a:off x="1992313" y="1628775"/>
            <a:ext cx="8424863" cy="5089525"/>
          </a:xfrm>
        </p:spPr>
        <p:txBody>
          <a:bodyPr vert="horz" wrap="square" lIns="91440" tIns="45720" rIns="91440" bIns="45720" numCol="1" rtlCol="0" anchor="t" anchorCtr="0" compatLnSpc="1"/>
          <a:p>
            <a:pPr eaLnBrk="1" hangingPunct="1">
              <a:lnSpc>
                <a:spcPct val="80000"/>
              </a:lnSpc>
              <a:buFont typeface="Wingdings 3" pitchFamily="18" charset="2"/>
              <a:buNone/>
            </a:pPr>
            <a:endParaRPr sz="2600" dirty="0">
              <a:cs typeface="Times New Roman" panose="02020603050405020304" pitchFamily="18" charset="0"/>
            </a:endParaRPr>
          </a:p>
          <a:p>
            <a:pPr eaLnBrk="1" hangingPunct="1">
              <a:lnSpc>
                <a:spcPct val="80000"/>
              </a:lnSpc>
              <a:buFont typeface="Wingdings 3" pitchFamily="18" charset="2"/>
              <a:buNone/>
            </a:pPr>
            <a:r>
              <a:rPr sz="2600" dirty="0">
                <a:cs typeface="Times New Roman" panose="02020603050405020304" pitchFamily="18" charset="0"/>
              </a:rPr>
              <a:t>195</a:t>
            </a:r>
            <a:r>
              <a:rPr lang="en-US" altLang="x-none" sz="2600" dirty="0">
                <a:cs typeface="Times New Roman" panose="02020603050405020304" pitchFamily="18" charset="0"/>
              </a:rPr>
              <a:t>1</a:t>
            </a:r>
            <a:r>
              <a:rPr sz="2600" dirty="0">
                <a:cs typeface="Times New Roman" panose="02020603050405020304" pitchFamily="18" charset="0"/>
              </a:rPr>
              <a:t> y</a:t>
            </a:r>
            <a:r>
              <a:rPr sz="2600" dirty="0"/>
              <a:t>ı</a:t>
            </a:r>
            <a:r>
              <a:rPr sz="2600" dirty="0">
                <a:cs typeface="Times New Roman" panose="02020603050405020304" pitchFamily="18" charset="0"/>
              </a:rPr>
              <a:t>l</a:t>
            </a:r>
            <a:r>
              <a:rPr sz="2600" dirty="0"/>
              <a:t>ı</a:t>
            </a:r>
            <a:r>
              <a:rPr sz="2600" dirty="0">
                <a:cs typeface="Times New Roman" panose="02020603050405020304" pitchFamily="18" charset="0"/>
              </a:rPr>
              <a:t>nda;</a:t>
            </a:r>
            <a:endParaRPr lang="en-US" altLang="x-none" sz="2600" dirty="0">
              <a:cs typeface="Times New Roman" panose="02020603050405020304" pitchFamily="18" charset="0"/>
            </a:endParaRPr>
          </a:p>
          <a:p>
            <a:pPr eaLnBrk="1" hangingPunct="1">
              <a:lnSpc>
                <a:spcPct val="80000"/>
              </a:lnSpc>
              <a:buFont typeface="Wingdings 3" pitchFamily="18" charset="2"/>
              <a:buChar char=""/>
            </a:pPr>
            <a:r>
              <a:rPr sz="3000" dirty="0">
                <a:cs typeface="Times New Roman" panose="02020603050405020304" pitchFamily="18" charset="0"/>
              </a:rPr>
              <a:t> </a:t>
            </a:r>
            <a:r>
              <a:rPr sz="2600" dirty="0">
                <a:cs typeface="Times New Roman" panose="02020603050405020304" pitchFamily="18" charset="0"/>
              </a:rPr>
              <a:t>Tifo, Dizanteri, Kolera, Veba, Men</a:t>
            </a:r>
            <a:r>
              <a:rPr lang="en-US" altLang="x-none" sz="2600" dirty="0">
                <a:cs typeface="Times New Roman" panose="02020603050405020304" pitchFamily="18" charset="0"/>
              </a:rPr>
              <a:t>i</a:t>
            </a:r>
            <a:r>
              <a:rPr sz="2600" dirty="0">
                <a:cs typeface="Times New Roman" panose="02020603050405020304" pitchFamily="18" charset="0"/>
              </a:rPr>
              <a:t>ngokok, Stafilokok,</a:t>
            </a:r>
            <a:r>
              <a:rPr lang="en-US" altLang="x-none" sz="2600" dirty="0">
                <a:cs typeface="Times New Roman" panose="02020603050405020304" pitchFamily="18" charset="0"/>
              </a:rPr>
              <a:t> </a:t>
            </a:r>
            <a:r>
              <a:rPr sz="2600" dirty="0">
                <a:cs typeface="Times New Roman" panose="02020603050405020304" pitchFamily="18" charset="0"/>
              </a:rPr>
              <a:t>Bo</a:t>
            </a:r>
            <a:r>
              <a:rPr sz="2600" dirty="0"/>
              <a:t>ğ</a:t>
            </a:r>
            <a:r>
              <a:rPr sz="2600" dirty="0">
                <a:cs typeface="Times New Roman" panose="02020603050405020304" pitchFamily="18" charset="0"/>
              </a:rPr>
              <a:t>maca,</a:t>
            </a:r>
            <a:r>
              <a:rPr sz="2600" dirty="0"/>
              <a:t> </a:t>
            </a:r>
            <a:r>
              <a:rPr sz="2600" dirty="0">
                <a:cs typeface="Times New Roman" panose="02020603050405020304" pitchFamily="18" charset="0"/>
              </a:rPr>
              <a:t>Brucella, Nezle, </a:t>
            </a:r>
            <a:r>
              <a:rPr lang="en-US" altLang="x-none" sz="2600" dirty="0">
                <a:cs typeface="Times New Roman" panose="02020603050405020304" pitchFamily="18" charset="0"/>
              </a:rPr>
              <a:t> </a:t>
            </a:r>
            <a:r>
              <a:rPr sz="2600" dirty="0">
                <a:cs typeface="Times New Roman" panose="02020603050405020304" pitchFamily="18" charset="0"/>
              </a:rPr>
              <a:t>BCG (a</a:t>
            </a:r>
            <a:r>
              <a:rPr sz="2600" dirty="0"/>
              <a:t>ğı</a:t>
            </a:r>
            <a:r>
              <a:rPr sz="2600" dirty="0">
                <a:cs typeface="Times New Roman" panose="02020603050405020304" pitchFamily="18" charset="0"/>
              </a:rPr>
              <a:t>z ve deri içi olmak üzere), </a:t>
            </a:r>
            <a:r>
              <a:rPr lang="en-US" altLang="x-none" sz="2600" dirty="0">
                <a:cs typeface="Times New Roman" panose="02020603050405020304" pitchFamily="18" charset="0"/>
              </a:rPr>
              <a:t>   </a:t>
            </a:r>
            <a:r>
              <a:rPr sz="2600" dirty="0">
                <a:cs typeface="Times New Roman" panose="02020603050405020304" pitchFamily="18" charset="0"/>
              </a:rPr>
              <a:t>Difteri, Tetanoz, K</a:t>
            </a:r>
            <a:r>
              <a:rPr sz="2600" dirty="0"/>
              <a:t>ı</a:t>
            </a:r>
            <a:r>
              <a:rPr sz="2600" dirty="0">
                <a:cs typeface="Times New Roman" panose="02020603050405020304" pitchFamily="18" charset="0"/>
              </a:rPr>
              <a:t>z</a:t>
            </a:r>
            <a:r>
              <a:rPr sz="2600" dirty="0"/>
              <a:t>ı</a:t>
            </a:r>
            <a:r>
              <a:rPr sz="2600" dirty="0">
                <a:cs typeface="Times New Roman" panose="02020603050405020304" pitchFamily="18" charset="0"/>
              </a:rPr>
              <a:t>l, </a:t>
            </a:r>
            <a:r>
              <a:rPr lang="en-US" altLang="x-none" sz="2600" dirty="0">
                <a:cs typeface="Times New Roman" panose="02020603050405020304" pitchFamily="18" charset="0"/>
              </a:rPr>
              <a:t> </a:t>
            </a:r>
            <a:r>
              <a:rPr sz="2600" dirty="0">
                <a:cs typeface="Times New Roman" panose="02020603050405020304" pitchFamily="18" charset="0"/>
              </a:rPr>
              <a:t>Alüminyum presipiteli karma a</a:t>
            </a:r>
            <a:r>
              <a:rPr sz="2600" dirty="0"/>
              <a:t>şı</a:t>
            </a:r>
            <a:r>
              <a:rPr sz="2600" dirty="0">
                <a:cs typeface="Times New Roman" panose="02020603050405020304" pitchFamily="18" charset="0"/>
              </a:rPr>
              <a:t>lar, Lekeli humma, Kuduz, Çiçek, Grip a</a:t>
            </a:r>
            <a:r>
              <a:rPr sz="2600" dirty="0"/>
              <a:t>şı</a:t>
            </a:r>
            <a:r>
              <a:rPr sz="2600" dirty="0">
                <a:cs typeface="Times New Roman" panose="02020603050405020304" pitchFamily="18" charset="0"/>
              </a:rPr>
              <a:t>lar</a:t>
            </a:r>
            <a:r>
              <a:rPr sz="2600" dirty="0"/>
              <a:t>ı</a:t>
            </a:r>
            <a:r>
              <a:rPr sz="3000" dirty="0">
                <a:cs typeface="Times New Roman" panose="02020603050405020304" pitchFamily="18" charset="0"/>
              </a:rPr>
              <a:t>  </a:t>
            </a:r>
            <a:r>
              <a:rPr sz="2600" dirty="0">
                <a:cs typeface="Times New Roman" panose="02020603050405020304" pitchFamily="18" charset="0"/>
              </a:rPr>
              <a:t>olmak üzere </a:t>
            </a:r>
            <a:r>
              <a:rPr lang="en-US" altLang="x-none" sz="2600" dirty="0">
                <a:cs typeface="Times New Roman" panose="02020603050405020304" pitchFamily="18" charset="0"/>
              </a:rPr>
              <a:t>17 farkl</a:t>
            </a:r>
            <a:r>
              <a:rPr sz="2600" dirty="0"/>
              <a:t>ı</a:t>
            </a:r>
            <a:r>
              <a:rPr lang="en-US" altLang="x-none" sz="2600" dirty="0">
                <a:cs typeface="Times New Roman" panose="02020603050405020304" pitchFamily="18" charset="0"/>
              </a:rPr>
              <a:t> tip </a:t>
            </a:r>
            <a:r>
              <a:rPr sz="2600" dirty="0">
                <a:cs typeface="Times New Roman" panose="02020603050405020304" pitchFamily="18" charset="0"/>
              </a:rPr>
              <a:t>a</a:t>
            </a:r>
            <a:r>
              <a:rPr sz="2600" dirty="0"/>
              <a:t>şı</a:t>
            </a:r>
            <a:r>
              <a:rPr sz="2600" dirty="0">
                <a:cs typeface="Times New Roman" panose="02020603050405020304" pitchFamily="18" charset="0"/>
              </a:rPr>
              <a:t> üretilip</a:t>
            </a:r>
            <a:r>
              <a:rPr sz="2600" dirty="0"/>
              <a:t>,</a:t>
            </a:r>
            <a:r>
              <a:rPr sz="2600" dirty="0">
                <a:cs typeface="Times New Roman" panose="02020603050405020304" pitchFamily="18" charset="0"/>
              </a:rPr>
              <a:t> ülke istifadesine sunulmuştur. </a:t>
            </a:r>
            <a:endParaRPr sz="2600" dirty="0">
              <a:cs typeface="Times New Roman" panose="02020603050405020304" pitchFamily="18" charset="0"/>
            </a:endParaRPr>
          </a:p>
          <a:p>
            <a:pPr eaLnBrk="1" hangingPunct="1">
              <a:lnSpc>
                <a:spcPct val="80000"/>
              </a:lnSpc>
              <a:buFont typeface="Wingdings 3" pitchFamily="18" charset="2"/>
              <a:buChar char=""/>
            </a:pPr>
            <a:r>
              <a:rPr sz="2600" dirty="0">
                <a:cs typeface="Times New Roman" panose="02020603050405020304" pitchFamily="18" charset="0"/>
              </a:rPr>
              <a:t>Ayr</a:t>
            </a:r>
            <a:r>
              <a:rPr sz="2600" dirty="0"/>
              <a:t>ı</a:t>
            </a:r>
            <a:r>
              <a:rPr sz="2600" dirty="0">
                <a:cs typeface="Times New Roman" panose="02020603050405020304" pitchFamily="18" charset="0"/>
              </a:rPr>
              <a:t>ca pek çok antijenin yan</a:t>
            </a:r>
            <a:r>
              <a:rPr sz="2600" dirty="0"/>
              <a:t>ı</a:t>
            </a:r>
            <a:r>
              <a:rPr sz="2600" dirty="0">
                <a:cs typeface="Times New Roman" panose="02020603050405020304" pitchFamily="18" charset="0"/>
              </a:rPr>
              <a:t>nda tüberkülin de üret</a:t>
            </a:r>
            <a:r>
              <a:rPr lang="en-US" altLang="x-none" sz="2600" dirty="0">
                <a:cs typeface="Times New Roman" panose="02020603050405020304" pitchFamily="18" charset="0"/>
              </a:rPr>
              <a:t>il</a:t>
            </a:r>
            <a:r>
              <a:rPr sz="2600" dirty="0">
                <a:cs typeface="Times New Roman" panose="02020603050405020304" pitchFamily="18" charset="0"/>
              </a:rPr>
              <a:t>mekteydi.</a:t>
            </a:r>
            <a:endParaRPr sz="2600" dirty="0">
              <a:cs typeface="Times New Roman" panose="02020603050405020304" pitchFamily="18" charset="0"/>
            </a:endParaRPr>
          </a:p>
          <a:p>
            <a:pPr eaLnBrk="1" hangingPunct="1">
              <a:lnSpc>
                <a:spcPct val="80000"/>
              </a:lnSpc>
              <a:buFont typeface="Wingdings 3" pitchFamily="18" charset="2"/>
              <a:buNone/>
            </a:pPr>
            <a:endParaRPr sz="2600" dirty="0">
              <a:solidFill>
                <a:schemeClr val="accent2"/>
              </a:solidFill>
              <a:cs typeface="Times New Roman" panose="02020603050405020304" pitchFamily="18" charset="0"/>
            </a:endParaRPr>
          </a:p>
          <a:p>
            <a:pPr algn="ctr" eaLnBrk="1" hangingPunct="1">
              <a:lnSpc>
                <a:spcPct val="80000"/>
              </a:lnSpc>
              <a:buFont typeface="Wingdings 3" pitchFamily="18" charset="2"/>
              <a:buNone/>
            </a:pPr>
            <a:r>
              <a:rPr sz="2600" dirty="0">
                <a:solidFill>
                  <a:schemeClr val="accent2"/>
                </a:solidFill>
                <a:cs typeface="Times New Roman" panose="02020603050405020304" pitchFamily="18" charset="0"/>
              </a:rPr>
              <a:t>   </a:t>
            </a:r>
            <a:r>
              <a:rPr sz="2600" dirty="0">
                <a:solidFill>
                  <a:srgbClr val="FF0000"/>
                </a:solidFill>
                <a:cs typeface="Times New Roman" panose="02020603050405020304" pitchFamily="18" charset="0"/>
              </a:rPr>
              <a:t>1953 y</a:t>
            </a:r>
            <a:r>
              <a:rPr sz="2600" dirty="0">
                <a:solidFill>
                  <a:srgbClr val="FF0000"/>
                </a:solidFill>
              </a:rPr>
              <a:t>ı</a:t>
            </a:r>
            <a:r>
              <a:rPr sz="2600" dirty="0">
                <a:solidFill>
                  <a:srgbClr val="FF0000"/>
                </a:solidFill>
                <a:cs typeface="Times New Roman" panose="02020603050405020304" pitchFamily="18" charset="0"/>
              </a:rPr>
              <a:t>l</a:t>
            </a:r>
            <a:r>
              <a:rPr sz="2600" dirty="0">
                <a:solidFill>
                  <a:srgbClr val="FF0000"/>
                </a:solidFill>
              </a:rPr>
              <a:t>ı</a:t>
            </a:r>
            <a:r>
              <a:rPr sz="2600" dirty="0">
                <a:solidFill>
                  <a:srgbClr val="FF0000"/>
                </a:solidFill>
                <a:cs typeface="Times New Roman" panose="02020603050405020304" pitchFamily="18" charset="0"/>
              </a:rPr>
              <a:t>nda, BCG ve İNFLUENZA a</a:t>
            </a:r>
            <a:r>
              <a:rPr sz="2600" dirty="0">
                <a:solidFill>
                  <a:srgbClr val="FF0000"/>
                </a:solidFill>
              </a:rPr>
              <a:t>şı</a:t>
            </a:r>
            <a:r>
              <a:rPr sz="2600" dirty="0">
                <a:solidFill>
                  <a:srgbClr val="FF0000"/>
                </a:solidFill>
                <a:cs typeface="Times New Roman" panose="02020603050405020304" pitchFamily="18" charset="0"/>
              </a:rPr>
              <a:t>lar</a:t>
            </a:r>
            <a:r>
              <a:rPr sz="2600" dirty="0">
                <a:solidFill>
                  <a:srgbClr val="FF0000"/>
                </a:solidFill>
              </a:rPr>
              <a:t>ı</a:t>
            </a:r>
            <a:r>
              <a:rPr sz="2600" dirty="0">
                <a:solidFill>
                  <a:srgbClr val="FF0000"/>
                </a:solidFill>
                <a:cs typeface="Times New Roman" panose="02020603050405020304" pitchFamily="18" charset="0"/>
              </a:rPr>
              <a:t> üretim laboratuarlar</a:t>
            </a:r>
            <a:r>
              <a:rPr sz="2600" dirty="0">
                <a:solidFill>
                  <a:srgbClr val="FF0000"/>
                </a:solidFill>
              </a:rPr>
              <a:t>ı</a:t>
            </a:r>
            <a:r>
              <a:rPr sz="2600" dirty="0">
                <a:solidFill>
                  <a:srgbClr val="FF0000"/>
                </a:solidFill>
                <a:cs typeface="Times New Roman" panose="02020603050405020304" pitchFamily="18" charset="0"/>
              </a:rPr>
              <a:t>, WHO taraf</a:t>
            </a:r>
            <a:r>
              <a:rPr sz="2600" dirty="0">
                <a:solidFill>
                  <a:srgbClr val="FF0000"/>
                </a:solidFill>
              </a:rPr>
              <a:t>ı</a:t>
            </a:r>
            <a:r>
              <a:rPr sz="2600" dirty="0">
                <a:solidFill>
                  <a:srgbClr val="FF0000"/>
                </a:solidFill>
                <a:cs typeface="Times New Roman" panose="02020603050405020304" pitchFamily="18" charset="0"/>
              </a:rPr>
              <a:t>ndan kabul edildi  ve örnek iki tesis olarak gösterildi. </a:t>
            </a:r>
            <a:endParaRPr sz="2600" dirty="0">
              <a:solidFill>
                <a:srgbClr val="FF0000"/>
              </a:solidFill>
              <a:cs typeface="Times New Roman" panose="02020603050405020304" pitchFamily="18" charset="0"/>
            </a:endParaRPr>
          </a:p>
          <a:p>
            <a:pPr eaLnBrk="1" hangingPunct="1">
              <a:lnSpc>
                <a:spcPct val="80000"/>
              </a:lnSpc>
              <a:buFont typeface="Wingdings 3" pitchFamily="18" charset="2"/>
              <a:buChar char=""/>
            </a:pPr>
            <a:endParaRPr sz="2200" dirty="0"/>
          </a:p>
        </p:txBody>
      </p:sp>
      <p:sp>
        <p:nvSpPr>
          <p:cNvPr id="25603" name="3 Slayt Numarası Yer Tutucusu"/>
          <p:cNvSpPr txBox="1">
            <a:spLocks noGrp="1"/>
          </p:cNvSpPr>
          <p:nvPr>
            <p:ph type="sldNum" sz="quarter" idx="12"/>
          </p:nvPr>
        </p:nvSpPr>
        <p:spPr>
          <a:noFill/>
          <a:ln>
            <a:noFill/>
          </a:ln>
        </p:spPr>
        <p:txBody>
          <a:bodyPr lIns="82058" tIns="41029" rIns="82058" bIns="41029"/>
          <a:p>
            <a:pPr marL="0" indent="0" algn="r" eaLnBrk="1" hangingPunct="1">
              <a:spcBef>
                <a:spcPct val="0"/>
              </a:spcBef>
              <a:buClrTx/>
              <a:buFontTx/>
              <a:buNone/>
            </a:pPr>
            <a:fld id="{9A0DB2DC-4C9A-4742-B13C-FB6460FD3503}" type="slidenum">
              <a:rPr lang="tr-TR" altLang="tr-TR" sz="1200" dirty="0">
                <a:latin typeface="Gill Sans MT" pitchFamily="34" charset="0"/>
                <a:cs typeface="Arial" panose="020B0604020202020204" pitchFamily="34" charset="0"/>
              </a:rPr>
            </a:fld>
            <a:endParaRPr lang="tr-TR" altLang="tr-TR" sz="1200" dirty="0">
              <a:latin typeface="Gill Sans MT" pitchFamily="34" charset="0"/>
              <a:ea typeface="Arial" panose="020B0604020202020204" pitchFamily="34" charset="0"/>
              <a:cs typeface="Arial" panose="020B0604020202020204" pitchFamily="34" charset="0"/>
            </a:endParaRPr>
          </a:p>
        </p:txBody>
      </p:sp>
      <p:sp>
        <p:nvSpPr>
          <p:cNvPr id="7"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İçerik Yer Tutucusu"/>
          <p:cNvSpPr>
            <a:spLocks noGrp="1"/>
          </p:cNvSpPr>
          <p:nvPr>
            <p:ph idx="1" hasCustomPrompt="1"/>
          </p:nvPr>
        </p:nvSpPr>
        <p:spPr>
          <a:xfrm>
            <a:off x="1992313" y="1773238"/>
            <a:ext cx="8229600" cy="4525963"/>
          </a:xfrm>
        </p:spPr>
        <p:txBody>
          <a:bodyPr vert="horz" wrap="square" lIns="91440" tIns="45720" rIns="91440" bIns="45720" numCol="1" rtlCol="0" anchor="t" anchorCtr="0" compatLnSpc="1"/>
          <a:p>
            <a:pPr eaLnBrk="1" hangingPunct="1">
              <a:lnSpc>
                <a:spcPct val="80000"/>
              </a:lnSpc>
              <a:buFont typeface="Wingdings 3" pitchFamily="18" charset="2"/>
              <a:buChar char=""/>
            </a:pPr>
            <a:r>
              <a:rPr sz="2200" dirty="0"/>
              <a:t>Cumhuriyet dönemi ilk yazılı sağlık planı olarak da adlandıracağımız “Birinci On Yıllık Milli Sağlık Planı” 1946 tarihindeki Yüksek Sağlık Şurası’nca onaylanmıştır. Bu plan Sağlık Bakanı Dr. Behçet Uz tarafından 12 Aralık 1946’da açıklanmıştır. </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Milli Sağlık Planı ve Milli Sağlık Programı yasal metin haline getirilerek tümüyle uygulanamamış olsa da, içerdiği düşüncelerden büyük kısmı ülkemizin sağlık yapılanmasını derinden etkilemiştir.</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Temel yapı olarak, o güne kadar yerel yönetimlerin denetiminde olan yataklı tedavi kurumları merkezden yönetilmeye başlanmıştır.</a:t>
            </a:r>
            <a:endParaRPr sz="2200" dirty="0"/>
          </a:p>
        </p:txBody>
      </p:sp>
      <p:sp>
        <p:nvSpPr>
          <p:cNvPr id="5"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1" name="2 İçerik Yer Tutucusu"/>
          <p:cNvSpPr>
            <a:spLocks noGrp="1"/>
          </p:cNvSpPr>
          <p:nvPr>
            <p:ph idx="1" hasCustomPrompt="1"/>
          </p:nvPr>
        </p:nvSpPr>
        <p:spPr>
          <a:xfrm>
            <a:off x="1992313" y="1557338"/>
            <a:ext cx="8229600" cy="4813300"/>
          </a:xfrm>
        </p:spPr>
        <p:txBody>
          <a:bodyPr vert="horz" wrap="square" lIns="91440" tIns="45720" rIns="91440" bIns="45720" numCol="1" rtlCol="0" anchor="t" anchorCtr="0" compatLnSpc="1"/>
          <a:p>
            <a:pPr eaLnBrk="1" hangingPunct="1"/>
            <a:r>
              <a:rPr lang="tr-TR" altLang="tr-TR" sz="2200" dirty="0"/>
              <a:t>Milli Sağlık Planı’nda köy ve köy halkını sağlık teşkilatına kavuşturmak ilkesi çerçevesinde, her 40 köy için 10 yataklı bir sağlık merkezi kurularak tedavi edici hekimlikle koruyucu sağlık hizmetlerinin birlikte verilmesi sağlanmaya çalışılmıştır.</a:t>
            </a:r>
            <a:endParaRPr lang="tr-TR" altLang="tr-TR" sz="2200" dirty="0"/>
          </a:p>
          <a:p>
            <a:pPr eaLnBrk="1" hangingPunct="1">
              <a:buNone/>
            </a:pPr>
            <a:endParaRPr lang="tr-TR" altLang="tr-TR" sz="2200" dirty="0"/>
          </a:p>
          <a:p>
            <a:pPr eaLnBrk="1" hangingPunct="1">
              <a:buFont typeface="Wingdings 3" pitchFamily="18" charset="2"/>
              <a:buNone/>
            </a:pPr>
            <a:r>
              <a:rPr lang="tr-TR" altLang="tr-TR" sz="2200" dirty="0"/>
              <a:t>    Bu merkezlere iki hekim, bir sağlık memuru, bir ebe ve bir ziyaretçi hemşire ile onar köylük gruplarda çalışacak  köy ebesi ve köy sağlık memurları atanmaya çalışılmıştır. </a:t>
            </a:r>
            <a:endParaRPr lang="tr-TR" altLang="tr-TR" sz="2200" dirty="0"/>
          </a:p>
          <a:p>
            <a:pPr eaLnBrk="1" hangingPunct="1">
              <a:buFont typeface="Wingdings 3" pitchFamily="18" charset="2"/>
              <a:buNone/>
            </a:pPr>
            <a:endParaRPr lang="tr-TR" altLang="tr-TR" sz="2200" dirty="0"/>
          </a:p>
          <a:p>
            <a:pPr eaLnBrk="1" hangingPunct="1"/>
            <a:r>
              <a:rPr lang="tr-TR" altLang="tr-TR" sz="2200" dirty="0"/>
              <a:t>1945 yılında 8 adet olan Sağlık Merkezi sayısı, 1950 yılında 22’ye, 1955’de 181’e, 1960 yılında 283’e yükseltilmiştir. </a:t>
            </a:r>
            <a:endParaRPr lang="tr-TR" altLang="tr-TR" sz="2200" dirty="0"/>
          </a:p>
          <a:p>
            <a:pPr eaLnBrk="1" hangingPunct="1">
              <a:buNone/>
            </a:pPr>
            <a:endParaRPr lang="tr-TR" altLang="tr-TR" sz="2200" dirty="0"/>
          </a:p>
        </p:txBody>
      </p:sp>
      <p:sp>
        <p:nvSpPr>
          <p:cNvPr id="5"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İçerik Yer Tutucusu"/>
          <p:cNvSpPr>
            <a:spLocks noGrp="1"/>
          </p:cNvSpPr>
          <p:nvPr>
            <p:ph idx="1" hasCustomPrompt="1"/>
          </p:nvPr>
        </p:nvSpPr>
        <p:spPr>
          <a:xfrm>
            <a:off x="2063750" y="1557338"/>
            <a:ext cx="8229600" cy="4741863"/>
          </a:xfrm>
        </p:spPr>
        <p:txBody>
          <a:bodyPr vert="horz" wrap="square" lIns="91440" tIns="45720" rIns="91440" bIns="45720" numCol="1" rtlCol="0" anchor="t" anchorCtr="0" compatLnSpc="1"/>
          <a:p>
            <a:pPr eaLnBrk="1" hangingPunct="1">
              <a:buFont typeface="Wingdings 3" pitchFamily="18" charset="2"/>
              <a:buChar char=""/>
            </a:pPr>
            <a:r>
              <a:rPr sz="2200" dirty="0"/>
              <a:t>Sağlık Bakanlığı bünyesinde 1952 yılında Ana Çocuk Sağlığı Şube Müdürlüğü kurulmuştur. Birleşmiş Milletler Çocuklara Yardım Fonu (UNICEF) ve Dünya Sağlık Teşkilatı (WHO) gibi milletlerarası teşekküllerden yardım temin edilerek, Ankara’ da 1953’ te bir Ana ve Çocuk Sağlığı Tekâmül Merkezi kurulmuştur.</a:t>
            </a:r>
            <a:endParaRPr sz="2200" dirty="0"/>
          </a:p>
          <a:p>
            <a:pPr eaLnBrk="1" hangingPunct="1">
              <a:buNone/>
            </a:pPr>
            <a:endParaRPr sz="2200" dirty="0"/>
          </a:p>
          <a:p>
            <a:pPr eaLnBrk="1" hangingPunct="1">
              <a:buFont typeface="Wingdings 3" pitchFamily="18" charset="2"/>
              <a:buChar char=""/>
            </a:pPr>
            <a:r>
              <a:rPr sz="2200" dirty="0"/>
              <a:t>Sağlık merkezleri, doğumevleri ve enfeksiyon hastalıklarına yönelik sağlık tesisleri artırılmış ve sağlık insan kaynakları gelişimi konusunda önemli mesafeler alınmıştır. Doğumda beklenen yaşam süresi ortalama olarak, 1950–1955 yıllarında 43.6 yıl, 1960–1965 yıllarında 52.1 yıl, 1970–1975 yıllarında 57.9 yıl olarak gerçekleşmiştir.</a:t>
            </a:r>
            <a:endParaRPr sz="2200" dirty="0"/>
          </a:p>
        </p:txBody>
      </p:sp>
      <p:sp>
        <p:nvSpPr>
          <p:cNvPr id="5"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İçerik Yer Tutucusu"/>
          <p:cNvSpPr>
            <a:spLocks noGrp="1"/>
          </p:cNvSpPr>
          <p:nvPr>
            <p:ph idx="1" hasCustomPrompt="1"/>
          </p:nvPr>
        </p:nvSpPr>
        <p:spPr>
          <a:xfrm>
            <a:off x="1981200" y="1600200"/>
            <a:ext cx="8229600" cy="4852988"/>
          </a:xfrm>
        </p:spPr>
        <p:txBody>
          <a:bodyPr vert="horz" wrap="square" lIns="91440" tIns="45720" rIns="91440" bIns="45720" numCol="1" rtlCol="0" anchor="t" anchorCtr="0" compatLnSpc="1"/>
          <a:p>
            <a:pPr eaLnBrk="1" hangingPunct="1">
              <a:lnSpc>
                <a:spcPct val="80000"/>
              </a:lnSpc>
              <a:buFont typeface="Wingdings 3" pitchFamily="18" charset="2"/>
              <a:buChar char=""/>
            </a:pPr>
            <a:r>
              <a:rPr sz="2200" dirty="0"/>
              <a:t>Birinci On Yıllık Milli Sağlık Planının devamı niteliğinde olan ve </a:t>
            </a:r>
            <a:r>
              <a:rPr sz="2200" u="sng" dirty="0"/>
              <a:t>8 Aralık 1954 </a:t>
            </a:r>
            <a:r>
              <a:rPr sz="2200" dirty="0"/>
              <a:t>tarihinde Sağlık Bakanı Dr. Behçet Uz tarafından açıklanan </a:t>
            </a:r>
            <a:r>
              <a:rPr sz="2200" u="sng" dirty="0"/>
              <a:t>“Milli Sağlık Programı ve Sağlık Bankası Hakkında Etütler”</a:t>
            </a:r>
            <a:r>
              <a:rPr sz="2200" dirty="0"/>
              <a:t> ülkemizin sağlık planlamasının ve organizasyonun temel yapı taşlarından olmuştur. </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Milli Sağlık Planında ülkemiz yedi sağlık bölgesine ayrılıyor, her bölgeye bir tıp fakültesi kurularak hekim ve diğer sağlık personeli sayısının artırılması düşünülüyordu (Ankara, Balıkesir, Erzurum, Diyarbakır, İzmir, Samsun, Seyhan).</a:t>
            </a:r>
            <a:endParaRPr sz="2200" dirty="0"/>
          </a:p>
          <a:p>
            <a:pPr eaLnBrk="1" hangingPunct="1">
              <a:lnSpc>
                <a:spcPct val="80000"/>
              </a:lnSpc>
              <a:buFont typeface="Wingdings 3" pitchFamily="18" charset="2"/>
              <a:buNone/>
            </a:pPr>
            <a:endParaRPr sz="2200" dirty="0"/>
          </a:p>
          <a:p>
            <a:pPr eaLnBrk="1" hangingPunct="1">
              <a:lnSpc>
                <a:spcPct val="80000"/>
              </a:lnSpc>
              <a:buFont typeface="Wingdings 3" pitchFamily="18" charset="2"/>
              <a:buChar char=""/>
            </a:pPr>
            <a:r>
              <a:rPr sz="2200" dirty="0"/>
              <a:t>1950 yılıyla 1960 yılı karşılaştırıldığında hekim sayısı 3.020’den 8.214’e, hemşire sayısı 721’den 1658’e, ebe sayısı da 1.285’ten 3.219’a yükseltilmiştir. Her 3 meslek grubunda da 10 yıl içinde % 100’den fazla artış sağlanmıştır.</a:t>
            </a:r>
            <a:endParaRPr sz="2200" dirty="0"/>
          </a:p>
        </p:txBody>
      </p:sp>
      <p:sp>
        <p:nvSpPr>
          <p:cNvPr id="5" name="1 Başlık"/>
          <p:cNvSpPr>
            <a:spLocks noGrp="1"/>
          </p:cNvSpPr>
          <p:nvPr>
            <p:ph type="title" hasCustomPrompt="1"/>
          </p:nvPr>
        </p:nvSpPr>
        <p:spPr>
          <a:xfrm>
            <a:off x="1991544" y="404664"/>
            <a:ext cx="8229600" cy="1404938"/>
          </a:xfrm>
          <a:noFill/>
          <a:ln>
            <a:noFill/>
          </a:ln>
          <a:effectLst/>
          <a:scene3d>
            <a:camera prst="orthographicFront"/>
            <a:lightRig rig="balanced" dir="t"/>
          </a:scene3d>
          <a:sp3d prstMaterial="plastic"/>
        </p:spPr>
        <p:txBody>
          <a:bodyPr vert="horz" lIns="91440" tIns="45720" rIns="91440" bIns="45720" rtlCol="0" anchor="b">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tab pos="3830320" algn="l"/>
              </a:tabLst>
              <a:defRPr/>
            </a:pPr>
            <a: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t>1937- 1960 arası dönem</a:t>
            </a:r>
            <a:br>
              <a:rPr kumimoji="0" lang="tr-TR" sz="3600" b="1" i="0" u="none" strike="noStrike" kern="1200" cap="none" spc="50" normalizeH="0" baseline="0" noProof="0" dirty="0" smtClean="0">
                <a:ln w="13335" cmpd="sng">
                  <a:solidFill>
                    <a:schemeClr val="accent1">
                      <a:lumMod val="50000"/>
                    </a:schemeClr>
                  </a:solidFill>
                  <a:prstDash val="solid"/>
                </a:ln>
                <a:solidFill>
                  <a:schemeClr val="accent6">
                    <a:tint val="1000"/>
                  </a:schemeClr>
                </a:solidFill>
                <a:effectLst/>
                <a:uLnTx/>
                <a:uFillTx/>
                <a:latin typeface="+mj-lt"/>
                <a:ea typeface="+mj-ea"/>
                <a:cs typeface="+mj-cs"/>
              </a:rPr>
            </a:br>
            <a: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t>                                    (Behçet UZ Dönemi)</a:t>
            </a:r>
            <a:br>
              <a:rPr kumimoji="0" lang="tr-TR" sz="3600" b="1" i="0" u="none" strike="noStrike" kern="1200" cap="none" spc="50" normalizeH="0" baseline="0" noProof="0" dirty="0" smtClean="0">
                <a:ln w="13335" cmpd="sng">
                  <a:solidFill>
                    <a:schemeClr val="accent1">
                      <a:lumMod val="50000"/>
                    </a:schemeClr>
                  </a:solidFill>
                  <a:prstDash val="solid"/>
                </a:ln>
                <a:solidFill>
                  <a:srgbClr val="FF0000"/>
                </a:solidFill>
                <a:effectLst/>
                <a:uLnTx/>
                <a:uFillTx/>
                <a:latin typeface="+mj-lt"/>
                <a:ea typeface="+mj-ea"/>
                <a:cs typeface="+mj-cs"/>
              </a:rPr>
            </a:br>
            <a:endParaRPr kumimoji="0" lang="tr-TR" sz="3600" b="1" i="0" u="none" strike="noStrike" kern="1200" cap="none" spc="50" normalizeH="0" baseline="0" noProof="0" dirty="0">
              <a:ln w="13335" cmpd="sng">
                <a:solidFill>
                  <a:schemeClr val="accent1">
                    <a:lumMod val="50000"/>
                  </a:schemeClr>
                </a:solidFill>
                <a:prstDash val="solid"/>
              </a:ln>
              <a:solidFill>
                <a:srgbClr val="FF0000"/>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9510</Words>
  <Application>WPS Presentation</Application>
  <PresentationFormat>Widescreen</PresentationFormat>
  <Paragraphs>138</Paragraphs>
  <Slides>17</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SimSun</vt:lpstr>
      <vt:lpstr>Wingdings</vt:lpstr>
      <vt:lpstr/>
      <vt:lpstr>Arial Unicode MS</vt:lpstr>
      <vt:lpstr>Calibri Light</vt:lpstr>
      <vt:lpstr>Calibri</vt:lpstr>
      <vt:lpstr>Microsoft YaHei</vt:lpstr>
      <vt:lpstr>Wingdings 3</vt:lpstr>
      <vt:lpstr>Symbol</vt:lpstr>
      <vt:lpstr>Rockwell</vt:lpstr>
      <vt:lpstr>Gill Sans MT</vt:lpstr>
      <vt:lpstr>Times New Roman</vt:lpstr>
      <vt:lpstr>Segoe Print</vt:lpstr>
      <vt:lpstr>Office Theme</vt:lpstr>
      <vt:lpstr>1937- 1960 arası dönem                            (Behçet UZ Dönemi) </vt:lpstr>
      <vt:lpstr>1937- 1960 arası dönem                                     (Behçet UZ Dönemi) </vt:lpstr>
      <vt:lpstr>1937- 1960 arası dönem                                  (Behçet UZ Dönemi)</vt:lpstr>
      <vt:lpstr>PowerPoint 演示文稿</vt:lpstr>
      <vt:lpstr>1937- 1960 arası dönem                                     (Behçet UZ Dönemi) </vt:lpstr>
      <vt:lpstr>1937- 1960 arası dönem                                     (Behçet UZ Dönemi) </vt:lpstr>
      <vt:lpstr>1937- 1960 arası dönem                                     (Behçet UZ Dönemi) </vt:lpstr>
      <vt:lpstr>1937- 1960 arası dönem                                     (Behçet UZ Dönemi) </vt:lpstr>
      <vt:lpstr>1937- 1960 arası dönem                                     (Behçet UZ Dönemi) </vt:lpstr>
      <vt:lpstr>1937- 1960 arası dönem                                     (Behçet UZ Dönemi) </vt:lpstr>
      <vt:lpstr>1960 sonrası dönem:                              (Nusret FİŞEK Dönemi) </vt:lpstr>
      <vt:lpstr>1960 sonrası dönem:                              (Nusret FİŞEK Dönemi) </vt:lpstr>
      <vt:lpstr>1960 sonrası dönem:                              (Nusret FİŞEK Dönemi) </vt:lpstr>
      <vt:lpstr>1960 sonrası dönem:                              (Nusret FİŞEK Dönemi) </vt:lpstr>
      <vt:lpstr>224 sayılı Sağlığın Sosyalleştirilmesine Dair Kanunun ana ilkeleri;  </vt:lpstr>
      <vt:lpstr>PowerPoint 演示文稿</vt:lpstr>
      <vt:lpstr>1960 sonrası dönem:                              (Nusret FİŞEK Dönemi)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LENOVO</dc:creator>
  <cp:lastModifiedBy>Nesibe Uzel Yar</cp:lastModifiedBy>
  <cp:revision>2</cp:revision>
  <dcterms:created xsi:type="dcterms:W3CDTF">2020-02-06T14:08:13Z</dcterms:created>
  <dcterms:modified xsi:type="dcterms:W3CDTF">2020-02-06T14:09:49Z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1033-11.2.0.8341</vt:lpwstr>
  </property>
</Properties>
</file>