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31.1.2020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31.1.2020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31.1.2020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31.1.2020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31.1.2020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42910" y="1785926"/>
            <a:ext cx="7772400" cy="3171846"/>
          </a:xfrm>
          <a:solidFill>
            <a:schemeClr val="accent5">
              <a:lumMod val="60000"/>
              <a:lumOff val="40000"/>
            </a:schemeClr>
          </a:solidFill>
        </p:spPr>
        <p:txBody>
          <a:bodyPr>
            <a:normAutofit/>
          </a:bodyPr>
          <a:lstStyle/>
          <a:p>
            <a:r>
              <a:rPr lang="tr-TR" b="1" dirty="0" smtClean="0"/>
              <a:t>BIO 448</a:t>
            </a:r>
            <a:r>
              <a:rPr lang="tr-TR" b="1" dirty="0" smtClean="0"/>
              <a:t/>
            </a:r>
            <a:br>
              <a:rPr lang="tr-TR" b="1" dirty="0" smtClean="0"/>
            </a:br>
            <a:r>
              <a:rPr lang="tr-TR" b="1" dirty="0" smtClean="0"/>
              <a:t> MOLECULAR BIOLOGY OF DIFFERENTIATION 	</a:t>
            </a:r>
            <a:endParaRPr lang="tr-T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chemeClr val="accent5">
              <a:lumMod val="60000"/>
              <a:lumOff val="40000"/>
            </a:schemeClr>
          </a:solidFill>
        </p:spPr>
        <p:txBody>
          <a:bodyPr/>
          <a:lstStyle/>
          <a:p>
            <a:r>
              <a:rPr lang="en-US" dirty="0" smtClean="0"/>
              <a:t>Types of development in animals</a:t>
            </a:r>
            <a:endParaRPr lang="tr-TR" dirty="0"/>
          </a:p>
        </p:txBody>
      </p:sp>
      <p:sp>
        <p:nvSpPr>
          <p:cNvPr id="3" name="2 İçerik Yer Tutucusu"/>
          <p:cNvSpPr>
            <a:spLocks noGrp="1"/>
          </p:cNvSpPr>
          <p:nvPr>
            <p:ph idx="1"/>
          </p:nvPr>
        </p:nvSpPr>
        <p:spPr/>
        <p:txBody>
          <a:bodyPr/>
          <a:lstStyle/>
          <a:p>
            <a:pPr>
              <a:buNone/>
            </a:pPr>
            <a:r>
              <a:rPr lang="en-US" dirty="0" smtClean="0"/>
              <a:t/>
            </a:r>
            <a:br>
              <a:rPr lang="en-US" dirty="0" smtClean="0"/>
            </a:br>
            <a:r>
              <a:rPr lang="en-US" dirty="0" smtClean="0"/>
              <a:t>• Indirect development</a:t>
            </a:r>
            <a:br>
              <a:rPr lang="en-US" dirty="0" smtClean="0"/>
            </a:br>
            <a:r>
              <a:rPr lang="en-US" dirty="0" smtClean="0"/>
              <a:t>• Direct development</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571612"/>
            <a:ext cx="9144000" cy="4525963"/>
          </a:xfrm>
        </p:spPr>
        <p:txBody>
          <a:bodyPr>
            <a:normAutofit/>
          </a:bodyPr>
          <a:lstStyle/>
          <a:p>
            <a:r>
              <a:rPr lang="tr-TR" sz="2800" dirty="0" err="1" smtClean="0"/>
              <a:t>E</a:t>
            </a:r>
            <a:r>
              <a:rPr lang="tr-TR" sz="2800" dirty="0" err="1" smtClean="0"/>
              <a:t>xtraembryonic</a:t>
            </a:r>
            <a:r>
              <a:rPr lang="tr-TR" sz="2800" dirty="0" smtClean="0"/>
              <a:t> </a:t>
            </a:r>
            <a:r>
              <a:rPr lang="tr-TR" sz="2800" dirty="0" err="1" smtClean="0"/>
              <a:t>membranes</a:t>
            </a:r>
            <a:r>
              <a:rPr lang="tr-TR" sz="2800" dirty="0" smtClean="0"/>
              <a:t>:</a:t>
            </a:r>
            <a:br>
              <a:rPr lang="tr-TR" sz="2800" dirty="0" smtClean="0"/>
            </a:br>
            <a:r>
              <a:rPr lang="tr-TR" sz="2800" dirty="0" smtClean="0"/>
              <a:t>•</a:t>
            </a:r>
            <a:r>
              <a:rPr lang="tr-TR" sz="2800" dirty="0" err="1" smtClean="0"/>
              <a:t>Chorion</a:t>
            </a:r>
            <a:r>
              <a:rPr lang="tr-TR" sz="2800" dirty="0" smtClean="0"/>
              <a:t> </a:t>
            </a:r>
            <a:r>
              <a:rPr lang="tr-TR" sz="2800" dirty="0" smtClean="0"/>
              <a:t/>
            </a:r>
            <a:br>
              <a:rPr lang="tr-TR" sz="2800" dirty="0" smtClean="0"/>
            </a:br>
            <a:r>
              <a:rPr lang="tr-TR" sz="2800" dirty="0" smtClean="0"/>
              <a:t>•</a:t>
            </a:r>
            <a:r>
              <a:rPr lang="tr-TR" sz="2800" dirty="0" err="1" smtClean="0"/>
              <a:t>Amnion</a:t>
            </a:r>
            <a:r>
              <a:rPr lang="tr-TR" sz="2800" dirty="0" smtClean="0"/>
              <a:t> </a:t>
            </a:r>
            <a:r>
              <a:rPr lang="tr-TR" sz="2800" dirty="0" err="1" smtClean="0"/>
              <a:t>surrounds</a:t>
            </a:r>
            <a:r>
              <a:rPr lang="tr-TR" sz="2800" dirty="0" smtClean="0"/>
              <a:t> </a:t>
            </a:r>
            <a:r>
              <a:rPr lang="tr-TR" sz="2800" dirty="0" err="1" smtClean="0"/>
              <a:t>the</a:t>
            </a:r>
            <a:r>
              <a:rPr lang="tr-TR" sz="2800" dirty="0" smtClean="0"/>
              <a:t> </a:t>
            </a:r>
            <a:r>
              <a:rPr lang="tr-TR" sz="2800" dirty="0" err="1" smtClean="0"/>
              <a:t>embryo</a:t>
            </a:r>
            <a:r>
              <a:rPr lang="tr-TR" sz="2800" dirty="0" smtClean="0"/>
              <a:t> in </a:t>
            </a:r>
            <a:r>
              <a:rPr lang="tr-TR" sz="2800" dirty="0" err="1" smtClean="0"/>
              <a:t>the</a:t>
            </a:r>
            <a:r>
              <a:rPr lang="tr-TR" sz="2800" dirty="0" smtClean="0"/>
              <a:t> </a:t>
            </a:r>
            <a:r>
              <a:rPr lang="tr-TR" sz="2800" dirty="0" err="1" smtClean="0"/>
              <a:t>aqueous</a:t>
            </a:r>
            <a:r>
              <a:rPr lang="tr-TR" sz="2800" dirty="0" smtClean="0"/>
              <a:t> </a:t>
            </a:r>
            <a:r>
              <a:rPr lang="tr-TR" sz="2800" dirty="0" err="1" smtClean="0"/>
              <a:t>environment</a:t>
            </a:r>
            <a:r>
              <a:rPr lang="tr-TR" sz="2800" dirty="0" smtClean="0"/>
              <a:t/>
            </a:r>
            <a:br>
              <a:rPr lang="tr-TR" sz="2800" dirty="0" smtClean="0"/>
            </a:br>
            <a:r>
              <a:rPr lang="tr-TR" sz="2800" dirty="0" smtClean="0"/>
              <a:t>• </a:t>
            </a:r>
            <a:r>
              <a:rPr lang="tr-TR" sz="2800" dirty="0" err="1" smtClean="0"/>
              <a:t>Allantois</a:t>
            </a:r>
            <a:r>
              <a:rPr lang="tr-TR" sz="2800" dirty="0" smtClean="0"/>
              <a:t> </a:t>
            </a:r>
            <a:r>
              <a:rPr lang="tr-TR" sz="2800" dirty="0" err="1" smtClean="0"/>
              <a:t>surrounds</a:t>
            </a:r>
            <a:r>
              <a:rPr lang="tr-TR" sz="2800" dirty="0" smtClean="0"/>
              <a:t> </a:t>
            </a:r>
            <a:r>
              <a:rPr lang="tr-TR" sz="2800" dirty="0" err="1" smtClean="0"/>
              <a:t>residues</a:t>
            </a:r>
            <a:r>
              <a:rPr lang="tr-TR" sz="2800" dirty="0" smtClean="0"/>
              <a:t/>
            </a:r>
            <a:br>
              <a:rPr lang="tr-TR" sz="2800" dirty="0" smtClean="0"/>
            </a:br>
            <a:r>
              <a:rPr lang="tr-TR" sz="2800" dirty="0" smtClean="0"/>
              <a:t>• </a:t>
            </a:r>
            <a:r>
              <a:rPr lang="tr-TR" sz="2800" dirty="0" err="1" smtClean="0"/>
              <a:t>Yolk</a:t>
            </a:r>
            <a:r>
              <a:rPr lang="tr-TR" sz="2800" dirty="0" smtClean="0"/>
              <a:t> </a:t>
            </a:r>
            <a:r>
              <a:rPr lang="tr-TR" sz="2800" dirty="0" smtClean="0"/>
              <a:t>sac </a:t>
            </a:r>
            <a:r>
              <a:rPr lang="tr-TR" sz="2800" dirty="0" err="1" smtClean="0"/>
              <a:t>contains</a:t>
            </a:r>
            <a:r>
              <a:rPr lang="tr-TR" sz="2800" dirty="0" smtClean="0"/>
              <a:t> </a:t>
            </a:r>
            <a:r>
              <a:rPr lang="tr-TR" sz="2800" dirty="0" err="1" smtClean="0"/>
              <a:t>stored</a:t>
            </a:r>
            <a:r>
              <a:rPr lang="tr-TR" sz="2800" dirty="0" smtClean="0"/>
              <a:t> </a:t>
            </a:r>
            <a:r>
              <a:rPr lang="tr-TR" sz="2800" dirty="0" err="1" smtClean="0"/>
              <a:t>nutrients</a:t>
            </a:r>
            <a:r>
              <a:rPr lang="tr-TR" sz="2800" dirty="0" smtClean="0"/>
              <a:t>.</a:t>
            </a:r>
            <a:endParaRPr lang="tr-T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chemeClr val="accent3">
              <a:lumMod val="60000"/>
              <a:lumOff val="40000"/>
            </a:schemeClr>
          </a:solidFill>
        </p:spPr>
        <p:txBody>
          <a:bodyPr/>
          <a:lstStyle/>
          <a:p>
            <a:r>
              <a:rPr lang="tr-TR" dirty="0" err="1" smtClean="0"/>
              <a:t>Content</a:t>
            </a:r>
            <a:endParaRPr lang="tr-TR" dirty="0"/>
          </a:p>
        </p:txBody>
      </p:sp>
      <p:sp>
        <p:nvSpPr>
          <p:cNvPr id="3" name="2 İçerik Yer Tutucusu"/>
          <p:cNvSpPr>
            <a:spLocks noGrp="1"/>
          </p:cNvSpPr>
          <p:nvPr>
            <p:ph idx="1"/>
          </p:nvPr>
        </p:nvSpPr>
        <p:spPr/>
        <p:txBody>
          <a:bodyPr>
            <a:normAutofit fontScale="70000" lnSpcReduction="20000"/>
          </a:bodyPr>
          <a:lstStyle/>
          <a:p>
            <a:endParaRPr lang="tr-TR" dirty="0" smtClean="0"/>
          </a:p>
          <a:p>
            <a:pPr algn="just"/>
            <a:r>
              <a:rPr lang="tr-TR" dirty="0" smtClean="0"/>
              <a:t> </a:t>
            </a:r>
            <a:r>
              <a:rPr lang="tr-TR" dirty="0" err="1" smtClean="0"/>
              <a:t>Animal</a:t>
            </a:r>
            <a:r>
              <a:rPr lang="tr-TR" dirty="0" smtClean="0"/>
              <a:t> </a:t>
            </a:r>
            <a:r>
              <a:rPr lang="tr-TR" dirty="0" err="1" smtClean="0"/>
              <a:t>development</a:t>
            </a:r>
            <a:r>
              <a:rPr lang="tr-TR" dirty="0" smtClean="0"/>
              <a:t>; </a:t>
            </a:r>
            <a:r>
              <a:rPr lang="tr-TR" dirty="0" err="1" smtClean="0"/>
              <a:t>indirect</a:t>
            </a:r>
            <a:r>
              <a:rPr lang="tr-TR" dirty="0" smtClean="0"/>
              <a:t> </a:t>
            </a:r>
            <a:r>
              <a:rPr lang="tr-TR" dirty="0" err="1" smtClean="0"/>
              <a:t>and</a:t>
            </a:r>
            <a:r>
              <a:rPr lang="tr-TR" dirty="0" smtClean="0"/>
              <a:t> </a:t>
            </a:r>
            <a:r>
              <a:rPr lang="tr-TR" dirty="0" err="1" smtClean="0"/>
              <a:t>direct</a:t>
            </a:r>
            <a:r>
              <a:rPr lang="tr-TR" dirty="0" smtClean="0"/>
              <a:t> </a:t>
            </a:r>
            <a:r>
              <a:rPr lang="tr-TR" dirty="0" err="1" smtClean="0"/>
              <a:t>development</a:t>
            </a:r>
            <a:r>
              <a:rPr lang="tr-TR" dirty="0" smtClean="0"/>
              <a:t>, </a:t>
            </a:r>
            <a:r>
              <a:rPr lang="tr-TR" dirty="0" err="1" smtClean="0"/>
              <a:t>cleavage</a:t>
            </a:r>
            <a:r>
              <a:rPr lang="tr-TR" dirty="0" smtClean="0"/>
              <a:t>, morula, blastula, gastrula, </a:t>
            </a:r>
            <a:r>
              <a:rPr lang="tr-TR" dirty="0" err="1" smtClean="0"/>
              <a:t>early</a:t>
            </a:r>
            <a:r>
              <a:rPr lang="tr-TR" dirty="0" smtClean="0"/>
              <a:t> </a:t>
            </a:r>
            <a:r>
              <a:rPr lang="tr-TR" dirty="0" err="1" smtClean="0"/>
              <a:t>and</a:t>
            </a:r>
            <a:r>
              <a:rPr lang="tr-TR" dirty="0" smtClean="0"/>
              <a:t> </a:t>
            </a:r>
            <a:r>
              <a:rPr lang="tr-TR" dirty="0" err="1" smtClean="0"/>
              <a:t>late</a:t>
            </a:r>
            <a:r>
              <a:rPr lang="tr-TR" dirty="0" smtClean="0"/>
              <a:t> </a:t>
            </a:r>
            <a:r>
              <a:rPr lang="tr-TR" dirty="0" err="1" smtClean="0"/>
              <a:t>embryonic</a:t>
            </a:r>
            <a:r>
              <a:rPr lang="tr-TR" dirty="0" smtClean="0"/>
              <a:t> </a:t>
            </a:r>
            <a:r>
              <a:rPr lang="tr-TR" dirty="0" err="1" smtClean="0"/>
              <a:t>development</a:t>
            </a:r>
            <a:r>
              <a:rPr lang="tr-TR" dirty="0" smtClean="0"/>
              <a:t>, </a:t>
            </a:r>
            <a:r>
              <a:rPr lang="tr-TR" dirty="0" err="1" smtClean="0"/>
              <a:t>placenta</a:t>
            </a:r>
            <a:r>
              <a:rPr lang="tr-TR" dirty="0" smtClean="0"/>
              <a:t>, </a:t>
            </a:r>
            <a:r>
              <a:rPr lang="tr-TR" dirty="0" err="1" smtClean="0"/>
              <a:t>Differential</a:t>
            </a:r>
            <a:r>
              <a:rPr lang="tr-TR" dirty="0" smtClean="0"/>
              <a:t> gene </a:t>
            </a:r>
            <a:r>
              <a:rPr lang="tr-TR" dirty="0" err="1" smtClean="0"/>
              <a:t>expression</a:t>
            </a:r>
            <a:r>
              <a:rPr lang="tr-TR" dirty="0" smtClean="0"/>
              <a:t>; </a:t>
            </a:r>
            <a:r>
              <a:rPr lang="tr-TR" dirty="0" err="1" smtClean="0"/>
              <a:t>determination</a:t>
            </a:r>
            <a:r>
              <a:rPr lang="tr-TR" dirty="0" smtClean="0"/>
              <a:t>, </a:t>
            </a:r>
            <a:r>
              <a:rPr lang="tr-TR" dirty="0" err="1" smtClean="0"/>
              <a:t>transdetermination</a:t>
            </a:r>
            <a:r>
              <a:rPr lang="tr-TR" dirty="0" smtClean="0"/>
              <a:t>, </a:t>
            </a:r>
            <a:r>
              <a:rPr lang="tr-TR" dirty="0" err="1" smtClean="0"/>
              <a:t>totipotens</a:t>
            </a:r>
            <a:r>
              <a:rPr lang="tr-TR" dirty="0" smtClean="0"/>
              <a:t>, </a:t>
            </a:r>
            <a:r>
              <a:rPr lang="tr-TR" dirty="0" err="1" smtClean="0"/>
              <a:t>the</a:t>
            </a:r>
            <a:r>
              <a:rPr lang="tr-TR" dirty="0" smtClean="0"/>
              <a:t> role of </a:t>
            </a:r>
            <a:r>
              <a:rPr lang="tr-TR" dirty="0" err="1" smtClean="0"/>
              <a:t>cytoplasmic</a:t>
            </a:r>
            <a:r>
              <a:rPr lang="tr-TR" dirty="0" smtClean="0"/>
              <a:t> </a:t>
            </a:r>
            <a:r>
              <a:rPr lang="tr-TR" dirty="0" err="1" smtClean="0"/>
              <a:t>segration</a:t>
            </a:r>
            <a:r>
              <a:rPr lang="tr-TR" dirty="0" smtClean="0"/>
              <a:t> </a:t>
            </a:r>
            <a:r>
              <a:rPr lang="tr-TR" dirty="0" err="1" smtClean="0"/>
              <a:t>and</a:t>
            </a:r>
            <a:r>
              <a:rPr lang="tr-TR" dirty="0" smtClean="0"/>
              <a:t> </a:t>
            </a:r>
            <a:r>
              <a:rPr lang="tr-TR" dirty="0" err="1" smtClean="0"/>
              <a:t>induction</a:t>
            </a:r>
            <a:r>
              <a:rPr lang="tr-TR" dirty="0" smtClean="0"/>
              <a:t>, </a:t>
            </a:r>
            <a:r>
              <a:rPr lang="tr-TR" dirty="0" err="1" smtClean="0"/>
              <a:t>development</a:t>
            </a:r>
            <a:r>
              <a:rPr lang="tr-TR" dirty="0" smtClean="0"/>
              <a:t> </a:t>
            </a:r>
            <a:r>
              <a:rPr lang="tr-TR" dirty="0" err="1" smtClean="0"/>
              <a:t>potential</a:t>
            </a:r>
            <a:r>
              <a:rPr lang="tr-TR" dirty="0" smtClean="0"/>
              <a:t>, </a:t>
            </a:r>
            <a:r>
              <a:rPr lang="tr-TR" dirty="0" err="1" smtClean="0"/>
              <a:t>cloning</a:t>
            </a:r>
            <a:r>
              <a:rPr lang="tr-TR" dirty="0" smtClean="0"/>
              <a:t> a </a:t>
            </a:r>
            <a:r>
              <a:rPr lang="tr-TR" dirty="0" err="1" smtClean="0"/>
              <a:t>mammal</a:t>
            </a:r>
            <a:r>
              <a:rPr lang="tr-TR" dirty="0" smtClean="0"/>
              <a:t>, </a:t>
            </a:r>
            <a:r>
              <a:rPr lang="tr-TR" dirty="0" err="1" smtClean="0"/>
              <a:t>the</a:t>
            </a:r>
            <a:r>
              <a:rPr lang="tr-TR" dirty="0" smtClean="0"/>
              <a:t> role of </a:t>
            </a:r>
            <a:r>
              <a:rPr lang="tr-TR" dirty="0" err="1" smtClean="0"/>
              <a:t>pattern</a:t>
            </a:r>
            <a:r>
              <a:rPr lang="tr-TR" dirty="0" smtClean="0"/>
              <a:t> </a:t>
            </a:r>
            <a:r>
              <a:rPr lang="tr-TR" dirty="0" err="1" smtClean="0"/>
              <a:t>formation</a:t>
            </a:r>
            <a:r>
              <a:rPr lang="tr-TR" dirty="0" smtClean="0"/>
              <a:t> in organ </a:t>
            </a:r>
            <a:r>
              <a:rPr lang="tr-TR" dirty="0" err="1" smtClean="0"/>
              <a:t>development</a:t>
            </a:r>
            <a:r>
              <a:rPr lang="tr-TR" dirty="0" smtClean="0"/>
              <a:t>, </a:t>
            </a:r>
            <a:r>
              <a:rPr lang="tr-TR" dirty="0" err="1" smtClean="0"/>
              <a:t>apoptosis</a:t>
            </a:r>
            <a:r>
              <a:rPr lang="tr-TR" dirty="0" smtClean="0"/>
              <a:t>, organ </a:t>
            </a:r>
            <a:r>
              <a:rPr lang="tr-TR" dirty="0" err="1" smtClean="0"/>
              <a:t>identity</a:t>
            </a:r>
            <a:r>
              <a:rPr lang="tr-TR" dirty="0" smtClean="0"/>
              <a:t> </a:t>
            </a:r>
            <a:r>
              <a:rPr lang="tr-TR" dirty="0" err="1" smtClean="0"/>
              <a:t>genes</a:t>
            </a:r>
            <a:r>
              <a:rPr lang="tr-TR" dirty="0" smtClean="0"/>
              <a:t>, </a:t>
            </a:r>
            <a:r>
              <a:rPr lang="tr-TR" dirty="0" err="1" smtClean="0"/>
              <a:t>morphogens</a:t>
            </a:r>
            <a:r>
              <a:rPr lang="tr-TR" dirty="0" smtClean="0"/>
              <a:t> </a:t>
            </a:r>
            <a:r>
              <a:rPr lang="tr-TR" dirty="0" err="1" smtClean="0"/>
              <a:t>and</a:t>
            </a:r>
            <a:r>
              <a:rPr lang="tr-TR" dirty="0" smtClean="0"/>
              <a:t> </a:t>
            </a:r>
            <a:r>
              <a:rPr lang="tr-TR" dirty="0" err="1" smtClean="0"/>
              <a:t>positional</a:t>
            </a:r>
            <a:r>
              <a:rPr lang="tr-TR" dirty="0" smtClean="0"/>
              <a:t> </a:t>
            </a:r>
            <a:r>
              <a:rPr lang="tr-TR" dirty="0" err="1" smtClean="0"/>
              <a:t>information</a:t>
            </a:r>
            <a:r>
              <a:rPr lang="tr-TR" dirty="0" smtClean="0"/>
              <a:t>, </a:t>
            </a:r>
            <a:r>
              <a:rPr lang="tr-TR" dirty="0" err="1" smtClean="0"/>
              <a:t>Segmentation</a:t>
            </a:r>
            <a:r>
              <a:rPr lang="tr-TR" dirty="0" smtClean="0"/>
              <a:t> </a:t>
            </a:r>
            <a:r>
              <a:rPr lang="tr-TR" dirty="0" err="1" smtClean="0"/>
              <a:t>genes</a:t>
            </a:r>
            <a:r>
              <a:rPr lang="tr-TR" dirty="0" smtClean="0"/>
              <a:t>, </a:t>
            </a:r>
            <a:r>
              <a:rPr lang="tr-TR" dirty="0" err="1" smtClean="0"/>
              <a:t>double</a:t>
            </a:r>
            <a:r>
              <a:rPr lang="tr-TR" dirty="0" smtClean="0"/>
              <a:t> </a:t>
            </a:r>
            <a:r>
              <a:rPr lang="tr-TR" dirty="0" err="1" smtClean="0"/>
              <a:t>rule</a:t>
            </a:r>
            <a:r>
              <a:rPr lang="tr-TR" dirty="0" smtClean="0"/>
              <a:t> </a:t>
            </a:r>
            <a:r>
              <a:rPr lang="tr-TR" dirty="0" err="1" smtClean="0"/>
              <a:t>genes</a:t>
            </a:r>
            <a:r>
              <a:rPr lang="tr-TR" dirty="0" smtClean="0"/>
              <a:t>, </a:t>
            </a:r>
            <a:r>
              <a:rPr lang="tr-TR" dirty="0" err="1" smtClean="0"/>
              <a:t>gap</a:t>
            </a:r>
            <a:r>
              <a:rPr lang="tr-TR" dirty="0" smtClean="0"/>
              <a:t> </a:t>
            </a:r>
            <a:r>
              <a:rPr lang="tr-TR" dirty="0" err="1" smtClean="0"/>
              <a:t>genes</a:t>
            </a:r>
            <a:r>
              <a:rPr lang="tr-TR" dirty="0" smtClean="0"/>
              <a:t>, </a:t>
            </a:r>
            <a:r>
              <a:rPr lang="tr-TR" dirty="0" err="1" smtClean="0"/>
              <a:t>segment</a:t>
            </a:r>
            <a:r>
              <a:rPr lang="tr-TR" dirty="0" smtClean="0"/>
              <a:t> </a:t>
            </a:r>
            <a:r>
              <a:rPr lang="tr-TR" dirty="0" err="1" smtClean="0"/>
              <a:t>polarity</a:t>
            </a:r>
            <a:r>
              <a:rPr lang="tr-TR" dirty="0" smtClean="0"/>
              <a:t> </a:t>
            </a:r>
            <a:r>
              <a:rPr lang="tr-TR" dirty="0" err="1" smtClean="0"/>
              <a:t>genes</a:t>
            </a:r>
            <a:r>
              <a:rPr lang="tr-TR" dirty="0" smtClean="0"/>
              <a:t>, </a:t>
            </a:r>
            <a:r>
              <a:rPr lang="tr-TR" dirty="0" err="1" smtClean="0"/>
              <a:t>homeotic</a:t>
            </a:r>
            <a:r>
              <a:rPr lang="tr-TR" dirty="0" smtClean="0"/>
              <a:t> (</a:t>
            </a:r>
            <a:r>
              <a:rPr lang="tr-TR" dirty="0" err="1" smtClean="0"/>
              <a:t>homeobox</a:t>
            </a:r>
            <a:r>
              <a:rPr lang="tr-TR" dirty="0" smtClean="0"/>
              <a:t>-</a:t>
            </a:r>
            <a:r>
              <a:rPr lang="tr-TR" dirty="0" err="1" smtClean="0"/>
              <a:t>containing</a:t>
            </a:r>
            <a:r>
              <a:rPr lang="tr-TR" dirty="0" smtClean="0"/>
              <a:t>) </a:t>
            </a:r>
            <a:r>
              <a:rPr lang="tr-TR" dirty="0" err="1" smtClean="0"/>
              <a:t>genes</a:t>
            </a:r>
            <a:r>
              <a:rPr lang="tr-TR" dirty="0" smtClean="0"/>
              <a:t>, </a:t>
            </a:r>
            <a:r>
              <a:rPr lang="tr-TR" dirty="0" err="1" smtClean="0"/>
              <a:t>homeotic</a:t>
            </a:r>
            <a:r>
              <a:rPr lang="tr-TR" dirty="0" smtClean="0"/>
              <a:t> </a:t>
            </a:r>
            <a:r>
              <a:rPr lang="tr-TR" dirty="0" err="1" smtClean="0"/>
              <a:t>mutations</a:t>
            </a:r>
            <a:r>
              <a:rPr lang="tr-TR" dirty="0" smtClean="0"/>
              <a:t>, </a:t>
            </a:r>
            <a:r>
              <a:rPr lang="tr-TR" dirty="0" err="1" smtClean="0"/>
              <a:t>transcriptional</a:t>
            </a:r>
            <a:r>
              <a:rPr lang="tr-TR" dirty="0" smtClean="0"/>
              <a:t> </a:t>
            </a:r>
            <a:r>
              <a:rPr lang="tr-TR" dirty="0" err="1" smtClean="0"/>
              <a:t>regulation</a:t>
            </a:r>
            <a:r>
              <a:rPr lang="tr-TR" dirty="0" smtClean="0"/>
              <a:t> of gene </a:t>
            </a:r>
            <a:r>
              <a:rPr lang="tr-TR" dirty="0" err="1" smtClean="0"/>
              <a:t>expression</a:t>
            </a:r>
            <a:r>
              <a:rPr lang="tr-TR" dirty="0" smtClean="0"/>
              <a:t>; </a:t>
            </a:r>
            <a:r>
              <a:rPr lang="tr-TR" dirty="0" err="1" smtClean="0"/>
              <a:t>exons</a:t>
            </a:r>
            <a:r>
              <a:rPr lang="tr-TR" dirty="0" smtClean="0"/>
              <a:t> </a:t>
            </a:r>
            <a:r>
              <a:rPr lang="tr-TR" dirty="0" err="1" smtClean="0"/>
              <a:t>and</a:t>
            </a:r>
            <a:r>
              <a:rPr lang="tr-TR" dirty="0" smtClean="0"/>
              <a:t> </a:t>
            </a:r>
            <a:r>
              <a:rPr lang="tr-TR" dirty="0" err="1" smtClean="0"/>
              <a:t>introns</a:t>
            </a:r>
            <a:r>
              <a:rPr lang="tr-TR" dirty="0" smtClean="0"/>
              <a:t>, </a:t>
            </a:r>
            <a:r>
              <a:rPr lang="tr-TR" dirty="0" err="1" smtClean="0"/>
              <a:t>promoter</a:t>
            </a:r>
            <a:r>
              <a:rPr lang="tr-TR" dirty="0" smtClean="0"/>
              <a:t> </a:t>
            </a:r>
            <a:r>
              <a:rPr lang="tr-TR" dirty="0" err="1" smtClean="0"/>
              <a:t>structure</a:t>
            </a:r>
            <a:r>
              <a:rPr lang="tr-TR" dirty="0" smtClean="0"/>
              <a:t> </a:t>
            </a:r>
            <a:r>
              <a:rPr lang="tr-TR" dirty="0" err="1" smtClean="0"/>
              <a:t>and</a:t>
            </a:r>
            <a:r>
              <a:rPr lang="tr-TR" dirty="0" smtClean="0"/>
              <a:t> </a:t>
            </a:r>
            <a:r>
              <a:rPr lang="tr-TR" dirty="0" err="1" smtClean="0"/>
              <a:t>function</a:t>
            </a:r>
            <a:r>
              <a:rPr lang="tr-TR" dirty="0" smtClean="0"/>
              <a:t>, </a:t>
            </a:r>
            <a:r>
              <a:rPr lang="tr-TR" dirty="0" err="1" smtClean="0"/>
              <a:t>enhancer</a:t>
            </a:r>
            <a:r>
              <a:rPr lang="tr-TR" dirty="0" smtClean="0"/>
              <a:t> </a:t>
            </a:r>
            <a:r>
              <a:rPr lang="tr-TR" dirty="0" err="1" smtClean="0"/>
              <a:t>structure</a:t>
            </a:r>
            <a:r>
              <a:rPr lang="tr-TR" dirty="0" smtClean="0"/>
              <a:t> </a:t>
            </a:r>
            <a:r>
              <a:rPr lang="tr-TR" dirty="0" err="1" smtClean="0"/>
              <a:t>and</a:t>
            </a:r>
            <a:r>
              <a:rPr lang="tr-TR" dirty="0" smtClean="0"/>
              <a:t> </a:t>
            </a:r>
            <a:r>
              <a:rPr lang="tr-TR" dirty="0" err="1" smtClean="0"/>
              <a:t>function</a:t>
            </a:r>
            <a:r>
              <a:rPr lang="tr-TR" dirty="0" smtClean="0"/>
              <a:t>, </a:t>
            </a:r>
            <a:r>
              <a:rPr lang="tr-TR" dirty="0" err="1" smtClean="0"/>
              <a:t>transcription</a:t>
            </a:r>
            <a:r>
              <a:rPr lang="tr-TR" dirty="0" smtClean="0"/>
              <a:t> </a:t>
            </a:r>
            <a:r>
              <a:rPr lang="tr-TR" dirty="0" err="1" smtClean="0"/>
              <a:t>factors</a:t>
            </a:r>
            <a:r>
              <a:rPr lang="tr-TR" dirty="0" smtClean="0"/>
              <a:t> (</a:t>
            </a:r>
            <a:r>
              <a:rPr lang="tr-TR" dirty="0" err="1" smtClean="0"/>
              <a:t>homeodomain</a:t>
            </a:r>
            <a:r>
              <a:rPr lang="tr-TR" dirty="0" smtClean="0"/>
              <a:t> </a:t>
            </a:r>
            <a:r>
              <a:rPr lang="tr-TR" dirty="0" err="1" smtClean="0"/>
              <a:t>and</a:t>
            </a:r>
            <a:r>
              <a:rPr lang="tr-TR" dirty="0" smtClean="0"/>
              <a:t> POU protein </a:t>
            </a:r>
            <a:r>
              <a:rPr lang="tr-TR" dirty="0" err="1" smtClean="0"/>
              <a:t>families</a:t>
            </a:r>
            <a:r>
              <a:rPr lang="tr-TR" dirty="0" smtClean="0"/>
              <a:t>), </a:t>
            </a:r>
            <a:r>
              <a:rPr lang="tr-TR" dirty="0" err="1" smtClean="0"/>
              <a:t>transcription</a:t>
            </a:r>
            <a:r>
              <a:rPr lang="tr-TR" dirty="0" smtClean="0"/>
              <a:t> </a:t>
            </a:r>
            <a:r>
              <a:rPr lang="tr-TR" dirty="0" err="1" smtClean="0"/>
              <a:t>factors</a:t>
            </a:r>
            <a:r>
              <a:rPr lang="tr-TR" dirty="0" smtClean="0"/>
              <a:t> (</a:t>
            </a:r>
            <a:r>
              <a:rPr lang="tr-TR" dirty="0" err="1" smtClean="0"/>
              <a:t>helix</a:t>
            </a:r>
            <a:r>
              <a:rPr lang="tr-TR" dirty="0" smtClean="0"/>
              <a:t>-</a:t>
            </a:r>
            <a:r>
              <a:rPr lang="tr-TR" dirty="0" err="1" smtClean="0"/>
              <a:t>loop</a:t>
            </a:r>
            <a:r>
              <a:rPr lang="tr-TR" dirty="0" smtClean="0"/>
              <a:t>-</a:t>
            </a:r>
            <a:r>
              <a:rPr lang="tr-TR" dirty="0" err="1" smtClean="0"/>
              <a:t>helix</a:t>
            </a:r>
            <a:r>
              <a:rPr lang="tr-TR" dirty="0" smtClean="0"/>
              <a:t>, </a:t>
            </a:r>
            <a:r>
              <a:rPr lang="tr-TR" dirty="0" err="1" smtClean="0"/>
              <a:t>zinc</a:t>
            </a:r>
            <a:r>
              <a:rPr lang="tr-TR" dirty="0" smtClean="0"/>
              <a:t> </a:t>
            </a:r>
            <a:r>
              <a:rPr lang="tr-TR" dirty="0" err="1" smtClean="0"/>
              <a:t>finger</a:t>
            </a:r>
            <a:r>
              <a:rPr lang="tr-TR" dirty="0" smtClean="0"/>
              <a:t>, </a:t>
            </a:r>
            <a:r>
              <a:rPr lang="tr-TR" dirty="0" err="1" smtClean="0"/>
              <a:t>leucine</a:t>
            </a:r>
            <a:r>
              <a:rPr lang="tr-TR" dirty="0" smtClean="0"/>
              <a:t> </a:t>
            </a:r>
            <a:r>
              <a:rPr lang="tr-TR" dirty="0" err="1" smtClean="0"/>
              <a:t>zipper</a:t>
            </a:r>
            <a:r>
              <a:rPr lang="tr-TR" dirty="0" smtClean="0"/>
              <a:t> </a:t>
            </a:r>
            <a:r>
              <a:rPr lang="tr-TR" dirty="0" err="1" smtClean="0"/>
              <a:t>motifs</a:t>
            </a:r>
            <a:r>
              <a:rPr lang="tr-TR" dirty="0" smtClean="0"/>
              <a:t>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chemeClr val="accent4">
              <a:lumMod val="60000"/>
              <a:lumOff val="40000"/>
            </a:schemeClr>
          </a:solidFill>
        </p:spPr>
        <p:txBody>
          <a:bodyPr/>
          <a:lstStyle/>
          <a:p>
            <a:r>
              <a:rPr lang="tr-TR" dirty="0" err="1" smtClean="0"/>
              <a:t>Goals</a:t>
            </a:r>
            <a:endParaRPr lang="tr-TR" dirty="0"/>
          </a:p>
        </p:txBody>
      </p:sp>
      <p:sp>
        <p:nvSpPr>
          <p:cNvPr id="3" name="2 İçerik Yer Tutucusu"/>
          <p:cNvSpPr>
            <a:spLocks noGrp="1"/>
          </p:cNvSpPr>
          <p:nvPr>
            <p:ph idx="1"/>
          </p:nvPr>
        </p:nvSpPr>
        <p:spPr/>
        <p:txBody>
          <a:bodyPr>
            <a:normAutofit/>
          </a:bodyPr>
          <a:lstStyle/>
          <a:p>
            <a:pPr algn="just"/>
            <a:r>
              <a:rPr lang="en-US" sz="2200" dirty="0" smtClean="0"/>
              <a:t>To </a:t>
            </a:r>
            <a:r>
              <a:rPr lang="en-US" sz="2200" dirty="0" smtClean="0"/>
              <a:t>teach development, developmental stages, differential gene expression in embryonic and postembryonic developmental stages, transcriptional regulation of gene expression, the factors that are effective on transcriptional regulation of gene expression. Teaching the development mechanisms of cells and tissues in different types than fertilized egg (</a:t>
            </a:r>
            <a:r>
              <a:rPr lang="en-US" sz="2200" dirty="0" err="1" smtClean="0"/>
              <a:t>ie</a:t>
            </a:r>
            <a:r>
              <a:rPr lang="en-US" sz="2200" dirty="0" smtClean="0"/>
              <a:t> from a single cell) and the factors </a:t>
            </a:r>
            <a:r>
              <a:rPr lang="en-US" sz="2200" dirty="0" smtClean="0"/>
              <a:t>affecting</a:t>
            </a:r>
            <a:r>
              <a:rPr lang="tr-TR" sz="2200" dirty="0" smtClean="0"/>
              <a:t> </a:t>
            </a:r>
            <a:r>
              <a:rPr lang="en-US" sz="2200" dirty="0" smtClean="0"/>
              <a:t>them</a:t>
            </a:r>
            <a:r>
              <a:rPr lang="en-US" sz="2200" dirty="0" smtClean="0"/>
              <a:t>.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chemeClr val="accent6">
              <a:lumMod val="60000"/>
              <a:lumOff val="40000"/>
            </a:schemeClr>
          </a:solidFill>
        </p:spPr>
        <p:txBody>
          <a:bodyPr>
            <a:normAutofit/>
          </a:bodyPr>
          <a:lstStyle/>
          <a:p>
            <a:r>
              <a:rPr lang="tr-TR" dirty="0" smtClean="0"/>
              <a:t> </a:t>
            </a:r>
            <a:r>
              <a:rPr lang="tr-TR" dirty="0" err="1" smtClean="0"/>
              <a:t>Recommended</a:t>
            </a:r>
            <a:r>
              <a:rPr lang="tr-TR" dirty="0" smtClean="0"/>
              <a:t> </a:t>
            </a:r>
            <a:r>
              <a:rPr lang="tr-TR" dirty="0" err="1" smtClean="0"/>
              <a:t>Sources</a:t>
            </a:r>
            <a:r>
              <a:rPr lang="tr-TR" dirty="0" smtClean="0"/>
              <a:t> 	</a:t>
            </a:r>
          </a:p>
        </p:txBody>
      </p:sp>
      <p:sp>
        <p:nvSpPr>
          <p:cNvPr id="3" name="2 İçerik Yer Tutucusu"/>
          <p:cNvSpPr>
            <a:spLocks noGrp="1"/>
          </p:cNvSpPr>
          <p:nvPr>
            <p:ph idx="1"/>
          </p:nvPr>
        </p:nvSpPr>
        <p:spPr/>
        <p:txBody>
          <a:bodyPr>
            <a:normAutofit/>
          </a:bodyPr>
          <a:lstStyle/>
          <a:p>
            <a:endParaRPr lang="tr-TR" sz="2200" dirty="0" smtClean="0"/>
          </a:p>
          <a:p>
            <a:r>
              <a:rPr lang="en-US" sz="2200" dirty="0" smtClean="0"/>
              <a:t> 1) </a:t>
            </a:r>
            <a:r>
              <a:rPr lang="en-US" sz="2200" dirty="0" err="1" smtClean="0"/>
              <a:t>Audesirk</a:t>
            </a:r>
            <a:r>
              <a:rPr lang="en-US" sz="2200" dirty="0" smtClean="0"/>
              <a:t>, T. and </a:t>
            </a:r>
            <a:r>
              <a:rPr lang="en-US" sz="2200" dirty="0" err="1" smtClean="0"/>
              <a:t>Audesirk</a:t>
            </a:r>
            <a:r>
              <a:rPr lang="en-US" sz="2200" dirty="0" smtClean="0"/>
              <a:t>, </a:t>
            </a:r>
            <a:r>
              <a:rPr lang="en-US" sz="2200" dirty="0" err="1" smtClean="0"/>
              <a:t>G.Biology</a:t>
            </a:r>
            <a:r>
              <a:rPr lang="en-US" sz="2200" dirty="0" smtClean="0"/>
              <a:t>, Life on Earth. Fifth Edition. Prentice Hall, Upper Saddle River, New Jersey </a:t>
            </a:r>
          </a:p>
          <a:p>
            <a:r>
              <a:rPr lang="en-US" sz="2200" dirty="0" smtClean="0"/>
              <a:t>2) </a:t>
            </a:r>
            <a:r>
              <a:rPr lang="en-US" sz="2200" dirty="0" err="1" smtClean="0"/>
              <a:t>Purves</a:t>
            </a:r>
            <a:r>
              <a:rPr lang="en-US" sz="2200" dirty="0" smtClean="0"/>
              <a:t>, W. K. et al. </a:t>
            </a:r>
            <a:r>
              <a:rPr lang="en-US" sz="2200" dirty="0" smtClean="0"/>
              <a:t>Life </a:t>
            </a:r>
            <a:r>
              <a:rPr lang="en-US" sz="2200" dirty="0" smtClean="0"/>
              <a:t>The Science of Biology. Fifth Edition. </a:t>
            </a:r>
            <a:r>
              <a:rPr lang="en-US" sz="2200" dirty="0" err="1" smtClean="0"/>
              <a:t>Sinauer</a:t>
            </a:r>
            <a:r>
              <a:rPr lang="en-US" sz="2200" dirty="0" smtClean="0"/>
              <a:t> Associates, Inc., W. H. Freeman and Company, USA </a:t>
            </a:r>
          </a:p>
          <a:p>
            <a:r>
              <a:rPr lang="en-US" sz="2200" dirty="0" smtClean="0"/>
              <a:t>3) Gilbert, S. F</a:t>
            </a:r>
            <a:r>
              <a:rPr lang="en-US" sz="2200" dirty="0" smtClean="0"/>
              <a:t>. </a:t>
            </a:r>
            <a:r>
              <a:rPr lang="en-US" sz="2200" dirty="0" smtClean="0"/>
              <a:t>Developmental Biology. Fifth Edition. </a:t>
            </a:r>
            <a:r>
              <a:rPr lang="en-US" sz="2200" dirty="0" err="1" smtClean="0"/>
              <a:t>Sinauer</a:t>
            </a:r>
            <a:r>
              <a:rPr lang="en-US" sz="2200" dirty="0" smtClean="0"/>
              <a:t> Associates, Inc. Publishers, Sunderland, Massachusetts 	</a:t>
            </a:r>
          </a:p>
          <a:p>
            <a:endParaRPr lang="tr-TR" sz="2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chemeClr val="accent2">
              <a:lumMod val="60000"/>
              <a:lumOff val="40000"/>
            </a:schemeClr>
          </a:solidFill>
        </p:spPr>
        <p:txBody>
          <a:bodyPr/>
          <a:lstStyle/>
          <a:p>
            <a:r>
              <a:rPr lang="tr-TR" dirty="0" err="1" smtClean="0"/>
              <a:t>The</a:t>
            </a:r>
            <a:r>
              <a:rPr lang="tr-TR" dirty="0" smtClean="0"/>
              <a:t> </a:t>
            </a:r>
            <a:r>
              <a:rPr lang="tr-TR" dirty="0" err="1" smtClean="0"/>
              <a:t>Concept</a:t>
            </a:r>
            <a:r>
              <a:rPr lang="tr-TR" dirty="0" smtClean="0"/>
              <a:t> of "</a:t>
            </a:r>
            <a:r>
              <a:rPr lang="tr-TR" dirty="0" err="1" smtClean="0"/>
              <a:t>Epigenesis</a:t>
            </a:r>
            <a:r>
              <a:rPr lang="tr-TR" dirty="0" smtClean="0"/>
              <a:t>”</a:t>
            </a:r>
            <a:endParaRPr lang="tr-TR" dirty="0"/>
          </a:p>
        </p:txBody>
      </p:sp>
      <p:sp>
        <p:nvSpPr>
          <p:cNvPr id="3" name="2 İçerik Yer Tutucusu"/>
          <p:cNvSpPr>
            <a:spLocks noGrp="1"/>
          </p:cNvSpPr>
          <p:nvPr>
            <p:ph idx="1"/>
          </p:nvPr>
        </p:nvSpPr>
        <p:spPr/>
        <p:txBody>
          <a:bodyPr/>
          <a:lstStyle/>
          <a:p>
            <a:pPr>
              <a:buNone/>
            </a:pPr>
            <a:r>
              <a:rPr lang="tr-TR" dirty="0" smtClean="0"/>
              <a:t>    • </a:t>
            </a:r>
            <a:r>
              <a:rPr lang="tr-TR" dirty="0" err="1" smtClean="0"/>
              <a:t>Zygote</a:t>
            </a:r>
            <a:r>
              <a:rPr lang="tr-TR" dirty="0" smtClean="0"/>
              <a:t> </a:t>
            </a:r>
            <a:r>
              <a:rPr lang="tr-TR" dirty="0" err="1" smtClean="0"/>
              <a:t>division</a:t>
            </a:r>
            <a:r>
              <a:rPr lang="tr-TR" dirty="0" smtClean="0"/>
              <a:t/>
            </a:r>
            <a:br>
              <a:rPr lang="tr-TR" dirty="0" smtClean="0"/>
            </a:br>
            <a:r>
              <a:rPr lang="tr-TR" dirty="0" smtClean="0"/>
              <a:t>• </a:t>
            </a:r>
            <a:r>
              <a:rPr lang="tr-TR" dirty="0" err="1" smtClean="0"/>
              <a:t>Cytokinesis</a:t>
            </a:r>
            <a:r>
              <a:rPr lang="tr-TR" dirty="0" smtClean="0"/>
              <a:t/>
            </a:r>
            <a:br>
              <a:rPr lang="tr-TR" dirty="0" smtClean="0"/>
            </a:br>
            <a:r>
              <a:rPr lang="tr-TR" dirty="0" smtClean="0"/>
              <a:t>• </a:t>
            </a:r>
            <a:r>
              <a:rPr lang="tr-TR" dirty="0" err="1" smtClean="0"/>
              <a:t>Different</a:t>
            </a:r>
            <a:r>
              <a:rPr lang="tr-TR" dirty="0" smtClean="0"/>
              <a:t> </a:t>
            </a:r>
            <a:r>
              <a:rPr lang="tr-TR" dirty="0" err="1" smtClean="0"/>
              <a:t>cellular</a:t>
            </a:r>
            <a:r>
              <a:rPr lang="tr-TR" dirty="0" smtClean="0"/>
              <a:t> </a:t>
            </a:r>
            <a:r>
              <a:rPr lang="tr-TR" dirty="0" err="1" smtClean="0"/>
              <a:t>environments</a:t>
            </a:r>
            <a:endParaRPr lang="tr-TR" dirty="0" smtClean="0"/>
          </a:p>
          <a:p>
            <a:pPr>
              <a:buNone/>
            </a:pPr>
            <a:r>
              <a:rPr lang="tr-TR" dirty="0" smtClean="0"/>
              <a:t>    • </a:t>
            </a:r>
            <a:r>
              <a:rPr lang="tr-TR" dirty="0" err="1" smtClean="0"/>
              <a:t>Selective</a:t>
            </a:r>
            <a:r>
              <a:rPr lang="tr-TR" dirty="0" smtClean="0"/>
              <a:t> </a:t>
            </a:r>
            <a:r>
              <a:rPr lang="tr-TR" dirty="0" smtClean="0"/>
              <a:t>gene </a:t>
            </a:r>
            <a:r>
              <a:rPr lang="tr-TR" dirty="0" err="1" smtClean="0"/>
              <a:t>expression</a:t>
            </a:r>
            <a:r>
              <a:rPr lang="tr-TR" dirty="0" smtClean="0"/>
              <a:t/>
            </a:r>
            <a:br>
              <a:rPr lang="tr-TR" dirty="0" smtClean="0"/>
            </a:br>
            <a:r>
              <a:rPr lang="tr-TR" dirty="0" smtClean="0"/>
              <a:t>• </a:t>
            </a:r>
            <a:r>
              <a:rPr lang="tr-TR" dirty="0" err="1" smtClean="0"/>
              <a:t>Intercellular</a:t>
            </a:r>
            <a:r>
              <a:rPr lang="tr-TR" dirty="0" smtClean="0"/>
              <a:t> </a:t>
            </a:r>
            <a:r>
              <a:rPr lang="tr-TR" dirty="0" err="1" smtClean="0"/>
              <a:t>signals</a:t>
            </a:r>
            <a:r>
              <a:rPr lang="tr-TR" dirty="0" smtClean="0"/>
              <a:t/>
            </a:r>
            <a:br>
              <a:rPr lang="tr-TR" dirty="0" smtClean="0"/>
            </a:br>
            <a:r>
              <a:rPr lang="tr-TR" dirty="0" smtClean="0"/>
              <a:t>• </a:t>
            </a:r>
            <a:r>
              <a:rPr lang="tr-TR" dirty="0" err="1" smtClean="0"/>
              <a:t>Division</a:t>
            </a:r>
            <a:r>
              <a:rPr lang="tr-TR" dirty="0" smtClean="0"/>
              <a:t/>
            </a:r>
            <a:br>
              <a:rPr lang="tr-TR" dirty="0" smtClean="0"/>
            </a:br>
            <a:r>
              <a:rPr lang="tr-TR" dirty="0" smtClean="0"/>
              <a:t>• </a:t>
            </a:r>
            <a:r>
              <a:rPr lang="tr-TR" dirty="0" err="1" smtClean="0"/>
              <a:t>Differentiation</a:t>
            </a:r>
            <a:r>
              <a:rPr lang="tr-TR" dirty="0" smtClean="0"/>
              <a:t/>
            </a:r>
            <a:br>
              <a:rPr lang="tr-TR" dirty="0" smtClean="0"/>
            </a:br>
            <a:r>
              <a:rPr lang="tr-TR" dirty="0" smtClean="0"/>
              <a:t>• </a:t>
            </a:r>
            <a:r>
              <a:rPr lang="tr-TR" dirty="0" err="1" smtClean="0"/>
              <a:t>Morphogenesis</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en-US" b="1" dirty="0" smtClean="0">
                <a:solidFill>
                  <a:schemeClr val="accent5">
                    <a:lumMod val="75000"/>
                  </a:schemeClr>
                </a:solidFill>
              </a:rPr>
              <a:t>Development</a:t>
            </a:r>
            <a:r>
              <a:rPr lang="tr-TR" b="1" dirty="0" smtClean="0">
                <a:solidFill>
                  <a:schemeClr val="accent5">
                    <a:lumMod val="75000"/>
                  </a:schemeClr>
                </a:solidFill>
              </a:rPr>
              <a:t>: </a:t>
            </a:r>
            <a:r>
              <a:rPr lang="en-US" dirty="0" smtClean="0"/>
              <a:t>process </a:t>
            </a:r>
            <a:r>
              <a:rPr lang="en-US" dirty="0" smtClean="0"/>
              <a:t>that lasted until the adult organism from a fertilized egg. </a:t>
            </a:r>
            <a:endParaRPr lang="tr-TR" dirty="0" smtClean="0"/>
          </a:p>
          <a:p>
            <a:pPr algn="just"/>
            <a:endParaRPr lang="tr-TR" dirty="0" smtClean="0"/>
          </a:p>
          <a:p>
            <a:pPr algn="just"/>
            <a:endParaRPr lang="tr-TR" dirty="0" smtClean="0"/>
          </a:p>
          <a:p>
            <a:pPr algn="just"/>
            <a:r>
              <a:rPr lang="en-US" b="1" dirty="0" smtClean="0">
                <a:solidFill>
                  <a:schemeClr val="accent5">
                    <a:lumMod val="75000"/>
                  </a:schemeClr>
                </a:solidFill>
              </a:rPr>
              <a:t>Differentiation</a:t>
            </a:r>
            <a:r>
              <a:rPr lang="tr-TR" b="1" dirty="0" smtClean="0">
                <a:solidFill>
                  <a:schemeClr val="accent5">
                    <a:lumMod val="75000"/>
                  </a:schemeClr>
                </a:solidFill>
              </a:rPr>
              <a:t>:</a:t>
            </a:r>
            <a:r>
              <a:rPr lang="tr-TR" b="1" dirty="0" smtClean="0">
                <a:solidFill>
                  <a:schemeClr val="accent5">
                    <a:lumMod val="75000"/>
                  </a:schemeClr>
                </a:solidFill>
              </a:rPr>
              <a:t> </a:t>
            </a:r>
            <a:r>
              <a:rPr lang="en-US" dirty="0" smtClean="0"/>
              <a:t>specialization </a:t>
            </a:r>
            <a:r>
              <a:rPr lang="tr-TR" dirty="0" smtClean="0"/>
              <a:t>of </a:t>
            </a:r>
            <a:r>
              <a:rPr lang="en-US" dirty="0" smtClean="0"/>
              <a:t>the </a:t>
            </a:r>
            <a:r>
              <a:rPr lang="en-US" dirty="0" smtClean="0"/>
              <a:t>embryonic </a:t>
            </a:r>
            <a:r>
              <a:rPr lang="en-US" dirty="0" smtClean="0"/>
              <a:t>cells to </a:t>
            </a:r>
            <a:r>
              <a:rPr lang="en-US" dirty="0" smtClean="0"/>
              <a:t>different types of </a:t>
            </a:r>
            <a:r>
              <a:rPr lang="en-US" dirty="0" smtClean="0"/>
              <a:t>cells</a:t>
            </a:r>
            <a:r>
              <a:rPr lang="tr-TR" dirty="0" smtClean="0"/>
              <a:t>,</a:t>
            </a:r>
            <a:r>
              <a:rPr lang="en-US" dirty="0" smtClean="0"/>
              <a:t> </a:t>
            </a:r>
            <a:r>
              <a:rPr lang="tr-TR" dirty="0" err="1" smtClean="0"/>
              <a:t>s</a:t>
            </a:r>
            <a:r>
              <a:rPr lang="tr-TR" dirty="0" err="1" smtClean="0"/>
              <a:t>uch</a:t>
            </a:r>
            <a:r>
              <a:rPr lang="tr-TR" dirty="0" smtClean="0"/>
              <a:t> as </a:t>
            </a:r>
            <a:r>
              <a:rPr lang="en-US" dirty="0" smtClean="0"/>
              <a:t>muscle </a:t>
            </a:r>
            <a:r>
              <a:rPr lang="en-US" dirty="0" smtClean="0"/>
              <a:t>and brain cells.</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714620"/>
            <a:ext cx="8229600" cy="1143000"/>
          </a:xfrm>
          <a:solidFill>
            <a:schemeClr val="accent3">
              <a:lumMod val="60000"/>
              <a:lumOff val="40000"/>
            </a:schemeClr>
          </a:solidFill>
        </p:spPr>
        <p:txBody>
          <a:bodyPr>
            <a:normAutofit fontScale="90000"/>
          </a:bodyPr>
          <a:lstStyle/>
          <a:p>
            <a:r>
              <a:rPr lang="en-US" b="1" i="1" dirty="0" smtClean="0"/>
              <a:t>Gene loss </a:t>
            </a:r>
            <a:r>
              <a:rPr lang="en-US" dirty="0" smtClean="0"/>
              <a:t>is not a mechanism for differentiation.</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3071810"/>
            <a:ext cx="8229600" cy="1143000"/>
          </a:xfrm>
          <a:solidFill>
            <a:schemeClr val="accent4">
              <a:lumMod val="60000"/>
              <a:lumOff val="40000"/>
            </a:schemeClr>
          </a:solidFill>
        </p:spPr>
        <p:txBody>
          <a:bodyPr>
            <a:normAutofit fontScale="90000"/>
          </a:bodyPr>
          <a:lstStyle/>
          <a:p>
            <a:r>
              <a:rPr lang="en-US" b="1" i="1" dirty="0" smtClean="0"/>
              <a:t>Gene </a:t>
            </a:r>
            <a:r>
              <a:rPr lang="en-US" b="1" i="1" dirty="0" smtClean="0"/>
              <a:t>transcription </a:t>
            </a:r>
            <a:r>
              <a:rPr lang="tr-TR" dirty="0" err="1" smtClean="0"/>
              <a:t>i</a:t>
            </a:r>
            <a:r>
              <a:rPr lang="en-US" dirty="0" smtClean="0"/>
              <a:t>s regulated carefully during development.</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3143248"/>
            <a:ext cx="8229600" cy="1143000"/>
          </a:xfrm>
          <a:solidFill>
            <a:schemeClr val="accent6">
              <a:lumMod val="60000"/>
              <a:lumOff val="40000"/>
            </a:schemeClr>
          </a:solidFill>
        </p:spPr>
        <p:txBody>
          <a:bodyPr>
            <a:normAutofit fontScale="90000"/>
          </a:bodyPr>
          <a:lstStyle/>
          <a:p>
            <a:r>
              <a:rPr lang="en-US" dirty="0" smtClean="0"/>
              <a:t>Differentiation is also regulated by cell-cell interactions.</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366</Words>
  <PresentationFormat>Ekran Gösterisi (4:3)</PresentationFormat>
  <Paragraphs>24</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BIO 448  MOLECULAR BIOLOGY OF DIFFERENTIATION  </vt:lpstr>
      <vt:lpstr>Content</vt:lpstr>
      <vt:lpstr>Goals</vt:lpstr>
      <vt:lpstr> Recommended Sources  </vt:lpstr>
      <vt:lpstr>The Concept of "Epigenesis”</vt:lpstr>
      <vt:lpstr>Slayt 6</vt:lpstr>
      <vt:lpstr>Gene loss is not a mechanism for differentiation.</vt:lpstr>
      <vt:lpstr>Gene transcription is regulated carefully during development.</vt:lpstr>
      <vt:lpstr>Differentiation is also regulated by cell-cell interactions.</vt:lpstr>
      <vt:lpstr>Types of development in animals</vt:lpstr>
      <vt:lpstr>Slayt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 448  MOLECULAR BIOLOGY OF DIFFERENTIATION  </dc:title>
  <dc:creator>User</dc:creator>
  <cp:lastModifiedBy>User</cp:lastModifiedBy>
  <cp:revision>2</cp:revision>
  <dcterms:created xsi:type="dcterms:W3CDTF">2020-01-31T08:32:43Z</dcterms:created>
  <dcterms:modified xsi:type="dcterms:W3CDTF">2020-01-31T08:57:28Z</dcterms:modified>
</cp:coreProperties>
</file>