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3" r:id="rId3"/>
    <p:sldId id="257" r:id="rId4"/>
    <p:sldId id="277" r:id="rId5"/>
    <p:sldId id="276" r:id="rId6"/>
    <p:sldId id="258" r:id="rId7"/>
    <p:sldId id="259" r:id="rId8"/>
    <p:sldId id="260" r:id="rId9"/>
    <p:sldId id="264" r:id="rId10"/>
    <p:sldId id="262" r:id="rId11"/>
    <p:sldId id="275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935" autoAdjust="0"/>
  </p:normalViewPr>
  <p:slideViewPr>
    <p:cSldViewPr>
      <p:cViewPr varScale="1">
        <p:scale>
          <a:sx n="57" d="100"/>
          <a:sy n="57" d="100"/>
        </p:scale>
        <p:origin x="1550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08F7F-C37C-4C17-877C-52230A90A626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7C8B3-2912-4425-AB85-48C59E513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7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Performans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Yetenek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endParaRPr lang="en-US" dirty="0" smtClean="0"/>
          </a:p>
          <a:p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,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envanterleri</a:t>
            </a:r>
            <a:r>
              <a:rPr lang="en-US" dirty="0" smtClean="0"/>
              <a:t>,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 smtClean="0"/>
              <a:t>ölçekleri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7C8B3-2912-4425-AB85-48C59E513D6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Bireyi Tanıma Süreci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0847" y="38100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 Testleri</a:t>
            </a:r>
          </a:p>
          <a:p>
            <a:r>
              <a:rPr lang="tr-TR" dirty="0" smtClean="0"/>
              <a:t>Başarı Testleri</a:t>
            </a:r>
          </a:p>
          <a:p>
            <a:r>
              <a:rPr lang="tr-TR" dirty="0" smtClean="0"/>
              <a:t>İlgi Envanterleri</a:t>
            </a:r>
          </a:p>
          <a:p>
            <a:r>
              <a:rPr lang="tr-TR" dirty="0" smtClean="0"/>
              <a:t>Kişilik Envanterleri</a:t>
            </a:r>
          </a:p>
          <a:p>
            <a:r>
              <a:rPr lang="tr-TR" dirty="0" smtClean="0"/>
              <a:t>Tutum Ölçekleri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Test Teknikleri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Gözleme</a:t>
            </a:r>
            <a:r>
              <a:rPr lang="en-US" b="1" dirty="0" smtClean="0"/>
              <a:t> </a:t>
            </a:r>
            <a:r>
              <a:rPr lang="en-US" b="1" dirty="0" err="1" smtClean="0"/>
              <a:t>Dayalı</a:t>
            </a:r>
            <a:r>
              <a:rPr lang="en-US" b="1" dirty="0" smtClean="0"/>
              <a:t> </a:t>
            </a:r>
            <a:r>
              <a:rPr lang="en-US" b="1" dirty="0" err="1" smtClean="0"/>
              <a:t>Teknikler</a:t>
            </a:r>
            <a:endParaRPr lang="en-US" b="1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listeleri</a:t>
            </a:r>
            <a:r>
              <a:rPr lang="en-US" dirty="0" smtClean="0"/>
              <a:t>, </a:t>
            </a:r>
            <a:r>
              <a:rPr lang="en-US" dirty="0" err="1" smtClean="0"/>
              <a:t>özellik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 smtClean="0"/>
              <a:t>çizelgesi</a:t>
            </a:r>
            <a:r>
              <a:rPr lang="en-US" dirty="0" smtClean="0"/>
              <a:t>, </a:t>
            </a:r>
            <a:r>
              <a:rPr lang="en-US" dirty="0" err="1" smtClean="0"/>
              <a:t>anektod</a:t>
            </a:r>
            <a:r>
              <a:rPr lang="en-US" dirty="0" smtClean="0"/>
              <a:t> </a:t>
            </a:r>
            <a:r>
              <a:rPr lang="en-US" dirty="0" err="1" smtClean="0"/>
              <a:t>kaydı</a:t>
            </a:r>
            <a:r>
              <a:rPr lang="en-US" dirty="0" smtClean="0"/>
              <a:t>, </a:t>
            </a:r>
            <a:r>
              <a:rPr lang="en-US" dirty="0" err="1" smtClean="0"/>
              <a:t>derecelendirme</a:t>
            </a:r>
            <a:r>
              <a:rPr lang="en-US" dirty="0" smtClean="0"/>
              <a:t> </a:t>
            </a:r>
            <a:r>
              <a:rPr lang="en-US" dirty="0" err="1" smtClean="0"/>
              <a:t>ölçeği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err="1" smtClean="0"/>
              <a:t>Kendini</a:t>
            </a:r>
            <a:r>
              <a:rPr lang="en-US" b="1" dirty="0" smtClean="0"/>
              <a:t> </a:t>
            </a:r>
            <a:r>
              <a:rPr lang="en-US" b="1" dirty="0" err="1" smtClean="0"/>
              <a:t>Anlatma</a:t>
            </a:r>
            <a:r>
              <a:rPr lang="en-US" b="1" dirty="0" smtClean="0"/>
              <a:t> </a:t>
            </a:r>
            <a:r>
              <a:rPr lang="en-US" b="1" dirty="0" err="1" smtClean="0"/>
              <a:t>Teknikleri</a:t>
            </a:r>
            <a:endParaRPr lang="en-US" b="1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Otobiyografi</a:t>
            </a:r>
            <a:r>
              <a:rPr lang="en-US" dirty="0" smtClean="0"/>
              <a:t>, </a:t>
            </a:r>
            <a:r>
              <a:rPr lang="en-US" dirty="0" err="1" smtClean="0"/>
              <a:t>arzu</a:t>
            </a:r>
            <a:r>
              <a:rPr lang="en-US" dirty="0" smtClean="0"/>
              <a:t> </a:t>
            </a:r>
            <a:r>
              <a:rPr lang="en-US" dirty="0" err="1" smtClean="0"/>
              <a:t>listesi</a:t>
            </a:r>
            <a:r>
              <a:rPr lang="en-US" dirty="0" smtClean="0"/>
              <a:t>, </a:t>
            </a:r>
            <a:r>
              <a:rPr lang="tr-TR" dirty="0" smtClean="0"/>
              <a:t>cümle tamamlama, </a:t>
            </a:r>
            <a:r>
              <a:rPr lang="en-US" dirty="0" smtClean="0"/>
              <a:t>zaman </a:t>
            </a:r>
            <a:r>
              <a:rPr lang="en-US" dirty="0" err="1" smtClean="0"/>
              <a:t>cetveli</a:t>
            </a:r>
            <a:r>
              <a:rPr lang="en-US" dirty="0" smtClean="0"/>
              <a:t>, problem </a:t>
            </a:r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listesi</a:t>
            </a:r>
            <a:r>
              <a:rPr lang="en-US" dirty="0" smtClean="0"/>
              <a:t>,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listesi</a:t>
            </a:r>
            <a:r>
              <a:rPr lang="en-US" dirty="0" smtClean="0"/>
              <a:t>/</a:t>
            </a:r>
            <a:r>
              <a:rPr lang="en-US" dirty="0" err="1" smtClean="0"/>
              <a:t>anket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b="1" dirty="0" err="1"/>
              <a:t>Başkalarının</a:t>
            </a:r>
            <a:r>
              <a:rPr lang="en-US" b="1" dirty="0"/>
              <a:t> </a:t>
            </a:r>
            <a:r>
              <a:rPr lang="en-US" b="1" dirty="0" err="1"/>
              <a:t>Kanılarına</a:t>
            </a:r>
            <a:r>
              <a:rPr lang="en-US" b="1" dirty="0"/>
              <a:t> </a:t>
            </a:r>
            <a:r>
              <a:rPr lang="en-US" b="1" dirty="0" err="1"/>
              <a:t>Dayalı</a:t>
            </a:r>
            <a:r>
              <a:rPr lang="en-US" b="1" dirty="0"/>
              <a:t> </a:t>
            </a:r>
            <a:r>
              <a:rPr lang="en-US" b="1" dirty="0" err="1"/>
              <a:t>Teknikler</a:t>
            </a:r>
            <a:endParaRPr lang="en-US" b="1" dirty="0"/>
          </a:p>
          <a:p>
            <a:pPr lvl="1">
              <a:lnSpc>
                <a:spcPct val="150000"/>
              </a:lnSpc>
            </a:pPr>
            <a:r>
              <a:rPr lang="en-US" dirty="0" err="1"/>
              <a:t>Sosyometri</a:t>
            </a:r>
            <a:r>
              <a:rPr lang="en-US" dirty="0"/>
              <a:t>, </a:t>
            </a:r>
            <a:r>
              <a:rPr lang="en-US" dirty="0" err="1"/>
              <a:t>kimdir-bu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uzaklık</a:t>
            </a:r>
            <a:r>
              <a:rPr lang="en-US" dirty="0"/>
              <a:t> </a:t>
            </a:r>
            <a:r>
              <a:rPr lang="en-US" dirty="0" err="1"/>
              <a:t>ölçeği</a:t>
            </a:r>
            <a:endParaRPr lang="en-US" dirty="0"/>
          </a:p>
          <a:p>
            <a:pPr marL="393192" lvl="1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Test </a:t>
            </a:r>
            <a:r>
              <a:rPr lang="en-US" sz="3600" dirty="0" err="1" smtClean="0">
                <a:solidFill>
                  <a:schemeClr val="tx1"/>
                </a:solidFill>
              </a:rPr>
              <a:t>Dışı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Teknikler</a:t>
            </a:r>
            <a:r>
              <a:rPr lang="tr-TR" sz="3600" dirty="0" smtClean="0">
                <a:solidFill>
                  <a:schemeClr val="tx1"/>
                </a:solidFill>
              </a:rPr>
              <a:t> 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92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err="1" smtClean="0"/>
              <a:t>Etkileşime</a:t>
            </a:r>
            <a:r>
              <a:rPr lang="en-US" b="1" dirty="0" smtClean="0"/>
              <a:t> </a:t>
            </a:r>
            <a:r>
              <a:rPr lang="en-US" b="1" dirty="0" err="1"/>
              <a:t>Dayalı</a:t>
            </a:r>
            <a:r>
              <a:rPr lang="en-US" b="1" dirty="0"/>
              <a:t> </a:t>
            </a:r>
            <a:r>
              <a:rPr lang="en-US" b="1" dirty="0" err="1"/>
              <a:t>Teknikler</a:t>
            </a:r>
            <a:endParaRPr lang="en-US" b="1" dirty="0"/>
          </a:p>
          <a:p>
            <a:pPr lvl="1">
              <a:lnSpc>
                <a:spcPct val="150000"/>
              </a:lnSpc>
            </a:pPr>
            <a:r>
              <a:rPr lang="en-US" dirty="0" err="1"/>
              <a:t>Görüşme</a:t>
            </a:r>
            <a:r>
              <a:rPr lang="en-US" dirty="0"/>
              <a:t>,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ziyaretleri</a:t>
            </a:r>
            <a:r>
              <a:rPr lang="en-US" dirty="0"/>
              <a:t>, </a:t>
            </a:r>
            <a:r>
              <a:rPr lang="tr-TR" dirty="0" err="1"/>
              <a:t>psikodrama</a:t>
            </a:r>
            <a:r>
              <a:rPr lang="tr-TR" dirty="0"/>
              <a:t>, </a:t>
            </a:r>
            <a:r>
              <a:rPr lang="tr-TR" dirty="0" err="1"/>
              <a:t>sosyodrama</a:t>
            </a:r>
            <a:r>
              <a:rPr lang="tr-TR" dirty="0"/>
              <a:t>, </a:t>
            </a:r>
            <a:r>
              <a:rPr lang="en-US" dirty="0"/>
              <a:t>drama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oyun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b="1" dirty="0"/>
              <a:t>Diğer Teknikler</a:t>
            </a:r>
          </a:p>
          <a:p>
            <a:pPr lvl="1">
              <a:lnSpc>
                <a:spcPct val="150000"/>
              </a:lnSpc>
            </a:pPr>
            <a:r>
              <a:rPr lang="tr-TR" b="1" dirty="0" err="1"/>
              <a:t>Bibliyoterapi</a:t>
            </a:r>
            <a:r>
              <a:rPr lang="tr-TR" b="1" dirty="0"/>
              <a:t>, </a:t>
            </a:r>
            <a:r>
              <a:rPr lang="tr-TR" b="1" dirty="0" err="1"/>
              <a:t>vak’a</a:t>
            </a:r>
            <a:r>
              <a:rPr lang="tr-TR" b="1" dirty="0"/>
              <a:t> incelemesi, </a:t>
            </a:r>
            <a:r>
              <a:rPr lang="tr-TR" b="1" dirty="0" err="1"/>
              <a:t>vak’a</a:t>
            </a:r>
            <a:r>
              <a:rPr lang="tr-TR" b="1" dirty="0"/>
              <a:t> konferansı, toplu dosya</a:t>
            </a:r>
            <a:endParaRPr lang="en-US" b="1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Test </a:t>
            </a:r>
            <a:r>
              <a:rPr lang="en-US" sz="3600" dirty="0" err="1">
                <a:solidFill>
                  <a:schemeClr val="tx1"/>
                </a:solidFill>
              </a:rPr>
              <a:t>Dışı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Teknikler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smtClean="0">
                <a:solidFill>
                  <a:schemeClr val="tx1"/>
                </a:solidFill>
              </a:rPr>
              <a:t>II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730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Bireyi tanımanın esas amacı elde edilen bilgileri bireyle paylaşarak kendini gerçekçi biçimde tanımasına yardımcı olmaktır.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Nesnel bilgiler sağlık kararlar…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Teknik ve araçların seçiminde en önemi nokta “amaca uygunluk</a:t>
            </a:r>
            <a:r>
              <a:rPr lang="en-US" dirty="0" smtClean="0"/>
              <a:t>”</a:t>
            </a:r>
            <a:r>
              <a:rPr lang="tr-TR" dirty="0" smtClean="0"/>
              <a:t>tur.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Bireyi Tanıma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72400" cy="4343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b="1" dirty="0" smtClean="0"/>
              <a:t>Bireyin fiziksel, biyolojik özelliklerini tanıma</a:t>
            </a:r>
            <a:endParaRPr lang="en-US" b="1" dirty="0" smtClean="0"/>
          </a:p>
          <a:p>
            <a:pPr lvl="1"/>
            <a:r>
              <a:rPr lang="tr-TR" dirty="0" smtClean="0"/>
              <a:t>Beden yapısı (boy, kilo gibi) ve beden sağlığı gibi…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0"/>
            <a:r>
              <a:rPr lang="tr-TR" b="1" dirty="0"/>
              <a:t>Davranışsal özelliklerini tanıma</a:t>
            </a:r>
            <a:endParaRPr lang="en-US" b="1" dirty="0"/>
          </a:p>
          <a:p>
            <a:pPr lvl="1"/>
            <a:r>
              <a:rPr lang="tr-TR" dirty="0"/>
              <a:t>Genel ve özel yetenekler, ilgiler, bilgi ve beceri düzeyi, tutum ve değerler, tercih ve beklentiler, benlik tasarımı, duygusal ve sosyal </a:t>
            </a:r>
            <a:r>
              <a:rPr lang="tr-TR" dirty="0" smtClean="0"/>
              <a:t>uyum gibi…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0"/>
            <a:r>
              <a:rPr lang="tr-TR" b="1" dirty="0" err="1" smtClean="0"/>
              <a:t>Sosyo</a:t>
            </a:r>
            <a:r>
              <a:rPr lang="tr-TR" b="1" dirty="0" smtClean="0"/>
              <a:t>-kültürel ve ekonomik koşullarını tanıma</a:t>
            </a:r>
            <a:endParaRPr lang="en-US" b="1" dirty="0" smtClean="0"/>
          </a:p>
          <a:p>
            <a:pPr lvl="1"/>
            <a:r>
              <a:rPr lang="tr-TR" dirty="0" smtClean="0"/>
              <a:t>Ailenin yapısı, ailenin eğitim anlayışı ve tutumları, çocuklarına ilişkin beklentiler, ailenin </a:t>
            </a:r>
            <a:r>
              <a:rPr lang="tr-TR" dirty="0" err="1" smtClean="0"/>
              <a:t>sosyo</a:t>
            </a:r>
            <a:r>
              <a:rPr lang="tr-TR" dirty="0" smtClean="0"/>
              <a:t>-kültürel, ekonomik durumu, çevredeki öğrenim olanakları, meslek alanları ve çalışma olanakları gibi…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chemeClr val="tx1"/>
                </a:solidFill>
              </a:rPr>
              <a:t>Bireyi Hangi Yönlerden Tanımak Gerekir</a:t>
            </a:r>
            <a:r>
              <a:rPr lang="tr-TR" sz="3600" dirty="0" smtClean="0">
                <a:solidFill>
                  <a:schemeClr val="tx1"/>
                </a:solidFill>
              </a:rPr>
              <a:t>?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7696" y="1426603"/>
            <a:ext cx="4848608" cy="4859717"/>
          </a:xfrm>
          <a:prstGeom prst="rect">
            <a:avLst/>
          </a:prstGeom>
        </p:spPr>
      </p:pic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chemeClr val="tx1"/>
                </a:solidFill>
              </a:rPr>
              <a:t>Bireyi Tanımada Ekolojik Bakış Açısı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261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 tanıma hizmetlerinde birey hakkında toplanan bilgiler okul ortamında bireye yardım etmeyi amaçlayan okul yöneticilerine, öğretmenlere, okul psikolojik danışmanlarına, anne ve babalara</a:t>
            </a:r>
            <a:r>
              <a:rPr lang="tr-TR" dirty="0"/>
              <a:t> </a:t>
            </a:r>
            <a:r>
              <a:rPr lang="tr-TR" dirty="0" smtClean="0"/>
              <a:t>ve bireyin kendisine yarar sağlar.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Sizce bu yararlar neler olabilir?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Bireyi Tanımada Bilgi Toplamanın İşlevi Nedir?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98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1600200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Bireyi tanımanın asıl amacı, onun kendisine tanımasına yardımcı olmaktır.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Okullarda tanıma hizmetleri tüm öğrencilere yönelik olmalıdır.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Öğrenci tanıma hizmetleri mutlaka takım halinde çalışmayı gerektirir.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Öğrencileri tanıma hizmeti süreklidir. 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Tanıma hizmetleri ile bireyler hakkında toplanan bilgiler geçerli ve güvenilir olmalıdır.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>
            <a:no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Bireyi Tanımada Uyulması Gereken İlkeler I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Bireyi tanıma hizmetlerinde kullanılan psikolojik ölçme araçlarından elde edilen sonuçları birlikte değerlendirmek gerekir.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Okullarda öğrenciler hakkında toplanan özel ve gizli olmayan bilgilerden öğrencilerin yanı sıra öğretmenlerin, yöneticilerin ve velilerin de yararlanması sağlanmalıdır.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Tanıma hizmetlerinde bireylerin bütün yönleri ile tanınması bir ilke olarak benimsenmelidir.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>
            <a:no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Bireyi Tanımada Uyulması Gereken İlkeler II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sz="2800" b="1" dirty="0" smtClean="0"/>
              <a:t>Bilgi kaynağı olarak bireyin kendisine başvurmak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otobiyografi, görüşme, anket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0"/>
            <a:r>
              <a:rPr lang="tr-TR" sz="2800" b="1" dirty="0" smtClean="0"/>
              <a:t>Bireyin başkaları tarafından incelenmesi yoluyla bilgi toplamak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gözlem, kimdir bu, </a:t>
            </a:r>
            <a:r>
              <a:rPr lang="tr-TR" sz="2400" dirty="0" err="1" smtClean="0"/>
              <a:t>sosyometri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0"/>
            <a:r>
              <a:rPr lang="tr-TR" sz="2800" b="1" dirty="0" smtClean="0"/>
              <a:t>Bir test durumu içinde belirli uyarıcılar karşısındaki tepkileri saptama yoluyla bilgi toplamak</a:t>
            </a:r>
            <a:endParaRPr lang="en-US" sz="2800" b="1" dirty="0" smtClean="0"/>
          </a:p>
          <a:p>
            <a:pPr lvl="1"/>
            <a:r>
              <a:rPr lang="tr-TR" sz="2400" dirty="0" smtClean="0"/>
              <a:t>Örneğin; </a:t>
            </a:r>
            <a:r>
              <a:rPr lang="tr-TR" sz="2400" dirty="0" err="1" smtClean="0"/>
              <a:t>projektif</a:t>
            </a:r>
            <a:r>
              <a:rPr lang="tr-TR" sz="2400" dirty="0" smtClean="0"/>
              <a:t> ölçme araçları, genel ve özel yetenek testleri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>
                <a:solidFill>
                  <a:schemeClr val="tx1"/>
                </a:solidFill>
              </a:rPr>
              <a:t>Bireyi Tanımak Üzere Geliştirilen Teknik ve Araçlarda Temel Yaklaşımlar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2800" dirty="0" smtClean="0"/>
              <a:t>Genel bir sınıflama olarak;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Test Teknikleri</a:t>
            </a:r>
            <a:endParaRPr lang="tr-TR" sz="2400" dirty="0" smtClean="0"/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Test</a:t>
            </a:r>
            <a:r>
              <a:rPr lang="en-US" sz="2400" dirty="0" smtClean="0"/>
              <a:t>-</a:t>
            </a:r>
            <a:r>
              <a:rPr lang="tr-TR" sz="2400" dirty="0"/>
              <a:t>D</a:t>
            </a:r>
            <a:r>
              <a:rPr lang="tr-TR" sz="2400" dirty="0" smtClean="0"/>
              <a:t>ışı Teknikler</a:t>
            </a:r>
            <a:endParaRPr lang="tr-TR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Bireyi Tanıma Teknikleri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943</TotalTime>
  <Words>481</Words>
  <Application>Microsoft Office PowerPoint</Application>
  <PresentationFormat>Ekran Gösterisi (4:3)</PresentationFormat>
  <Paragraphs>73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Lucida Sans Unicode</vt:lpstr>
      <vt:lpstr>Verdana</vt:lpstr>
      <vt:lpstr>Wingdings 2</vt:lpstr>
      <vt:lpstr>Wingdings 3</vt:lpstr>
      <vt:lpstr>Concourse</vt:lpstr>
      <vt:lpstr>Bireyi Tanıma Süreci</vt:lpstr>
      <vt:lpstr>Bireyi Tanıma</vt:lpstr>
      <vt:lpstr>Bireyi Hangi Yönlerden Tanımak Gerekir?</vt:lpstr>
      <vt:lpstr>Bireyi Tanımada Ekolojik Bakış Açısı</vt:lpstr>
      <vt:lpstr>Bireyi Tanımada Bilgi Toplamanın İşlevi Nedir?</vt:lpstr>
      <vt:lpstr>Bireyi Tanımada Uyulması Gereken İlkeler I</vt:lpstr>
      <vt:lpstr>Bireyi Tanımada Uyulması Gereken İlkeler II</vt:lpstr>
      <vt:lpstr>Bireyi Tanımak Üzere Geliştirilen Teknik ve Araçlarda Temel Yaklaşımlar</vt:lpstr>
      <vt:lpstr>Bireyi Tanıma Teknikleri</vt:lpstr>
      <vt:lpstr>Test Teknikleri</vt:lpstr>
      <vt:lpstr>Test Dışı Teknikler I</vt:lpstr>
      <vt:lpstr>Test Dışı Teknikler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72</cp:revision>
  <dcterms:created xsi:type="dcterms:W3CDTF">2013-11-17T19:42:21Z</dcterms:created>
  <dcterms:modified xsi:type="dcterms:W3CDTF">2018-02-18T20:28:03Z</dcterms:modified>
</cp:coreProperties>
</file>