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AF23-C371-49B6-ABE5-95C8D2DBA32D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98398-27AD-4A17-9166-F6A571B141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33548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F47B-6AEE-4DDE-8281-034CF6ACF3FD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35F5A-C43B-4198-B1F6-2C325F9C013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5989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CE55-480A-4D4F-80EE-08566BB5E3D8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9A7C-A3A7-43C0-8621-575DBC22111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344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5A28-7300-4AD2-AB9F-58A2B12C1B3A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6053-5FCB-4493-9647-BED2531EC4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9182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65BF-7B82-4C6D-8ACD-03DFF6424ED6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24E3-F522-4156-B3F3-41B654BEE88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0427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BA7C-1054-41CF-93B1-8F3CC45E5073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6114-4941-421B-891D-60685CF2184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8060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14AC-E20E-4376-A76B-245B6C75C2D9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C2CC-2F0C-4DFF-9D0B-F2705350D96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149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8B19-D0EE-426E-9720-B7786B81FB2F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A79FA-6FAB-4C37-AA6C-5ABD4444192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0811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3D22-6CCA-414C-B43A-1621A79B6FF0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3928-2286-4F97-8777-0B5C1F209B3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061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F890-3B1F-49BA-914F-119B50631B1A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A4E5-9917-431B-B91C-B01EDA46C1B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130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C67A-B97D-413F-8165-C1E98266A0D5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1046-8FC2-42FE-8A25-35D19D2844D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1263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7748-7CE3-4AB6-8A98-43823CE86A5A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A93D-4374-4732-9E11-4481D6E5AF9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9521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6E78-7033-49C2-814C-58231BF13ED2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FA04-F259-4381-9EB5-6C64425A8DC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4040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06DF-E841-4CAB-BACC-74BAB32C0E1B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75FD-666E-4B8E-AC39-75EB773E12D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6629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D211-26C4-40E4-9410-104A9FD5CC1D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F88F-5124-4FD4-8A1F-FE40653E8F7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962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13F1-AD8E-4AD3-AA90-2F669FEC0362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D7FD-48B8-4F06-9D13-5872096C7DD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124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0AF2-96E8-411F-9054-90CBA71A0428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F642-EDD5-4F2E-AABF-A70F1512850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158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720F5A-7B6A-4279-9F66-C21955A9F598}" type="datetimeFigureOut">
              <a:rPr lang="tr-TR"/>
              <a:pPr>
                <a:defRPr/>
              </a:pPr>
              <a:t>30.04.2021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C9DF2369-F99D-497E-B60B-539DE032A99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1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95438" y="1122363"/>
            <a:ext cx="900112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HİDROTERAPİ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95438" y="3602038"/>
            <a:ext cx="9001125" cy="165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Dr. Pınar CAN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pcan</a:t>
            </a:r>
            <a:r>
              <a:rPr lang="tr-TR" dirty="0" smtClean="0"/>
              <a:t>@</a:t>
            </a:r>
            <a:r>
              <a:rPr lang="tr-TR" dirty="0" err="1" smtClean="0"/>
              <a:t>ankara</a:t>
            </a:r>
            <a:r>
              <a:rPr lang="tr-TR" dirty="0" smtClean="0"/>
              <a:t>.edu.tr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3" y="1547813"/>
            <a:ext cx="9360332" cy="40767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Kardiyovasküler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performansı geliştirir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ve kilo vermeyi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kolaylaştırır.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Kaslarda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kan dolaşımını arttırır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Eklemlerin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esnekliğini artırır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Eklemlerdeki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ağrıyı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Karada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yapılan benzer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hareketlere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kıyasla suda maksimum oksijen alımı genellikle daha düşüktür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Suda koşma sırasında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maksimum kalp atış hızı ve kan laktatı da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karada koşmaya göre daha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düşüktür.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525" y="863600"/>
            <a:ext cx="6199188" cy="50641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Hastanın ihtiyaçlarına, egzersiz hızına ve daldırma derinliğine bağlı olarak su sıcaklığı 27–32◦C terapötik aralıkta olmalıdır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Suda terapi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denge ve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koordinasyonun geliştirilmesini sağlar.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Denge egzersizleri, karada olduğundan daha erken ve daha güvenli bir şekilde suda denenebilir, bu da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ekstremite,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gövde ve postüral eğitim için erken fırsatlar sunarak daha iyi güç, denge ve koordinasyon ile sonuçlanır.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15" name="Grup 4"/>
          <p:cNvGrpSpPr>
            <a:grpSpLocks/>
          </p:cNvGrpSpPr>
          <p:nvPr/>
        </p:nvGrpSpPr>
        <p:grpSpPr bwMode="auto">
          <a:xfrm>
            <a:off x="7008813" y="420688"/>
            <a:ext cx="4381500" cy="3038475"/>
            <a:chOff x="7008668" y="420832"/>
            <a:chExt cx="4381500" cy="3038505"/>
          </a:xfrm>
        </p:grpSpPr>
        <p:pic>
          <p:nvPicPr>
            <p:cNvPr id="13319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668" y="420832"/>
              <a:ext cx="43815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Dikdörtgen 3"/>
            <p:cNvSpPr>
              <a:spLocks noChangeArrowheads="1"/>
            </p:cNvSpPr>
            <p:nvPr/>
          </p:nvSpPr>
          <p:spPr bwMode="auto">
            <a:xfrm>
              <a:off x="7460672" y="3259282"/>
              <a:ext cx="347749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https://i.pinimg.com/originals/0b/43/e7/0b43e7a9c2f7d570d3169edd010e1e46.jpg</a:t>
              </a:r>
            </a:p>
          </p:txBody>
        </p:sp>
      </p:grpSp>
      <p:grpSp>
        <p:nvGrpSpPr>
          <p:cNvPr id="13316" name="Grup 7"/>
          <p:cNvGrpSpPr>
            <a:grpSpLocks/>
          </p:cNvGrpSpPr>
          <p:nvPr/>
        </p:nvGrpSpPr>
        <p:grpSpPr bwMode="auto">
          <a:xfrm>
            <a:off x="7146925" y="3459163"/>
            <a:ext cx="4257675" cy="3186112"/>
            <a:chOff x="7146346" y="3459337"/>
            <a:chExt cx="4257676" cy="3185906"/>
          </a:xfrm>
        </p:grpSpPr>
        <p:pic>
          <p:nvPicPr>
            <p:cNvPr id="13317" name="Resi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1" t="6181" r="10571" b="6544"/>
            <a:stretch>
              <a:fillRect/>
            </a:stretch>
          </p:blipFill>
          <p:spPr bwMode="auto">
            <a:xfrm>
              <a:off x="7236401" y="3459337"/>
              <a:ext cx="3926032" cy="298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Dikdörtgen 6"/>
            <p:cNvSpPr>
              <a:spLocks noChangeArrowheads="1"/>
            </p:cNvSpPr>
            <p:nvPr/>
          </p:nvSpPr>
          <p:spPr bwMode="auto">
            <a:xfrm>
              <a:off x="7146346" y="6441133"/>
              <a:ext cx="4257676" cy="20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https://fmbs.co.uk/wp-content/uploads/2019/01/FMBS-Photo-Shoot-15-e1547566128276-571x400.jpg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914400"/>
          </a:xfrm>
        </p:spPr>
        <p:txBody>
          <a:bodyPr/>
          <a:lstStyle/>
          <a:p>
            <a:pPr>
              <a:defRPr/>
            </a:pPr>
            <a:r>
              <a:rPr lang="tr-TR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Akuatik Terapi Ekipmanları</a:t>
            </a:r>
            <a:endParaRPr lang="tr-T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693863"/>
            <a:ext cx="10353675" cy="8969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Sualtı yürüme bandı, değişik boyutlardaki havuzlar, whirlpool, küvetler, geniş leğenler, plastik havuzlar, nehir, göl ve deniz.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 6"/>
          <p:cNvGrpSpPr>
            <a:grpSpLocks/>
          </p:cNvGrpSpPr>
          <p:nvPr/>
        </p:nvGrpSpPr>
        <p:grpSpPr bwMode="auto">
          <a:xfrm>
            <a:off x="4503738" y="2732088"/>
            <a:ext cx="3838575" cy="2873375"/>
            <a:chOff x="4728729" y="3013023"/>
            <a:chExt cx="3839069" cy="2872796"/>
          </a:xfrm>
        </p:grpSpPr>
        <p:pic>
          <p:nvPicPr>
            <p:cNvPr id="14347" name="Resi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729" y="3013023"/>
              <a:ext cx="3839069" cy="256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Dikdörtgen 5"/>
            <p:cNvSpPr>
              <a:spLocks noChangeArrowheads="1"/>
            </p:cNvSpPr>
            <p:nvPr/>
          </p:nvSpPr>
          <p:spPr bwMode="auto">
            <a:xfrm>
              <a:off x="5366717" y="5578042"/>
              <a:ext cx="27659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https://www.columbusnavigator.com/wp-content/uploads/2017/06/shutterstock_359791280-770x515.jpg</a:t>
              </a:r>
            </a:p>
          </p:txBody>
        </p:sp>
      </p:grpSp>
      <p:grpSp>
        <p:nvGrpSpPr>
          <p:cNvPr id="14341" name="Grup 8"/>
          <p:cNvGrpSpPr>
            <a:grpSpLocks/>
          </p:cNvGrpSpPr>
          <p:nvPr/>
        </p:nvGrpSpPr>
        <p:grpSpPr bwMode="auto">
          <a:xfrm>
            <a:off x="341313" y="2732088"/>
            <a:ext cx="3952875" cy="2843212"/>
            <a:chOff x="515122" y="3013023"/>
            <a:chExt cx="3951947" cy="2842017"/>
          </a:xfrm>
        </p:grpSpPr>
        <p:pic>
          <p:nvPicPr>
            <p:cNvPr id="14345" name="Resi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96" y="3013023"/>
              <a:ext cx="3852473" cy="2567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Dikdörtgen 7"/>
            <p:cNvSpPr>
              <a:spLocks noChangeArrowheads="1"/>
            </p:cNvSpPr>
            <p:nvPr/>
          </p:nvSpPr>
          <p:spPr bwMode="auto">
            <a:xfrm>
              <a:off x="515122" y="5608819"/>
              <a:ext cx="3639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500">
                  <a:latin typeface="Arial" panose="020B0604020202020204" pitchFamily="34" charset="0"/>
                </a:rPr>
                <a:t>https://media1.popsugar-assets.com/files/thumbor/_S2WjQJVDPlZvdGVJtDfNuwzXPk/fit-in/2048xorig/filters:format_auto-!!-:strip_icc-!!-/2010/03/11/4/192/1922243/whirlpoolpg2.JPG/i/Canine-Whirlpool.jpeg</a:t>
              </a:r>
            </a:p>
          </p:txBody>
        </p:sp>
      </p:grpSp>
      <p:grpSp>
        <p:nvGrpSpPr>
          <p:cNvPr id="14342" name="Grup 12"/>
          <p:cNvGrpSpPr>
            <a:grpSpLocks/>
          </p:cNvGrpSpPr>
          <p:nvPr/>
        </p:nvGrpSpPr>
        <p:grpSpPr bwMode="auto">
          <a:xfrm>
            <a:off x="8545513" y="2732088"/>
            <a:ext cx="3381375" cy="2674937"/>
            <a:chOff x="8545753" y="2732730"/>
            <a:chExt cx="3380759" cy="2674734"/>
          </a:xfrm>
        </p:grpSpPr>
        <p:pic>
          <p:nvPicPr>
            <p:cNvPr id="14343" name="Resi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72" b="25186"/>
            <a:stretch>
              <a:fillRect/>
            </a:stretch>
          </p:blipFill>
          <p:spPr bwMode="auto">
            <a:xfrm>
              <a:off x="8552833" y="2732730"/>
              <a:ext cx="3272370" cy="2378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Dikdörtgen 11"/>
            <p:cNvSpPr>
              <a:spLocks noChangeArrowheads="1"/>
            </p:cNvSpPr>
            <p:nvPr/>
          </p:nvSpPr>
          <p:spPr bwMode="auto">
            <a:xfrm>
              <a:off x="8545753" y="5099687"/>
              <a:ext cx="33807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https://encrypted-tbn0.gstatic.com/images?q=tbn:ANd9GcTzpT2iyxQpx0njgdC-wfkScI3kU1D4mRDqog&amp;usqp=CAU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800" b="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Önlemler ve Kontrendikasyonlar</a:t>
            </a:r>
            <a:endParaRPr lang="tr-TR" sz="28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İçerik Yer Tutucusu 2"/>
          <p:cNvSpPr>
            <a:spLocks noGrp="1"/>
          </p:cNvSpPr>
          <p:nvPr>
            <p:ph idx="1"/>
          </p:nvPr>
        </p:nvSpPr>
        <p:spPr bwMode="auto">
          <a:xfrm>
            <a:off x="914400" y="2095500"/>
            <a:ext cx="10353675" cy="2740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Bazı köpekler sudan korkar veya yüzmeye isteksizdir ve bu, tedaviye başlamadan önce dikkate alınmalıdır.</a:t>
            </a:r>
          </a:p>
          <a:p>
            <a:r>
              <a:rPr lang="tr-TR" alt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 terapisi alırken, köpekler suda asla gözetimsiz bırakılmamalıdır.</a:t>
            </a:r>
          </a:p>
          <a:p>
            <a:r>
              <a:rPr lang="tr-TR" alt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Ameliyat edilen hayvanlarda </a:t>
            </a:r>
            <a:r>
              <a:rPr lang="tr-TR" altLang="tr-TR" sz="24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ensizyon</a:t>
            </a:r>
            <a:r>
              <a:rPr lang="tr-TR" alt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yarasının iyileşmesini beklemek daha iyi olabilir.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79450" y="1679575"/>
            <a:ext cx="6608763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tr-TR" sz="2200" dirty="0"/>
              <a:t>Hidroterapi veya </a:t>
            </a:r>
            <a:r>
              <a:rPr lang="tr-TR" sz="2200" dirty="0" smtClean="0"/>
              <a:t>akuatik </a:t>
            </a:r>
            <a:r>
              <a:rPr lang="tr-TR" sz="2200" dirty="0"/>
              <a:t>terapi, </a:t>
            </a:r>
            <a:r>
              <a:rPr lang="tr-TR" sz="2200" dirty="0" smtClean="0"/>
              <a:t>akuatik </a:t>
            </a:r>
            <a:r>
              <a:rPr lang="tr-TR" sz="2200" dirty="0"/>
              <a:t>ortamda </a:t>
            </a:r>
            <a:r>
              <a:rPr lang="tr-TR" sz="2200" dirty="0" smtClean="0"/>
              <a:t>yapılan </a:t>
            </a:r>
            <a:r>
              <a:rPr lang="tr-TR" sz="2200" dirty="0"/>
              <a:t>herhangi bir egzersiz veya manuel terapiyi kapsar</a:t>
            </a:r>
            <a:r>
              <a:rPr lang="tr-TR" sz="2200" dirty="0" smtClean="0"/>
              <a:t>.</a:t>
            </a:r>
          </a:p>
          <a:p>
            <a:pPr eaLnBrk="1" hangingPunct="1">
              <a:defRPr/>
            </a:pPr>
            <a:endParaRPr lang="tr-TR" sz="22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tr-TR" sz="2200" dirty="0"/>
              <a:t>Suda egzersiz yapmak, ağrılı eklemlerin </a:t>
            </a:r>
            <a:r>
              <a:rPr lang="tr-TR" sz="2200" dirty="0" smtClean="0"/>
              <a:t>üzerine yüklenilmemesini ve </a:t>
            </a:r>
            <a:r>
              <a:rPr lang="tr-TR" sz="2200" dirty="0"/>
              <a:t>çok zayıf veya ağrılı </a:t>
            </a:r>
            <a:r>
              <a:rPr lang="tr-TR" sz="2200" dirty="0" smtClean="0"/>
              <a:t>bacaklara </a:t>
            </a:r>
            <a:r>
              <a:rPr lang="tr-TR" sz="2200" dirty="0"/>
              <a:t>daha erken ağırlık yüklenmesine izin verir</a:t>
            </a:r>
            <a:r>
              <a:rPr lang="tr-TR" sz="2200" dirty="0" smtClean="0"/>
              <a:t>.</a:t>
            </a:r>
          </a:p>
          <a:p>
            <a:pPr eaLnBrk="1" hangingPunct="1">
              <a:defRPr/>
            </a:pPr>
            <a:endParaRPr lang="tr-TR" sz="22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tr-TR" sz="2200" dirty="0" smtClean="0"/>
              <a:t>Suda </a:t>
            </a:r>
            <a:r>
              <a:rPr lang="tr-TR" sz="2200" dirty="0"/>
              <a:t>terapi genellikle rehabilitasyon programının önemli bir bileşenini oluşturur, ancak tek </a:t>
            </a:r>
            <a:r>
              <a:rPr lang="tr-TR" sz="2200" dirty="0" smtClean="0"/>
              <a:t>başına yeterli bir tedavi değildir.</a:t>
            </a:r>
            <a:endParaRPr lang="tr-TR" sz="2200" dirty="0"/>
          </a:p>
        </p:txBody>
      </p:sp>
      <p:pic>
        <p:nvPicPr>
          <p:cNvPr id="4099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r="5244"/>
          <a:stretch>
            <a:fillRect/>
          </a:stretch>
        </p:blipFill>
        <p:spPr bwMode="auto">
          <a:xfrm>
            <a:off x="7288213" y="1695450"/>
            <a:ext cx="4487862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436563"/>
            <a:ext cx="10353675" cy="1041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2800" cap="none" dirty="0" smtClean="0"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Akuatik Terapinin İlkeleri</a:t>
            </a:r>
            <a:endParaRPr lang="tr-TR" sz="2800" cap="none" dirty="0" smtClean="0">
              <a:effectLst>
                <a:outerShdw blurRad="38100" dist="38100" dir="2700000" algn="tl">
                  <a:srgbClr val="2A5B7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690688"/>
            <a:ext cx="6013450" cy="4419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</a:t>
            </a:r>
            <a:r>
              <a:rPr lang="tr-TR" sz="24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 yoğunluk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nesnenin ağırlığının aynı hacimdeki suyun ağırlığına oranıdır</a:t>
            </a:r>
            <a:r>
              <a:rPr lang="en-US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Çeşitli maddelerin yoğunlukları, </a:t>
            </a:r>
            <a:r>
              <a:rPr 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öz </a:t>
            </a:r>
            <a:r>
              <a:rPr lang="tr-T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ağırlık adı verilen </a:t>
            </a:r>
            <a:r>
              <a:rPr 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salt </a:t>
            </a:r>
            <a:r>
              <a:rPr lang="tr-T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sayı değeri ile tanımlanır. </a:t>
            </a:r>
            <a:endParaRPr lang="tr-TR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 suyun özgül ağırlığı 1.0'dır</a:t>
            </a:r>
            <a:r>
              <a:rPr 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nesnenin </a:t>
            </a:r>
            <a:r>
              <a:rPr 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relatif </a:t>
            </a:r>
            <a:r>
              <a:rPr lang="tr-T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yoğunluğu ve </a:t>
            </a:r>
            <a:r>
              <a:rPr 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öz </a:t>
            </a:r>
            <a:r>
              <a:rPr lang="tr-TR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ağırlığı, bir nesnenin ne kadar iyi yüzeceğini belirler.</a:t>
            </a:r>
            <a:endParaRPr lang="tr-TR" sz="24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176655" y="1690688"/>
            <a:ext cx="4206875" cy="3763963"/>
            <a:chOff x="7162800" y="1993900"/>
            <a:chExt cx="4206875" cy="3763963"/>
          </a:xfrm>
        </p:grpSpPr>
        <p:grpSp>
          <p:nvGrpSpPr>
            <p:cNvPr id="5124" name="Grup 6"/>
            <p:cNvGrpSpPr>
              <a:grpSpLocks/>
            </p:cNvGrpSpPr>
            <p:nvPr/>
          </p:nvGrpSpPr>
          <p:grpSpPr bwMode="auto">
            <a:xfrm>
              <a:off x="7162800" y="1993900"/>
              <a:ext cx="4206875" cy="3763963"/>
              <a:chOff x="7162801" y="1993468"/>
              <a:chExt cx="4207529" cy="3763794"/>
            </a:xfrm>
          </p:grpSpPr>
          <p:pic>
            <p:nvPicPr>
              <p:cNvPr id="5125" name="Resim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28" t="9161" r="21490" b="8511"/>
              <a:stretch>
                <a:fillRect/>
              </a:stretch>
            </p:blipFill>
            <p:spPr bwMode="auto">
              <a:xfrm>
                <a:off x="7162801" y="1993468"/>
                <a:ext cx="4207529" cy="354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6" name="Dikdörtgen 5"/>
              <p:cNvSpPr>
                <a:spLocks noChangeArrowheads="1"/>
              </p:cNvSpPr>
              <p:nvPr/>
            </p:nvSpPr>
            <p:spPr bwMode="auto">
              <a:xfrm>
                <a:off x="7410056" y="5541818"/>
                <a:ext cx="371301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Rockwell" pitchFamily="18" charset="0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Rockwell" pitchFamily="18" charset="0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Rockwell" pitchFamily="18" charset="0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Rockwell" pitchFamily="18" charset="0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itchFamily="18" charset="0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itchFamily="18" charset="0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itchFamily="18" charset="0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itchFamily="18" charset="0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200">
                    <a:solidFill>
                      <a:schemeClr val="tx1"/>
                    </a:solidFill>
                    <a:latin typeface="Rockwell" pitchFamily="18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800">
                    <a:latin typeface="Arial" panose="020B0604020202020204" pitchFamily="34" charset="0"/>
                  </a:rPr>
                  <a:t>https://cdn1.byjus.com/wp-content/uploads/2020/09/Density-Of-Water-2.png</a:t>
                </a:r>
              </a:p>
            </p:txBody>
          </p:sp>
        </p:grpSp>
        <p:sp>
          <p:nvSpPr>
            <p:cNvPr id="4" name="Metin kutusu 3"/>
            <p:cNvSpPr txBox="1"/>
            <p:nvPr/>
          </p:nvSpPr>
          <p:spPr>
            <a:xfrm>
              <a:off x="10238509" y="3061854"/>
              <a:ext cx="59574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7030A0"/>
                  </a:solidFill>
                </a:rPr>
                <a:t>Yağ</a:t>
              </a:r>
              <a:endParaRPr lang="tr-TR" b="1" dirty="0">
                <a:solidFill>
                  <a:srgbClr val="7030A0"/>
                </a:solidFill>
              </a:endParaRPr>
            </a:p>
          </p:txBody>
        </p:sp>
        <p:sp>
          <p:nvSpPr>
            <p:cNvPr id="5" name="Metin kutusu 4"/>
            <p:cNvSpPr txBox="1"/>
            <p:nvPr/>
          </p:nvSpPr>
          <p:spPr>
            <a:xfrm>
              <a:off x="10238509" y="3904137"/>
              <a:ext cx="88394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7030A0"/>
                  </a:solidFill>
                </a:rPr>
                <a:t>Su</a:t>
              </a:r>
              <a:endParaRPr lang="tr-TR" b="1" dirty="0">
                <a:solidFill>
                  <a:srgbClr val="7030A0"/>
                </a:solidFill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10238509" y="4841806"/>
              <a:ext cx="102956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tr-TR" b="1" dirty="0" smtClean="0">
                  <a:solidFill>
                    <a:srgbClr val="7030A0"/>
                  </a:solidFill>
                </a:rPr>
                <a:t>Bal</a:t>
              </a:r>
              <a:endParaRPr lang="tr-TR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3288" y="652463"/>
            <a:ext cx="10274300" cy="27828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Yağsız hayvanlar 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yoğun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kaslı hayvanlar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suda batma 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eğilimindedir ve çabayı azaltmak için can yeleği kullanmaları gerekebilir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Daha fazla vücut yağına sahip hayvanlar daha kolay yüzer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Osteoporozlu hayvanların özgül ağırlıkları azalır ve 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daha kolay yüzerler.</a:t>
            </a:r>
          </a:p>
          <a:p>
            <a:pPr>
              <a:defRPr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Ağırlık eklemek öz ağırlığı artırır. Hayvanın batmaması için daha fazla çaba göstermesi gerekir</a:t>
            </a: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7" name="Grup 5"/>
          <p:cNvGrpSpPr>
            <a:grpSpLocks/>
          </p:cNvGrpSpPr>
          <p:nvPr/>
        </p:nvGrpSpPr>
        <p:grpSpPr bwMode="auto">
          <a:xfrm>
            <a:off x="1193800" y="3783013"/>
            <a:ext cx="4846638" cy="2992437"/>
            <a:chOff x="1249291" y="3865417"/>
            <a:chExt cx="4474750" cy="2945385"/>
          </a:xfrm>
        </p:grpSpPr>
        <p:pic>
          <p:nvPicPr>
            <p:cNvPr id="6151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487" y="3865417"/>
              <a:ext cx="3913971" cy="2603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Dikdörtgen 4"/>
            <p:cNvSpPr>
              <a:spLocks noChangeArrowheads="1"/>
            </p:cNvSpPr>
            <p:nvPr/>
          </p:nvSpPr>
          <p:spPr bwMode="auto">
            <a:xfrm>
              <a:off x="1249291" y="6468635"/>
              <a:ext cx="4474750" cy="34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https://ddfc4fe9cdc405be1bb0-b13d90b467bb429b71f0be9d3387d7a1.ssl.cf1.rackcdn.com/148000/148190/pool.jpg</a:t>
              </a:r>
            </a:p>
          </p:txBody>
        </p:sp>
      </p:grpSp>
      <p:grpSp>
        <p:nvGrpSpPr>
          <p:cNvPr id="6148" name="Grup 8"/>
          <p:cNvGrpSpPr>
            <a:grpSpLocks/>
          </p:cNvGrpSpPr>
          <p:nvPr/>
        </p:nvGrpSpPr>
        <p:grpSpPr bwMode="auto">
          <a:xfrm>
            <a:off x="6937375" y="3783013"/>
            <a:ext cx="3725863" cy="2817812"/>
            <a:chOff x="6936843" y="3782289"/>
            <a:chExt cx="3726876" cy="2818757"/>
          </a:xfrm>
        </p:grpSpPr>
        <p:pic>
          <p:nvPicPr>
            <p:cNvPr id="6149" name="Resi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6843" y="3782289"/>
              <a:ext cx="3530131" cy="2644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Dikdörtgen 7"/>
            <p:cNvSpPr>
              <a:spLocks noChangeArrowheads="1"/>
            </p:cNvSpPr>
            <p:nvPr/>
          </p:nvSpPr>
          <p:spPr bwMode="auto">
            <a:xfrm>
              <a:off x="6936843" y="6400991"/>
              <a:ext cx="372687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https://i2.wp.com/veteriankey.com/wp-content/uploads/2017/07/c09f005.jpg?w=960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İçerik Yer Tutucusu 2"/>
          <p:cNvSpPr>
            <a:spLocks noGrp="1"/>
          </p:cNvSpPr>
          <p:nvPr>
            <p:ph idx="1"/>
          </p:nvPr>
        </p:nvSpPr>
        <p:spPr bwMode="auto">
          <a:xfrm>
            <a:off x="587375" y="952500"/>
            <a:ext cx="11180763" cy="2465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tr-TR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Kaldırma kuvveti</a:t>
            </a:r>
            <a:r>
              <a:rPr lang="en-US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cisim </a:t>
            </a:r>
            <a:r>
              <a:rPr lang="en-US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suya </a:t>
            </a:r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en-US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ırıldığında </a:t>
            </a:r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cismin</a:t>
            </a:r>
            <a:r>
              <a:rPr lang="en-US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ağırlığında belirgin bir azalma yaratan </a:t>
            </a:r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cisme</a:t>
            </a:r>
            <a:r>
              <a:rPr lang="en-US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etki</a:t>
            </a:r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yen</a:t>
            </a:r>
            <a:r>
              <a:rPr lang="en-US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suyun yukarı doğru itmesi olarak tanımlanır.</a:t>
            </a:r>
            <a:endParaRPr lang="tr-TR" altLang="tr-TR" sz="2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Zayıf kasların ve ağrılı eklemlerin rehabilitasyonuna yardımcı olur.</a:t>
            </a:r>
          </a:p>
          <a:p>
            <a:pPr eaLnBrk="1" hangingPunct="1"/>
            <a:r>
              <a:rPr lang="en-US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Eklemlerdeki ağırlığı azaltarak hayvanın ağrısız ve dik egzersiz yapmasını sağlar.</a:t>
            </a:r>
            <a:endParaRPr lang="tr-TR" altLang="tr-TR" sz="2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71" name="Grup 4"/>
          <p:cNvGrpSpPr>
            <a:grpSpLocks/>
          </p:cNvGrpSpPr>
          <p:nvPr/>
        </p:nvGrpSpPr>
        <p:grpSpPr bwMode="auto">
          <a:xfrm>
            <a:off x="2486025" y="3368675"/>
            <a:ext cx="7143750" cy="3208338"/>
            <a:chOff x="2486587" y="3368592"/>
            <a:chExt cx="7143750" cy="3208445"/>
          </a:xfrm>
        </p:grpSpPr>
        <p:pic>
          <p:nvPicPr>
            <p:cNvPr id="7172" name="Resi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0"/>
            <a:stretch>
              <a:fillRect/>
            </a:stretch>
          </p:blipFill>
          <p:spPr bwMode="auto">
            <a:xfrm>
              <a:off x="2486587" y="3368592"/>
              <a:ext cx="7143750" cy="300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Dikdörtgen 3"/>
            <p:cNvSpPr>
              <a:spLocks noChangeArrowheads="1"/>
            </p:cNvSpPr>
            <p:nvPr/>
          </p:nvSpPr>
          <p:spPr bwMode="auto">
            <a:xfrm>
              <a:off x="3273698" y="6376982"/>
              <a:ext cx="609600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https://image.shutterstock.com/z/stock-vector-illustration-of-physics-bouyancy-force-archimedes-buoyancy-principle-1620904621.jpg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İçerik Yer Tutucusu 2"/>
          <p:cNvSpPr>
            <a:spLocks noGrp="1"/>
          </p:cNvSpPr>
          <p:nvPr>
            <p:ph idx="1"/>
          </p:nvPr>
        </p:nvSpPr>
        <p:spPr bwMode="auto">
          <a:xfrm>
            <a:off x="598488" y="1122363"/>
            <a:ext cx="6051550" cy="48641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4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Hidrostatik basınç</a:t>
            </a:r>
            <a:r>
              <a:rPr lang="tr-TR" alt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bir sıvının içerisine batırılan bir cismin tüm yüzeyine uyguladığı toplam basınçtır.</a:t>
            </a:r>
          </a:p>
          <a:p>
            <a:pPr eaLnBrk="1" hangingPunct="1"/>
            <a:r>
              <a:rPr lang="tr-TR" alt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Basınç, daldırılan kısmın derinliği ve suyun yoğunluğu ile doğru orantılıdır.</a:t>
            </a:r>
          </a:p>
          <a:p>
            <a:pPr eaLnBrk="1" hangingPunct="1"/>
            <a:r>
              <a:rPr lang="tr-TR" altLang="tr-TR" sz="2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Suyun derinliklerindeki ekstremitelerde periferik kan birikimi azaltılabilir, bu da ödemin azalmasına ve iyileşmenin desteklenmesine yardımcı olur.</a:t>
            </a:r>
          </a:p>
        </p:txBody>
      </p:sp>
      <p:grpSp>
        <p:nvGrpSpPr>
          <p:cNvPr id="8195" name="Grup 4"/>
          <p:cNvGrpSpPr>
            <a:grpSpLocks/>
          </p:cNvGrpSpPr>
          <p:nvPr/>
        </p:nvGrpSpPr>
        <p:grpSpPr bwMode="auto">
          <a:xfrm>
            <a:off x="6650038" y="1620838"/>
            <a:ext cx="5181600" cy="3595687"/>
            <a:chOff x="6650183" y="1620983"/>
            <a:chExt cx="5181600" cy="3595964"/>
          </a:xfrm>
        </p:grpSpPr>
        <p:pic>
          <p:nvPicPr>
            <p:cNvPr id="8196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7" t="9636" b="10606"/>
            <a:stretch>
              <a:fillRect/>
            </a:stretch>
          </p:blipFill>
          <p:spPr bwMode="auto">
            <a:xfrm>
              <a:off x="6650183" y="1620983"/>
              <a:ext cx="5181600" cy="3395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Dikdörtgen 3"/>
            <p:cNvSpPr>
              <a:spLocks noChangeArrowheads="1"/>
            </p:cNvSpPr>
            <p:nvPr/>
          </p:nvSpPr>
          <p:spPr bwMode="auto">
            <a:xfrm>
              <a:off x="7176656" y="5016892"/>
              <a:ext cx="412865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https://www.pawsitivestepsrehab.com/blog/wp-content/uploads/2016/06/UWT-Keeper-800x600.jpg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İçerik Yer Tutucusu 2"/>
          <p:cNvSpPr>
            <a:spLocks noGrp="1"/>
          </p:cNvSpPr>
          <p:nvPr>
            <p:ph idx="1"/>
          </p:nvPr>
        </p:nvSpPr>
        <p:spPr bwMode="auto">
          <a:xfrm>
            <a:off x="817563" y="963613"/>
            <a:ext cx="10639425" cy="24161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tr-TR" altLang="tr-TR" sz="22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Viskozite</a:t>
            </a:r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su molekülleri arasındaki çekme veya bağlanma kuvvetinin neden olduğu sürtünmeyle elde edilen direncin bir ölçüsüdür.</a:t>
            </a:r>
          </a:p>
          <a:p>
            <a:pPr eaLnBrk="1" hangingPunct="1"/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nedenle suda egzersiz, suyun sebep olduğu direnç sayesinde kasların güçlendirilmesine ve kardiyovasküler performansın geliştirilmesine yardımcı olur.</a:t>
            </a:r>
          </a:p>
          <a:p>
            <a:pPr eaLnBrk="1" hangingPunct="1"/>
            <a:r>
              <a:rPr lang="tr-TR" altLang="tr-TR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Viskozite, sensorik farkındalığı artırabilir ve dengesiz eklemlerin stabilize edilmesine yardımcı olabilir.</a:t>
            </a:r>
          </a:p>
        </p:txBody>
      </p:sp>
      <p:grpSp>
        <p:nvGrpSpPr>
          <p:cNvPr id="9219" name="Grup 3"/>
          <p:cNvGrpSpPr>
            <a:grpSpLocks/>
          </p:cNvGrpSpPr>
          <p:nvPr/>
        </p:nvGrpSpPr>
        <p:grpSpPr bwMode="auto">
          <a:xfrm>
            <a:off x="2965450" y="3379788"/>
            <a:ext cx="6345238" cy="3222625"/>
            <a:chOff x="2964872" y="3380508"/>
            <a:chExt cx="6345382" cy="3221881"/>
          </a:xfrm>
        </p:grpSpPr>
        <p:pic>
          <p:nvPicPr>
            <p:cNvPr id="9220" name="Resi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7" t="22243" b="25151"/>
            <a:stretch>
              <a:fillRect/>
            </a:stretch>
          </p:blipFill>
          <p:spPr bwMode="auto">
            <a:xfrm>
              <a:off x="2964872" y="3380508"/>
              <a:ext cx="6345382" cy="300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Dikdörtgen 2"/>
            <p:cNvSpPr>
              <a:spLocks noChangeArrowheads="1"/>
            </p:cNvSpPr>
            <p:nvPr/>
          </p:nvSpPr>
          <p:spPr bwMode="auto">
            <a:xfrm>
              <a:off x="3934690" y="6386945"/>
              <a:ext cx="41840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800">
                  <a:latin typeface="Arial" panose="020B0604020202020204" pitchFamily="34" charset="0"/>
                </a:rPr>
                <a:t>https://www.vetstream.com/Vetstream/media/images/Equis/Hydrotherapy-linear-pool.jpg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79563" y="1387475"/>
            <a:ext cx="9434512" cy="4403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Yüzey gerilimi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bir sıvının yüzey molekülleri arasındaki çekim kuvvetidir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Hareketli gövde kısmı tamamen suya batırılmışsa, yüzey gerilimi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önemli bir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faktör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ekstremite sudan çıkarıldığında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önemli bir faktör haline gelir.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Terapötik olarak, bir hasta aşırı derecede zayıfsa, hareketleri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yüzeyde yaptırmaktansa,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yüzeyin hemen altındaki suda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yaptırmak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daha iyidir.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Unvan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 sz="2800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Akuatik Terapinin Yararları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0250" y="2095500"/>
            <a:ext cx="6386513" cy="31972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Kas gücünü ve dayanıklılığı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artırır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Kardiyovasküler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direnci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artırır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EHA’yı iyileştirir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Ağrıyı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azaltmaya yardımcı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olur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Hastanın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psikolojik olarak kendini iyi hissetmesini sağlar</a:t>
            </a:r>
          </a:p>
        </p:txBody>
      </p:sp>
      <p:grpSp>
        <p:nvGrpSpPr>
          <p:cNvPr id="11268" name="Grup 5"/>
          <p:cNvGrpSpPr>
            <a:grpSpLocks/>
          </p:cNvGrpSpPr>
          <p:nvPr/>
        </p:nvGrpSpPr>
        <p:grpSpPr bwMode="auto">
          <a:xfrm>
            <a:off x="7116763" y="2203450"/>
            <a:ext cx="4703762" cy="3351213"/>
            <a:chOff x="7116906" y="2203738"/>
            <a:chExt cx="4704325" cy="3350824"/>
          </a:xfrm>
        </p:grpSpPr>
        <p:pic>
          <p:nvPicPr>
            <p:cNvPr id="11269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906" y="2203738"/>
              <a:ext cx="4704325" cy="3088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Dikdörtgen 4"/>
            <p:cNvSpPr>
              <a:spLocks noChangeArrowheads="1"/>
            </p:cNvSpPr>
            <p:nvPr/>
          </p:nvSpPr>
          <p:spPr bwMode="auto">
            <a:xfrm>
              <a:off x="7474207" y="5246785"/>
              <a:ext cx="43470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Rockwell" pitchFamily="18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Rockwell" pitchFamily="18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Rockwell" pitchFamily="18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Rockwell" pitchFamily="18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Rockwell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700">
                  <a:latin typeface="Arial" panose="020B0604020202020204" pitchFamily="34" charset="0"/>
                </a:rPr>
                <a:t>https://www.stage1hydrotherapy.org.uk/wp-content/uploads/2019/09/11986399_721951071243679_6746094838128106525_n-990x650.jpg</a:t>
              </a:r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612</TotalTime>
  <Words>613</Words>
  <Application>Microsoft Office PowerPoint</Application>
  <PresentationFormat>Geniş ekran</PresentationFormat>
  <Paragraphs>66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Courier New</vt:lpstr>
      <vt:lpstr>Rockwell</vt:lpstr>
      <vt:lpstr>Damask</vt:lpstr>
      <vt:lpstr>HİDROTERAPİ</vt:lpstr>
      <vt:lpstr>PowerPoint Sunusu</vt:lpstr>
      <vt:lpstr>Akuatik Terapinin İlkeleri</vt:lpstr>
      <vt:lpstr>PowerPoint Sunusu</vt:lpstr>
      <vt:lpstr>PowerPoint Sunusu</vt:lpstr>
      <vt:lpstr>PowerPoint Sunusu</vt:lpstr>
      <vt:lpstr>PowerPoint Sunusu</vt:lpstr>
      <vt:lpstr>PowerPoint Sunusu</vt:lpstr>
      <vt:lpstr>Akuatik Terapinin Yararları</vt:lpstr>
      <vt:lpstr>PowerPoint Sunusu</vt:lpstr>
      <vt:lpstr>PowerPoint Sunusu</vt:lpstr>
      <vt:lpstr>Akuatik Terapi Ekipmanları</vt:lpstr>
      <vt:lpstr>Önlemler ve Kontrendikasyonlar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HİDROTERAPİ</dc:title>
  <dc:creator>pınar</dc:creator>
  <cp:lastModifiedBy>Pınar</cp:lastModifiedBy>
  <cp:revision>67</cp:revision>
  <dcterms:created xsi:type="dcterms:W3CDTF">2019-04-28T19:28:40Z</dcterms:created>
  <dcterms:modified xsi:type="dcterms:W3CDTF">2021-04-30T07:55:38Z</dcterms:modified>
</cp:coreProperties>
</file>