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2" r:id="rId4"/>
    <p:sldId id="1084" r:id="rId5"/>
    <p:sldId id="1085" r:id="rId6"/>
    <p:sldId id="1086" r:id="rId7"/>
    <p:sldId id="1087" r:id="rId8"/>
    <p:sldId id="1088" r:id="rId9"/>
    <p:sldId id="1092" r:id="rId10"/>
    <p:sldId id="1089" r:id="rId11"/>
    <p:sldId id="1090" r:id="rId12"/>
    <p:sldId id="1091" r:id="rId13"/>
    <p:sldId id="1093"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3/10/2020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3/10/2020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3/10/2020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3/10/2020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3/10/2020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3/10/2020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3/10/2020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3/10/2020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3/10/2020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3/10/2020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3/10/2020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3/10/2020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3/10/2020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3/10/2020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3/10/2020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3/10/2020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3/10/2020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3/10/2020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09286" y="1701478"/>
            <a:ext cx="7824486" cy="3750197"/>
          </a:xfrm>
        </p:spPr>
        <p:txBody>
          <a:bodyPr/>
          <a:lstStyle/>
          <a:p>
            <a:r>
              <a:rPr lang="tr-TR" sz="2200" dirty="0" smtClean="0"/>
              <a:t>İmar programları beşer yıl için hazırlanır. Gereği gibi uygulanabildikleri takdirde imar programları birçok yararlar sağlar:</a:t>
            </a:r>
          </a:p>
          <a:p>
            <a:r>
              <a:rPr lang="tr-TR" sz="2200" dirty="0" smtClean="0"/>
              <a:t>Bir kez, yapılacak işler sıralanmış, öncelikleri belirlenmiş olur. </a:t>
            </a:r>
          </a:p>
          <a:p>
            <a:r>
              <a:rPr lang="tr-TR" sz="2200" dirty="0" smtClean="0"/>
              <a:t>İkinci olarak, belediyenin yetkili organları, imar programlarına karşı direnme gücü kazanır ve uygulamada toplum yararının ağır basması kolaylaşmış olur. </a:t>
            </a:r>
          </a:p>
          <a:p>
            <a:r>
              <a:rPr lang="tr-TR" sz="2200" dirty="0" smtClean="0"/>
              <a:t>Üçüncü olarak da, yerel yatırımların yıllara dağıtılması belediyelerin </a:t>
            </a:r>
            <a:r>
              <a:rPr lang="tr-TR" sz="2200" dirty="0" err="1" smtClean="0"/>
              <a:t>akçal</a:t>
            </a:r>
            <a:r>
              <a:rPr lang="tr-TR" sz="2200" dirty="0" smtClean="0"/>
              <a:t> olanaklarını savurganca kullanmalarını önler. </a:t>
            </a:r>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878968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36608" y="1828800"/>
            <a:ext cx="7836060" cy="3211981"/>
          </a:xfrm>
        </p:spPr>
        <p:txBody>
          <a:bodyPr/>
          <a:lstStyle/>
          <a:p>
            <a:r>
              <a:rPr lang="tr-TR" sz="2200" dirty="0"/>
              <a:t>Dördüncü yararı da imar programlarının ulusal kalkınma ve bölge planları arasında eşgüdüm sağlamayı kolaylaştırmasıdır. </a:t>
            </a:r>
          </a:p>
          <a:p>
            <a:r>
              <a:rPr lang="tr-TR" sz="2200" dirty="0"/>
              <a:t>Bir başka yararı, büyük yatırım programlarının gerçekleştirilmesinden önce belediyelerce hazırlık için yeterli zamanı kazandırmış olmasıdır. </a:t>
            </a:r>
          </a:p>
          <a:p>
            <a:r>
              <a:rPr lang="tr-TR" sz="2200" dirty="0"/>
              <a:t>Son olarak, imar programları sayesinde çeşitli yatırım projeleri, araç, gereç, personel ve donatım olanakları zorlanmaksızın zamana yayılarak gerçekleştirilebilir.</a:t>
            </a:r>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785744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43067" y="1296365"/>
            <a:ext cx="8715737" cy="3935391"/>
          </a:xfrm>
        </p:spPr>
        <p:txBody>
          <a:bodyPr/>
          <a:lstStyle/>
          <a:p>
            <a:pPr marL="0" indent="0" algn="ctr">
              <a:buNone/>
            </a:pPr>
            <a:r>
              <a:rPr lang="tr-TR" b="1" dirty="0" smtClean="0"/>
              <a:t>2. </a:t>
            </a:r>
            <a:r>
              <a:rPr lang="tr-TR" b="1" dirty="0" err="1" smtClean="0"/>
              <a:t>Yerbölümleme</a:t>
            </a:r>
            <a:r>
              <a:rPr lang="tr-TR" b="1" dirty="0" smtClean="0"/>
              <a:t> (Parselleme)</a:t>
            </a:r>
          </a:p>
          <a:p>
            <a:pPr marL="0" indent="0" algn="ctr">
              <a:buNone/>
            </a:pPr>
            <a:endParaRPr lang="tr-TR" b="1" dirty="0" smtClean="0"/>
          </a:p>
          <a:p>
            <a:r>
              <a:rPr lang="tr-TR" dirty="0" err="1" smtClean="0"/>
              <a:t>Yerbölümleme</a:t>
            </a:r>
            <a:r>
              <a:rPr lang="tr-TR" dirty="0" smtClean="0"/>
              <a:t>, kent toprağını üzerinde yapı yapmaya elverişli parçalara ayırma işleminin adıdır.</a:t>
            </a:r>
          </a:p>
          <a:p>
            <a:endParaRPr lang="tr-TR" dirty="0"/>
          </a:p>
          <a:p>
            <a:r>
              <a:rPr lang="tr-TR" dirty="0" err="1" smtClean="0"/>
              <a:t>Yerbölümleme</a:t>
            </a:r>
            <a:r>
              <a:rPr lang="tr-TR" dirty="0" smtClean="0"/>
              <a:t> planları yardımıyla belediyelerin uyguladıkları denetim kentin </a:t>
            </a:r>
            <a:r>
              <a:rPr lang="tr-TR" dirty="0" err="1" smtClean="0"/>
              <a:t>yerbölümcülerin</a:t>
            </a:r>
            <a:r>
              <a:rPr lang="tr-TR" dirty="0" smtClean="0"/>
              <a:t> istekleri doğrultusunda değil, imar planlarına göre gelişmesini sağlar.</a:t>
            </a:r>
          </a:p>
          <a:p>
            <a:endParaRPr lang="tr-TR" dirty="0"/>
          </a:p>
          <a:p>
            <a:r>
              <a:rPr lang="tr-TR" dirty="0" err="1" smtClean="0"/>
              <a:t>Yerbölümleme</a:t>
            </a:r>
            <a:r>
              <a:rPr lang="tr-TR" dirty="0" smtClean="0"/>
              <a:t> ya toprak sahibinin isteği ve başvurusu üzerine ya da isteğine karşı yapılır. </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67353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00942" y="1574158"/>
            <a:ext cx="8646288" cy="3819646"/>
          </a:xfrm>
        </p:spPr>
        <p:txBody>
          <a:bodyPr/>
          <a:lstStyle/>
          <a:p>
            <a:r>
              <a:rPr lang="tr-TR" dirty="0" err="1" smtClean="0"/>
              <a:t>Yerbölümlemenin</a:t>
            </a:r>
            <a:r>
              <a:rPr lang="tr-TR" dirty="0" smtClean="0"/>
              <a:t> dayandığı ilkeler şöylece özetlenebilir:</a:t>
            </a:r>
          </a:p>
          <a:p>
            <a:endParaRPr lang="tr-TR" dirty="0" smtClean="0"/>
          </a:p>
          <a:p>
            <a:pPr marL="457200" indent="-457200">
              <a:buAutoNum type="arabicPeriod"/>
            </a:pPr>
            <a:r>
              <a:rPr lang="tr-TR" dirty="0" smtClean="0"/>
              <a:t>Her türlü </a:t>
            </a:r>
            <a:r>
              <a:rPr lang="tr-TR" dirty="0" err="1" smtClean="0"/>
              <a:t>yerbölümleme</a:t>
            </a:r>
            <a:r>
              <a:rPr lang="tr-TR" dirty="0" smtClean="0"/>
              <a:t> bir plana dayanmak zorundadır.</a:t>
            </a:r>
          </a:p>
          <a:p>
            <a:pPr marL="457200" indent="-457200">
              <a:buAutoNum type="arabicPeriod"/>
            </a:pPr>
            <a:r>
              <a:rPr lang="tr-TR" dirty="0" smtClean="0"/>
              <a:t>Bölüm boyutlarına uygunluk, </a:t>
            </a:r>
            <a:r>
              <a:rPr lang="tr-TR" dirty="0" err="1" smtClean="0"/>
              <a:t>yerbölümleme</a:t>
            </a:r>
            <a:r>
              <a:rPr lang="tr-TR" dirty="0" smtClean="0"/>
              <a:t> ilkelerinden ikincisidir.</a:t>
            </a:r>
          </a:p>
          <a:p>
            <a:pPr marL="457200" indent="-457200">
              <a:buAutoNum type="arabicPeriod"/>
            </a:pPr>
            <a:r>
              <a:rPr lang="tr-TR" dirty="0" smtClean="0"/>
              <a:t>Genel hizmetlere ayrılan yerlerde </a:t>
            </a:r>
            <a:r>
              <a:rPr lang="tr-TR" dirty="0" err="1" smtClean="0"/>
              <a:t>yerbölümleme</a:t>
            </a:r>
            <a:r>
              <a:rPr lang="tr-TR" dirty="0" smtClean="0"/>
              <a:t> kimi sınırlamalarla karşı karşıyadır. İmar Yassı’nın 15. maddesinin birinci fıkrasına göre, </a:t>
            </a:r>
            <a:r>
              <a:rPr lang="tr-TR" dirty="0" err="1" smtClean="0"/>
              <a:t>imra</a:t>
            </a:r>
            <a:r>
              <a:rPr lang="tr-TR" dirty="0" smtClean="0"/>
              <a:t> planlarında yol, meydan, yeşil alan, park ve otopark gibi genel hizmetlere ayrılan yerlere rastlayan taşınmaz malların bu kesimlerinin </a:t>
            </a:r>
            <a:r>
              <a:rPr lang="tr-TR" dirty="0" err="1" smtClean="0"/>
              <a:t>yerbölümlere</a:t>
            </a:r>
            <a:r>
              <a:rPr lang="tr-TR" dirty="0" smtClean="0"/>
              <a:t> ayrılmasına izin verilmez. Bu </a:t>
            </a:r>
            <a:r>
              <a:rPr lang="tr-TR" dirty="0" err="1" smtClean="0"/>
              <a:t>yerbölümleme</a:t>
            </a:r>
            <a:r>
              <a:rPr lang="tr-TR" dirty="0" smtClean="0"/>
              <a:t> ilkesi taşınmaz mal sahiplerinin çok sayıda </a:t>
            </a:r>
            <a:r>
              <a:rPr lang="tr-TR" dirty="0" err="1" smtClean="0"/>
              <a:t>yerbölüm</a:t>
            </a:r>
            <a:r>
              <a:rPr lang="tr-TR" dirty="0" smtClean="0"/>
              <a:t> elde etmek amacıyla planların uygulanmasını tehlikeye düşürmelerini önlemek amacıyla yasaya konmuştur.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016062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73620" y="1357781"/>
            <a:ext cx="8808334" cy="4047595"/>
          </a:xfrm>
        </p:spPr>
        <p:txBody>
          <a:bodyPr/>
          <a:lstStyle/>
          <a:p>
            <a:pPr marL="0" indent="0">
              <a:buNone/>
            </a:pPr>
            <a:r>
              <a:rPr lang="tr-TR" dirty="0" smtClean="0"/>
              <a:t>4. </a:t>
            </a:r>
            <a:r>
              <a:rPr lang="tr-TR" dirty="0" err="1" smtClean="0"/>
              <a:t>Yerbölümlemede</a:t>
            </a:r>
            <a:r>
              <a:rPr lang="tr-TR" dirty="0" smtClean="0"/>
              <a:t> encümen onayı. Bu onay işlemi olmaksızın </a:t>
            </a:r>
            <a:r>
              <a:rPr lang="tr-TR" dirty="0" err="1" smtClean="0"/>
              <a:t>yerbölümleme</a:t>
            </a:r>
            <a:r>
              <a:rPr lang="tr-TR" dirty="0" smtClean="0"/>
              <a:t> ayırma ve </a:t>
            </a:r>
            <a:r>
              <a:rPr lang="tr-TR" dirty="0" err="1" smtClean="0"/>
              <a:t>yerbölümleri</a:t>
            </a:r>
            <a:r>
              <a:rPr lang="tr-TR" dirty="0" smtClean="0"/>
              <a:t> birleştirme işlemleri tapuya işlenemez.</a:t>
            </a:r>
          </a:p>
          <a:p>
            <a:pPr marL="0" indent="0">
              <a:buNone/>
            </a:pPr>
            <a:endParaRPr lang="tr-TR" dirty="0" smtClean="0"/>
          </a:p>
          <a:p>
            <a:pPr marL="0" indent="0">
              <a:buNone/>
            </a:pPr>
            <a:r>
              <a:rPr lang="tr-TR" dirty="0" smtClean="0"/>
              <a:t>İmar </a:t>
            </a:r>
            <a:r>
              <a:rPr lang="tr-TR" dirty="0"/>
              <a:t>Y</a:t>
            </a:r>
            <a:r>
              <a:rPr lang="tr-TR" dirty="0" smtClean="0"/>
              <a:t>asası’nın 23. maddesinde yerleşme alanı içinde olmakla birlikte planda kentin gelecekteki gelişmesine ayrılmış olan alanlarda yapı izni verilebilmesi önceden </a:t>
            </a:r>
            <a:r>
              <a:rPr lang="tr-TR" dirty="0" err="1" smtClean="0"/>
              <a:t>yerbölümlemenin</a:t>
            </a:r>
            <a:r>
              <a:rPr lang="tr-TR" dirty="0" smtClean="0"/>
              <a:t> yapılmamış olmasını da içeren bir dizi koşullara bağlanmıştır.</a:t>
            </a:r>
          </a:p>
          <a:p>
            <a:pPr marL="0" indent="0">
              <a:buNone/>
            </a:pPr>
            <a:endParaRPr lang="tr-TR" dirty="0"/>
          </a:p>
          <a:p>
            <a:pPr marL="0" indent="0">
              <a:buNone/>
            </a:pPr>
            <a:r>
              <a:rPr lang="tr-TR" dirty="0" smtClean="0"/>
              <a:t>Sıkı koşullar konularak, bu yerlerde yapı yapmak güçleştirilmek istenmiştir. Bu koşullardan birincisi, </a:t>
            </a:r>
            <a:r>
              <a:rPr lang="tr-TR" dirty="0" err="1" smtClean="0"/>
              <a:t>yerbölümleme</a:t>
            </a:r>
            <a:r>
              <a:rPr lang="tr-TR" dirty="0" smtClean="0"/>
              <a:t> planlarının yapılmış ve onaylanmış olması, ikincisi de plana ve bulunduğu bölgenin koşullarına uygun olarak yolunun su ve kanalizasyon gibi teknik altyapı tesislerinin yapılmış olmasıdır.</a:t>
            </a:r>
          </a:p>
          <a:p>
            <a:pPr marL="0" indent="0">
              <a:buNone/>
            </a:pP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961420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54642" y="1458410"/>
            <a:ext cx="8681013" cy="3582371"/>
          </a:xfrm>
        </p:spPr>
        <p:txBody>
          <a:bodyPr/>
          <a:lstStyle/>
          <a:p>
            <a:pPr marL="0" indent="0" algn="ctr">
              <a:buNone/>
            </a:pPr>
            <a:r>
              <a:rPr lang="tr-TR" sz="2100" b="1" dirty="0" smtClean="0"/>
              <a:t>3. Kamulaştırma, Kamulaştırmasız El Atma ve Acele Kamulaştırma</a:t>
            </a:r>
          </a:p>
          <a:p>
            <a:pPr marL="0" indent="0" algn="ctr">
              <a:buNone/>
            </a:pPr>
            <a:endParaRPr lang="tr-TR" sz="2100" b="1" dirty="0" smtClean="0"/>
          </a:p>
          <a:p>
            <a:r>
              <a:rPr lang="tr-TR" sz="2100" dirty="0" smtClean="0"/>
              <a:t>1982 tarihli Anayasanın 46. maddesine göre, kamulaştırma, devletin ve kamu tüzel kişilerinin kamu yararının gerektirdiği durumlarda karşılığını peşin ödeyerek özel mülkiyetteki taşınmaz malların tümünü ya da bir bölümünü yasada gösterilen yöntemlere göre almasıdır.</a:t>
            </a:r>
          </a:p>
          <a:p>
            <a:endParaRPr lang="tr-TR" sz="2100" dirty="0"/>
          </a:p>
          <a:p>
            <a:r>
              <a:rPr lang="tr-TR" sz="2100" dirty="0" smtClean="0"/>
              <a:t>Kamulaştırma, imar planlarının uygulanabilmesi için gereksinme duyulan kentsel toprakları edinmenin bir yolu olduğu kadar, kentsel toprak rantının kamuya kazandırılmasının bir yolu olarak da çağdaş </a:t>
            </a:r>
            <a:r>
              <a:rPr lang="tr-TR" sz="2100" dirty="0" err="1" smtClean="0"/>
              <a:t>Kentbilimin</a:t>
            </a:r>
            <a:r>
              <a:rPr lang="tr-TR" sz="2100" dirty="0" smtClean="0"/>
              <a:t> en önemli uygulama araçlarından biridir.</a:t>
            </a:r>
          </a:p>
          <a:p>
            <a:endParaRPr lang="tr-TR" sz="21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189613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1412" y="1794075"/>
            <a:ext cx="8125429" cy="3356659"/>
          </a:xfrm>
        </p:spPr>
        <p:txBody>
          <a:bodyPr/>
          <a:lstStyle/>
          <a:p>
            <a:r>
              <a:rPr lang="tr-TR" dirty="0" smtClean="0"/>
              <a:t>Kamulaştırmalarda taşınmaz sahibine, karşılık ya da tazminat verilmesi kuraldır. Ancak, bu karşılığın hangi ölçütlere göre belirleneceği önemlidir.</a:t>
            </a:r>
          </a:p>
          <a:p>
            <a:endParaRPr lang="tr-TR" dirty="0" smtClean="0"/>
          </a:p>
          <a:p>
            <a:r>
              <a:rPr lang="tr-TR" dirty="0" smtClean="0"/>
              <a:t>Bireye ödenecek karşılığın miktarını saptamada iki ayrı ölçüt bulunmaktadır:</a:t>
            </a:r>
          </a:p>
          <a:p>
            <a:r>
              <a:rPr lang="tr-TR" dirty="0" smtClean="0"/>
              <a:t>Nesnel ölçütü, kamulaştırma bedelinin yasalarla kamunun ödeme gücü içinde ve kamu yararına uygun olarak saptanmasını gerektirir.</a:t>
            </a:r>
          </a:p>
          <a:p>
            <a:r>
              <a:rPr lang="tr-TR" dirty="0" smtClean="0"/>
              <a:t>Öznel bedel ölçütü ise, kamulaştırılacak taşınmaz için piyasada geçerli ederin ödenmesi anlamına gelmektedir.</a:t>
            </a:r>
            <a:endParaRPr lang="tr-TR" dirty="0" smtClean="0"/>
          </a:p>
          <a:p>
            <a:pPr marL="0" indent="0">
              <a:buNone/>
            </a:pP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423540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77792" y="1701478"/>
            <a:ext cx="8530542" cy="3715474"/>
          </a:xfrm>
        </p:spPr>
        <p:txBody>
          <a:bodyPr/>
          <a:lstStyle/>
          <a:p>
            <a:r>
              <a:rPr lang="tr-TR" dirty="0" smtClean="0"/>
              <a:t>Kamulaştırmanın yetkili mercilere verilmiş bir kamu yararı kararına dayanması gerekir.</a:t>
            </a:r>
          </a:p>
          <a:p>
            <a:endParaRPr lang="tr-TR" dirty="0"/>
          </a:p>
          <a:p>
            <a:r>
              <a:rPr lang="tr-TR" dirty="0" smtClean="0"/>
              <a:t>Kamu yararı almaya yetkili kuruluşların ve organların hangileri olduğu, 1983 tarih ve 2943 sayılı Kamulaştırma Yasası’nın 4. maddesinde gösterilmiştir.</a:t>
            </a:r>
          </a:p>
          <a:p>
            <a:endParaRPr lang="tr-TR" dirty="0"/>
          </a:p>
          <a:p>
            <a:r>
              <a:rPr lang="tr-TR" dirty="0" smtClean="0"/>
              <a:t>Kamu yararı kararlarına karşı itiraz başvuruları yönetim mahkemelerine yapılır. Kamulaştırma karşılıkları konusundaki itirazların karşılık yükseltme davalarının görüldüğü mahkemeler ise asliye hukuk mahkemeleridir.</a:t>
            </a:r>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41563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1412" y="1689904"/>
            <a:ext cx="8461093" cy="3350877"/>
          </a:xfrm>
        </p:spPr>
        <p:txBody>
          <a:bodyPr/>
          <a:lstStyle/>
          <a:p>
            <a:r>
              <a:rPr lang="tr-TR" sz="2400" dirty="0" smtClean="0"/>
              <a:t>Yasa’nın 27. maddesi, </a:t>
            </a:r>
            <a:r>
              <a:rPr lang="tr-TR" sz="2400" b="1" i="1" dirty="0" smtClean="0"/>
              <a:t>acele kamulaştırma</a:t>
            </a:r>
            <a:r>
              <a:rPr lang="tr-TR" sz="2400" dirty="0" smtClean="0"/>
              <a:t>ya</a:t>
            </a:r>
            <a:r>
              <a:rPr lang="tr-TR" sz="2400" b="1" dirty="0" smtClean="0"/>
              <a:t> </a:t>
            </a:r>
            <a:r>
              <a:rPr lang="tr-TR" sz="2400" dirty="0" smtClean="0"/>
              <a:t>da olanak tanımıştır. </a:t>
            </a:r>
            <a:r>
              <a:rPr lang="tr-TR" sz="2400" dirty="0" smtClean="0"/>
              <a:t>Buna göre, </a:t>
            </a:r>
          </a:p>
          <a:p>
            <a:pPr marL="0" indent="0">
              <a:buNone/>
            </a:pPr>
            <a:r>
              <a:rPr lang="tr-TR" sz="2400" dirty="0" smtClean="0"/>
              <a:t>‘‘yurt savunması için gereklilik bulunduğuna ya da acele olduğuna Bakanlar Kurulunca karar alınacak durumlarda ya da özel yasalarla öngörülen olağanüstü durumlarda gerekli olan taşınmaz malların kamulaştırılmasında değer takdiri dışında kalan işlemler sonradan tamamlanmak üzere, ilgili yönetimin istemi üzerine, mahkemece yedi gün içerisinde o taşınmaz malın yine yasada gösterilen belli yöntemlerle belirlenen karşılığı bankaya yatırılmak koşuluyla bir taşınmaz mala el konulabilir.’’</a:t>
            </a:r>
          </a:p>
          <a:p>
            <a:pPr marL="0" indent="0">
              <a:buNone/>
            </a:pPr>
            <a:endParaRPr lang="tr-TR" sz="2400" dirty="0"/>
          </a:p>
          <a:p>
            <a:endParaRPr lang="tr-TR" sz="24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858898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42663"/>
            <a:ext cx="8812634" cy="4629874"/>
          </a:xfrm>
        </p:spPr>
        <p:txBody>
          <a:bodyPr/>
          <a:lstStyle/>
          <a:p>
            <a:pPr marL="0" indent="0" algn="ctr">
              <a:buNone/>
            </a:pPr>
            <a:r>
              <a:rPr lang="tr-TR" b="1" dirty="0" smtClean="0"/>
              <a:t>4. İmar Programı (İmar izlencesi)</a:t>
            </a:r>
          </a:p>
          <a:p>
            <a:r>
              <a:rPr lang="tr-TR" sz="1900" dirty="0" smtClean="0"/>
              <a:t>İmar programı, imar planının uygulanmasını kolaylaştırmak için kullanılan araçlardan biridir.</a:t>
            </a:r>
          </a:p>
          <a:p>
            <a:endParaRPr lang="tr-TR" sz="1900" dirty="0"/>
          </a:p>
          <a:p>
            <a:r>
              <a:rPr lang="tr-TR" sz="1900" dirty="0" smtClean="0"/>
              <a:t>İmar programı, bir kentin ya da kasabanın düzen tasarısını uygulayabilmek için yapılması öngörülen bayındırlık ve kamulaştırma işlerini gerektirdikleri kaynak, gereç ve görevli sayısını da belirterek plan süresinden daha kısa dönemlere ayırarak önem sırasına koymak biçiminde tanımlanmaktadır.</a:t>
            </a:r>
          </a:p>
          <a:p>
            <a:endParaRPr lang="tr-TR" sz="1900" dirty="0"/>
          </a:p>
          <a:p>
            <a:r>
              <a:rPr lang="tr-TR" sz="1900" dirty="0" smtClean="0"/>
              <a:t>3194 sayılı İmar Yasası’nın 10. maddesinde, imar programı, ‘‘belediyelerin imar planlarının gerçekleştirmeyi düşündükleri bölümlerini belli eden ve bu bölümlerde gerek kamulaştırma ve gerekse yol, meydan, otopark gibi yapı giderlerini yaklaşık olarak belirten ve bunların yıllara göre dağılımını gösteren belge’’ olarak tanımlanmaktadır.</a:t>
            </a:r>
            <a:endParaRPr lang="tr-TR" sz="19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0657954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12649</TotalTime>
  <Words>749</Words>
  <Application>Microsoft Office PowerPoint</Application>
  <PresentationFormat>Ekran Gösterisi (4:3)</PresentationFormat>
  <Paragraphs>51</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11</vt:i4>
      </vt:variant>
    </vt:vector>
  </HeadingPairs>
  <TitlesOfParts>
    <vt:vector size="18" baseType="lpstr">
      <vt:lpstr>ＭＳ Ｐゴシック</vt:lpstr>
      <vt:lpstr>Arial</vt:lpstr>
      <vt:lpstr>Calibri</vt:lpstr>
      <vt:lpstr>Times New Roman</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829</cp:revision>
  <cp:lastPrinted>2016-10-24T07:53:35Z</cp:lastPrinted>
  <dcterms:created xsi:type="dcterms:W3CDTF">2016-09-18T09:35:24Z</dcterms:created>
  <dcterms:modified xsi:type="dcterms:W3CDTF">2020-03-10T06:57:51Z</dcterms:modified>
</cp:coreProperties>
</file>