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0" d="100"/>
          <a:sy n="70" d="100"/>
        </p:scale>
        <p:origin x="-104" y="-6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7DB5512A-76A4-5644-8F55-37402B181B69}"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232FCE-DE7C-3B47-93B7-7CE7D5451E60}" type="slidenum">
              <a:rPr lang="en-US" smtClean="0"/>
              <a:t>‹#›</a:t>
            </a:fld>
            <a:endParaRPr lang="en-US"/>
          </a:p>
        </p:txBody>
      </p:sp>
    </p:spTree>
    <p:extLst>
      <p:ext uri="{BB962C8B-B14F-4D97-AF65-F5344CB8AC3E}">
        <p14:creationId xmlns:p14="http://schemas.microsoft.com/office/powerpoint/2010/main" val="9953649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7DB5512A-76A4-5644-8F55-37402B181B69}"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232FCE-DE7C-3B47-93B7-7CE7D5451E60}" type="slidenum">
              <a:rPr lang="en-US" smtClean="0"/>
              <a:t>‹#›</a:t>
            </a:fld>
            <a:endParaRPr lang="en-US"/>
          </a:p>
        </p:txBody>
      </p:sp>
    </p:spTree>
    <p:extLst>
      <p:ext uri="{BB962C8B-B14F-4D97-AF65-F5344CB8AC3E}">
        <p14:creationId xmlns:p14="http://schemas.microsoft.com/office/powerpoint/2010/main" val="302135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7DB5512A-76A4-5644-8F55-37402B181B69}"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232FCE-DE7C-3B47-93B7-7CE7D5451E60}" type="slidenum">
              <a:rPr lang="en-US" smtClean="0"/>
              <a:t>‹#›</a:t>
            </a:fld>
            <a:endParaRPr lang="en-US"/>
          </a:p>
        </p:txBody>
      </p:sp>
    </p:spTree>
    <p:extLst>
      <p:ext uri="{BB962C8B-B14F-4D97-AF65-F5344CB8AC3E}">
        <p14:creationId xmlns:p14="http://schemas.microsoft.com/office/powerpoint/2010/main" val="649784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7DB5512A-76A4-5644-8F55-37402B181B69}"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232FCE-DE7C-3B47-93B7-7CE7D5451E60}" type="slidenum">
              <a:rPr lang="en-US" smtClean="0"/>
              <a:t>‹#›</a:t>
            </a:fld>
            <a:endParaRPr lang="en-US"/>
          </a:p>
        </p:txBody>
      </p:sp>
    </p:spTree>
    <p:extLst>
      <p:ext uri="{BB962C8B-B14F-4D97-AF65-F5344CB8AC3E}">
        <p14:creationId xmlns:p14="http://schemas.microsoft.com/office/powerpoint/2010/main" val="4128020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7DB5512A-76A4-5644-8F55-37402B181B69}"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232FCE-DE7C-3B47-93B7-7CE7D5451E60}" type="slidenum">
              <a:rPr lang="en-US" smtClean="0"/>
              <a:t>‹#›</a:t>
            </a:fld>
            <a:endParaRPr lang="en-US"/>
          </a:p>
        </p:txBody>
      </p:sp>
    </p:spTree>
    <p:extLst>
      <p:ext uri="{BB962C8B-B14F-4D97-AF65-F5344CB8AC3E}">
        <p14:creationId xmlns:p14="http://schemas.microsoft.com/office/powerpoint/2010/main" val="4026552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7DB5512A-76A4-5644-8F55-37402B181B69}"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232FCE-DE7C-3B47-93B7-7CE7D5451E60}" type="slidenum">
              <a:rPr lang="en-US" smtClean="0"/>
              <a:t>‹#›</a:t>
            </a:fld>
            <a:endParaRPr lang="en-US"/>
          </a:p>
        </p:txBody>
      </p:sp>
    </p:spTree>
    <p:extLst>
      <p:ext uri="{BB962C8B-B14F-4D97-AF65-F5344CB8AC3E}">
        <p14:creationId xmlns:p14="http://schemas.microsoft.com/office/powerpoint/2010/main" val="2893580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7DB5512A-76A4-5644-8F55-37402B181B69}" type="datetimeFigureOut">
              <a:rPr lang="en-US" smtClean="0"/>
              <a:t>07/11/17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232FCE-DE7C-3B47-93B7-7CE7D5451E60}" type="slidenum">
              <a:rPr lang="en-US" smtClean="0"/>
              <a:t>‹#›</a:t>
            </a:fld>
            <a:endParaRPr lang="en-US"/>
          </a:p>
        </p:txBody>
      </p:sp>
    </p:spTree>
    <p:extLst>
      <p:ext uri="{BB962C8B-B14F-4D97-AF65-F5344CB8AC3E}">
        <p14:creationId xmlns:p14="http://schemas.microsoft.com/office/powerpoint/2010/main" val="118119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7DB5512A-76A4-5644-8F55-37402B181B69}" type="datetimeFigureOut">
              <a:rPr lang="en-US" smtClean="0"/>
              <a:t>07/11/17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232FCE-DE7C-3B47-93B7-7CE7D5451E60}" type="slidenum">
              <a:rPr lang="en-US" smtClean="0"/>
              <a:t>‹#›</a:t>
            </a:fld>
            <a:endParaRPr lang="en-US"/>
          </a:p>
        </p:txBody>
      </p:sp>
    </p:spTree>
    <p:extLst>
      <p:ext uri="{BB962C8B-B14F-4D97-AF65-F5344CB8AC3E}">
        <p14:creationId xmlns:p14="http://schemas.microsoft.com/office/powerpoint/2010/main" val="2464805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B5512A-76A4-5644-8F55-37402B181B69}" type="datetimeFigureOut">
              <a:rPr lang="en-US" smtClean="0"/>
              <a:t>07/11/17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232FCE-DE7C-3B47-93B7-7CE7D5451E60}" type="slidenum">
              <a:rPr lang="en-US" smtClean="0"/>
              <a:t>‹#›</a:t>
            </a:fld>
            <a:endParaRPr lang="en-US"/>
          </a:p>
        </p:txBody>
      </p:sp>
    </p:spTree>
    <p:extLst>
      <p:ext uri="{BB962C8B-B14F-4D97-AF65-F5344CB8AC3E}">
        <p14:creationId xmlns:p14="http://schemas.microsoft.com/office/powerpoint/2010/main" val="668235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7DB5512A-76A4-5644-8F55-37402B181B69}"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232FCE-DE7C-3B47-93B7-7CE7D5451E60}" type="slidenum">
              <a:rPr lang="en-US" smtClean="0"/>
              <a:t>‹#›</a:t>
            </a:fld>
            <a:endParaRPr lang="en-US"/>
          </a:p>
        </p:txBody>
      </p:sp>
    </p:spTree>
    <p:extLst>
      <p:ext uri="{BB962C8B-B14F-4D97-AF65-F5344CB8AC3E}">
        <p14:creationId xmlns:p14="http://schemas.microsoft.com/office/powerpoint/2010/main" val="1402363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7DB5512A-76A4-5644-8F55-37402B181B69}"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232FCE-DE7C-3B47-93B7-7CE7D5451E60}" type="slidenum">
              <a:rPr lang="en-US" smtClean="0"/>
              <a:t>‹#›</a:t>
            </a:fld>
            <a:endParaRPr lang="en-US"/>
          </a:p>
        </p:txBody>
      </p:sp>
    </p:spTree>
    <p:extLst>
      <p:ext uri="{BB962C8B-B14F-4D97-AF65-F5344CB8AC3E}">
        <p14:creationId xmlns:p14="http://schemas.microsoft.com/office/powerpoint/2010/main" val="352411686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B5512A-76A4-5644-8F55-37402B181B69}" type="datetimeFigureOut">
              <a:rPr lang="en-US" smtClean="0"/>
              <a:t>07/11/17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232FCE-DE7C-3B47-93B7-7CE7D5451E60}" type="slidenum">
              <a:rPr lang="en-US" smtClean="0"/>
              <a:t>‹#›</a:t>
            </a:fld>
            <a:endParaRPr lang="en-US"/>
          </a:p>
        </p:txBody>
      </p:sp>
    </p:spTree>
    <p:extLst>
      <p:ext uri="{BB962C8B-B14F-4D97-AF65-F5344CB8AC3E}">
        <p14:creationId xmlns:p14="http://schemas.microsoft.com/office/powerpoint/2010/main" val="3144608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REHBERLİK YÖNETMELİK-3</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08950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Turist rehberliği hizmetleri</a:t>
            </a:r>
            <a:r>
              <a:rPr lang="en-US" dirty="0" smtClean="0"/>
              <a:t/>
            </a:r>
            <a:br>
              <a:rPr lang="en-US" dirty="0" smtClean="0"/>
            </a:br>
            <a:endParaRPr lang="en-US" dirty="0"/>
          </a:p>
        </p:txBody>
      </p:sp>
      <p:sp>
        <p:nvSpPr>
          <p:cNvPr id="3" name="Content Placeholder 2"/>
          <p:cNvSpPr>
            <a:spLocks noGrp="1"/>
          </p:cNvSpPr>
          <p:nvPr>
            <p:ph idx="1"/>
          </p:nvPr>
        </p:nvSpPr>
        <p:spPr>
          <a:xfrm>
            <a:off x="163286" y="961572"/>
            <a:ext cx="8763000" cy="5588000"/>
          </a:xfrm>
        </p:spPr>
        <p:txBody>
          <a:bodyPr>
            <a:normAutofit fontScale="77500" lnSpcReduction="20000"/>
          </a:bodyPr>
          <a:lstStyle/>
          <a:p>
            <a:r>
              <a:rPr lang="tr-TR" b="1" dirty="0" smtClean="0"/>
              <a:t>MADDE </a:t>
            </a:r>
            <a:r>
              <a:rPr lang="tr-TR" b="1" dirty="0"/>
              <a:t>25 –</a:t>
            </a:r>
            <a:r>
              <a:rPr lang="tr-TR" dirty="0"/>
              <a:t> (1) Turist rehberliği hizmetleri sadece eylemli turist rehberleri tarafından Kanun ve bu Yönetmelik hükümlerine uygun olarak sunulur.</a:t>
            </a:r>
            <a:endParaRPr lang="en-US" dirty="0"/>
          </a:p>
          <a:p>
            <a:r>
              <a:rPr lang="tr-TR" dirty="0"/>
              <a:t>(2) Başka sıfat veya unvanlarla icra edilen, ancak Kanun ve bu Yönetmelik uyarınca turist rehberliği niteliği taşıyan her türlü hizmetin yürütülmesinde mesleği icra etme koşullarını taşıyan kişilerin çalıştırılması zorunludur.</a:t>
            </a:r>
            <a:endParaRPr lang="en-US" dirty="0"/>
          </a:p>
          <a:p>
            <a:r>
              <a:rPr lang="tr-TR" dirty="0"/>
              <a:t>(3) Bu hizmetler; seyahat </a:t>
            </a:r>
            <a:r>
              <a:rPr lang="tr-TR" dirty="0" err="1"/>
              <a:t>acentacılığı</a:t>
            </a:r>
            <a:r>
              <a:rPr lang="tr-TR" dirty="0"/>
              <a:t> faaliyeti niteliğinde olmamak kaydıyla kişi veya grup hâlindeki yerli veya yabancı turistlerin gezi öncesinde seçmiş oldukları dil kullanılarak ülkenin kültür, turizm, tarih, çevre, doğa, sosyal veya benzeri değerleri ile varlıklarının kültür ve turizm politikaları doğrultusunda tanıtılarak gezdirilmesi veya seyahat </a:t>
            </a:r>
            <a:r>
              <a:rPr lang="tr-TR" dirty="0" err="1"/>
              <a:t>acentaları</a:t>
            </a:r>
            <a:r>
              <a:rPr lang="tr-TR" dirty="0"/>
              <a:t> tarafından düzenlenen turların gezi programının seyahat </a:t>
            </a:r>
            <a:r>
              <a:rPr lang="tr-TR" dirty="0" err="1"/>
              <a:t>acentasının</a:t>
            </a:r>
            <a:r>
              <a:rPr lang="tr-TR" dirty="0"/>
              <a:t> yazılı belgelerinde tanımladığı ve tüketiciye satıldığı şekilde yürütülüp </a:t>
            </a:r>
            <a:r>
              <a:rPr lang="tr-TR" dirty="0" err="1"/>
              <a:t>acenta</a:t>
            </a:r>
            <a:r>
              <a:rPr lang="tr-TR" dirty="0"/>
              <a:t> adına yönetilmesi hizmetleridir.</a:t>
            </a:r>
            <a:endParaRPr lang="en-US" dirty="0"/>
          </a:p>
          <a:p>
            <a:endParaRPr lang="en-US" dirty="0"/>
          </a:p>
        </p:txBody>
      </p:sp>
    </p:spTree>
    <p:extLst>
      <p:ext uri="{BB962C8B-B14F-4D97-AF65-F5344CB8AC3E}">
        <p14:creationId xmlns:p14="http://schemas.microsoft.com/office/powerpoint/2010/main" val="1828865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81429" y="1600200"/>
            <a:ext cx="8690428" cy="4913086"/>
          </a:xfrm>
        </p:spPr>
        <p:txBody>
          <a:bodyPr>
            <a:normAutofit fontScale="92500" lnSpcReduction="10000"/>
          </a:bodyPr>
          <a:lstStyle/>
          <a:p>
            <a:r>
              <a:rPr lang="tr-TR" b="1" dirty="0"/>
              <a:t>Ruhsatname alma zorunluluğu</a:t>
            </a:r>
            <a:endParaRPr lang="en-US" dirty="0"/>
          </a:p>
          <a:p>
            <a:r>
              <a:rPr lang="tr-TR" b="1" dirty="0"/>
              <a:t>MADDE 26 –</a:t>
            </a:r>
            <a:r>
              <a:rPr lang="tr-TR" dirty="0"/>
              <a:t> (1) Ruhsatname sahibi olanlar turist rehberi sıfatını kazanırlar ve Birlik tarafından </a:t>
            </a:r>
            <a:r>
              <a:rPr lang="tr-TR" dirty="0" err="1"/>
              <a:t>hazırlanançalışma</a:t>
            </a:r>
            <a:r>
              <a:rPr lang="tr-TR" dirty="0"/>
              <a:t> kartlarını kayıtlı oldukları odadan alabilirler. Birlik, çalışma kartı alan ve almayan turist rehberlerinin </a:t>
            </a:r>
            <a:r>
              <a:rPr lang="tr-TR" dirty="0" err="1"/>
              <a:t>durumlarınıher</a:t>
            </a:r>
            <a:r>
              <a:rPr lang="tr-TR" dirty="0"/>
              <a:t> yıl Şubat ayı sonuna kadar Bakanlığa bildirir.</a:t>
            </a:r>
            <a:endParaRPr lang="en-US" dirty="0"/>
          </a:p>
          <a:p>
            <a:r>
              <a:rPr lang="tr-TR" dirty="0"/>
              <a:t>(2) Ruhsatname sahibi olmadan turist rehberliği hizmeti sunulamaz. Sunanlar hakkında Kanunun 7 </a:t>
            </a:r>
            <a:r>
              <a:rPr lang="tr-TR" dirty="0" err="1"/>
              <a:t>nci</a:t>
            </a:r>
            <a:r>
              <a:rPr lang="tr-TR" dirty="0"/>
              <a:t> maddesinin dördüncü fıkrası ve ilgili mevzuat hükümleri uyarınca işlem yapılır.</a:t>
            </a:r>
            <a:endParaRPr lang="en-US" dirty="0"/>
          </a:p>
          <a:p>
            <a:endParaRPr lang="en-US" dirty="0"/>
          </a:p>
        </p:txBody>
      </p:sp>
    </p:spTree>
    <p:extLst>
      <p:ext uri="{BB962C8B-B14F-4D97-AF65-F5344CB8AC3E}">
        <p14:creationId xmlns:p14="http://schemas.microsoft.com/office/powerpoint/2010/main" val="4225260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53999" y="1600200"/>
            <a:ext cx="8708571" cy="4858657"/>
          </a:xfrm>
        </p:spPr>
        <p:txBody>
          <a:bodyPr>
            <a:normAutofit fontScale="92500" lnSpcReduction="10000"/>
          </a:bodyPr>
          <a:lstStyle/>
          <a:p>
            <a:r>
              <a:rPr lang="tr-TR" b="1" dirty="0"/>
              <a:t>Çalışma kartı alma zorunluluğu</a:t>
            </a:r>
            <a:endParaRPr lang="en-US" dirty="0"/>
          </a:p>
          <a:p>
            <a:r>
              <a:rPr lang="tr-TR" b="1" dirty="0"/>
              <a:t>MADDE 27 –</a:t>
            </a:r>
            <a:r>
              <a:rPr lang="tr-TR" dirty="0"/>
              <a:t> (1) Çalışma kartı, Bakanlık tarafından ruhsatname verilmiş turist rehberlerine, </a:t>
            </a:r>
            <a:r>
              <a:rPr lang="tr-TR" dirty="0" err="1"/>
              <a:t>müracaatlarıhalinde</a:t>
            </a:r>
            <a:r>
              <a:rPr lang="tr-TR" dirty="0"/>
              <a:t> Birlik tarafından basılan ve kayıtlı oldukları oda tarafından bir yıl süreyle geçerli olmak üzere verilen izin belgesidir. Çalışma kartı alan turist rehberleri eylemli turist rehberidir ve mesleği fiilen icra edebilir.</a:t>
            </a:r>
            <a:endParaRPr lang="en-US" dirty="0"/>
          </a:p>
          <a:p>
            <a:r>
              <a:rPr lang="tr-TR" dirty="0"/>
              <a:t>(2) Odaya üyelik koşullarını kaybetmiş veya odaya karşı yükümlülüklerini yerine getirmemiş olan turist rehberlerine çalışma kartı verilmez.</a:t>
            </a:r>
            <a:endParaRPr lang="en-US" dirty="0"/>
          </a:p>
          <a:p>
            <a:endParaRPr lang="en-US" dirty="0"/>
          </a:p>
        </p:txBody>
      </p:sp>
    </p:spTree>
    <p:extLst>
      <p:ext uri="{BB962C8B-B14F-4D97-AF65-F5344CB8AC3E}">
        <p14:creationId xmlns:p14="http://schemas.microsoft.com/office/powerpoint/2010/main" val="2546222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53999" y="1600200"/>
            <a:ext cx="8617857" cy="5058229"/>
          </a:xfrm>
        </p:spPr>
        <p:txBody>
          <a:bodyPr>
            <a:normAutofit fontScale="85000" lnSpcReduction="10000"/>
          </a:bodyPr>
          <a:lstStyle/>
          <a:p>
            <a:r>
              <a:rPr lang="tr-TR" dirty="0"/>
              <a:t>(3) Çalışma kartı, Birlik yönetim kurulu tarafından, kimlik bilgilerini içerecek, üzerinde fotoğraf ve kayıt numarası bulunacak şekilde hazırlanır, onaylanır ve Aralık ayı sonuna kadar odalara teslim edilir. Odalar, bir yıl süre ile geçerli olacak çalışma kartlarını, takip eden yılın Ocak ayı içerisinde eylemli turist rehberlerine teslim eder. Çalışma </a:t>
            </a:r>
            <a:r>
              <a:rPr lang="tr-TR" dirty="0" err="1"/>
              <a:t>kartıalmak</a:t>
            </a:r>
            <a:r>
              <a:rPr lang="tr-TR" dirty="0"/>
              <a:t> isteyen turist rehberleri Kasım ayı içinde odalara müracaat etmek zorundadırlar. Ancak ilk başvurularda veya eylemsiz turist rehberliğinden eylemli turist rehberliğine geçiş başvurularında çalışma kartı bu fıkradaki süreler aranmaksızın düzenlenir. Bu hallerde çalışma kartı, ait olduğu yılı takip eden yılın Ocak ayı sonuna kadar geçerlidir.</a:t>
            </a:r>
            <a:endParaRPr lang="en-US" dirty="0"/>
          </a:p>
          <a:p>
            <a:endParaRPr lang="en-US" dirty="0"/>
          </a:p>
        </p:txBody>
      </p:sp>
    </p:spTree>
    <p:extLst>
      <p:ext uri="{BB962C8B-B14F-4D97-AF65-F5344CB8AC3E}">
        <p14:creationId xmlns:p14="http://schemas.microsoft.com/office/powerpoint/2010/main" val="37262343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b="1" dirty="0"/>
              <a:t>Türkçe rehberlik</a:t>
            </a:r>
            <a:endParaRPr lang="en-US" dirty="0"/>
          </a:p>
          <a:p>
            <a:r>
              <a:rPr lang="tr-TR" b="1" dirty="0"/>
              <a:t>MADDE 29 –</a:t>
            </a:r>
            <a:r>
              <a:rPr lang="tr-TR" dirty="0"/>
              <a:t> (1) Turist rehberlerinin çalışma kartında belirtilen yabancı dil/dillerde rehberlik </a:t>
            </a:r>
            <a:r>
              <a:rPr lang="tr-TR" dirty="0" err="1"/>
              <a:t>yapmalarızorunludur</a:t>
            </a:r>
            <a:r>
              <a:rPr lang="tr-TR" dirty="0"/>
              <a:t>. Ancak turist rehberleri, tura katılanların Türkçe bilmeleri ve talep etmeleri halinde mesleklerini Türkçe olarak icra edebilirler.</a:t>
            </a:r>
            <a:endParaRPr lang="en-US" dirty="0"/>
          </a:p>
          <a:p>
            <a:endParaRPr lang="en-US" dirty="0"/>
          </a:p>
        </p:txBody>
      </p:sp>
    </p:spTree>
    <p:extLst>
      <p:ext uri="{BB962C8B-B14F-4D97-AF65-F5344CB8AC3E}">
        <p14:creationId xmlns:p14="http://schemas.microsoft.com/office/powerpoint/2010/main" val="5079889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TotalTime>
  <Words>23</Words>
  <Application>Microsoft Macintosh PowerPoint</Application>
  <PresentationFormat>On-screen Show (4:3)</PresentationFormat>
  <Paragraphs>14</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REHBERLİK YÖNETMELİK-3</vt:lpstr>
      <vt:lpstr>Turist rehberliği hizmetleri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REHBERLİK YÖNETMELİK-3</dc:title>
  <dc:creator>azade</dc:creator>
  <cp:lastModifiedBy>azade</cp:lastModifiedBy>
  <cp:revision>1</cp:revision>
  <dcterms:created xsi:type="dcterms:W3CDTF">2017-11-06T23:39:38Z</dcterms:created>
  <dcterms:modified xsi:type="dcterms:W3CDTF">2017-11-06T23:42:19Z</dcterms:modified>
</cp:coreProperties>
</file>