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Lst>
  <p:notesMasterIdLst>
    <p:notesMasterId r:id="rId16"/>
  </p:notesMasterIdLst>
  <p:sldIdLst>
    <p:sldId id="256" r:id="rId5"/>
    <p:sldId id="269" r:id="rId6"/>
    <p:sldId id="257" r:id="rId7"/>
    <p:sldId id="270" r:id="rId8"/>
    <p:sldId id="262" r:id="rId9"/>
    <p:sldId id="264" r:id="rId10"/>
    <p:sldId id="260" r:id="rId11"/>
    <p:sldId id="261" r:id="rId12"/>
    <p:sldId id="265" r:id="rId13"/>
    <p:sldId id="267" r:id="rId14"/>
    <p:sldId id="268"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07FD4-FF03-4C60-A9F0-D7D6A9A16BBE}" type="datetimeFigureOut">
              <a:rPr lang="en-US" smtClean="0"/>
              <a:pPr/>
              <a:t>2/5/2020</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52047F-7D02-4F50-B7D0-B7715828C94A}" type="slidenum">
              <a:rPr lang="en-US" smtClean="0"/>
              <a:pPr/>
              <a:t>‹#›</a:t>
            </a:fld>
            <a:endParaRPr lang="en-US"/>
          </a:p>
        </p:txBody>
      </p:sp>
    </p:spTree>
    <p:extLst>
      <p:ext uri="{BB962C8B-B14F-4D97-AF65-F5344CB8AC3E}">
        <p14:creationId xmlns:p14="http://schemas.microsoft.com/office/powerpoint/2010/main" val="49273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39839E3-318A-41CD-B87C-8876EDFA902B}" type="slidenum">
              <a:rPr lang="tr-TR" smtClean="0">
                <a:solidFill>
                  <a:prstClr val="black"/>
                </a:solidFill>
              </a:rPr>
              <a:pPr/>
              <a:t>5</a:t>
            </a:fld>
            <a:endParaRPr lang="tr-TR">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39839E3-318A-41CD-B87C-8876EDFA902B}" type="slidenum">
              <a:rPr lang="tr-TR" smtClean="0">
                <a:solidFill>
                  <a:prstClr val="black"/>
                </a:solidFill>
              </a:rPr>
              <a:pPr/>
              <a:t>8</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39839E3-318A-41CD-B87C-8876EDFA902B}" type="slidenum">
              <a:rPr lang="tr-TR" smtClean="0"/>
              <a:pPr/>
              <a:t>10</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639839E3-318A-41CD-B87C-8876EDFA902B}" type="slidenum">
              <a:rPr lang="tr-TR" smtClean="0"/>
              <a:pPr/>
              <a:t>11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17" name="16 Altbilgi Yer Tutucusu"/>
          <p:cNvSpPr>
            <a:spLocks noGrp="1"/>
          </p:cNvSpPr>
          <p:nvPr>
            <p:ph type="ftr" sz="quarter" idx="11"/>
          </p:nvPr>
        </p:nvSpPr>
        <p:spPr/>
        <p:txBody>
          <a:bodyPr/>
          <a:lstStyle/>
          <a:p>
            <a:endParaRPr lang="tr-TR">
              <a:solidFill>
                <a:prstClr val="white">
                  <a:shade val="50000"/>
                </a:prstClr>
              </a:solidFill>
            </a:endParaRPr>
          </a:p>
        </p:txBody>
      </p:sp>
      <p:sp>
        <p:nvSpPr>
          <p:cNvPr id="29" name="2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extLst>
      <p:ext uri="{BB962C8B-B14F-4D97-AF65-F5344CB8AC3E}">
        <p14:creationId xmlns:p14="http://schemas.microsoft.com/office/powerpoint/2010/main" val="415342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279217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26587674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141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8" name="7 Altbilgi Yer Tutucusu"/>
          <p:cNvSpPr>
            <a:spLocks noGrp="1"/>
          </p:cNvSpPr>
          <p:nvPr>
            <p:ph type="ftr" sz="quarter" idx="11"/>
          </p:nvPr>
        </p:nvSpPr>
        <p:spPr/>
        <p:txBody>
          <a:bodyPr/>
          <a:lstStyle/>
          <a:p>
            <a:endParaRPr lang="tr-TR">
              <a:solidFill>
                <a:prstClr val="white">
                  <a:shade val="50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762505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4" name="3 Altbilgi Yer Tutucusu"/>
          <p:cNvSpPr>
            <a:spLocks noGrp="1"/>
          </p:cNvSpPr>
          <p:nvPr>
            <p:ph type="ftr" sz="quarter" idx="11"/>
          </p:nvPr>
        </p:nvSpPr>
        <p:spPr/>
        <p:txBody>
          <a:bodyPr/>
          <a:lstStyle/>
          <a:p>
            <a:endParaRPr lang="tr-TR">
              <a:solidFill>
                <a:prstClr val="white">
                  <a:shade val="50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736479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11"/>
          </p:nvPr>
        </p:nvSpPr>
        <p:spPr/>
        <p:txBody>
          <a:bodyPr/>
          <a:lstStyle/>
          <a:p>
            <a:endParaRPr lang="tr-TR">
              <a:solidFill>
                <a:prstClr val="white">
                  <a:shade val="50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183902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379809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364651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35893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449297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17" name="16 Altbilgi Yer Tutucusu"/>
          <p:cNvSpPr>
            <a:spLocks noGrp="1"/>
          </p:cNvSpPr>
          <p:nvPr>
            <p:ph type="ftr" sz="quarter" idx="11"/>
          </p:nvPr>
        </p:nvSpPr>
        <p:spPr/>
        <p:txBody>
          <a:bodyPr/>
          <a:lstStyle/>
          <a:p>
            <a:endParaRPr lang="tr-TR">
              <a:solidFill>
                <a:prstClr val="white">
                  <a:shade val="50000"/>
                </a:prstClr>
              </a:solidFill>
            </a:endParaRPr>
          </a:p>
        </p:txBody>
      </p:sp>
      <p:sp>
        <p:nvSpPr>
          <p:cNvPr id="29" name="2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extLst>
      <p:ext uri="{BB962C8B-B14F-4D97-AF65-F5344CB8AC3E}">
        <p14:creationId xmlns:p14="http://schemas.microsoft.com/office/powerpoint/2010/main" val="3438193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245530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61889023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2512652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8" name="7 Altbilgi Yer Tutucusu"/>
          <p:cNvSpPr>
            <a:spLocks noGrp="1"/>
          </p:cNvSpPr>
          <p:nvPr>
            <p:ph type="ftr" sz="quarter" idx="11"/>
          </p:nvPr>
        </p:nvSpPr>
        <p:spPr/>
        <p:txBody>
          <a:bodyPr/>
          <a:lstStyle/>
          <a:p>
            <a:endParaRPr lang="tr-TR">
              <a:solidFill>
                <a:prstClr val="white">
                  <a:shade val="50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906600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4" name="3 Altbilgi Yer Tutucusu"/>
          <p:cNvSpPr>
            <a:spLocks noGrp="1"/>
          </p:cNvSpPr>
          <p:nvPr>
            <p:ph type="ftr" sz="quarter" idx="11"/>
          </p:nvPr>
        </p:nvSpPr>
        <p:spPr/>
        <p:txBody>
          <a:bodyPr/>
          <a:lstStyle/>
          <a:p>
            <a:endParaRPr lang="tr-TR">
              <a:solidFill>
                <a:prstClr val="white">
                  <a:shade val="50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98150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11"/>
          </p:nvPr>
        </p:nvSpPr>
        <p:spPr/>
        <p:txBody>
          <a:bodyPr/>
          <a:lstStyle/>
          <a:p>
            <a:endParaRPr lang="tr-TR">
              <a:solidFill>
                <a:prstClr val="white">
                  <a:shade val="50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41781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722198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176295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544669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078080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tr-TR" smtClean="0"/>
              <a:t>Asıl başlık stili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17" name="16 Altbilgi Yer Tutucusu"/>
          <p:cNvSpPr>
            <a:spLocks noGrp="1"/>
          </p:cNvSpPr>
          <p:nvPr>
            <p:ph type="ftr" sz="quarter" idx="11"/>
          </p:nvPr>
        </p:nvSpPr>
        <p:spPr/>
        <p:txBody>
          <a:bodyPr/>
          <a:lstStyle/>
          <a:p>
            <a:endParaRPr lang="tr-TR">
              <a:solidFill>
                <a:prstClr val="white">
                  <a:shade val="50000"/>
                </a:prstClr>
              </a:solidFill>
            </a:endParaRPr>
          </a:p>
        </p:txBody>
      </p:sp>
      <p:sp>
        <p:nvSpPr>
          <p:cNvPr id="29" name="2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Tree>
    <p:extLst>
      <p:ext uri="{BB962C8B-B14F-4D97-AF65-F5344CB8AC3E}">
        <p14:creationId xmlns:p14="http://schemas.microsoft.com/office/powerpoint/2010/main" val="3216763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017124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3">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a:xfrm>
            <a:off x="7924800" y="6416675"/>
            <a:ext cx="762000" cy="365125"/>
          </a:xfrm>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53373436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1841141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8" name="7 Altbilgi Yer Tutucusu"/>
          <p:cNvSpPr>
            <a:spLocks noGrp="1"/>
          </p:cNvSpPr>
          <p:nvPr>
            <p:ph type="ftr" sz="quarter" idx="11"/>
          </p:nvPr>
        </p:nvSpPr>
        <p:spPr/>
        <p:txBody>
          <a:bodyPr/>
          <a:lstStyle/>
          <a:p>
            <a:endParaRPr lang="tr-TR">
              <a:solidFill>
                <a:prstClr val="white">
                  <a:shade val="50000"/>
                </a:prstClr>
              </a:solidFill>
            </a:endParaRPr>
          </a:p>
        </p:txBody>
      </p:sp>
      <p:sp>
        <p:nvSpPr>
          <p:cNvPr id="9" name="8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803240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4" name="3 Altbilgi Yer Tutucusu"/>
          <p:cNvSpPr>
            <a:spLocks noGrp="1"/>
          </p:cNvSpPr>
          <p:nvPr>
            <p:ph type="ftr" sz="quarter" idx="11"/>
          </p:nvPr>
        </p:nvSpPr>
        <p:spPr/>
        <p:txBody>
          <a:bodyPr/>
          <a:lstStyle/>
          <a:p>
            <a:endParaRPr lang="tr-TR">
              <a:solidFill>
                <a:prstClr val="white">
                  <a:shade val="50000"/>
                </a:prstClr>
              </a:solidFill>
            </a:endParaRPr>
          </a:p>
        </p:txBody>
      </p:sp>
      <p:sp>
        <p:nvSpPr>
          <p:cNvPr id="5" name="4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221282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11"/>
          </p:nvPr>
        </p:nvSpPr>
        <p:spPr/>
        <p:txBody>
          <a:bodyPr/>
          <a:lstStyle/>
          <a:p>
            <a:endParaRPr lang="tr-TR">
              <a:solidFill>
                <a:prstClr val="white">
                  <a:shade val="50000"/>
                </a:prstClr>
              </a:solidFill>
            </a:endParaRPr>
          </a:p>
        </p:txBody>
      </p:sp>
      <p:sp>
        <p:nvSpPr>
          <p:cNvPr id="4" name="3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92238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1303641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tr-TR" smtClean="0">
                <a:solidFill>
                  <a:schemeClr val="lt1"/>
                </a:solidFill>
                <a:latin typeface="+mn-lt"/>
                <a:ea typeface="+mn-ea"/>
                <a:cs typeface="+mn-cs"/>
              </a:rPr>
              <a:t>Resim eklemek için simgeyi tıklatın</a:t>
            </a:r>
            <a:endParaRPr kumimoji="0" lang="en-US" dirty="0">
              <a:solidFill>
                <a:schemeClr val="lt1"/>
              </a:solidFill>
              <a:latin typeface="+mn-lt"/>
              <a:ea typeface="+mn-ea"/>
              <a:cs typeface="+mn-cs"/>
            </a:endParaRPr>
          </a:p>
        </p:txBody>
      </p:sp>
      <p:sp>
        <p:nvSpPr>
          <p:cNvPr id="4" name="3 Metin Yer Tutucusu"/>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6" name="5 Altbilgi Yer Tutucusu"/>
          <p:cNvSpPr>
            <a:spLocks noGrp="1"/>
          </p:cNvSpPr>
          <p:nvPr>
            <p:ph type="ftr" sz="quarter" idx="11"/>
          </p:nvPr>
        </p:nvSpPr>
        <p:spPr/>
        <p:txBody>
          <a:bodyPr/>
          <a:lstStyle/>
          <a:p>
            <a:endParaRPr lang="tr-TR">
              <a:solidFill>
                <a:prstClr val="white">
                  <a:shade val="50000"/>
                </a:prstClr>
              </a:solidFill>
            </a:endParaRPr>
          </a:p>
        </p:txBody>
      </p:sp>
      <p:sp>
        <p:nvSpPr>
          <p:cNvPr id="7" name="6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281229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6087497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5" name="4 Altbilgi Yer Tutucusu"/>
          <p:cNvSpPr>
            <a:spLocks noGrp="1"/>
          </p:cNvSpPr>
          <p:nvPr>
            <p:ph type="ftr" sz="quarter" idx="11"/>
          </p:nvPr>
        </p:nvSpPr>
        <p:spPr/>
        <p:txBody>
          <a:bodyPr/>
          <a:lstStyle/>
          <a:p>
            <a:endParaRPr lang="tr-TR">
              <a:solidFill>
                <a:prstClr val="white">
                  <a:shade val="50000"/>
                </a:prstClr>
              </a:solidFill>
            </a:endParaRPr>
          </a:p>
        </p:txBody>
      </p:sp>
      <p:sp>
        <p:nvSpPr>
          <p:cNvPr id="6" name="5 Slayt Numarası Yer Tutucusu"/>
          <p:cNvSpPr>
            <a:spLocks noGrp="1"/>
          </p:cNvSpPr>
          <p:nvPr>
            <p:ph type="sldNum" sz="quarter" idx="12"/>
          </p:nvPr>
        </p:nvSpPr>
        <p:spPr/>
        <p:txBody>
          <a:body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674188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05.02.2020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05.02.2020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solidFill>
                <a:prstClr val="white">
                  <a:shade val="50000"/>
                </a:prstClr>
              </a:solidFill>
            </a:endParaRP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32585980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solidFill>
                <a:prstClr val="white">
                  <a:shade val="50000"/>
                </a:prstClr>
              </a:solidFill>
            </a:endParaRP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410454974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9F75050-0E15-4C5B-92B0-66D068882F1F}" type="datetimeFigureOut">
              <a:rPr lang="tr-TR" smtClean="0">
                <a:solidFill>
                  <a:prstClr val="white">
                    <a:shade val="50000"/>
                  </a:prstClr>
                </a:solidFill>
              </a:rPr>
              <a:pPr/>
              <a:t>05.02.2020</a:t>
            </a:fld>
            <a:endParaRPr lang="tr-TR">
              <a:solidFill>
                <a:prstClr val="white">
                  <a:shade val="50000"/>
                </a:prstClr>
              </a:solidFill>
            </a:endParaRPr>
          </a:p>
        </p:txBody>
      </p:sp>
      <p:sp>
        <p:nvSpPr>
          <p:cNvPr id="3" name="2 Altbilgi Yer Tutucusu"/>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tr-TR">
              <a:solidFill>
                <a:prstClr val="white">
                  <a:shade val="50000"/>
                </a:prstClr>
              </a:solidFill>
            </a:endParaRPr>
          </a:p>
        </p:txBody>
      </p:sp>
      <p:sp>
        <p:nvSpPr>
          <p:cNvPr id="23" name="22 Slayt Numarası Yer Tutucusu"/>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DEFA8C-F947-479F-BE07-76B6B3F80BF1}" type="slidenum">
              <a:rPr lang="tr-TR" smtClean="0">
                <a:solidFill>
                  <a:prstClr val="white">
                    <a:shade val="50000"/>
                  </a:prstClr>
                </a:solidFill>
              </a:rPr>
              <a:pPr/>
              <a:t>‹#›</a:t>
            </a:fld>
            <a:endParaRPr lang="tr-TR">
              <a:solidFill>
                <a:prstClr val="white">
                  <a:shade val="50000"/>
                </a:prstClr>
              </a:solidFill>
            </a:endParaRPr>
          </a:p>
        </p:txBody>
      </p:sp>
    </p:spTree>
    <p:extLst>
      <p:ext uri="{BB962C8B-B14F-4D97-AF65-F5344CB8AC3E}">
        <p14:creationId xmlns:p14="http://schemas.microsoft.com/office/powerpoint/2010/main" val="130025362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en-US" dirty="0" err="1" smtClean="0">
                <a:solidFill>
                  <a:srgbClr val="000000"/>
                </a:solidFill>
                <a:latin typeface="Times New Roman"/>
                <a:ea typeface="Calibri"/>
              </a:rPr>
              <a:t>Kuvater</a:t>
            </a:r>
            <a:r>
              <a:rPr lang="tr-TR" dirty="0" smtClean="0">
                <a:solidFill>
                  <a:srgbClr val="000000"/>
                </a:solidFill>
                <a:latin typeface="Times New Roman"/>
                <a:ea typeface="Calibri"/>
              </a:rPr>
              <a:t>n</a:t>
            </a:r>
            <a:r>
              <a:rPr lang="en-US" dirty="0" err="1" smtClean="0">
                <a:solidFill>
                  <a:srgbClr val="000000"/>
                </a:solidFill>
                <a:latin typeface="Times New Roman"/>
                <a:ea typeface="Calibri"/>
              </a:rPr>
              <a:t>er</a:t>
            </a:r>
            <a:r>
              <a:rPr lang="en-US" dirty="0" smtClean="0">
                <a:solidFill>
                  <a:srgbClr val="000000"/>
                </a:solidFill>
                <a:latin typeface="Times New Roman"/>
                <a:ea typeface="Calibri"/>
              </a:rPr>
              <a:t> </a:t>
            </a:r>
            <a:r>
              <a:rPr lang="en-US" dirty="0" err="1">
                <a:solidFill>
                  <a:srgbClr val="000000"/>
                </a:solidFill>
                <a:latin typeface="Times New Roman"/>
                <a:ea typeface="Calibri"/>
              </a:rPr>
              <a:t>deniz</a:t>
            </a:r>
            <a:r>
              <a:rPr lang="en-US" dirty="0">
                <a:solidFill>
                  <a:srgbClr val="000000"/>
                </a:solidFill>
                <a:latin typeface="Times New Roman"/>
                <a:ea typeface="Calibri"/>
              </a:rPr>
              <a:t> </a:t>
            </a:r>
            <a:r>
              <a:rPr lang="en-US" dirty="0" err="1">
                <a:solidFill>
                  <a:srgbClr val="000000"/>
                </a:solidFill>
                <a:latin typeface="Times New Roman"/>
                <a:ea typeface="Calibri"/>
              </a:rPr>
              <a:t>seviyesi</a:t>
            </a:r>
            <a:r>
              <a:rPr lang="en-US" dirty="0">
                <a:solidFill>
                  <a:srgbClr val="000000"/>
                </a:solidFill>
                <a:latin typeface="Times New Roman"/>
                <a:ea typeface="Calibri"/>
              </a:rPr>
              <a:t> </a:t>
            </a:r>
            <a:r>
              <a:rPr lang="en-US" dirty="0" err="1">
                <a:solidFill>
                  <a:srgbClr val="000000"/>
                </a:solidFill>
                <a:latin typeface="Times New Roman"/>
                <a:ea typeface="Calibri"/>
              </a:rPr>
              <a:t>değişimleri</a:t>
            </a:r>
            <a:endParaRPr lang="en-US" dirty="0"/>
          </a:p>
        </p:txBody>
      </p:sp>
      <p:sp>
        <p:nvSpPr>
          <p:cNvPr id="3" name="Alt Başlık 2"/>
          <p:cNvSpPr>
            <a:spLocks noGrp="1"/>
          </p:cNvSpPr>
          <p:nvPr>
            <p:ph type="subTitle" idx="1"/>
          </p:nvPr>
        </p:nvSpPr>
        <p:spPr/>
        <p:txBody>
          <a:bodyPr/>
          <a:lstStyle/>
          <a:p>
            <a:r>
              <a:rPr lang="tr-TR" dirty="0" smtClean="0">
                <a:solidFill>
                  <a:srgbClr val="FF0000"/>
                </a:solidFill>
              </a:rPr>
              <a:t>8. Hafta</a:t>
            </a:r>
            <a:endParaRPr lang="en-US" dirty="0">
              <a:solidFill>
                <a:srgbClr val="FF0000"/>
              </a:solidFill>
            </a:endParaRPr>
          </a:p>
        </p:txBody>
      </p:sp>
    </p:spTree>
    <p:extLst>
      <p:ext uri="{BB962C8B-B14F-4D97-AF65-F5344CB8AC3E}">
        <p14:creationId xmlns:p14="http://schemas.microsoft.com/office/powerpoint/2010/main" val="1435847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TOSHIBA\Desktop\Yeni Klasör (5)\DSC_0505.JPG"/>
          <p:cNvPicPr>
            <a:picLocks noChangeAspect="1" noChangeArrowheads="1"/>
          </p:cNvPicPr>
          <p:nvPr/>
        </p:nvPicPr>
        <p:blipFill>
          <a:blip r:embed="rId3" cstate="print"/>
          <a:srcRect/>
          <a:stretch>
            <a:fillRect/>
          </a:stretch>
        </p:blipFill>
        <p:spPr bwMode="auto">
          <a:xfrm>
            <a:off x="0" y="0"/>
            <a:ext cx="10314432"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TOSHIBA\Desktop\Yeni Klasör (5)\100_7499.JPG"/>
          <p:cNvPicPr>
            <a:picLocks noChangeAspect="1" noChangeArrowheads="1"/>
          </p:cNvPicPr>
          <p:nvPr/>
        </p:nvPicPr>
        <p:blipFill>
          <a:blip r:embed="rId3" cstate="print"/>
          <a:srcRect/>
          <a:stretch>
            <a:fillRect/>
          </a:stretch>
        </p:blipFill>
        <p:spPr bwMode="auto">
          <a:xfrm>
            <a:off x="1765936" y="0"/>
            <a:ext cx="5143500" cy="6858000"/>
          </a:xfrm>
          <a:prstGeom prst="rect">
            <a:avLst/>
          </a:prstGeom>
          <a:noFill/>
        </p:spPr>
      </p:pic>
      <p:sp>
        <p:nvSpPr>
          <p:cNvPr id="5" name="4 Sağ Ok"/>
          <p:cNvSpPr/>
          <p:nvPr/>
        </p:nvSpPr>
        <p:spPr>
          <a:xfrm>
            <a:off x="3428992" y="3357562"/>
            <a:ext cx="978408" cy="48463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r>
              <a:rPr lang="tr-TR" dirty="0" smtClean="0"/>
              <a:t>Son buzul maksimumunda -125 </a:t>
            </a:r>
            <a:r>
              <a:rPr lang="tr-TR" dirty="0" err="1" smtClean="0"/>
              <a:t>m’ye</a:t>
            </a:r>
            <a:r>
              <a:rPr lang="tr-TR" dirty="0" smtClean="0"/>
              <a:t> kadar alçalan deniz seviyesi (</a:t>
            </a:r>
            <a:r>
              <a:rPr lang="tr-TR" dirty="0" err="1" smtClean="0"/>
              <a:t>Lambeck</a:t>
            </a:r>
            <a:r>
              <a:rPr lang="tr-TR" dirty="0" smtClean="0"/>
              <a:t> </a:t>
            </a:r>
            <a:r>
              <a:rPr lang="tr-TR" dirty="0" err="1" smtClean="0"/>
              <a:t>vd</a:t>
            </a:r>
            <a:r>
              <a:rPr lang="tr-TR" dirty="0" smtClean="0"/>
              <a:t>., 2011) Holosen’de (son 11.700 yıl) 6000 yıl önce yaklaşık olarak bugünkü konumuna ulaşmıştır (</a:t>
            </a:r>
            <a:r>
              <a:rPr lang="tr-TR" dirty="0" err="1" smtClean="0"/>
              <a:t>Pirazzoli</a:t>
            </a:r>
            <a:r>
              <a:rPr lang="tr-TR" dirty="0" smtClean="0"/>
              <a:t>, 2005). Aktif tektoniğin etkin olduğu kıyılarda tektonik hareketlere bağlı olarak kısa süren stabil deniz seviyeleri dikey doğrultuda yer değiştirmiştir. Böylece, yükselmiş ve deniz altına batmış olan kıyı çizgileri, Holosen’deki rölatif deniz seviyesi değişimi ve aktif tektoniğin kıyılar üzerindeki etkileri üzerine önemli göstergeleri olarak uzun yıllardır araştırılmaktadır (ör. </a:t>
            </a:r>
            <a:r>
              <a:rPr lang="tr-TR" dirty="0" err="1" smtClean="0"/>
              <a:t>Pirazzoli</a:t>
            </a:r>
            <a:r>
              <a:rPr lang="tr-TR" dirty="0" smtClean="0"/>
              <a:t> </a:t>
            </a:r>
            <a:r>
              <a:rPr lang="tr-TR" dirty="0" err="1" smtClean="0"/>
              <a:t>vd</a:t>
            </a:r>
            <a:r>
              <a:rPr lang="tr-TR" dirty="0" smtClean="0"/>
              <a:t>., 1991; </a:t>
            </a:r>
            <a:r>
              <a:rPr lang="tr-TR" dirty="0" err="1" smtClean="0"/>
              <a:t>Morhange</a:t>
            </a:r>
            <a:r>
              <a:rPr lang="tr-TR" dirty="0" smtClean="0"/>
              <a:t> </a:t>
            </a:r>
            <a:r>
              <a:rPr lang="tr-TR" dirty="0" err="1" smtClean="0"/>
              <a:t>vd</a:t>
            </a:r>
            <a:r>
              <a:rPr lang="tr-TR" dirty="0" smtClean="0"/>
              <a:t>., 2006; </a:t>
            </a:r>
            <a:r>
              <a:rPr lang="tr-TR" dirty="0" err="1" smtClean="0"/>
              <a:t>Sivan</a:t>
            </a:r>
            <a:r>
              <a:rPr lang="tr-TR" dirty="0" smtClean="0"/>
              <a:t> </a:t>
            </a:r>
            <a:r>
              <a:rPr lang="tr-TR" dirty="0" err="1" smtClean="0"/>
              <a:t>vd</a:t>
            </a:r>
            <a:r>
              <a:rPr lang="tr-TR" dirty="0" smtClean="0"/>
              <a:t>., 2010). Bu çalışmalardan önemli bir kısmı kıtaların yaklaşma kuşağında yer alan Akdeniz kıyılarında yoğunlaşmıştır (</a:t>
            </a:r>
            <a:r>
              <a:rPr lang="tr-TR" dirty="0" err="1" smtClean="0"/>
              <a:t>Lambeck</a:t>
            </a:r>
            <a:r>
              <a:rPr lang="tr-TR" dirty="0" smtClean="0"/>
              <a:t> vd., 2004; </a:t>
            </a:r>
            <a:r>
              <a:rPr lang="tr-TR" dirty="0" err="1" smtClean="0"/>
              <a:t>Antonioli</a:t>
            </a:r>
            <a:r>
              <a:rPr lang="tr-TR" dirty="0" smtClean="0"/>
              <a:t> vd., 2006a, b; </a:t>
            </a:r>
            <a:r>
              <a:rPr lang="tr-TR" dirty="0" err="1" smtClean="0"/>
              <a:t>Ferranti</a:t>
            </a:r>
            <a:r>
              <a:rPr lang="tr-TR" dirty="0" smtClean="0"/>
              <a:t> </a:t>
            </a:r>
            <a:r>
              <a:rPr lang="tr-TR" dirty="0" smtClean="0"/>
              <a:t>vd., </a:t>
            </a:r>
            <a:r>
              <a:rPr lang="tr-TR" dirty="0" smtClean="0"/>
              <a:t>2007; </a:t>
            </a:r>
            <a:r>
              <a:rPr lang="tr-TR" dirty="0" err="1" smtClean="0"/>
              <a:t>Anzidei</a:t>
            </a:r>
            <a:r>
              <a:rPr lang="tr-TR" dirty="0" smtClean="0"/>
              <a:t> vd., 2014). </a:t>
            </a:r>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052736"/>
            <a:ext cx="8229600" cy="4525963"/>
          </a:xfrm>
        </p:spPr>
        <p:txBody>
          <a:bodyPr>
            <a:normAutofit/>
          </a:bodyPr>
          <a:lstStyle/>
          <a:p>
            <a:r>
              <a:rPr lang="tr-TR" sz="2000" dirty="0" err="1" smtClean="0"/>
              <a:t>Kuvaterner’de</a:t>
            </a:r>
            <a:r>
              <a:rPr lang="tr-TR" sz="2000" dirty="0" smtClean="0"/>
              <a:t> </a:t>
            </a:r>
            <a:r>
              <a:rPr lang="tr-TR" sz="2000" dirty="0" err="1" smtClean="0"/>
              <a:t>glasyo</a:t>
            </a:r>
            <a:r>
              <a:rPr lang="tr-TR" sz="2000" dirty="0" err="1"/>
              <a:t>-</a:t>
            </a:r>
            <a:r>
              <a:rPr lang="tr-TR" sz="2000" dirty="0" err="1" smtClean="0"/>
              <a:t>östatik</a:t>
            </a:r>
            <a:r>
              <a:rPr lang="tr-TR" sz="2000" dirty="0" smtClean="0"/>
              <a:t> deniz sevilerinin üzerinde yer alan kıyılar tektonik olarak yükselmiş kıyıları, altındakiler ise batan kıyıları gösterir. Son buzul arası dönemde deniz seviyesi bugünkünden +4 m yukardaydı, son buzul çağında ise bugünkü seviyeye göre -125 kadar çekildi. Bu nedenle 4 m den daha yukarıda olan kıyı izlerinin varlığı o sahanın tektonik olarak yükseldiğini gösterir. Yükselmiş kıyı izlerini tarihlendirerek kıyıdaki tektonik yükselim hızını hesaplayabiliriz. Günümüzdeki deniz seviyesi bugünkü seviyesini yaklaşık olarak 6000 yıl önce ulaşmıştır. Bugünkü deniz seviyesine göre </a:t>
            </a:r>
            <a:r>
              <a:rPr lang="tr-TR" sz="2000" dirty="0" err="1" smtClean="0"/>
              <a:t>Holosen’deki</a:t>
            </a:r>
            <a:r>
              <a:rPr lang="tr-TR" sz="2000" dirty="0" smtClean="0"/>
              <a:t> deniz rölatif seviyesi değişimlerini de bulabiliriz.</a:t>
            </a:r>
            <a:endParaRPr lang="en-US" sz="2000" dirty="0"/>
          </a:p>
        </p:txBody>
      </p:sp>
    </p:spTree>
    <p:extLst>
      <p:ext uri="{BB962C8B-B14F-4D97-AF65-F5344CB8AC3E}">
        <p14:creationId xmlns:p14="http://schemas.microsoft.com/office/powerpoint/2010/main" val="3867317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70000" lnSpcReduction="20000"/>
          </a:bodyPr>
          <a:lstStyle/>
          <a:p>
            <a:r>
              <a:rPr lang="tr-TR" dirty="0" smtClean="0"/>
              <a:t>İtalya kıyılarında Holosen deniz seviyesi değişimine göre yapılan çalışmalarda, kuzey </a:t>
            </a:r>
            <a:r>
              <a:rPr lang="tr-TR" dirty="0" err="1" smtClean="0"/>
              <a:t>Adriatik</a:t>
            </a:r>
            <a:r>
              <a:rPr lang="tr-TR" dirty="0" smtClean="0"/>
              <a:t> ve güney Sicilya kıyılarının alçaldığı, ülkenin batı </a:t>
            </a:r>
            <a:r>
              <a:rPr lang="tr-TR" dirty="0" err="1" smtClean="0"/>
              <a:t>kıylarında</a:t>
            </a:r>
            <a:r>
              <a:rPr lang="tr-TR" dirty="0" smtClean="0"/>
              <a:t> bazı kesimlerin stabil kaldığı ve bazı kesimlerinin yükseldiği, Sicilya ile </a:t>
            </a:r>
            <a:r>
              <a:rPr lang="tr-TR" dirty="0" err="1" smtClean="0"/>
              <a:t>Sibari</a:t>
            </a:r>
            <a:r>
              <a:rPr lang="tr-TR" dirty="0" smtClean="0"/>
              <a:t> arasında kalan kesimlerin en fazla yükselen kesimler olduğu ve Sardinya adasının görece stabil olduğu saptanmıştır (ör. </a:t>
            </a:r>
            <a:r>
              <a:rPr lang="tr-TR" dirty="0" err="1" smtClean="0"/>
              <a:t>Lambeck</a:t>
            </a:r>
            <a:r>
              <a:rPr lang="tr-TR" dirty="0" smtClean="0"/>
              <a:t> </a:t>
            </a:r>
            <a:r>
              <a:rPr lang="tr-TR" dirty="0" err="1" smtClean="0"/>
              <a:t>vd</a:t>
            </a:r>
            <a:r>
              <a:rPr lang="tr-TR" dirty="0" smtClean="0"/>
              <a:t>., 2004; </a:t>
            </a:r>
            <a:r>
              <a:rPr lang="tr-TR" dirty="0" err="1" smtClean="0"/>
              <a:t>Antonioli</a:t>
            </a:r>
            <a:r>
              <a:rPr lang="tr-TR" dirty="0" smtClean="0"/>
              <a:t> </a:t>
            </a:r>
            <a:r>
              <a:rPr lang="tr-TR" dirty="0" err="1" smtClean="0"/>
              <a:t>vd</a:t>
            </a:r>
            <a:r>
              <a:rPr lang="tr-TR" dirty="0" smtClean="0"/>
              <a:t>., 2006b; </a:t>
            </a:r>
            <a:r>
              <a:rPr lang="tr-TR" dirty="0" err="1" smtClean="0"/>
              <a:t>Ferranti</a:t>
            </a:r>
            <a:r>
              <a:rPr lang="tr-TR" dirty="0" smtClean="0"/>
              <a:t> et al., 2007; </a:t>
            </a:r>
            <a:r>
              <a:rPr lang="tr-TR" dirty="0" err="1" smtClean="0"/>
              <a:t>Anzidei</a:t>
            </a:r>
            <a:r>
              <a:rPr lang="tr-TR" dirty="0" smtClean="0"/>
              <a:t> </a:t>
            </a:r>
            <a:r>
              <a:rPr lang="tr-TR" dirty="0" err="1" smtClean="0"/>
              <a:t>vd</a:t>
            </a:r>
            <a:r>
              <a:rPr lang="tr-TR" dirty="0" smtClean="0"/>
              <a:t>., 2014; </a:t>
            </a:r>
            <a:r>
              <a:rPr lang="tr-TR" dirty="0" err="1" smtClean="0"/>
              <a:t>Suric</a:t>
            </a:r>
            <a:r>
              <a:rPr lang="tr-TR" dirty="0" smtClean="0"/>
              <a:t> </a:t>
            </a:r>
            <a:r>
              <a:rPr lang="tr-TR" dirty="0" err="1" smtClean="0"/>
              <a:t>vd</a:t>
            </a:r>
            <a:r>
              <a:rPr lang="tr-TR" dirty="0" smtClean="0"/>
              <a:t>., 2014). Diğer taraftan yükselmiş Holosen kıyı izleri Yunanistan kıyıları ve Girit dahil, Ege adalarında da saptanmıştır (</a:t>
            </a:r>
            <a:r>
              <a:rPr lang="tr-TR" dirty="0" err="1" smtClean="0"/>
              <a:t>Stiros</a:t>
            </a:r>
            <a:r>
              <a:rPr lang="tr-TR" dirty="0" smtClean="0"/>
              <a:t>, </a:t>
            </a:r>
            <a:r>
              <a:rPr lang="tr-TR" dirty="0" err="1" smtClean="0"/>
              <a:t>vd</a:t>
            </a:r>
            <a:r>
              <a:rPr lang="tr-TR" dirty="0" smtClean="0"/>
              <a:t>., 2000, 2011; </a:t>
            </a:r>
            <a:r>
              <a:rPr lang="tr-TR" dirty="0" err="1" smtClean="0"/>
              <a:t>Pirazzoli</a:t>
            </a:r>
            <a:r>
              <a:rPr lang="tr-TR" dirty="0" smtClean="0"/>
              <a:t> </a:t>
            </a:r>
            <a:r>
              <a:rPr lang="tr-TR" dirty="0" err="1" smtClean="0"/>
              <a:t>vd</a:t>
            </a:r>
            <a:r>
              <a:rPr lang="tr-TR" dirty="0" smtClean="0"/>
              <a:t>., 2006). Sisam (</a:t>
            </a:r>
            <a:r>
              <a:rPr lang="tr-TR" dirty="0" err="1" smtClean="0"/>
              <a:t>Samos</a:t>
            </a:r>
            <a:r>
              <a:rPr lang="tr-TR" dirty="0" smtClean="0"/>
              <a:t>) adasında sismik etkiyle yükselmiş en az üç kıyı izi saptanmıştır (</a:t>
            </a:r>
            <a:r>
              <a:rPr lang="tr-TR" dirty="0" err="1" smtClean="0"/>
              <a:t>Stiros</a:t>
            </a:r>
            <a:r>
              <a:rPr lang="tr-TR" dirty="0" smtClean="0"/>
              <a:t> </a:t>
            </a:r>
            <a:r>
              <a:rPr lang="tr-TR" dirty="0" err="1" smtClean="0"/>
              <a:t>vd</a:t>
            </a:r>
            <a:r>
              <a:rPr lang="tr-TR" dirty="0" smtClean="0"/>
              <a:t>., 2000). Deniz seviyesinden 0.6, 1.1 ve 2.3 m yukarda olan bu izler sırasıyla 500, 1500 ve 3600-3900 öncesine tarihlendirilmiştir. </a:t>
            </a:r>
            <a:r>
              <a:rPr lang="tr-TR" dirty="0" err="1" smtClean="0"/>
              <a:t>İkarya</a:t>
            </a:r>
            <a:r>
              <a:rPr lang="tr-TR" dirty="0" smtClean="0"/>
              <a:t> (</a:t>
            </a:r>
            <a:r>
              <a:rPr lang="tr-TR" dirty="0" err="1" smtClean="0"/>
              <a:t>İkaria</a:t>
            </a:r>
            <a:r>
              <a:rPr lang="tr-TR" dirty="0" smtClean="0"/>
              <a:t>) adasında ise M.S. 950-1150 tarihlerinde kıyıda yükselmenin olduğu saptanmıştır.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C:\Users\TOSHIBA\Desktop\sunu için\model.jpg"/>
          <p:cNvPicPr>
            <a:picLocks noChangeAspect="1" noChangeArrowheads="1"/>
          </p:cNvPicPr>
          <p:nvPr/>
        </p:nvPicPr>
        <p:blipFill>
          <a:blip r:embed="rId3" cstate="print"/>
          <a:srcRect/>
          <a:stretch>
            <a:fillRect/>
          </a:stretch>
        </p:blipFill>
        <p:spPr bwMode="auto">
          <a:xfrm>
            <a:off x="1" y="1350076"/>
            <a:ext cx="9143999" cy="4093852"/>
          </a:xfrm>
          <a:prstGeom prst="rect">
            <a:avLst/>
          </a:prstGeom>
          <a:noFill/>
        </p:spPr>
      </p:pic>
      <p:sp>
        <p:nvSpPr>
          <p:cNvPr id="3" name="2 Metin kutusu"/>
          <p:cNvSpPr txBox="1"/>
          <p:nvPr/>
        </p:nvSpPr>
        <p:spPr>
          <a:xfrm>
            <a:off x="0" y="6488668"/>
            <a:ext cx="9312165" cy="369332"/>
          </a:xfrm>
          <a:prstGeom prst="rect">
            <a:avLst/>
          </a:prstGeom>
          <a:noFill/>
        </p:spPr>
        <p:txBody>
          <a:bodyPr wrap="none" rtlCol="0">
            <a:spAutoFit/>
          </a:bodyPr>
          <a:lstStyle/>
          <a:p>
            <a:r>
              <a:rPr lang="tr-TR" dirty="0" err="1" smtClean="0"/>
              <a:t>Scott</a:t>
            </a:r>
            <a:r>
              <a:rPr lang="tr-TR" dirty="0" smtClean="0"/>
              <a:t> </a:t>
            </a:r>
            <a:r>
              <a:rPr lang="tr-TR" dirty="0" err="1" smtClean="0"/>
              <a:t>Elias</a:t>
            </a:r>
            <a:r>
              <a:rPr lang="tr-TR" dirty="0" smtClean="0"/>
              <a:t>, </a:t>
            </a:r>
            <a:r>
              <a:rPr lang="tr-TR" dirty="0" err="1" smtClean="0"/>
              <a:t>Cary</a:t>
            </a:r>
            <a:r>
              <a:rPr lang="tr-TR" dirty="0" smtClean="0"/>
              <a:t> </a:t>
            </a:r>
            <a:r>
              <a:rPr lang="tr-TR" dirty="0" err="1" smtClean="0"/>
              <a:t>Mock</a:t>
            </a:r>
            <a:r>
              <a:rPr lang="tr-TR" dirty="0" smtClean="0"/>
              <a:t> 2013. </a:t>
            </a:r>
            <a:r>
              <a:rPr lang="tr-TR" dirty="0" err="1" smtClean="0"/>
              <a:t>Encyclopedy</a:t>
            </a:r>
            <a:r>
              <a:rPr lang="tr-TR" dirty="0" smtClean="0"/>
              <a:t> of </a:t>
            </a:r>
            <a:r>
              <a:rPr lang="tr-TR" dirty="0" err="1" smtClean="0"/>
              <a:t>Quaternary</a:t>
            </a:r>
            <a:r>
              <a:rPr lang="tr-TR" dirty="0" smtClean="0"/>
              <a:t> </a:t>
            </a:r>
            <a:r>
              <a:rPr lang="tr-TR" dirty="0" err="1" smtClean="0"/>
              <a:t>Science</a:t>
            </a:r>
            <a:r>
              <a:rPr lang="tr-TR" dirty="0" smtClean="0"/>
              <a:t>, </a:t>
            </a:r>
            <a:r>
              <a:rPr lang="tr-TR" dirty="0" err="1" smtClean="0"/>
              <a:t>Second</a:t>
            </a:r>
            <a:r>
              <a:rPr lang="tr-TR" dirty="0" smtClean="0"/>
              <a:t> </a:t>
            </a:r>
            <a:r>
              <a:rPr lang="tr-TR" dirty="0" err="1" smtClean="0"/>
              <a:t>edition</a:t>
            </a:r>
            <a:r>
              <a:rPr lang="tr-TR" dirty="0" smtClean="0"/>
              <a:t>, </a:t>
            </a:r>
            <a:r>
              <a:rPr lang="tr-TR" dirty="0" err="1" smtClean="0"/>
              <a:t>Elsevier</a:t>
            </a:r>
            <a:endParaRPr lang="tr-TR" dirty="0"/>
          </a:p>
        </p:txBody>
      </p:sp>
    </p:spTree>
    <p:extLst>
      <p:ext uri="{BB962C8B-B14F-4D97-AF65-F5344CB8AC3E}">
        <p14:creationId xmlns:p14="http://schemas.microsoft.com/office/powerpoint/2010/main" val="18861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0" y="214289"/>
            <a:ext cx="9144000" cy="6324521"/>
          </a:xfrm>
          <a:prstGeom prst="rect">
            <a:avLst/>
          </a:prstGeom>
          <a:noFill/>
          <a:ln w="9525">
            <a:noFill/>
            <a:miter lim="800000"/>
            <a:headEnd/>
            <a:tailEnd/>
          </a:ln>
          <a:effectLst/>
        </p:spPr>
      </p:pic>
      <p:sp>
        <p:nvSpPr>
          <p:cNvPr id="3" name="2 Metin kutusu"/>
          <p:cNvSpPr txBox="1"/>
          <p:nvPr/>
        </p:nvSpPr>
        <p:spPr>
          <a:xfrm>
            <a:off x="0" y="6488668"/>
            <a:ext cx="9312165" cy="369332"/>
          </a:xfrm>
          <a:prstGeom prst="rect">
            <a:avLst/>
          </a:prstGeom>
          <a:noFill/>
        </p:spPr>
        <p:txBody>
          <a:bodyPr wrap="none" rtlCol="0">
            <a:spAutoFit/>
          </a:bodyPr>
          <a:lstStyle/>
          <a:p>
            <a:r>
              <a:rPr lang="tr-TR" dirty="0" err="1" smtClean="0"/>
              <a:t>Scott</a:t>
            </a:r>
            <a:r>
              <a:rPr lang="tr-TR" dirty="0" smtClean="0"/>
              <a:t> </a:t>
            </a:r>
            <a:r>
              <a:rPr lang="tr-TR" dirty="0" err="1" smtClean="0"/>
              <a:t>Elias</a:t>
            </a:r>
            <a:r>
              <a:rPr lang="tr-TR" dirty="0" smtClean="0"/>
              <a:t>, </a:t>
            </a:r>
            <a:r>
              <a:rPr lang="tr-TR" dirty="0" err="1" smtClean="0"/>
              <a:t>Cary</a:t>
            </a:r>
            <a:r>
              <a:rPr lang="tr-TR" dirty="0" smtClean="0"/>
              <a:t> </a:t>
            </a:r>
            <a:r>
              <a:rPr lang="tr-TR" dirty="0" err="1" smtClean="0"/>
              <a:t>Mock</a:t>
            </a:r>
            <a:r>
              <a:rPr lang="tr-TR" dirty="0" smtClean="0"/>
              <a:t> 2013. </a:t>
            </a:r>
            <a:r>
              <a:rPr lang="tr-TR" dirty="0" err="1" smtClean="0"/>
              <a:t>Encyclopedy</a:t>
            </a:r>
            <a:r>
              <a:rPr lang="tr-TR" dirty="0" smtClean="0"/>
              <a:t> of </a:t>
            </a:r>
            <a:r>
              <a:rPr lang="tr-TR" dirty="0" err="1" smtClean="0"/>
              <a:t>Quaternary</a:t>
            </a:r>
            <a:r>
              <a:rPr lang="tr-TR" dirty="0" smtClean="0"/>
              <a:t> </a:t>
            </a:r>
            <a:r>
              <a:rPr lang="tr-TR" dirty="0" err="1" smtClean="0"/>
              <a:t>Science</a:t>
            </a:r>
            <a:r>
              <a:rPr lang="tr-TR" dirty="0" smtClean="0"/>
              <a:t>, </a:t>
            </a:r>
            <a:r>
              <a:rPr lang="tr-TR" dirty="0" err="1" smtClean="0"/>
              <a:t>Second</a:t>
            </a:r>
            <a:r>
              <a:rPr lang="tr-TR" dirty="0" smtClean="0"/>
              <a:t> </a:t>
            </a:r>
            <a:r>
              <a:rPr lang="tr-TR" dirty="0" err="1" smtClean="0"/>
              <a:t>edition</a:t>
            </a:r>
            <a:r>
              <a:rPr lang="tr-TR" dirty="0" smtClean="0"/>
              <a:t>, </a:t>
            </a:r>
            <a:r>
              <a:rPr lang="tr-TR" dirty="0" err="1" smtClean="0"/>
              <a:t>Elsevier</a:t>
            </a:r>
            <a:endParaRPr lang="tr-TR" dirty="0"/>
          </a:p>
        </p:txBody>
      </p:sp>
    </p:spTree>
    <p:extLst>
      <p:ext uri="{BB962C8B-B14F-4D97-AF65-F5344CB8AC3E}">
        <p14:creationId xmlns:p14="http://schemas.microsoft.com/office/powerpoint/2010/main" val="4089664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APTOP 2012\1 mart 2012\son Revise\Fig 4.jpg"/>
          <p:cNvPicPr>
            <a:picLocks noGrp="1" noChangeAspect="1" noChangeArrowheads="1"/>
          </p:cNvPicPr>
          <p:nvPr>
            <p:ph idx="1"/>
          </p:nvPr>
        </p:nvPicPr>
        <p:blipFill>
          <a:blip r:embed="rId2" cstate="print"/>
          <a:stretch>
            <a:fillRect/>
          </a:stretch>
        </p:blipFill>
        <p:spPr bwMode="auto">
          <a:xfrm>
            <a:off x="2771800" y="0"/>
            <a:ext cx="6111981" cy="6868883"/>
          </a:xfrm>
          <a:prstGeom prst="rect">
            <a:avLst/>
          </a:prstGeom>
          <a:noFill/>
        </p:spPr>
      </p:pic>
      <p:sp>
        <p:nvSpPr>
          <p:cNvPr id="3" name="2 Dikdörtgen"/>
          <p:cNvSpPr/>
          <p:nvPr/>
        </p:nvSpPr>
        <p:spPr>
          <a:xfrm>
            <a:off x="107504" y="2564904"/>
            <a:ext cx="2592288" cy="3456384"/>
          </a:xfrm>
          <a:prstGeom prst="rect">
            <a:avLst/>
          </a:prstGeom>
        </p:spPr>
        <p:txBody>
          <a:bodyPr wrap="square">
            <a:spAutoFit/>
          </a:bodyPr>
          <a:lstStyle/>
          <a:p>
            <a:r>
              <a:rPr lang="tr-TR" b="1" dirty="0" smtClean="0"/>
              <a:t>Doğan, U</a:t>
            </a:r>
            <a:r>
              <a:rPr lang="tr-TR" dirty="0" smtClean="0"/>
              <a:t>., Koçyiğit, A., Varol, B., Özer, İ., </a:t>
            </a:r>
            <a:r>
              <a:rPr lang="tr-TR" dirty="0" err="1" smtClean="0"/>
              <a:t>Molodkov</a:t>
            </a:r>
            <a:r>
              <a:rPr lang="tr-TR" dirty="0" smtClean="0"/>
              <a:t>, A., </a:t>
            </a:r>
            <a:r>
              <a:rPr lang="tr-TR" dirty="0" err="1" smtClean="0"/>
              <a:t>Zöhra</a:t>
            </a:r>
            <a:r>
              <a:rPr lang="tr-TR" dirty="0" smtClean="0"/>
              <a:t>, A., 2012. MIS 5a </a:t>
            </a:r>
            <a:r>
              <a:rPr lang="tr-TR" dirty="0" err="1" smtClean="0"/>
              <a:t>and</a:t>
            </a:r>
            <a:r>
              <a:rPr lang="tr-TR" dirty="0" smtClean="0"/>
              <a:t> MIS 3 </a:t>
            </a:r>
            <a:r>
              <a:rPr lang="tr-TR" dirty="0" err="1" smtClean="0"/>
              <a:t>relatively</a:t>
            </a:r>
            <a:r>
              <a:rPr lang="tr-TR" dirty="0" smtClean="0"/>
              <a:t> </a:t>
            </a:r>
            <a:r>
              <a:rPr lang="tr-TR" dirty="0" err="1" smtClean="0"/>
              <a:t>high</a:t>
            </a:r>
            <a:r>
              <a:rPr lang="tr-TR" dirty="0" smtClean="0"/>
              <a:t> </a:t>
            </a:r>
            <a:r>
              <a:rPr lang="tr-TR" dirty="0" err="1" smtClean="0"/>
              <a:t>sea</a:t>
            </a:r>
            <a:r>
              <a:rPr lang="tr-TR" dirty="0" smtClean="0"/>
              <a:t>-</a:t>
            </a:r>
            <a:r>
              <a:rPr lang="tr-TR" dirty="0" err="1" smtClean="0"/>
              <a:t>level</a:t>
            </a:r>
            <a:r>
              <a:rPr lang="tr-TR" dirty="0" smtClean="0"/>
              <a:t> </a:t>
            </a:r>
            <a:r>
              <a:rPr lang="tr-TR" dirty="0" err="1" smtClean="0"/>
              <a:t>stands</a:t>
            </a:r>
            <a:r>
              <a:rPr lang="tr-TR" dirty="0" smtClean="0"/>
              <a:t> on </a:t>
            </a:r>
            <a:r>
              <a:rPr lang="tr-TR" dirty="0" err="1" smtClean="0"/>
              <a:t>the</a:t>
            </a:r>
            <a:r>
              <a:rPr lang="tr-TR" dirty="0" smtClean="0"/>
              <a:t> Hatay-Samandağ </a:t>
            </a:r>
            <a:r>
              <a:rPr lang="tr-TR" dirty="0" err="1" smtClean="0"/>
              <a:t>Coast</a:t>
            </a:r>
            <a:r>
              <a:rPr lang="tr-TR" dirty="0" smtClean="0"/>
              <a:t>,</a:t>
            </a:r>
            <a:r>
              <a:rPr lang="tr-TR" dirty="0" err="1" smtClean="0"/>
              <a:t>Eastern</a:t>
            </a:r>
            <a:r>
              <a:rPr lang="tr-TR" dirty="0" smtClean="0"/>
              <a:t> </a:t>
            </a:r>
            <a:r>
              <a:rPr lang="tr-TR" dirty="0" err="1" smtClean="0"/>
              <a:t>Mediterranean</a:t>
            </a:r>
            <a:r>
              <a:rPr lang="tr-TR" dirty="0" smtClean="0"/>
              <a:t>, </a:t>
            </a:r>
            <a:r>
              <a:rPr lang="tr-TR" dirty="0" err="1" smtClean="0"/>
              <a:t>Turkey</a:t>
            </a:r>
            <a:r>
              <a:rPr lang="tr-TR" dirty="0" smtClean="0"/>
              <a:t>. </a:t>
            </a:r>
            <a:r>
              <a:rPr lang="tr-TR" dirty="0" err="1" smtClean="0"/>
              <a:t>Quaternary</a:t>
            </a:r>
            <a:r>
              <a:rPr lang="tr-TR" dirty="0" smtClean="0"/>
              <a:t> </a:t>
            </a:r>
            <a:r>
              <a:rPr lang="tr-TR" dirty="0" err="1" smtClean="0"/>
              <a:t>International</a:t>
            </a:r>
            <a:r>
              <a:rPr lang="tr-TR" dirty="0" smtClean="0"/>
              <a:t> 262, 65-79.</a:t>
            </a:r>
            <a:endParaRPr lang="tr-TR" dirty="0"/>
          </a:p>
        </p:txBody>
      </p:sp>
    </p:spTree>
    <p:extLst>
      <p:ext uri="{BB962C8B-B14F-4D97-AF65-F5344CB8AC3E}">
        <p14:creationId xmlns:p14="http://schemas.microsoft.com/office/powerpoint/2010/main" val="10980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Users\TOSHIBA\Desktop\Yeni Klasör (5)\DSC_0249.JPG"/>
          <p:cNvPicPr>
            <a:picLocks noChangeAspect="1" noChangeArrowheads="1"/>
          </p:cNvPicPr>
          <p:nvPr/>
        </p:nvPicPr>
        <p:blipFill>
          <a:blip r:embed="rId3" cstate="print"/>
          <a:srcRect/>
          <a:stretch>
            <a:fillRect/>
          </a:stretch>
        </p:blipFill>
        <p:spPr bwMode="auto">
          <a:xfrm>
            <a:off x="0" y="-214338"/>
            <a:ext cx="5286380" cy="3514880"/>
          </a:xfrm>
          <a:prstGeom prst="rect">
            <a:avLst/>
          </a:prstGeom>
          <a:noFill/>
        </p:spPr>
      </p:pic>
      <p:pic>
        <p:nvPicPr>
          <p:cNvPr id="9" name="Picture 2" descr="C:\Users\TOSHIBA\Desktop\Yeni Klasör (5)\DSC_0195.JPG"/>
          <p:cNvPicPr>
            <a:picLocks noChangeAspect="1" noChangeArrowheads="1"/>
          </p:cNvPicPr>
          <p:nvPr/>
        </p:nvPicPr>
        <p:blipFill>
          <a:blip r:embed="rId4" cstate="print"/>
          <a:srcRect/>
          <a:stretch>
            <a:fillRect/>
          </a:stretch>
        </p:blipFill>
        <p:spPr bwMode="auto">
          <a:xfrm>
            <a:off x="4286248" y="-189995"/>
            <a:ext cx="5335526" cy="3547557"/>
          </a:xfrm>
          <a:prstGeom prst="rect">
            <a:avLst/>
          </a:prstGeom>
          <a:noFill/>
        </p:spPr>
      </p:pic>
      <p:pic>
        <p:nvPicPr>
          <p:cNvPr id="6146" name="Picture 2" descr="D:\hatay arazi 2009\2 mb\100ND70S\DSC_0196.JPG"/>
          <p:cNvPicPr>
            <a:picLocks noChangeAspect="1" noChangeArrowheads="1"/>
          </p:cNvPicPr>
          <p:nvPr/>
        </p:nvPicPr>
        <p:blipFill>
          <a:blip r:embed="rId5" cstate="print"/>
          <a:srcRect/>
          <a:stretch>
            <a:fillRect/>
          </a:stretch>
        </p:blipFill>
        <p:spPr bwMode="auto">
          <a:xfrm>
            <a:off x="0" y="3032265"/>
            <a:ext cx="5753906" cy="3825735"/>
          </a:xfrm>
          <a:prstGeom prst="rect">
            <a:avLst/>
          </a:prstGeom>
          <a:noFill/>
        </p:spPr>
      </p:pic>
      <p:pic>
        <p:nvPicPr>
          <p:cNvPr id="6147" name="Picture 3" descr="D:\hatay arazi 2009\2 mb\100ND70S\DSC_0197.JPG"/>
          <p:cNvPicPr>
            <a:picLocks noChangeAspect="1" noChangeArrowheads="1"/>
          </p:cNvPicPr>
          <p:nvPr/>
        </p:nvPicPr>
        <p:blipFill>
          <a:blip r:embed="rId6" cstate="print"/>
          <a:srcRect/>
          <a:stretch>
            <a:fillRect/>
          </a:stretch>
        </p:blipFill>
        <p:spPr bwMode="auto">
          <a:xfrm>
            <a:off x="4143372" y="3000372"/>
            <a:ext cx="5801872" cy="3857628"/>
          </a:xfrm>
          <a:prstGeom prst="rect">
            <a:avLst/>
          </a:prstGeom>
          <a:noFill/>
        </p:spPr>
      </p:pic>
      <p:sp>
        <p:nvSpPr>
          <p:cNvPr id="6" name="5 Dikdörtgen"/>
          <p:cNvSpPr/>
          <p:nvPr/>
        </p:nvSpPr>
        <p:spPr>
          <a:xfrm>
            <a:off x="0" y="6150114"/>
            <a:ext cx="3923928" cy="707886"/>
          </a:xfrm>
          <a:prstGeom prst="rect">
            <a:avLst/>
          </a:prstGeom>
        </p:spPr>
        <p:txBody>
          <a:bodyPr wrap="square">
            <a:spAutoFit/>
          </a:bodyPr>
          <a:lstStyle/>
          <a:p>
            <a:r>
              <a:rPr lang="tr-TR" sz="1000" b="1" dirty="0" smtClean="0"/>
              <a:t>Doğan, U</a:t>
            </a:r>
            <a:r>
              <a:rPr lang="tr-TR" sz="1000" dirty="0" smtClean="0"/>
              <a:t>., Koçyiğit, A., Varol, B., Özer, İ., </a:t>
            </a:r>
            <a:r>
              <a:rPr lang="tr-TR" sz="1000" dirty="0" err="1" smtClean="0"/>
              <a:t>Molodkov</a:t>
            </a:r>
            <a:r>
              <a:rPr lang="tr-TR" sz="1000" dirty="0" smtClean="0"/>
              <a:t>, A., </a:t>
            </a:r>
            <a:r>
              <a:rPr lang="tr-TR" sz="1000" dirty="0" err="1" smtClean="0"/>
              <a:t>Zöhra</a:t>
            </a:r>
            <a:r>
              <a:rPr lang="tr-TR" sz="1000" dirty="0" smtClean="0"/>
              <a:t>, A., 2012. MIS 5a </a:t>
            </a:r>
            <a:r>
              <a:rPr lang="tr-TR" sz="1000" dirty="0" err="1" smtClean="0"/>
              <a:t>and</a:t>
            </a:r>
            <a:r>
              <a:rPr lang="tr-TR" sz="1000" dirty="0" smtClean="0"/>
              <a:t> MIS 3 </a:t>
            </a:r>
            <a:r>
              <a:rPr lang="tr-TR" sz="1000" dirty="0" err="1" smtClean="0"/>
              <a:t>relatively</a:t>
            </a:r>
            <a:r>
              <a:rPr lang="tr-TR" sz="1000" dirty="0" smtClean="0"/>
              <a:t> </a:t>
            </a:r>
            <a:r>
              <a:rPr lang="tr-TR" sz="1000" dirty="0" err="1" smtClean="0"/>
              <a:t>high</a:t>
            </a:r>
            <a:r>
              <a:rPr lang="tr-TR" sz="1000" dirty="0" smtClean="0"/>
              <a:t> </a:t>
            </a:r>
            <a:r>
              <a:rPr lang="tr-TR" sz="1000" dirty="0" err="1" smtClean="0"/>
              <a:t>sea</a:t>
            </a:r>
            <a:r>
              <a:rPr lang="tr-TR" sz="1000" dirty="0" smtClean="0"/>
              <a:t>-</a:t>
            </a:r>
            <a:r>
              <a:rPr lang="tr-TR" sz="1000" dirty="0" err="1" smtClean="0"/>
              <a:t>level</a:t>
            </a:r>
            <a:r>
              <a:rPr lang="tr-TR" sz="1000" dirty="0" smtClean="0"/>
              <a:t> </a:t>
            </a:r>
            <a:r>
              <a:rPr lang="tr-TR" sz="1000" dirty="0" err="1" smtClean="0"/>
              <a:t>stands</a:t>
            </a:r>
            <a:r>
              <a:rPr lang="tr-TR" sz="1000" dirty="0" smtClean="0"/>
              <a:t> on </a:t>
            </a:r>
            <a:r>
              <a:rPr lang="tr-TR" sz="1000" dirty="0" err="1" smtClean="0"/>
              <a:t>the</a:t>
            </a:r>
            <a:r>
              <a:rPr lang="tr-TR" sz="1000" dirty="0" smtClean="0"/>
              <a:t> Hatay-Samandağ </a:t>
            </a:r>
            <a:r>
              <a:rPr lang="tr-TR" sz="1000" dirty="0" err="1" smtClean="0"/>
              <a:t>Coast</a:t>
            </a:r>
            <a:r>
              <a:rPr lang="tr-TR" sz="1000" dirty="0" smtClean="0"/>
              <a:t>,</a:t>
            </a:r>
            <a:r>
              <a:rPr lang="tr-TR" sz="1000" dirty="0" err="1" smtClean="0"/>
              <a:t>Eastern</a:t>
            </a:r>
            <a:r>
              <a:rPr lang="tr-TR" sz="1000" dirty="0" smtClean="0"/>
              <a:t> </a:t>
            </a:r>
            <a:r>
              <a:rPr lang="tr-TR" sz="1000" dirty="0" err="1" smtClean="0"/>
              <a:t>Mediterranean</a:t>
            </a:r>
            <a:r>
              <a:rPr lang="tr-TR" sz="1000" dirty="0" smtClean="0"/>
              <a:t>, </a:t>
            </a:r>
            <a:r>
              <a:rPr lang="tr-TR" sz="1000" dirty="0" err="1" smtClean="0"/>
              <a:t>Turkey</a:t>
            </a:r>
            <a:r>
              <a:rPr lang="tr-TR" sz="1000" dirty="0" smtClean="0"/>
              <a:t>. </a:t>
            </a:r>
            <a:r>
              <a:rPr lang="tr-TR" sz="1000" dirty="0" err="1" smtClean="0"/>
              <a:t>Quaternary</a:t>
            </a:r>
            <a:r>
              <a:rPr lang="tr-TR" sz="1000" dirty="0" smtClean="0"/>
              <a:t> </a:t>
            </a:r>
            <a:r>
              <a:rPr lang="tr-TR" sz="1000" dirty="0" err="1" smtClean="0"/>
              <a:t>International</a:t>
            </a:r>
            <a:r>
              <a:rPr lang="tr-TR" sz="1000" dirty="0" smtClean="0"/>
              <a:t> 262, 65-79.</a:t>
            </a:r>
            <a:endParaRPr lang="tr-TR" sz="1000" dirty="0"/>
          </a:p>
        </p:txBody>
      </p:sp>
    </p:spTree>
    <p:extLst>
      <p:ext uri="{BB962C8B-B14F-4D97-AF65-F5344CB8AC3E}">
        <p14:creationId xmlns:p14="http://schemas.microsoft.com/office/powerpoint/2010/main" val="21421535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Picture 4" descr="D:\hatay foto\arazi 2\DCIM\100ND70S\DSC_0326.JPG"/>
          <p:cNvPicPr>
            <a:picLocks noGrp="1" noChangeAspect="1" noChangeArrowheads="1"/>
          </p:cNvPicPr>
          <p:nvPr>
            <p:ph idx="1"/>
          </p:nvPr>
        </p:nvPicPr>
        <p:blipFill>
          <a:blip r:embed="rId2" cstate="print"/>
          <a:srcRect/>
          <a:stretch>
            <a:fillRect/>
          </a:stretch>
        </p:blipFill>
        <p:spPr bwMode="auto">
          <a:xfrm>
            <a:off x="323528" y="1129731"/>
            <a:ext cx="8712968" cy="5793091"/>
          </a:xfrm>
          <a:prstGeom prst="rect">
            <a:avLst/>
          </a:prstGeom>
          <a:noFill/>
        </p:spPr>
      </p:pic>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Güven">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538</Words>
  <Application>Microsoft Office PowerPoint</Application>
  <PresentationFormat>Ekran Gösterisi (4:3)</PresentationFormat>
  <Paragraphs>13</Paragraphs>
  <Slides>11</Slides>
  <Notes>4</Notes>
  <HiddenSlides>0</HiddenSlides>
  <MMClips>0</MMClips>
  <ScaleCrop>false</ScaleCrop>
  <HeadingPairs>
    <vt:vector size="4" baseType="variant">
      <vt:variant>
        <vt:lpstr>Tema</vt:lpstr>
      </vt:variant>
      <vt:variant>
        <vt:i4>4</vt:i4>
      </vt:variant>
      <vt:variant>
        <vt:lpstr>Slayt Başlıkları</vt:lpstr>
      </vt:variant>
      <vt:variant>
        <vt:i4>11</vt:i4>
      </vt:variant>
    </vt:vector>
  </HeadingPairs>
  <TitlesOfParts>
    <vt:vector size="15" baseType="lpstr">
      <vt:lpstr>Ofis Teması</vt:lpstr>
      <vt:lpstr>1_Güven</vt:lpstr>
      <vt:lpstr>2_Güven</vt:lpstr>
      <vt:lpstr>3_Güven</vt:lpstr>
      <vt:lpstr>Kuvaterner deniz seviyesi değişimleri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Kuvaterner deniz seviyesi değişimleri</dc:title>
  <dc:creator>Kullanıcı</dc:creator>
  <cp:lastModifiedBy>Kullanıcı</cp:lastModifiedBy>
  <cp:revision>7</cp:revision>
  <dcterms:created xsi:type="dcterms:W3CDTF">2020-01-30T19:00:16Z</dcterms:created>
  <dcterms:modified xsi:type="dcterms:W3CDTF">2020-02-05T19:31:31Z</dcterms:modified>
</cp:coreProperties>
</file>