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8390D-EB60-4804-85AB-B8855D8986C4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C9E2E-31F5-49A7-AF2D-F673B2A2D61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970A-D365-4CF2-A398-6ECD1109B659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DD41-B9F3-4FBF-BD15-A5A16FB5819B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42F-5DA5-484F-ABC9-E08FF24ACC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DD41-B9F3-4FBF-BD15-A5A16FB5819B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42F-5DA5-484F-ABC9-E08FF24ACC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DD41-B9F3-4FBF-BD15-A5A16FB5819B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42F-5DA5-484F-ABC9-E08FF24ACC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6CF44-F1A7-4E16-A9A4-7FF2F26229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DD41-B9F3-4FBF-BD15-A5A16FB5819B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42F-5DA5-484F-ABC9-E08FF24ACC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DD41-B9F3-4FBF-BD15-A5A16FB5819B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42F-5DA5-484F-ABC9-E08FF24ACC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DD41-B9F3-4FBF-BD15-A5A16FB5819B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42F-5DA5-484F-ABC9-E08FF24ACC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DD41-B9F3-4FBF-BD15-A5A16FB5819B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42F-5DA5-484F-ABC9-E08FF24ACC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DD41-B9F3-4FBF-BD15-A5A16FB5819B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42F-5DA5-484F-ABC9-E08FF24ACC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DD41-B9F3-4FBF-BD15-A5A16FB5819B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42F-5DA5-484F-ABC9-E08FF24ACC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DD41-B9F3-4FBF-BD15-A5A16FB5819B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42F-5DA5-484F-ABC9-E08FF24ACC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DD41-B9F3-4FBF-BD15-A5A16FB5819B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042F-5DA5-484F-ABC9-E08FF24ACC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DD41-B9F3-4FBF-BD15-A5A16FB5819B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B042F-5DA5-484F-ABC9-E08FF24ACCF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tr-TR" b="1" dirty="0" smtClean="0"/>
          </a:p>
          <a:p>
            <a:pPr algn="ctr">
              <a:buNone/>
            </a:pPr>
            <a:endParaRPr lang="tr-TR" sz="4000" b="1" dirty="0" smtClean="0"/>
          </a:p>
          <a:p>
            <a:pPr algn="ctr">
              <a:buNone/>
            </a:pPr>
            <a:r>
              <a:rPr lang="tr-TR" sz="4000" b="1" dirty="0" smtClean="0"/>
              <a:t>Meme Dokusunun İç Yapısı</a:t>
            </a:r>
            <a:endParaRPr lang="tr-TR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96822"/>
            <a:ext cx="8219256" cy="2572338"/>
          </a:xfrm>
        </p:spPr>
        <p:txBody>
          <a:bodyPr/>
          <a:lstStyle/>
          <a:p>
            <a:r>
              <a:rPr lang="tr-TR" sz="2400" b="1" dirty="0"/>
              <a:t>Meme bezinde </a:t>
            </a:r>
            <a:r>
              <a:rPr lang="tr-TR" sz="2400" b="1" dirty="0" smtClean="0"/>
              <a:t>üretilen süt,, </a:t>
            </a:r>
            <a:r>
              <a:rPr lang="tr-TR" sz="2400" b="1" dirty="0"/>
              <a:t>alveoller, süt kanalları ve </a:t>
            </a:r>
            <a:r>
              <a:rPr lang="tr-TR" sz="2400" b="1" dirty="0" err="1"/>
              <a:t>sisternalarda</a:t>
            </a:r>
            <a:r>
              <a:rPr lang="tr-TR" sz="2400" b="1" dirty="0"/>
              <a:t> depo edilmektedir. </a:t>
            </a:r>
            <a:endParaRPr lang="tr-TR" sz="2400" b="1" dirty="0" smtClean="0"/>
          </a:p>
          <a:p>
            <a:endParaRPr lang="tr-TR" sz="2400" dirty="0"/>
          </a:p>
          <a:p>
            <a:r>
              <a:rPr lang="tr-TR" sz="2400" dirty="0" smtClean="0"/>
              <a:t>Meme </a:t>
            </a:r>
            <a:r>
              <a:rPr lang="tr-TR" sz="2400" dirty="0"/>
              <a:t>bezinde </a:t>
            </a:r>
            <a:r>
              <a:rPr lang="tr-TR" sz="2400" b="1" dirty="0"/>
              <a:t>üretilen sütün %60-80’i alveoller ve küçük süt kanallarında</a:t>
            </a:r>
            <a:r>
              <a:rPr lang="tr-TR" sz="2400" dirty="0"/>
              <a:t>, %20-40’ı ise </a:t>
            </a:r>
            <a:r>
              <a:rPr lang="tr-TR" sz="2400" dirty="0" err="1"/>
              <a:t>sisternalarda</a:t>
            </a:r>
            <a:r>
              <a:rPr lang="tr-TR" sz="2400" dirty="0"/>
              <a:t> depo edilmektedir.</a:t>
            </a:r>
          </a:p>
          <a:p>
            <a:endParaRPr lang="tr-TR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61698" y="1772816"/>
            <a:ext cx="8186766" cy="3686188"/>
          </a:xfrm>
        </p:spPr>
        <p:txBody>
          <a:bodyPr>
            <a:normAutofit/>
          </a:bodyPr>
          <a:lstStyle/>
          <a:p>
            <a:r>
              <a:rPr lang="tr-TR" sz="2400" b="1" dirty="0"/>
              <a:t>Süt yapım kapasitesini </a:t>
            </a:r>
            <a:r>
              <a:rPr lang="tr-TR" sz="2400" dirty="0"/>
              <a:t>süt salgılayan dokuların miktarı ve hücre sayıları belirlemektedir.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Yetiştiriciler </a:t>
            </a:r>
            <a:r>
              <a:rPr lang="tr-TR" sz="2400" dirty="0"/>
              <a:t>arasında büyük memeli ineklerin çok süt verdiği inancı </a:t>
            </a:r>
            <a:r>
              <a:rPr lang="tr-TR" sz="2400" dirty="0" smtClean="0"/>
              <a:t>hakimdir, </a:t>
            </a:r>
            <a:r>
              <a:rPr lang="tr-TR" sz="2400" dirty="0"/>
              <a:t>bu düşünce doğru değildir.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Çünkü </a:t>
            </a:r>
            <a:r>
              <a:rPr lang="tr-TR" sz="2400" dirty="0"/>
              <a:t>büyük memeler daha fazla destek doku ve yağ dokusundan oluşmaktadır.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8252" y="2257962"/>
            <a:ext cx="8258204" cy="3043246"/>
          </a:xfrm>
        </p:spPr>
        <p:txBody>
          <a:bodyPr>
            <a:normAutofit/>
          </a:bodyPr>
          <a:lstStyle/>
          <a:p>
            <a:r>
              <a:rPr lang="tr-TR" sz="2400" dirty="0"/>
              <a:t>Alveollerin etrafı </a:t>
            </a:r>
            <a:r>
              <a:rPr lang="tr-TR" sz="2400" dirty="0" err="1" smtClean="0"/>
              <a:t>oksitosine</a:t>
            </a:r>
            <a:r>
              <a:rPr lang="tr-TR" sz="2400" dirty="0" smtClean="0"/>
              <a:t> duyarlı </a:t>
            </a:r>
            <a:r>
              <a:rPr lang="tr-TR" sz="2400" dirty="0" err="1" smtClean="0"/>
              <a:t>myoepitel</a:t>
            </a:r>
            <a:r>
              <a:rPr lang="tr-TR" sz="2400" dirty="0" smtClean="0"/>
              <a:t> hücrelerce </a:t>
            </a:r>
            <a:r>
              <a:rPr lang="tr-TR" sz="2400" dirty="0"/>
              <a:t>sarılıdır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Oksitosin</a:t>
            </a:r>
            <a:r>
              <a:rPr lang="tr-TR" sz="2400" dirty="0" smtClean="0"/>
              <a:t> </a:t>
            </a:r>
            <a:r>
              <a:rPr lang="tr-TR" sz="2400" dirty="0"/>
              <a:t>etkisiyle </a:t>
            </a:r>
            <a:r>
              <a:rPr lang="tr-TR" sz="2400" dirty="0" smtClean="0"/>
              <a:t>alveollerin </a:t>
            </a:r>
            <a:r>
              <a:rPr lang="tr-TR" sz="2400" dirty="0"/>
              <a:t>lümeni </a:t>
            </a:r>
            <a:r>
              <a:rPr lang="tr-TR" sz="2400" dirty="0" smtClean="0"/>
              <a:t>daralır, süt </a:t>
            </a:r>
            <a:r>
              <a:rPr lang="tr-TR" sz="2400" dirty="0"/>
              <a:t>akıtıcı kanal sistemine, oradan da meme başı kanalı yolu ile dışarı taşınır.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36912"/>
            <a:ext cx="8435280" cy="1440160"/>
          </a:xfrm>
        </p:spPr>
        <p:txBody>
          <a:bodyPr>
            <a:normAutofit fontScale="92500"/>
          </a:bodyPr>
          <a:lstStyle/>
          <a:p>
            <a:r>
              <a:rPr lang="tr-TR" sz="2400" dirty="0" smtClean="0"/>
              <a:t>Kuru dönemde alveollerin hacmi küçülür. 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Laktasyon</a:t>
            </a:r>
            <a:r>
              <a:rPr lang="tr-TR" sz="2400" dirty="0" smtClean="0"/>
              <a:t> döneminin başlamasıyla birlikte  değişiklik tersine döner.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701824"/>
            <a:ext cx="8229600" cy="1143000"/>
          </a:xfrm>
        </p:spPr>
        <p:txBody>
          <a:bodyPr/>
          <a:lstStyle/>
          <a:p>
            <a:r>
              <a:rPr lang="tr-TR" b="1" dirty="0" smtClean="0"/>
              <a:t>Destekleyici Sistem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2695521"/>
            <a:ext cx="8034686" cy="3685807"/>
          </a:xfrm>
        </p:spPr>
        <p:txBody>
          <a:bodyPr>
            <a:normAutofit/>
          </a:bodyPr>
          <a:lstStyle/>
          <a:p>
            <a:r>
              <a:rPr lang="tr-TR" sz="2800" dirty="0" smtClean="0"/>
              <a:t>Destek sistemi, memenin anatomik yerinde tutulması ve meme sağlığı açısından çok önemlidir. </a:t>
            </a:r>
          </a:p>
          <a:p>
            <a:endParaRPr lang="tr-TR" sz="2400" dirty="0" smtClean="0"/>
          </a:p>
          <a:p>
            <a:r>
              <a:rPr lang="tr-TR" sz="2400" b="1" dirty="0" smtClean="0"/>
              <a:t>Asıcı </a:t>
            </a:r>
            <a:r>
              <a:rPr lang="tr-TR" sz="2400" b="1" dirty="0" err="1" smtClean="0"/>
              <a:t>ligamentlerin</a:t>
            </a:r>
            <a:r>
              <a:rPr lang="tr-TR" sz="2400" b="1" dirty="0" smtClean="0"/>
              <a:t> en önemli işlevi, </a:t>
            </a:r>
            <a:r>
              <a:rPr lang="tr-TR" sz="2400" dirty="0" smtClean="0"/>
              <a:t>meme sütle dolduğu zaman memenin ağırlığını dengelemektir. 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Ligamentler</a:t>
            </a:r>
            <a:r>
              <a:rPr lang="tr-TR" sz="2400" dirty="0" smtClean="0"/>
              <a:t> memenin yerden belirli bir yükseklikte tutulmasını sağlar.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30950"/>
            <a:ext cx="8147248" cy="2066002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/>
              <a:t>Memenin vücuda uygun bir şekilde bağlanması ve tutulması için güçlü bir asıcı sisteme gereksinim vardır. </a:t>
            </a:r>
          </a:p>
          <a:p>
            <a:endParaRPr lang="tr-TR" sz="2400" dirty="0" smtClean="0"/>
          </a:p>
          <a:p>
            <a:r>
              <a:rPr lang="tr-TR" sz="2400" dirty="0" smtClean="0"/>
              <a:t>Sütle dolu bir memenin ortalama ağırlığı 50-75 kg kadar olabilmektedir.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91137" name="Object 1"/>
          <p:cNvGraphicFramePr>
            <a:graphicFrameLocks noChangeAspect="1"/>
          </p:cNvGraphicFramePr>
          <p:nvPr/>
        </p:nvGraphicFramePr>
        <p:xfrm>
          <a:off x="1043608" y="3214686"/>
          <a:ext cx="3204039" cy="3330207"/>
        </p:xfrm>
        <a:graphic>
          <a:graphicData uri="http://schemas.openxmlformats.org/presentationml/2006/ole">
            <p:oleObj spid="_x0000_s1026" name="Bit Eşlem Resmi" r:id="rId4" imgW="3134162" imgH="3333333" progId="PBrush">
              <p:embed/>
            </p:oleObj>
          </a:graphicData>
        </a:graphic>
      </p:graphicFrame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4283968" y="3205177"/>
          <a:ext cx="3804156" cy="3295657"/>
        </p:xfrm>
        <a:graphic>
          <a:graphicData uri="http://schemas.openxmlformats.org/presentationml/2006/ole">
            <p:oleObj spid="_x0000_s1027" name="Bit Eşlem Resmi" r:id="rId5" imgW="2048161" imgH="158095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2276872"/>
            <a:ext cx="7920880" cy="1872208"/>
          </a:xfrm>
        </p:spPr>
        <p:txBody>
          <a:bodyPr/>
          <a:lstStyle/>
          <a:p>
            <a:r>
              <a:rPr lang="tr-TR" sz="2400" b="1" dirty="0" smtClean="0"/>
              <a:t>Meme asıcı sistemi </a:t>
            </a:r>
            <a:r>
              <a:rPr lang="tr-TR" sz="2400" dirty="0" smtClean="0"/>
              <a:t>elastik ve </a:t>
            </a:r>
            <a:r>
              <a:rPr lang="tr-TR" sz="2400" dirty="0" err="1" smtClean="0"/>
              <a:t>fibröz</a:t>
            </a:r>
            <a:r>
              <a:rPr lang="tr-TR" sz="2400" dirty="0" smtClean="0"/>
              <a:t> dokulardan oluşmuştur. </a:t>
            </a:r>
          </a:p>
          <a:p>
            <a:endParaRPr lang="tr-TR" sz="2400" dirty="0" smtClean="0"/>
          </a:p>
          <a:p>
            <a:r>
              <a:rPr lang="tr-TR" sz="2400" b="1" dirty="0" err="1" smtClean="0"/>
              <a:t>Median</a:t>
            </a:r>
            <a:r>
              <a:rPr lang="tr-TR" sz="2400" b="1" dirty="0" smtClean="0"/>
              <a:t> ve </a:t>
            </a:r>
            <a:r>
              <a:rPr lang="tr-TR" sz="2400" b="1" dirty="0" err="1" smtClean="0"/>
              <a:t>lateral</a:t>
            </a:r>
            <a:r>
              <a:rPr lang="tr-TR" sz="2400" b="1" dirty="0" smtClean="0"/>
              <a:t> asıcı </a:t>
            </a:r>
            <a:r>
              <a:rPr lang="tr-TR" sz="2400" b="1" dirty="0" err="1" smtClean="0"/>
              <a:t>ligamentler</a:t>
            </a:r>
            <a:r>
              <a:rPr lang="tr-TR" sz="2400" b="1" dirty="0" smtClean="0"/>
              <a:t> </a:t>
            </a:r>
            <a:r>
              <a:rPr lang="tr-TR" sz="2400" dirty="0" smtClean="0"/>
              <a:t>memenin en önemli destekleyici dokusudur.</a:t>
            </a:r>
          </a:p>
          <a:p>
            <a:endParaRPr 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58204" cy="2520280"/>
          </a:xfrm>
        </p:spPr>
        <p:txBody>
          <a:bodyPr/>
          <a:lstStyle/>
          <a:p>
            <a:r>
              <a:rPr lang="tr-TR" sz="2400" b="1" dirty="0" err="1" smtClean="0"/>
              <a:t>Median</a:t>
            </a:r>
            <a:r>
              <a:rPr lang="tr-TR" sz="2400" b="1" dirty="0" smtClean="0"/>
              <a:t> asıcı </a:t>
            </a:r>
            <a:r>
              <a:rPr lang="tr-TR" sz="2400" b="1" dirty="0" err="1" smtClean="0"/>
              <a:t>ligament</a:t>
            </a:r>
            <a:r>
              <a:rPr lang="tr-TR" sz="2400" dirty="0" smtClean="0"/>
              <a:t>, memeye </a:t>
            </a:r>
            <a:r>
              <a:rPr lang="tr-TR" sz="2400" dirty="0" err="1" smtClean="0"/>
              <a:t>primer</a:t>
            </a:r>
            <a:r>
              <a:rPr lang="tr-TR" sz="2400" dirty="0" smtClean="0"/>
              <a:t> desteği sağlar, memeyi sağ ve sol olmak üzere 2 yarıma ayırır. </a:t>
            </a:r>
          </a:p>
          <a:p>
            <a:endParaRPr lang="tr-TR" sz="2400" dirty="0" smtClean="0"/>
          </a:p>
          <a:p>
            <a:r>
              <a:rPr lang="tr-TR" sz="2400" dirty="0" smtClean="0"/>
              <a:t>Bu </a:t>
            </a:r>
            <a:r>
              <a:rPr lang="tr-TR" sz="2400" dirty="0" err="1" smtClean="0"/>
              <a:t>ligament</a:t>
            </a:r>
            <a:r>
              <a:rPr lang="tr-TR" sz="2400" dirty="0" smtClean="0"/>
              <a:t>, ineğin arka tarafından bakıldığında meme yarımları arasında belirgin bir şekilde görülür.  </a:t>
            </a:r>
          </a:p>
          <a:p>
            <a:endParaRPr lang="tr-TR" dirty="0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19872" y="4078232"/>
            <a:ext cx="2398861" cy="259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8638" y="960108"/>
            <a:ext cx="8186766" cy="2828932"/>
          </a:xfrm>
        </p:spPr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 err="1"/>
              <a:t>Median</a:t>
            </a:r>
            <a:r>
              <a:rPr lang="tr-TR" sz="2400" dirty="0"/>
              <a:t> meme asıcı </a:t>
            </a:r>
            <a:r>
              <a:rPr lang="tr-TR" sz="2400" dirty="0" err="1"/>
              <a:t>ligamentleri</a:t>
            </a:r>
            <a:r>
              <a:rPr lang="tr-TR" sz="2400" dirty="0"/>
              <a:t> </a:t>
            </a:r>
            <a:r>
              <a:rPr lang="tr-TR" sz="2400" dirty="0" smtClean="0"/>
              <a:t>zayıfladığında, </a:t>
            </a:r>
            <a:r>
              <a:rPr lang="tr-TR" sz="2400" dirty="0"/>
              <a:t>meme başları yanlara doğru </a:t>
            </a:r>
            <a:r>
              <a:rPr lang="tr-TR" sz="2400" dirty="0" smtClean="0"/>
              <a:t>yönelir.</a:t>
            </a:r>
          </a:p>
          <a:p>
            <a:endParaRPr lang="tr-TR" sz="2400" dirty="0"/>
          </a:p>
          <a:p>
            <a:r>
              <a:rPr lang="tr-TR" sz="2400" dirty="0" smtClean="0"/>
              <a:t>Bu durumda inekleri </a:t>
            </a:r>
            <a:r>
              <a:rPr lang="tr-TR" sz="2400" dirty="0"/>
              <a:t>sağım </a:t>
            </a:r>
            <a:r>
              <a:rPr lang="tr-TR" sz="2400" dirty="0" err="1"/>
              <a:t>makinaları</a:t>
            </a:r>
            <a:r>
              <a:rPr lang="tr-TR" sz="2400" dirty="0"/>
              <a:t> ile sağmak sorun </a:t>
            </a:r>
            <a:r>
              <a:rPr lang="tr-TR" sz="2400" dirty="0" smtClean="0"/>
              <a:t>olur.</a:t>
            </a:r>
            <a:endParaRPr lang="tr-TR" sz="2400" dirty="0"/>
          </a:p>
        </p:txBody>
      </p:sp>
      <p:pic>
        <p:nvPicPr>
          <p:cNvPr id="5" name="Picture 2" descr="D:\Meme ile ilgili herşey\Kitap resimler\Meme şekli\P101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77072"/>
            <a:ext cx="338437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3200" b="1" smtClean="0">
                <a:cs typeface="Angsana New" pitchFamily="18" charset="-34"/>
              </a:rPr>
              <a:t>Lateral Susp</a:t>
            </a:r>
            <a:r>
              <a:rPr lang="tr-TR" sz="3200" b="1" smtClean="0">
                <a:cs typeface="Angsana New" pitchFamily="18" charset="-34"/>
              </a:rPr>
              <a:t>a</a:t>
            </a:r>
            <a:r>
              <a:rPr lang="th-TH" sz="3200" b="1" smtClean="0">
                <a:cs typeface="Angsana New" pitchFamily="18" charset="-34"/>
              </a:rPr>
              <a:t>nsor </a:t>
            </a:r>
            <a:r>
              <a:rPr lang="tr-TR" sz="3200" b="1" smtClean="0"/>
              <a:t>Ligament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2629024"/>
            <a:ext cx="7200800" cy="3824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cs typeface="Angsana New" pitchFamily="18" charset="-34"/>
              </a:rPr>
              <a:t>F</a:t>
            </a:r>
            <a:r>
              <a:rPr lang="th-TH" sz="2400" dirty="0" smtClean="0">
                <a:cs typeface="Angsana New" pitchFamily="18" charset="-34"/>
              </a:rPr>
              <a:t>ibr</a:t>
            </a:r>
            <a:r>
              <a:rPr lang="tr-TR" sz="2400" dirty="0" smtClean="0">
                <a:cs typeface="Angsana New" pitchFamily="18" charset="-34"/>
              </a:rPr>
              <a:t>öz</a:t>
            </a:r>
            <a:r>
              <a:rPr lang="th-TH" sz="2400" dirty="0" smtClean="0">
                <a:cs typeface="Angsana New" pitchFamily="18" charset="-34"/>
              </a:rPr>
              <a:t> </a:t>
            </a:r>
            <a:r>
              <a:rPr lang="tr-TR" sz="2400" dirty="0" smtClean="0">
                <a:cs typeface="Angsana New" pitchFamily="18" charset="-34"/>
              </a:rPr>
              <a:t>ve elastik değildir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dirty="0" smtClean="0">
                <a:cs typeface="Angsana New" pitchFamily="18" charset="-34"/>
              </a:rPr>
              <a:t>    ( esnemez</a:t>
            </a:r>
            <a:r>
              <a:rPr lang="th-TH" sz="2400" dirty="0" smtClean="0">
                <a:cs typeface="Angsana New" pitchFamily="18" charset="-34"/>
              </a:rPr>
              <a:t>). </a:t>
            </a:r>
            <a:endParaRPr lang="tr-TR" sz="2400" dirty="0" smtClean="0"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endParaRPr lang="th-TH" sz="2400" dirty="0" smtClean="0"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cs typeface="Angsana New" pitchFamily="18" charset="-34"/>
              </a:rPr>
              <a:t>Memenin her iki tarafında da uzanır.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err="1" smtClean="0">
                <a:cs typeface="Angsana New" pitchFamily="18" charset="-34"/>
              </a:rPr>
              <a:t>Lamellar</a:t>
            </a:r>
            <a:r>
              <a:rPr lang="tr-TR" sz="2400" dirty="0" smtClean="0">
                <a:cs typeface="Angsana New" pitchFamily="18" charset="-34"/>
              </a:rPr>
              <a:t> yapılar vardır.</a:t>
            </a:r>
          </a:p>
          <a:p>
            <a:pPr eaLnBrk="1" hangingPunct="1">
              <a:lnSpc>
                <a:spcPct val="90000"/>
              </a:lnSpc>
            </a:pPr>
            <a:endParaRPr lang="th-TH" sz="2400" dirty="0" smtClean="0"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cs typeface="Angsana New" pitchFamily="18" charset="-34"/>
              </a:rPr>
              <a:t>Meme içindeki dokuların asılı kalmasını sağlar.</a:t>
            </a:r>
            <a:r>
              <a:rPr lang="th-TH" sz="2400" dirty="0" smtClean="0">
                <a:cs typeface="Angsana New" pitchFamily="18" charset="-34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tr-TR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8580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/>
              <a:t>Meme Başı Kanalı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472518" cy="2400303"/>
          </a:xfrm>
        </p:spPr>
        <p:txBody>
          <a:bodyPr>
            <a:no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İneklerde </a:t>
            </a:r>
            <a:r>
              <a:rPr lang="tr-TR" sz="2400" dirty="0"/>
              <a:t>meme başı kanalı yaklaşık 7-16 mm uzunluğunda, </a:t>
            </a:r>
            <a:r>
              <a:rPr lang="tr-TR" sz="2400" dirty="0" smtClean="0"/>
              <a:t>8 mm </a:t>
            </a:r>
            <a:r>
              <a:rPr lang="tr-TR" sz="2400" dirty="0"/>
              <a:t>çapındadır. </a:t>
            </a:r>
            <a:endParaRPr lang="tr-TR" sz="2400" dirty="0" smtClean="0"/>
          </a:p>
          <a:p>
            <a:r>
              <a:rPr lang="tr-TR" sz="2400" b="1" dirty="0" smtClean="0"/>
              <a:t>Meme </a:t>
            </a:r>
            <a:r>
              <a:rPr lang="tr-TR" sz="2400" b="1" dirty="0"/>
              <a:t>başı kanalı</a:t>
            </a:r>
            <a:r>
              <a:rPr lang="tr-TR" sz="2400" dirty="0"/>
              <a:t>, sirküler </a:t>
            </a:r>
            <a:r>
              <a:rPr lang="tr-TR" sz="2400" dirty="0" smtClean="0"/>
              <a:t>kas </a:t>
            </a:r>
            <a:r>
              <a:rPr lang="tr-TR" sz="2400" dirty="0"/>
              <a:t>takası ile </a:t>
            </a:r>
            <a:r>
              <a:rPr lang="tr-TR" sz="2400" dirty="0" smtClean="0"/>
              <a:t>çevrilidir, </a:t>
            </a:r>
            <a:r>
              <a:rPr lang="tr-TR" sz="2400" b="1" dirty="0"/>
              <a:t>meme başı kanalının görevi; </a:t>
            </a:r>
            <a:r>
              <a:rPr lang="tr-TR" sz="2400" dirty="0" smtClean="0"/>
              <a:t>sütün </a:t>
            </a:r>
            <a:r>
              <a:rPr lang="tr-TR" sz="2400" dirty="0"/>
              <a:t>dışarıya akışını sağlamaktır.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" name="Resim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93096"/>
            <a:ext cx="29043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827584" y="2823319"/>
            <a:ext cx="7481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Bu </a:t>
            </a:r>
            <a:r>
              <a:rPr lang="tr-TR" sz="2400" dirty="0" err="1" smtClean="0"/>
              <a:t>ligament</a:t>
            </a:r>
            <a:r>
              <a:rPr lang="tr-TR" sz="2400" dirty="0" smtClean="0"/>
              <a:t> gevşediğinde meme lobları aşağı doğru sarkar.</a:t>
            </a:r>
            <a:endParaRPr lang="tr-T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/>
              <a:t>Meme Kan Damar Sistemi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55722"/>
            <a:ext cx="8258204" cy="3365566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/>
              <a:t>Meme bezine kan desteği, meme fonksiyonları açısından son derece önemlidir. </a:t>
            </a:r>
          </a:p>
          <a:p>
            <a:endParaRPr lang="tr-TR" sz="2400" dirty="0" smtClean="0"/>
          </a:p>
          <a:p>
            <a:r>
              <a:rPr lang="tr-TR" sz="2400" dirty="0" smtClean="0"/>
              <a:t>Çünkü süt yapımında kullanılan ön maddelerin hepsi kandan meme dokusuna geçmektedir. </a:t>
            </a:r>
          </a:p>
          <a:p>
            <a:endParaRPr lang="tr-TR" sz="2400" dirty="0" smtClean="0"/>
          </a:p>
          <a:p>
            <a:r>
              <a:rPr lang="tr-TR" sz="2400" dirty="0" smtClean="0"/>
              <a:t>Meme bezine süt üretimi için gerekli oldukça önemli miktarda kan desteği olur (1 kg süt yapımı için memeye 500 litre kan gereklidir). </a:t>
            </a:r>
            <a:endParaRPr lang="tr-TR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9120" y="2818066"/>
            <a:ext cx="8115328" cy="1042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/>
              <a:t>     Memeye kan desteği  </a:t>
            </a:r>
            <a:r>
              <a:rPr lang="tr-TR" sz="2400" dirty="0" err="1" smtClean="0"/>
              <a:t>eksternal</a:t>
            </a:r>
            <a:r>
              <a:rPr lang="tr-TR" sz="2400" dirty="0" smtClean="0"/>
              <a:t> </a:t>
            </a:r>
            <a:r>
              <a:rPr lang="tr-TR" sz="2400" dirty="0" err="1" smtClean="0"/>
              <a:t>pudental</a:t>
            </a:r>
            <a:r>
              <a:rPr lang="tr-TR" sz="2400" dirty="0" smtClean="0"/>
              <a:t> arterden köken alan arterlerce sağlanır.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9208" y="2348880"/>
            <a:ext cx="8363272" cy="2520280"/>
          </a:xfrm>
        </p:spPr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600" dirty="0" err="1" smtClean="0"/>
              <a:t>Venöz</a:t>
            </a:r>
            <a:r>
              <a:rPr lang="tr-TR" sz="2600" dirty="0" smtClean="0"/>
              <a:t> kanı memeden kalbe doğru </a:t>
            </a:r>
            <a:r>
              <a:rPr lang="tr-TR" sz="2600" b="1" dirty="0" err="1" smtClean="0"/>
              <a:t>eksternal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pudental</a:t>
            </a:r>
            <a:r>
              <a:rPr lang="tr-TR" sz="2600" dirty="0" smtClean="0"/>
              <a:t>, </a:t>
            </a:r>
            <a:r>
              <a:rPr lang="tr-TR" sz="2600" b="1" dirty="0" err="1" smtClean="0"/>
              <a:t>subkutan</a:t>
            </a:r>
            <a:r>
              <a:rPr lang="tr-TR" sz="2600" b="1" dirty="0" smtClean="0"/>
              <a:t> </a:t>
            </a:r>
            <a:r>
              <a:rPr lang="tr-TR" sz="2600" dirty="0" smtClean="0"/>
              <a:t>ve </a:t>
            </a:r>
            <a:r>
              <a:rPr lang="tr-TR" sz="2600" b="1" dirty="0" err="1" smtClean="0"/>
              <a:t>perineal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ven</a:t>
            </a:r>
            <a:r>
              <a:rPr lang="tr-TR" sz="2600" b="1" dirty="0" smtClean="0"/>
              <a:t> </a:t>
            </a:r>
            <a:r>
              <a:rPr lang="tr-TR" sz="2600" dirty="0" smtClean="0"/>
              <a:t>taşır. </a:t>
            </a:r>
          </a:p>
          <a:p>
            <a:endParaRPr lang="tr-TR" sz="2600" dirty="0" smtClean="0"/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1349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Lenf Sistemi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56992"/>
            <a:ext cx="8291264" cy="144016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Meme bezi lenf sistemi çok iyi gelişmiş olup, iki tarafta büyük birer lenf yumrusu bulunmaktadır. </a:t>
            </a:r>
          </a:p>
          <a:p>
            <a:endParaRPr lang="tr-TR" sz="24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1216" y="2708920"/>
            <a:ext cx="8291264" cy="1080120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Meme lenf drenajını sağlayan önemli lenf yumruları</a:t>
            </a:r>
            <a:r>
              <a:rPr lang="tr-TR" sz="2400" dirty="0" smtClean="0"/>
              <a:t>, meme tabanında </a:t>
            </a:r>
            <a:r>
              <a:rPr lang="tr-TR" sz="2400" dirty="0" err="1" smtClean="0"/>
              <a:t>kaudal</a:t>
            </a:r>
            <a:r>
              <a:rPr lang="tr-TR" sz="2400" dirty="0" smtClean="0"/>
              <a:t> olarak yerleşmişlerdir. </a:t>
            </a:r>
          </a:p>
          <a:p>
            <a:endParaRPr lang="tr-TR" sz="24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1152128"/>
          </a:xfrm>
        </p:spPr>
        <p:txBody>
          <a:bodyPr>
            <a:normAutofit lnSpcReduction="10000"/>
          </a:bodyPr>
          <a:lstStyle/>
          <a:p>
            <a:r>
              <a:rPr lang="tr-TR" sz="2400" b="1" dirty="0" smtClean="0"/>
              <a:t>Meme lenf yumruları ve damarları üzerine yavru ve sularının yaptığı basınçtan </a:t>
            </a:r>
            <a:r>
              <a:rPr lang="tr-TR" sz="2400" dirty="0" smtClean="0"/>
              <a:t>sonra özellikle düvelerde </a:t>
            </a:r>
            <a:r>
              <a:rPr lang="tr-TR" sz="2400" b="1" dirty="0" smtClean="0"/>
              <a:t>meme ödemi</a:t>
            </a:r>
            <a:r>
              <a:rPr lang="tr-TR" sz="2400" dirty="0" smtClean="0"/>
              <a:t>ne sıkça rastlanır. </a:t>
            </a:r>
          </a:p>
          <a:p>
            <a:endParaRPr lang="tr-TR" sz="2400" dirty="0" smtClean="0"/>
          </a:p>
          <a:p>
            <a:endParaRPr lang="tr-TR" dirty="0"/>
          </a:p>
        </p:txBody>
      </p:sp>
      <p:pic>
        <p:nvPicPr>
          <p:cNvPr id="297987" name="Picture 3" descr="D:\Meme ile ilgili herşey\Suluova resimleri\DSC06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462319"/>
            <a:ext cx="4276055" cy="3207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1216" y="2420888"/>
            <a:ext cx="8291264" cy="1440160"/>
          </a:xfrm>
        </p:spPr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err="1" smtClean="0"/>
              <a:t>Mastitis</a:t>
            </a:r>
            <a:r>
              <a:rPr lang="tr-TR" sz="2400" dirty="0" smtClean="0"/>
              <a:t> sırasında lenf yumruları </a:t>
            </a:r>
            <a:r>
              <a:rPr lang="tr-TR" sz="2400" dirty="0" err="1" smtClean="0"/>
              <a:t>palpe</a:t>
            </a:r>
            <a:r>
              <a:rPr lang="tr-TR" sz="2400" dirty="0" smtClean="0"/>
              <a:t> edilebilecek kadar büyüyebilirler.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Meme Sinirsel Sistemi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284984"/>
            <a:ext cx="8219256" cy="122413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İneklerde meme bezinin sinirsel </a:t>
            </a:r>
            <a:r>
              <a:rPr lang="tr-TR" sz="2400" dirty="0" err="1" smtClean="0"/>
              <a:t>inervasyonu</a:t>
            </a:r>
            <a:r>
              <a:rPr lang="tr-TR" sz="2400" dirty="0" smtClean="0"/>
              <a:t> </a:t>
            </a:r>
            <a:r>
              <a:rPr lang="tr-TR" sz="2400" dirty="0" err="1" smtClean="0"/>
              <a:t>afferent</a:t>
            </a:r>
            <a:r>
              <a:rPr lang="tr-TR" sz="2400" dirty="0" smtClean="0"/>
              <a:t> ve </a:t>
            </a:r>
            <a:r>
              <a:rPr lang="tr-TR" sz="2400" dirty="0" err="1" smtClean="0"/>
              <a:t>efferent</a:t>
            </a:r>
            <a:r>
              <a:rPr lang="tr-TR" sz="2400" dirty="0" smtClean="0"/>
              <a:t> sinir liflerince sağlanmaktadır. </a:t>
            </a:r>
          </a:p>
          <a:p>
            <a:endParaRPr lang="tr-TR" sz="24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8864" y="27900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sz="2700" dirty="0" err="1" smtClean="0"/>
              <a:t>Efferent</a:t>
            </a:r>
            <a:r>
              <a:rPr lang="tr-TR" sz="2700" dirty="0" smtClean="0"/>
              <a:t> sinir lifleri, otonom sinir sisteminin sempatik kısmına aittir ve </a:t>
            </a:r>
            <a:r>
              <a:rPr lang="tr-TR" sz="2700" b="1" dirty="0" smtClean="0"/>
              <a:t>1.-4. </a:t>
            </a:r>
            <a:r>
              <a:rPr lang="tr-TR" sz="2700" b="1" dirty="0" err="1" smtClean="0"/>
              <a:t>lumbal</a:t>
            </a:r>
            <a:r>
              <a:rPr lang="tr-TR" sz="2700" b="1" dirty="0" smtClean="0"/>
              <a:t> </a:t>
            </a:r>
            <a:r>
              <a:rPr lang="tr-TR" sz="2700" dirty="0" smtClean="0"/>
              <a:t>ile </a:t>
            </a:r>
            <a:r>
              <a:rPr lang="tr-TR" sz="2700" b="1" dirty="0" smtClean="0"/>
              <a:t>2.-4. </a:t>
            </a:r>
            <a:r>
              <a:rPr lang="tr-TR" sz="2700" b="1" dirty="0" err="1" smtClean="0"/>
              <a:t>sakral</a:t>
            </a:r>
            <a:r>
              <a:rPr lang="tr-TR" sz="2700" b="1" dirty="0" smtClean="0"/>
              <a:t> </a:t>
            </a:r>
            <a:r>
              <a:rPr lang="tr-TR" sz="2700" dirty="0" smtClean="0"/>
              <a:t>sinirlerden köken almaktadır.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9120" y="2153376"/>
            <a:ext cx="8115328" cy="2571768"/>
          </a:xfrm>
        </p:spPr>
        <p:txBody>
          <a:bodyPr>
            <a:normAutofit/>
          </a:bodyPr>
          <a:lstStyle/>
          <a:p>
            <a:r>
              <a:rPr lang="tr-TR" sz="2400" b="1" dirty="0"/>
              <a:t>Meme başı kanalı meme içi enfeksiyonlara karşı da önemli bir fiziksel bariyerdir. </a:t>
            </a:r>
            <a:endParaRPr lang="tr-TR" sz="2400" b="1" dirty="0" smtClean="0"/>
          </a:p>
          <a:p>
            <a:endParaRPr lang="tr-TR" sz="2400" b="1" dirty="0" smtClean="0"/>
          </a:p>
          <a:p>
            <a:r>
              <a:rPr lang="tr-TR" sz="2400" dirty="0" smtClean="0"/>
              <a:t>Meme </a:t>
            </a:r>
            <a:r>
              <a:rPr lang="tr-TR" sz="2400" dirty="0"/>
              <a:t>başı kanalının etrafındaki kaslar sağımdan ortalama 2 saat sonra meme başını sıkıca kapatarak, bu yol ile mikroorganizmaların meme içine girmesine engel olurlar.</a:t>
            </a: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58204" cy="1328734"/>
          </a:xfrm>
        </p:spPr>
        <p:txBody>
          <a:bodyPr>
            <a:normAutofit/>
          </a:bodyPr>
          <a:lstStyle/>
          <a:p>
            <a:r>
              <a:rPr lang="tr-TR" sz="2400" dirty="0"/>
              <a:t>İneklerde meme başı kanalı </a:t>
            </a:r>
            <a:r>
              <a:rPr lang="tr-TR" sz="2400" dirty="0" err="1"/>
              <a:t>bakteriyostatik</a:t>
            </a:r>
            <a:r>
              <a:rPr lang="tr-TR" sz="2400" dirty="0"/>
              <a:t> özellikte bir madde üreten, deri benzeri </a:t>
            </a:r>
            <a:r>
              <a:rPr lang="tr-TR" sz="2400" dirty="0" err="1"/>
              <a:t>epidermis</a:t>
            </a:r>
            <a:r>
              <a:rPr lang="tr-TR" sz="2400" dirty="0"/>
              <a:t> hücrelerince </a:t>
            </a:r>
            <a:r>
              <a:rPr lang="tr-TR" sz="2400" dirty="0" smtClean="0"/>
              <a:t>çevrilidir.</a:t>
            </a:r>
            <a:endParaRPr lang="tr-TR" sz="2400" dirty="0"/>
          </a:p>
        </p:txBody>
      </p:sp>
      <p:pic>
        <p:nvPicPr>
          <p:cNvPr id="61441" name="Resim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786082"/>
            <a:ext cx="4660951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Fürstenberg</a:t>
            </a:r>
            <a:r>
              <a:rPr lang="tr-TR" b="1" dirty="0" smtClean="0"/>
              <a:t> Rozeti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1"/>
            <a:ext cx="8258204" cy="2088233"/>
          </a:xfrm>
        </p:spPr>
        <p:txBody>
          <a:bodyPr/>
          <a:lstStyle/>
          <a:p>
            <a:r>
              <a:rPr lang="tr-TR" sz="2400" dirty="0" err="1" smtClean="0"/>
              <a:t>Fürstenberg</a:t>
            </a:r>
            <a:r>
              <a:rPr lang="tr-TR" sz="2400" dirty="0" smtClean="0"/>
              <a:t> rozeti, meme başı kanalının iç yüzeyinin sonunda bulunan </a:t>
            </a:r>
            <a:r>
              <a:rPr lang="tr-TR" sz="2400" dirty="0" err="1" smtClean="0"/>
              <a:t>mukozal</a:t>
            </a:r>
            <a:r>
              <a:rPr lang="tr-TR" sz="2400" dirty="0" smtClean="0"/>
              <a:t> kıvrımlardır.</a:t>
            </a:r>
          </a:p>
          <a:p>
            <a:r>
              <a:rPr lang="tr-TR" sz="2400" dirty="0" smtClean="0"/>
              <a:t>Bakterilerin tanınması ve onlara karşı savaşı başlatan lenfosit ve </a:t>
            </a:r>
            <a:r>
              <a:rPr lang="tr-TR" sz="2400" dirty="0" err="1" smtClean="0"/>
              <a:t>makrofajları</a:t>
            </a:r>
            <a:r>
              <a:rPr lang="tr-TR" sz="2400" dirty="0" smtClean="0"/>
              <a:t> içeren bir doku ringidir. </a:t>
            </a:r>
          </a:p>
          <a:p>
            <a:endParaRPr lang="tr-TR" dirty="0"/>
          </a:p>
        </p:txBody>
      </p:sp>
      <p:pic>
        <p:nvPicPr>
          <p:cNvPr id="74754" name="Resim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933056"/>
            <a:ext cx="3312368" cy="279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773832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/>
              <a:t>Meme Başı </a:t>
            </a:r>
            <a:r>
              <a:rPr lang="tr-TR" sz="3200" b="1" dirty="0" err="1"/>
              <a:t>Sisternası</a:t>
            </a:r>
            <a:r>
              <a:rPr lang="tr-TR" sz="3200" b="1" dirty="0"/>
              <a:t> </a:t>
            </a:r>
            <a:r>
              <a:rPr lang="tr-TR" sz="3200" b="1" dirty="0" smtClean="0"/>
              <a:t> 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1216" y="3225516"/>
            <a:ext cx="8219256" cy="2003684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Meme başındaki bu boşluk, bez </a:t>
            </a:r>
            <a:r>
              <a:rPr lang="tr-TR" sz="2400" dirty="0" err="1"/>
              <a:t>sisternasının</a:t>
            </a:r>
            <a:r>
              <a:rPr lang="tr-TR" sz="2400" dirty="0"/>
              <a:t> </a:t>
            </a:r>
            <a:r>
              <a:rPr lang="tr-TR" sz="2400" dirty="0" smtClean="0"/>
              <a:t>altında </a:t>
            </a:r>
            <a:r>
              <a:rPr lang="tr-TR" sz="2400" dirty="0"/>
              <a:t>bulunmaktadır.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err="1" smtClean="0"/>
              <a:t>Sisterna</a:t>
            </a:r>
            <a:r>
              <a:rPr lang="tr-TR" sz="2400" dirty="0" smtClean="0"/>
              <a:t> mukozası içinde </a:t>
            </a:r>
            <a:r>
              <a:rPr lang="tr-TR" sz="2400" dirty="0"/>
              <a:t>çok sayıda </a:t>
            </a:r>
            <a:r>
              <a:rPr lang="tr-TR" sz="2400" dirty="0" err="1"/>
              <a:t>longitudinal</a:t>
            </a:r>
            <a:r>
              <a:rPr lang="tr-TR" sz="2400" dirty="0"/>
              <a:t> ve sirküler kıvrımlar </a:t>
            </a:r>
            <a:r>
              <a:rPr lang="tr-TR" sz="2400" dirty="0" smtClean="0"/>
              <a:t>bulunmaktadır.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557808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/>
              <a:t>Bez </a:t>
            </a:r>
            <a:r>
              <a:rPr lang="tr-TR" sz="3200" b="1" dirty="0" err="1"/>
              <a:t>Sisternası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5"/>
            <a:ext cx="8186766" cy="3084945"/>
          </a:xfrm>
        </p:spPr>
        <p:txBody>
          <a:bodyPr/>
          <a:lstStyle/>
          <a:p>
            <a:endParaRPr lang="tr-TR" sz="2400" b="1" dirty="0" smtClean="0"/>
          </a:p>
          <a:p>
            <a:r>
              <a:rPr lang="tr-TR" sz="2400" b="1" dirty="0" smtClean="0"/>
              <a:t>Büyük </a:t>
            </a:r>
            <a:r>
              <a:rPr lang="tr-TR" sz="2400" b="1" dirty="0"/>
              <a:t>kanallar ve meme başı arasında </a:t>
            </a:r>
            <a:r>
              <a:rPr lang="tr-TR" sz="2400" dirty="0" err="1"/>
              <a:t>sisterna</a:t>
            </a:r>
            <a:r>
              <a:rPr lang="tr-TR" sz="2400" dirty="0"/>
              <a:t> adı verilen bir yapı vardır. </a:t>
            </a:r>
            <a:endParaRPr lang="tr-TR" sz="2400" dirty="0" smtClean="0"/>
          </a:p>
          <a:p>
            <a:r>
              <a:rPr lang="tr-TR" sz="2400" dirty="0" err="1" smtClean="0"/>
              <a:t>Sisterna</a:t>
            </a:r>
            <a:r>
              <a:rPr lang="tr-TR" sz="2400" dirty="0" smtClean="0"/>
              <a:t> </a:t>
            </a:r>
            <a:r>
              <a:rPr lang="tr-TR" sz="2400" dirty="0"/>
              <a:t>oldukça büyük bir boşluktur ve iki sağım arasında sütün depolandığı </a:t>
            </a:r>
            <a:r>
              <a:rPr lang="tr-TR" sz="2400" dirty="0" smtClean="0"/>
              <a:t>yerlerden birisidir. </a:t>
            </a:r>
          </a:p>
          <a:p>
            <a:r>
              <a:rPr lang="tr-TR" sz="2400" dirty="0" smtClean="0"/>
              <a:t>Bez </a:t>
            </a:r>
            <a:r>
              <a:rPr lang="tr-TR" sz="2400" dirty="0" err="1"/>
              <a:t>sisternasının</a:t>
            </a:r>
            <a:r>
              <a:rPr lang="tr-TR" sz="2400" dirty="0"/>
              <a:t> görevi süt depo etmektir.</a:t>
            </a:r>
          </a:p>
        </p:txBody>
      </p:sp>
      <p:pic>
        <p:nvPicPr>
          <p:cNvPr id="58369" name="Resim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9312" y="4249615"/>
            <a:ext cx="3700880" cy="25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84584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/>
              <a:t>Kanal Sistemi</a:t>
            </a:r>
            <a:br>
              <a:rPr lang="tr-TR" sz="3200" b="1" dirty="0"/>
            </a:b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48273"/>
            <a:ext cx="8219256" cy="1396751"/>
          </a:xfrm>
        </p:spPr>
        <p:txBody>
          <a:bodyPr>
            <a:normAutofit/>
          </a:bodyPr>
          <a:lstStyle/>
          <a:p>
            <a:r>
              <a:rPr lang="tr-TR" sz="2400" dirty="0" smtClean="0"/>
              <a:t>Sütün boşaltılmasını sağlamaktadır.</a:t>
            </a:r>
          </a:p>
          <a:p>
            <a:r>
              <a:rPr lang="tr-TR" sz="2400" dirty="0" smtClean="0"/>
              <a:t>Meme </a:t>
            </a:r>
            <a:r>
              <a:rPr lang="tr-TR" sz="2400" dirty="0"/>
              <a:t>bezinin kanal sistemi, alveollerden başlar ve akıtıcı kanallarda sonlanır.</a:t>
            </a:r>
          </a:p>
        </p:txBody>
      </p:sp>
      <p:pic>
        <p:nvPicPr>
          <p:cNvPr id="4" name="Resim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7043" y="3645024"/>
            <a:ext cx="4268807" cy="318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989856"/>
            <a:ext cx="7571184" cy="114300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Alveoller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61698" y="3074659"/>
            <a:ext cx="8186766" cy="2226549"/>
          </a:xfrm>
        </p:spPr>
        <p:txBody>
          <a:bodyPr>
            <a:normAutofit/>
          </a:bodyPr>
          <a:lstStyle/>
          <a:p>
            <a:r>
              <a:rPr lang="tr-TR" sz="2400" dirty="0"/>
              <a:t>Meme bezinin </a:t>
            </a:r>
            <a:r>
              <a:rPr lang="tr-TR" sz="2400" b="1" dirty="0" err="1"/>
              <a:t>parenşim</a:t>
            </a:r>
            <a:r>
              <a:rPr lang="tr-TR" sz="2400" b="1" dirty="0"/>
              <a:t> doku</a:t>
            </a:r>
            <a:r>
              <a:rPr lang="tr-TR" sz="2400" dirty="0"/>
              <a:t>su </a:t>
            </a:r>
            <a:r>
              <a:rPr lang="tr-TR" sz="2400" b="1" dirty="0"/>
              <a:t>üzüm salkımı şeklinde</a:t>
            </a:r>
            <a:r>
              <a:rPr lang="tr-TR" sz="2400" dirty="0"/>
              <a:t> olup, </a:t>
            </a:r>
            <a:r>
              <a:rPr lang="tr-TR" b="1" dirty="0" smtClean="0"/>
              <a:t>süt,</a:t>
            </a:r>
            <a:r>
              <a:rPr lang="tr-TR" dirty="0" smtClean="0"/>
              <a:t> </a:t>
            </a:r>
            <a:r>
              <a:rPr lang="tr-TR" b="1" dirty="0"/>
              <a:t>alveoller</a:t>
            </a:r>
            <a:r>
              <a:rPr lang="tr-TR" sz="2400" dirty="0"/>
              <a:t>de </a:t>
            </a:r>
            <a:r>
              <a:rPr lang="tr-TR" sz="2400" b="1" dirty="0"/>
              <a:t>üretilmektedir.</a:t>
            </a:r>
            <a:r>
              <a:rPr lang="tr-TR" sz="2400" dirty="0"/>
              <a:t>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err="1" smtClean="0"/>
              <a:t>Alveoler</a:t>
            </a:r>
            <a:r>
              <a:rPr lang="tr-TR" sz="2400" dirty="0" smtClean="0"/>
              <a:t> </a:t>
            </a:r>
            <a:r>
              <a:rPr lang="tr-TR" sz="2400" dirty="0"/>
              <a:t>lümeni kuşatan </a:t>
            </a:r>
            <a:r>
              <a:rPr lang="tr-TR" sz="2400" dirty="0" err="1"/>
              <a:t>sekretorik</a:t>
            </a:r>
            <a:r>
              <a:rPr lang="tr-TR" sz="2400" dirty="0"/>
              <a:t> hücreler oldukça özel hücrelerdir ve süt yapımından sorumludur.</a:t>
            </a: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Ekran Gösterisi (4:3)</PresentationFormat>
  <Paragraphs>118</Paragraphs>
  <Slides>29</Slides>
  <Notes>26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1" baseType="lpstr">
      <vt:lpstr>Ofis Teması</vt:lpstr>
      <vt:lpstr>Bit Eşlem Resmi</vt:lpstr>
      <vt:lpstr>Slayt 1</vt:lpstr>
      <vt:lpstr>Meme Başı Kanalı </vt:lpstr>
      <vt:lpstr>Slayt 3</vt:lpstr>
      <vt:lpstr>Slayt 4</vt:lpstr>
      <vt:lpstr>Fürstenberg Rozeti </vt:lpstr>
      <vt:lpstr>Meme Başı Sisternası  </vt:lpstr>
      <vt:lpstr>Bez Sisternası</vt:lpstr>
      <vt:lpstr>Kanal Sistemi </vt:lpstr>
      <vt:lpstr>Alveoller </vt:lpstr>
      <vt:lpstr>Slayt 10</vt:lpstr>
      <vt:lpstr>Slayt 11</vt:lpstr>
      <vt:lpstr>Slayt 12</vt:lpstr>
      <vt:lpstr>Slayt 13</vt:lpstr>
      <vt:lpstr>Destekleyici Sistem</vt:lpstr>
      <vt:lpstr>Slayt 15</vt:lpstr>
      <vt:lpstr>Slayt 16</vt:lpstr>
      <vt:lpstr>Slayt 17</vt:lpstr>
      <vt:lpstr>Slayt 18</vt:lpstr>
      <vt:lpstr>Lateral Suspansor Ligament</vt:lpstr>
      <vt:lpstr>Slayt 20</vt:lpstr>
      <vt:lpstr>Meme Kan Damar Sistemi </vt:lpstr>
      <vt:lpstr>Slayt 22</vt:lpstr>
      <vt:lpstr>Slayt 23</vt:lpstr>
      <vt:lpstr>Lenf Sistemi </vt:lpstr>
      <vt:lpstr>Slayt 25</vt:lpstr>
      <vt:lpstr>Slayt 26</vt:lpstr>
      <vt:lpstr>Slayt 27</vt:lpstr>
      <vt:lpstr>Meme Sinirsel Sistemi </vt:lpstr>
      <vt:lpstr>Efferent sinir lifleri, otonom sinir sisteminin sempatik kısmına aittir ve 1.-4. lumbal ile 2.-4. sakral sinirlerden köken almaktadır.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Ayhan Bastan</dc:creator>
  <cp:lastModifiedBy>Ayhan Bastan</cp:lastModifiedBy>
  <cp:revision>1</cp:revision>
  <dcterms:created xsi:type="dcterms:W3CDTF">2017-10-25T13:19:23Z</dcterms:created>
  <dcterms:modified xsi:type="dcterms:W3CDTF">2017-10-25T13:20:15Z</dcterms:modified>
</cp:coreProperties>
</file>